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924"/>
    <a:srgbClr val="22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49" autoAdjust="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384DE1C-6F3B-4E35-8DDA-F174D34AF0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0AF5A34-0352-48BE-B72E-69DD83A7A3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650" y="346074"/>
            <a:ext cx="704653" cy="67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6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4C234-C50A-9F4A-3CA2-4625C805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362368-1B64-E022-E7A4-56F4A023B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5C9218-25BB-6B6B-A502-DF68A5CA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DDC77-C36A-6E36-8A68-02358027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CC627-271A-94D6-5861-EC4340DC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031035-3E9F-4548-9770-B4F4E443F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BFFB5F-6DA1-81B5-7256-8F422BF9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B973E8-C940-7AB7-9E88-C2B03FF8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54954-B36E-9540-F0BE-453C10AE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67AB0F-2F00-9631-DB0E-1F488CC7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0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82796-6DFC-62B0-26CB-4A9F1A2C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38DCD-EB1E-E1AF-33BC-AC05A515B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20B18-7E8C-1B6D-0651-1947415E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B11B6-11C0-89E1-227B-5DB53708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7B93AE-6685-79AA-8B07-9E86C92B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9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3005E-364A-AD98-2ABB-E74394C74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35FA2-22FB-C2B0-01A8-A229C3151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47A0F-80DC-7342-DB6D-9EE17AD4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F3D261-F41D-7C10-6A9D-FD2FB438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13789-B6DD-5601-A029-3734EA3F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9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C6763-228C-743F-7CD3-A8D1FBC4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73A4E-7375-7C8E-9128-BD65085C1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479C9F-84B4-99C3-7510-09F8C3383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2EB823-4F55-A37A-E014-DA899C11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145707-680B-18EB-6D53-DDA0B635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E0F09-29F0-C3E9-22EA-84659CBC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7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DD8F3-B8C0-5E25-36D4-5DBE1238A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F5808A-E6AA-7A45-8821-AA6279EDB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8D7E92-D68A-DEBE-FF05-83165D8EF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D802CC-5A9E-E57F-6A5A-91D6E1C54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E0199-25A7-B6F5-B056-A907DE6DD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59AB30-FFD6-B968-85BD-476009F8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69F62C-3742-09D5-BE17-587C7FAC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1719F7-3189-ECF3-24DB-61ED4D7A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9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B772-D1F7-28C1-D20E-B08B9ED2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021BA3-E4EA-3CFC-5BC5-ED1F1103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0FC055-A669-C815-E374-150B9718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99D109-D617-7A73-D048-665A119A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6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E3EECA-17AA-5134-BAAE-D57538DE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CFDAB4-03BB-7E1E-B6CA-386FA5AA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95F6CB-ABF2-2BED-A37D-DF929D36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0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AAA5E4-189B-96FE-CD1F-49809DA6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091BC8-1854-0911-FD54-8C334CF9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816964-075C-3C02-F269-53ACB46F5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8A0195-8D56-1EE4-6BE8-E410E9F2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BBE355-0FFD-D803-A301-EF411115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52BF30-5D9B-53A4-7A7E-5E09B01E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30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FD643-FA0E-B2F9-CDAC-36079DF7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ABD589-39EF-0366-1927-65F497CA2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73351-B27E-3887-1651-DD9C6DD8A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5D30B6-1B9A-842E-3DCE-793327BD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9A6288-2686-6DCB-D37E-F75D18AC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4FEA42-9785-21BA-30B0-0C34D1FA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5B31A-8671-64F4-C51C-530A061B7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5C7DE7-9B7A-1300-EBCE-B324FB35F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0B947-B78A-4777-973B-562115554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04C3-544B-4908-9F40-8EB1BDBA4020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8382B2-CE4E-BD5B-0DD2-482533EC1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31640D-A577-A6B5-DDDA-B975271A9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459AA-BD27-4133-B454-1E9D25B19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8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0CF36C2-8A02-4442-BFCD-21E2704BD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12192000" cy="6096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EDA28-3077-BADD-0F6C-C3213D3233F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511800" y="1041400"/>
            <a:ext cx="589915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>
                <a:solidFill>
                  <a:srgbClr val="229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Конкуренція на ринку телекомунікацій в часи війни</a:t>
            </a:r>
            <a:endParaRPr lang="uk-UA" sz="8800" dirty="0">
              <a:solidFill>
                <a:srgbClr val="229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CBD58D5-5EA9-4FB4-88FA-B5F60501E02E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53"/>
          <a:stretch/>
        </p:blipFill>
        <p:spPr>
          <a:xfrm>
            <a:off x="107456" y="29225"/>
            <a:ext cx="1464169" cy="98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1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370894-3BF4-4E3E-8433-1EB2CA0C3599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53"/>
          <a:stretch/>
        </p:blipFill>
        <p:spPr>
          <a:xfrm>
            <a:off x="107456" y="29225"/>
            <a:ext cx="1464169" cy="9899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EE9870-70EC-4D5A-A0DD-2189727E9EB2}"/>
              </a:ext>
            </a:extLst>
          </p:cNvPr>
          <p:cNvSpPr txBox="1"/>
          <p:nvPr/>
        </p:nvSpPr>
        <p:spPr>
          <a:xfrm>
            <a:off x="4320243" y="1237516"/>
            <a:ext cx="6864592" cy="770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uk-UA" sz="20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Показники 4 </a:t>
            </a:r>
            <a:r>
              <a:rPr lang="uk-UA" sz="2000" b="1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кв</a:t>
            </a:r>
            <a:r>
              <a:rPr lang="uk-UA" sz="20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2022 і за весь рік у порівнянні з аналогічним періодом 2021 року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7767788-6348-4D3E-99C4-8E320FD24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44726"/>
              </p:ext>
            </p:extLst>
          </p:nvPr>
        </p:nvGraphicFramePr>
        <p:xfrm>
          <a:off x="4340526" y="2269574"/>
          <a:ext cx="7556071" cy="3914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903">
                  <a:extLst>
                    <a:ext uri="{9D8B030D-6E8A-4147-A177-3AD203B41FA5}">
                      <a16:colId xmlns:a16="http://schemas.microsoft.com/office/drawing/2014/main" val="2285306051"/>
                    </a:ext>
                  </a:extLst>
                </a:gridCol>
                <a:gridCol w="1189478">
                  <a:extLst>
                    <a:ext uri="{9D8B030D-6E8A-4147-A177-3AD203B41FA5}">
                      <a16:colId xmlns:a16="http://schemas.microsoft.com/office/drawing/2014/main" val="4011621563"/>
                    </a:ext>
                  </a:extLst>
                </a:gridCol>
                <a:gridCol w="1089492">
                  <a:extLst>
                    <a:ext uri="{9D8B030D-6E8A-4147-A177-3AD203B41FA5}">
                      <a16:colId xmlns:a16="http://schemas.microsoft.com/office/drawing/2014/main" val="3602744045"/>
                    </a:ext>
                  </a:extLst>
                </a:gridCol>
                <a:gridCol w="1314198">
                  <a:extLst>
                    <a:ext uri="{9D8B030D-6E8A-4147-A177-3AD203B41FA5}">
                      <a16:colId xmlns:a16="http://schemas.microsoft.com/office/drawing/2014/main" val="3997534804"/>
                    </a:ext>
                  </a:extLst>
                </a:gridCol>
              </a:tblGrid>
              <a:tr h="512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Фінансові та операційні показники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(млн грн.)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кв 2022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кв 2021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кв 20</a:t>
                      </a:r>
                      <a:r>
                        <a:rPr lang="en-US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2/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кв </a:t>
                      </a:r>
                      <a:r>
                        <a:rPr lang="en-US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15882"/>
                  </a:ext>
                </a:extLst>
              </a:tr>
              <a:tr h="288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Загальний операційний дохід</a:t>
                      </a:r>
                      <a:endParaRPr lang="uk-UA" sz="1400" b="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8 192</a:t>
                      </a:r>
                      <a:endParaRPr lang="ru-UA" sz="17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7 537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8,7%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72926"/>
                  </a:ext>
                </a:extLst>
              </a:tr>
              <a:tr h="288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Капітальні витрати*</a:t>
                      </a:r>
                      <a:endParaRPr lang="ru-UA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2 453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1 822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34,6%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02380"/>
                  </a:ext>
                </a:extLst>
              </a:tr>
              <a:tr h="3125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400" b="1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Мобільний зв’язок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06129"/>
                  </a:ext>
                </a:extLst>
              </a:tr>
              <a:tr h="302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6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Абоненти (млн)</a:t>
                      </a:r>
                      <a:endParaRPr lang="uk-UA" sz="16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26,2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(5,5%)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03849"/>
                  </a:ext>
                </a:extLst>
              </a:tr>
              <a:tr h="288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</a:t>
                      </a: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тому числі мобільного інтернету</a:t>
                      </a:r>
                      <a:endParaRPr lang="uk-UA" sz="1700" b="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18,5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(5,1%)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0666"/>
                  </a:ext>
                </a:extLst>
              </a:tr>
              <a:tr h="288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тому </a:t>
                      </a: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числі абонентів 4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ru-UA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12,1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895182"/>
                  </a:ext>
                </a:extLst>
              </a:tr>
              <a:tr h="288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ARPU (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грн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UA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4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17,3%</a:t>
                      </a:r>
                      <a:endParaRPr lang="ru-UA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06091"/>
                  </a:ext>
                </a:extLst>
              </a:tr>
              <a:tr h="3125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400" b="1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Фіксований зв’язок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650180"/>
                  </a:ext>
                </a:extLst>
              </a:tr>
              <a:tr h="327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Абоненти ШПД (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млн)</a:t>
                      </a:r>
                      <a:endParaRPr lang="ru-UA" sz="17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73524"/>
                  </a:ext>
                </a:extLst>
              </a:tr>
              <a:tr h="4659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ARPU </a:t>
                      </a:r>
                      <a:r>
                        <a:rPr lang="uk-UA" sz="1400" b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ШПД (грн) </a:t>
                      </a:r>
                      <a:endParaRPr lang="uk-UA" sz="1700" b="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UA" sz="17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764505"/>
                  </a:ext>
                </a:extLst>
              </a:tr>
            </a:tbl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740FCBC-ABB6-CF52-108F-E23B5B8B1802}"/>
              </a:ext>
            </a:extLst>
          </p:cNvPr>
          <p:cNvSpPr/>
          <p:nvPr/>
        </p:nvSpPr>
        <p:spPr>
          <a:xfrm>
            <a:off x="295403" y="1356786"/>
            <a:ext cx="3834467" cy="22697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tabLst>
                <a:tab pos="457200" algn="l"/>
              </a:tabLst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 </a:t>
            </a: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кінець 2021 року: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кількість абонентів моб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ільного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зв’язку в мережі Київстар складала 26,2 млн, кількість абонентів фіксованого зв'язку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1,2 млн, АРПУ (середній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дохід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на одного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користувача) мобільного зв'язку – 88 грн. </a:t>
            </a:r>
          </a:p>
          <a:p>
            <a:pPr lvl="0" algn="ctr">
              <a:lnSpc>
                <a:spcPct val="115000"/>
              </a:lnSpc>
              <a:tabLst>
                <a:tab pos="457200" algn="l"/>
              </a:tabLst>
            </a:pP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САРЕХ – 1822 млн грн.</a:t>
            </a:r>
            <a:endParaRPr lang="ru-UA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F9EB252-F807-9C39-CACB-13E1380CBB0C}"/>
              </a:ext>
            </a:extLst>
          </p:cNvPr>
          <p:cNvSpPr/>
          <p:nvPr/>
        </p:nvSpPr>
        <p:spPr>
          <a:xfrm>
            <a:off x="295402" y="3913917"/>
            <a:ext cx="3834467" cy="22697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tabLst>
                <a:tab pos="457200" algn="l"/>
              </a:tabLst>
            </a:pP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Через рік війни: кількість абонентів мобільного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зв’язку в мережі Київстар – 24,8 млн, </a:t>
            </a: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кількість абонентів фіксованого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зв'язку – 1,1 млн</a:t>
            </a: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АРПУ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мобільного зв'язку – 103 грн</a:t>
            </a: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lnSpc>
                <a:spcPct val="115000"/>
              </a:lnSpc>
              <a:tabLst>
                <a:tab pos="457200" algn="l"/>
              </a:tabLst>
            </a:pP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САРЕХ </a:t>
            </a:r>
            <a:r>
              <a:rPr lang="uk-UA" sz="16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– 2453 млн грн</a:t>
            </a:r>
            <a:r>
              <a:rPr lang="uk-UA" sz="1600" b="1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UA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71CB6BF-BE63-E9CB-596D-601563A9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3" y="58058"/>
            <a:ext cx="10515600" cy="1325563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 Київстар 2021-22 рр.</a:t>
            </a:r>
            <a:endParaRPr lang="ru-RU" sz="3200" b="1" dirty="0">
              <a:solidFill>
                <a:srgbClr val="229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893DA-8747-B4F7-71D9-54D62E8D8C2B}"/>
              </a:ext>
            </a:extLst>
          </p:cNvPr>
          <p:cNvSpPr txBox="1"/>
          <p:nvPr/>
        </p:nvSpPr>
        <p:spPr>
          <a:xfrm>
            <a:off x="4265859" y="6522943"/>
            <a:ext cx="79574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 Капітальні витрати за виключенням оренди та ліцензій</a:t>
            </a:r>
          </a:p>
        </p:txBody>
      </p:sp>
    </p:spTree>
    <p:extLst>
      <p:ext uri="{BB962C8B-B14F-4D97-AF65-F5344CB8AC3E}">
        <p14:creationId xmlns:p14="http://schemas.microsoft.com/office/powerpoint/2010/main" val="96821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9B49F-677E-4B65-F37F-D3B93C0A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013" y="8448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</a:t>
            </a:r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рік війни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2F18D1-889C-4645-A8D6-A5B0D7843691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35" b="35553"/>
          <a:stretch/>
        </p:blipFill>
        <p:spPr>
          <a:xfrm>
            <a:off x="107457" y="29225"/>
            <a:ext cx="1137144" cy="989950"/>
          </a:xfrm>
          <a:prstGeom prst="rect">
            <a:avLst/>
          </a:prstGeom>
        </p:spPr>
      </p:pic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8F775101-1D7A-4BC6-B5E6-212786D52231}"/>
              </a:ext>
            </a:extLst>
          </p:cNvPr>
          <p:cNvSpPr txBox="1">
            <a:spLocks/>
          </p:cNvSpPr>
          <p:nvPr/>
        </p:nvSpPr>
        <p:spPr>
          <a:xfrm>
            <a:off x="1303289" y="1589211"/>
            <a:ext cx="12427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816</a:t>
            </a:r>
          </a:p>
        </p:txBody>
      </p: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6A1BD1B3-32C3-470D-A74D-1DC50D206512}"/>
              </a:ext>
            </a:extLst>
          </p:cNvPr>
          <p:cNvSpPr txBox="1">
            <a:spLocks/>
          </p:cNvSpPr>
          <p:nvPr/>
        </p:nvSpPr>
        <p:spPr>
          <a:xfrm>
            <a:off x="4148359" y="1589211"/>
            <a:ext cx="12427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37" name="Заголовок 1">
            <a:extLst>
              <a:ext uri="{FF2B5EF4-FFF2-40B4-BE49-F238E27FC236}">
                <a16:creationId xmlns:a16="http://schemas.microsoft.com/office/drawing/2014/main" id="{A0B73785-AA13-4B32-B700-C364BF334EFC}"/>
              </a:ext>
            </a:extLst>
          </p:cNvPr>
          <p:cNvSpPr txBox="1">
            <a:spLocks/>
          </p:cNvSpPr>
          <p:nvPr/>
        </p:nvSpPr>
        <p:spPr>
          <a:xfrm>
            <a:off x="4769753" y="3720513"/>
            <a:ext cx="22841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 тис.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DE55AB6-C5BD-4E94-A8B2-A125AD2F4B56}"/>
              </a:ext>
            </a:extLst>
          </p:cNvPr>
          <p:cNvSpPr txBox="1">
            <a:spLocks/>
          </p:cNvSpPr>
          <p:nvPr/>
        </p:nvSpPr>
        <p:spPr>
          <a:xfrm>
            <a:off x="1506887" y="3738173"/>
            <a:ext cx="12427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41" name="Заголовок 1">
            <a:extLst>
              <a:ext uri="{FF2B5EF4-FFF2-40B4-BE49-F238E27FC236}">
                <a16:creationId xmlns:a16="http://schemas.microsoft.com/office/drawing/2014/main" id="{EB353138-6F19-4789-9147-B8C82982B568}"/>
              </a:ext>
            </a:extLst>
          </p:cNvPr>
          <p:cNvSpPr txBox="1">
            <a:spLocks/>
          </p:cNvSpPr>
          <p:nvPr/>
        </p:nvSpPr>
        <p:spPr>
          <a:xfrm>
            <a:off x="7111542" y="1589211"/>
            <a:ext cx="12427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3B21EAA8-4A5B-457D-BB4D-EE94DE43E462}"/>
              </a:ext>
            </a:extLst>
          </p:cNvPr>
          <p:cNvSpPr txBox="1">
            <a:spLocks/>
          </p:cNvSpPr>
          <p:nvPr/>
        </p:nvSpPr>
        <p:spPr>
          <a:xfrm>
            <a:off x="10074726" y="1589211"/>
            <a:ext cx="22841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7000+</a:t>
            </a: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FE3A64BF-2C58-4EB2-92A2-E09FBD6BEB20}"/>
              </a:ext>
            </a:extLst>
          </p:cNvPr>
          <p:cNvSpPr txBox="1">
            <a:spLocks/>
          </p:cNvSpPr>
          <p:nvPr/>
        </p:nvSpPr>
        <p:spPr>
          <a:xfrm>
            <a:off x="8296727" y="3727492"/>
            <a:ext cx="2284187" cy="683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1,8 млн</a:t>
            </a: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A422B0BB-1846-44D4-8A78-4C12127C5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07" y="1646927"/>
            <a:ext cx="482600" cy="48260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237FF874-E697-4B25-83F7-D5A8F6467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196" y="3758533"/>
            <a:ext cx="580574" cy="580574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5D41FA8D-F77D-46FE-A361-5BDBEBDA73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87" y="3807542"/>
            <a:ext cx="482540" cy="482540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45FA4129-0EFD-4DD0-A9BE-D25A08EC6F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64" y="3821147"/>
            <a:ext cx="482600" cy="482600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5D61A032-1FD3-4072-B4FB-014A18E0E2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27" y="1646927"/>
            <a:ext cx="482600" cy="482600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4824481D-A69A-4ED3-B0B1-FF5FF3C6CB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40" y="1646927"/>
            <a:ext cx="482600" cy="482600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DCD24A87-B82D-444E-8376-7C6602E39D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94" y="1658383"/>
            <a:ext cx="482600" cy="482600"/>
          </a:xfrm>
          <a:prstGeom prst="rect">
            <a:avLst/>
          </a:prstGeom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B26BF5D6-756E-C893-F7A0-BB76963FE95B}"/>
              </a:ext>
            </a:extLst>
          </p:cNvPr>
          <p:cNvSpPr/>
          <p:nvPr/>
        </p:nvSpPr>
        <p:spPr>
          <a:xfrm>
            <a:off x="7319121" y="4404382"/>
            <a:ext cx="3666931" cy="17611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абонентів компанії, що знаходились на території Євросоюзу, змогли користувались мобільним зв’язком за тими ж тарифами, що й в Україні</a:t>
            </a:r>
            <a:endParaRPr lang="ru-UA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5ABDDBE-39C0-FB6A-CDD8-BDDEF1852D61}"/>
              </a:ext>
            </a:extLst>
          </p:cNvPr>
          <p:cNvSpPr/>
          <p:nvPr/>
        </p:nvSpPr>
        <p:spPr>
          <a:xfrm>
            <a:off x="3984175" y="4444607"/>
            <a:ext cx="3202355" cy="17611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ремонтно-відновлювальних робіт на об’єктах </a:t>
            </a:r>
            <a:r>
              <a:rPr lang="uk-UA" sz="1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телеком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мережі здійснили спеціалісти компанії </a:t>
            </a:r>
            <a:endParaRPr lang="uk-UA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18EAFF3-EB7D-88D3-965E-7B72FB01779D}"/>
              </a:ext>
            </a:extLst>
          </p:cNvPr>
          <p:cNvSpPr/>
          <p:nvPr/>
        </p:nvSpPr>
        <p:spPr>
          <a:xfrm>
            <a:off x="527815" y="4444607"/>
            <a:ext cx="3202355" cy="17611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базових станцій працює й забезпечує абонентів </a:t>
            </a:r>
            <a:r>
              <a:rPr lang="uk-UA" sz="1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життєво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необхідними послугами зв’язку та інтернету</a:t>
            </a:r>
            <a:endParaRPr lang="uk-UA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75331E1-A868-3B16-FAA4-1E20F6C71A7F}"/>
              </a:ext>
            </a:extLst>
          </p:cNvPr>
          <p:cNvSpPr/>
          <p:nvPr/>
        </p:nvSpPr>
        <p:spPr>
          <a:xfrm>
            <a:off x="359894" y="2199877"/>
            <a:ext cx="2809662" cy="14679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населеним пунктам повернуто зв’язок </a:t>
            </a:r>
            <a:endParaRPr lang="ru-UA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1EAF1D9-C217-AA6D-0849-18552F8001F4}"/>
              </a:ext>
            </a:extLst>
          </p:cNvPr>
          <p:cNvSpPr/>
          <p:nvPr/>
        </p:nvSpPr>
        <p:spPr>
          <a:xfrm>
            <a:off x="3275669" y="2196775"/>
            <a:ext cx="2809662" cy="14679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базових станцій, які були зруйновані - відбудовано</a:t>
            </a:r>
            <a:endParaRPr lang="ru-UA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C59D1A1-24B1-10B0-80E8-C543454CF37E}"/>
              </a:ext>
            </a:extLst>
          </p:cNvPr>
          <p:cNvSpPr/>
          <p:nvPr/>
        </p:nvSpPr>
        <p:spPr>
          <a:xfrm>
            <a:off x="6270502" y="2189938"/>
            <a:ext cx="2809662" cy="14679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нових базових станцій встановлено для продовження розвитку 4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UA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03DC603-B05A-D8E6-A3B6-7DBAF86DF0C8}"/>
              </a:ext>
            </a:extLst>
          </p:cNvPr>
          <p:cNvSpPr/>
          <p:nvPr/>
        </p:nvSpPr>
        <p:spPr>
          <a:xfrm>
            <a:off x="9219847" y="2191529"/>
            <a:ext cx="2809662" cy="14679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базових станцій технологічно оновлено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8966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>
            <a:extLst>
              <a:ext uri="{FF2B5EF4-FFF2-40B4-BE49-F238E27FC236}">
                <a16:creationId xmlns:a16="http://schemas.microsoft.com/office/drawing/2014/main" id="{760AAD6B-C33E-4049-A954-868E5E4CF3B2}"/>
              </a:ext>
            </a:extLst>
          </p:cNvPr>
          <p:cNvSpPr/>
          <p:nvPr/>
        </p:nvSpPr>
        <p:spPr>
          <a:xfrm>
            <a:off x="5475513" y="1409700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CBA627A4-CFD3-4195-ABA8-2E10786435CB}"/>
              </a:ext>
            </a:extLst>
          </p:cNvPr>
          <p:cNvSpPr/>
          <p:nvPr/>
        </p:nvSpPr>
        <p:spPr>
          <a:xfrm>
            <a:off x="9067800" y="1409700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CD589404-78C3-4B17-8F40-B19818BF1CEA}"/>
              </a:ext>
            </a:extLst>
          </p:cNvPr>
          <p:cNvSpPr/>
          <p:nvPr/>
        </p:nvSpPr>
        <p:spPr>
          <a:xfrm>
            <a:off x="1765300" y="4060832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BBD96D4-1B0C-4E0A-AE7F-0531017B8FA6}"/>
              </a:ext>
            </a:extLst>
          </p:cNvPr>
          <p:cNvSpPr/>
          <p:nvPr/>
        </p:nvSpPr>
        <p:spPr>
          <a:xfrm>
            <a:off x="5475513" y="4060832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30755807-6F55-45C4-91C3-AF12E6FAB659}"/>
              </a:ext>
            </a:extLst>
          </p:cNvPr>
          <p:cNvSpPr/>
          <p:nvPr/>
        </p:nvSpPr>
        <p:spPr>
          <a:xfrm>
            <a:off x="9067800" y="4060832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BFBD026B-703E-4759-9DD7-27289B727726}"/>
              </a:ext>
            </a:extLst>
          </p:cNvPr>
          <p:cNvSpPr/>
          <p:nvPr/>
        </p:nvSpPr>
        <p:spPr>
          <a:xfrm>
            <a:off x="1765300" y="1409700"/>
            <a:ext cx="1320800" cy="1320800"/>
          </a:xfrm>
          <a:prstGeom prst="ellipse">
            <a:avLst/>
          </a:prstGeom>
          <a:solidFill>
            <a:srgbClr val="229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9B49F-677E-4B65-F37F-D3B93C0A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3" y="58058"/>
            <a:ext cx="10515600" cy="1325563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</a:t>
            </a:r>
            <a:r>
              <a:rPr lang="ru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бливост</a:t>
            </a:r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конкуренції у воєнний час</a:t>
            </a:r>
            <a:endParaRPr lang="ru-RU" sz="3200" b="1" dirty="0">
              <a:solidFill>
                <a:srgbClr val="229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2F18D1-889C-4645-A8D6-A5B0D7843691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53"/>
          <a:stretch/>
        </p:blipFill>
        <p:spPr>
          <a:xfrm>
            <a:off x="107456" y="29225"/>
            <a:ext cx="1464169" cy="989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750D52-E245-4AF4-BE6D-B0BEE6D874B8}"/>
              </a:ext>
            </a:extLst>
          </p:cNvPr>
          <p:cNvSpPr txBox="1"/>
          <p:nvPr/>
        </p:nvSpPr>
        <p:spPr>
          <a:xfrm>
            <a:off x="4628243" y="2793435"/>
            <a:ext cx="3175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Надання абоненту широкого спектру супутніх послуг (не зв'язком єдиним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464ECD-14FB-4E5A-B92A-B34EE2B76A09}"/>
              </a:ext>
            </a:extLst>
          </p:cNvPr>
          <p:cNvSpPr txBox="1"/>
          <p:nvPr/>
        </p:nvSpPr>
        <p:spPr>
          <a:xfrm>
            <a:off x="8303987" y="2812766"/>
            <a:ext cx="3175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Впровадження послуги національний роумінг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D662FE-2D42-4095-B713-63E35B8C2904}"/>
              </a:ext>
            </a:extLst>
          </p:cNvPr>
          <p:cNvSpPr txBox="1"/>
          <p:nvPr/>
        </p:nvSpPr>
        <p:spPr>
          <a:xfrm>
            <a:off x="963849" y="5448300"/>
            <a:ext cx="3175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мобільного оператора на цифрового оператора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3FCBB2-CD73-4D7A-B803-7934C42138F9}"/>
              </a:ext>
            </a:extLst>
          </p:cNvPr>
          <p:cNvSpPr txBox="1"/>
          <p:nvPr/>
        </p:nvSpPr>
        <p:spPr>
          <a:xfrm>
            <a:off x="952500" y="2812766"/>
            <a:ext cx="317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ОТТ сервіси (месенджери)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6E2820-4036-438F-A74D-5FBEF7BAFD0A}"/>
              </a:ext>
            </a:extLst>
          </p:cNvPr>
          <p:cNvSpPr txBox="1"/>
          <p:nvPr/>
        </p:nvSpPr>
        <p:spPr>
          <a:xfrm>
            <a:off x="4546600" y="5454664"/>
            <a:ext cx="3175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Пауза у неорганічному зростанні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9A881-FF2F-42EA-BC13-5F6E08804E16}"/>
              </a:ext>
            </a:extLst>
          </p:cNvPr>
          <p:cNvSpPr txBox="1"/>
          <p:nvPr/>
        </p:nvSpPr>
        <p:spPr>
          <a:xfrm>
            <a:off x="8140700" y="5454664"/>
            <a:ext cx="3175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Послуги закордоном (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Roaming like at home)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8D634A9-CAF4-43D7-9643-5D445DE1E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313" y="1545477"/>
            <a:ext cx="965200" cy="9652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A59C8E1-2E63-4763-A66B-B8BAA819CB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0" y="4381500"/>
            <a:ext cx="711200" cy="7112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6F3F8E1-41BA-473E-80B3-D9FF169922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196" y="1545477"/>
            <a:ext cx="965200" cy="9652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110C598-2EEC-4F49-ABA6-63C8367889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1716636"/>
            <a:ext cx="711200" cy="7112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88F760E-244E-42FD-8052-65CC3FD519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92" y="4315643"/>
            <a:ext cx="812800" cy="81280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5EDC308-EE48-4138-89D7-CC8EF97E39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279900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2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073D53-4755-4BB7-83DA-36A9A32CFCB3}"/>
              </a:ext>
            </a:extLst>
          </p:cNvPr>
          <p:cNvSpPr txBox="1">
            <a:spLocks/>
          </p:cNvSpPr>
          <p:nvPr/>
        </p:nvSpPr>
        <p:spPr>
          <a:xfrm>
            <a:off x="1360713" y="580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важливе </a:t>
            </a:r>
            <a:r>
              <a:rPr lang="ru-RU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абонента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5D70BD-47FE-41CF-B76E-1F03291767B9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53"/>
          <a:stretch/>
        </p:blipFill>
        <p:spPr>
          <a:xfrm>
            <a:off x="107456" y="29225"/>
            <a:ext cx="1464169" cy="9899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1CF233-84C0-4793-BE6D-854766904E06}"/>
              </a:ext>
            </a:extLst>
          </p:cNvPr>
          <p:cNvSpPr txBox="1"/>
          <p:nvPr/>
        </p:nvSpPr>
        <p:spPr>
          <a:xfrm>
            <a:off x="107456" y="5206706"/>
            <a:ext cx="3516086" cy="959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наповнення пакету послуг, який пропонується в тарифному плані</a:t>
            </a:r>
            <a:endParaRPr lang="ru-RU" sz="18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F4CE35-B362-41CE-AD83-7BB1F88593F5}"/>
              </a:ext>
            </a:extLst>
          </p:cNvPr>
          <p:cNvSpPr txBox="1"/>
          <p:nvPr/>
        </p:nvSpPr>
        <p:spPr>
          <a:xfrm>
            <a:off x="308140" y="3171372"/>
            <a:ext cx="3315402" cy="125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покриття мережі, її стабільність та працездатність, зокрема в екстремальних умовах </a:t>
            </a:r>
            <a:endParaRPr lang="ru-RU" sz="18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4E7773-FFFD-4BE8-91B1-8689D6E49D63}"/>
              </a:ext>
            </a:extLst>
          </p:cNvPr>
          <p:cNvSpPr txBox="1"/>
          <p:nvPr/>
        </p:nvSpPr>
        <p:spPr>
          <a:xfrm>
            <a:off x="308140" y="1537383"/>
            <a:ext cx="3315402" cy="959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реалізація новітніх технологій мережі </a:t>
            </a:r>
          </a:p>
          <a:p>
            <a:pPr algn="r">
              <a:lnSpc>
                <a:spcPct val="107000"/>
              </a:lnSpc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VoLTE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WiFiLTE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ru-RU" sz="18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70DF1-CEF8-4594-8E99-ED3F4EA2267E}"/>
              </a:ext>
            </a:extLst>
          </p:cNvPr>
          <p:cNvSpPr txBox="1"/>
          <p:nvPr/>
        </p:nvSpPr>
        <p:spPr>
          <a:xfrm>
            <a:off x="4939598" y="1517337"/>
            <a:ext cx="2177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якість послуг</a:t>
            </a:r>
            <a:endParaRPr lang="ru-U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905BD1-5BE8-43DC-B46D-D2F9021855CB}"/>
              </a:ext>
            </a:extLst>
          </p:cNvPr>
          <p:cNvSpPr txBox="1"/>
          <p:nvPr/>
        </p:nvSpPr>
        <p:spPr>
          <a:xfrm>
            <a:off x="8393792" y="1517337"/>
            <a:ext cx="3323772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швидкість мобільного інтернету</a:t>
            </a:r>
            <a:endParaRPr lang="ru-RU" sz="18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874CCF-F028-478F-93B0-C8BB6DAF8657}"/>
              </a:ext>
            </a:extLst>
          </p:cNvPr>
          <p:cNvSpPr txBox="1"/>
          <p:nvPr/>
        </p:nvSpPr>
        <p:spPr>
          <a:xfrm>
            <a:off x="8242506" y="3088117"/>
            <a:ext cx="32283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додаткові контент послуги, такі як доступ до </a:t>
            </a:r>
            <a:r>
              <a:rPr lang="uk-UA" sz="180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стрімінгових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сервісів та інше</a:t>
            </a:r>
            <a:endParaRPr lang="ru-U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B1554A-0DAD-4B0B-86C9-670102BDF71B}"/>
              </a:ext>
            </a:extLst>
          </p:cNvPr>
          <p:cNvSpPr txBox="1"/>
          <p:nvPr/>
        </p:nvSpPr>
        <p:spPr>
          <a:xfrm>
            <a:off x="8242506" y="4910343"/>
            <a:ext cx="3541485" cy="125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супутні послуги (як то ТБ, цифрові сервіси для бізнесу, </a:t>
            </a:r>
            <a:r>
              <a:rPr lang="uk-UA" sz="1800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ІоТ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електронний документообіг,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 Data</a:t>
            </a:r>
            <a:r>
              <a:rPr lang="uk-UA" sz="18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тощо)</a:t>
            </a:r>
            <a:endParaRPr lang="ru-RU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BDCE6643-1A4C-4364-BFA0-86C0BE0D360D}"/>
              </a:ext>
            </a:extLst>
          </p:cNvPr>
          <p:cNvSpPr/>
          <p:nvPr/>
        </p:nvSpPr>
        <p:spPr>
          <a:xfrm>
            <a:off x="3955803" y="2398853"/>
            <a:ext cx="4057650" cy="4057650"/>
          </a:xfrm>
          <a:prstGeom prst="ellipse">
            <a:avLst/>
          </a:prstGeom>
          <a:noFill/>
          <a:ln w="38100" cap="rnd">
            <a:solidFill>
              <a:srgbClr val="229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68E3F8E-13E8-46E9-80CE-CFB549D52EAE}"/>
              </a:ext>
            </a:extLst>
          </p:cNvPr>
          <p:cNvCxnSpPr>
            <a:stCxn id="26" idx="0"/>
            <a:endCxn id="17" idx="2"/>
          </p:cNvCxnSpPr>
          <p:nvPr/>
        </p:nvCxnSpPr>
        <p:spPr>
          <a:xfrm flipH="1" flipV="1">
            <a:off x="5975103" y="1965325"/>
            <a:ext cx="9525" cy="433528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0C03D69-0A91-4051-AFD3-0B52ECF4542F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7880103" y="3549782"/>
            <a:ext cx="362403" cy="168143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CB82538-3A79-4141-9AA2-2B947948B339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7175253" y="1849127"/>
            <a:ext cx="1218539" cy="935348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752C0A3-1B79-46AC-9F5E-FBB5C96B92C6}"/>
              </a:ext>
            </a:extLst>
          </p:cNvPr>
          <p:cNvCxnSpPr>
            <a:endCxn id="15" idx="3"/>
          </p:cNvCxnSpPr>
          <p:nvPr/>
        </p:nvCxnSpPr>
        <p:spPr>
          <a:xfrm flipH="1" flipV="1">
            <a:off x="3623542" y="2017355"/>
            <a:ext cx="1316056" cy="691176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0B9837A-8FC4-4E56-A4A1-0F308CB607F2}"/>
              </a:ext>
            </a:extLst>
          </p:cNvPr>
          <p:cNvCxnSpPr>
            <a:endCxn id="13" idx="3"/>
          </p:cNvCxnSpPr>
          <p:nvPr/>
        </p:nvCxnSpPr>
        <p:spPr>
          <a:xfrm flipH="1" flipV="1">
            <a:off x="3623542" y="3799525"/>
            <a:ext cx="369000" cy="99375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77A7915B-4799-4BE8-9453-D3B843F68A13}"/>
              </a:ext>
            </a:extLst>
          </p:cNvPr>
          <p:cNvCxnSpPr>
            <a:endCxn id="11" idx="3"/>
          </p:cNvCxnSpPr>
          <p:nvPr/>
        </p:nvCxnSpPr>
        <p:spPr>
          <a:xfrm flipH="1">
            <a:off x="3623542" y="5417911"/>
            <a:ext cx="598961" cy="268767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21639EE-3ADF-4B65-9912-51B5B11E8A0E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7794378" y="5346700"/>
            <a:ext cx="448128" cy="191796"/>
          </a:xfrm>
          <a:prstGeom prst="line">
            <a:avLst/>
          </a:prstGeom>
          <a:ln w="34925" cap="rnd">
            <a:solidFill>
              <a:srgbClr val="229F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CFCF34-77B1-43CD-8A9B-BFB35CF92F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9360" r="13785" b="9360"/>
          <a:stretch/>
        </p:blipFill>
        <p:spPr>
          <a:xfrm>
            <a:off x="3992542" y="2084274"/>
            <a:ext cx="3937000" cy="441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8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8265BD0-D606-0BF1-642F-44E996857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63" y="1412455"/>
            <a:ext cx="10093520" cy="42576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DA0AA0-2692-E9C1-616D-0E22B445F5D6}"/>
              </a:ext>
            </a:extLst>
          </p:cNvPr>
          <p:cNvSpPr txBox="1"/>
          <p:nvPr/>
        </p:nvSpPr>
        <p:spPr>
          <a:xfrm>
            <a:off x="1147263" y="6063368"/>
            <a:ext cx="98974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6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Джерело</a:t>
            </a:r>
            <a:r>
              <a:rPr lang="ru-RU" sz="16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GSMA Intelligence, </a:t>
            </a:r>
            <a:r>
              <a:rPr lang="en-US" sz="1600" b="0" i="1" u="none" strike="noStrike" baseline="0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https://data.gsmaintelligence.com/data/custom-metrics-search </a:t>
            </a:r>
            <a:endParaRPr lang="ru-RU" sz="1600" dirty="0">
              <a:solidFill>
                <a:srgbClr val="229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C1CC189-11D0-4B0C-ACE9-47D7371DE9B1}"/>
              </a:ext>
            </a:extLst>
          </p:cNvPr>
          <p:cNvSpPr txBox="1">
            <a:spLocks/>
          </p:cNvSpPr>
          <p:nvPr/>
        </p:nvSpPr>
        <p:spPr>
          <a:xfrm>
            <a:off x="1360713" y="580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 концентрації </a:t>
            </a:r>
            <a:r>
              <a:rPr lang="uk-UA" sz="3200" b="1" dirty="0" err="1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телеком</a:t>
            </a:r>
            <a:r>
              <a:rPr lang="uk-UA" sz="3200" b="1" dirty="0">
                <a:solidFill>
                  <a:srgbClr val="229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ринку у світі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C3ADFF5-C64A-4A79-BADD-23CC2D12ECD1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53"/>
          <a:stretch/>
        </p:blipFill>
        <p:spPr>
          <a:xfrm>
            <a:off x="107456" y="29225"/>
            <a:ext cx="1464169" cy="98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8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451</Words>
  <Application>Microsoft Office PowerPoint</Application>
  <PresentationFormat>Широкоэкранный</PresentationFormat>
  <Paragraphs>81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Конкуренція на ринку телекомунікацій в часи війни</vt:lpstr>
      <vt:lpstr>Діяльність Київстар 2021-22 рр.</vt:lpstr>
      <vt:lpstr>2022 – рік війни</vt:lpstr>
      <vt:lpstr>Особливості конкуренції у воєнний час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Конкуренція на ринку телекомунікацій в часи війни</dc:title>
  <dc:creator>Olga Loginova (Legal)</dc:creator>
  <cp:lastModifiedBy>Olga Loginova (Legal)</cp:lastModifiedBy>
  <cp:revision>41</cp:revision>
  <dcterms:created xsi:type="dcterms:W3CDTF">2023-03-15T12:38:04Z</dcterms:created>
  <dcterms:modified xsi:type="dcterms:W3CDTF">2023-03-21T20:12:05Z</dcterms:modified>
</cp:coreProperties>
</file>