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0" r:id="rId4"/>
    <p:sldId id="277" r:id="rId5"/>
    <p:sldId id="278" r:id="rId6"/>
    <p:sldId id="261" r:id="rId7"/>
    <p:sldId id="262" r:id="rId8"/>
    <p:sldId id="281" r:id="rId9"/>
    <p:sldId id="268" r:id="rId10"/>
    <p:sldId id="269" r:id="rId11"/>
    <p:sldId id="272" r:id="rId12"/>
    <p:sldId id="273" r:id="rId13"/>
    <p:sldId id="276" r:id="rId14"/>
    <p:sldId id="274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26"/>
  </p:normalViewPr>
  <p:slideViewPr>
    <p:cSldViewPr snapToGrid="0" snapToObjects="1">
      <p:cViewPr varScale="1">
        <p:scale>
          <a:sx n="55" d="100"/>
          <a:sy n="55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Dzhelebova" userId="eb0a5901-30c2-4dcd-9359-abddd4433eb7" providerId="ADAL" clId="{472C4931-8F52-4B54-97B6-B257F99E7A2E}"/>
    <pc:docChg chg="delSld">
      <pc:chgData name="Olga Dzhelebova" userId="eb0a5901-30c2-4dcd-9359-abddd4433eb7" providerId="ADAL" clId="{472C4931-8F52-4B54-97B6-B257F99E7A2E}" dt="2021-11-09T13:05:36.498" v="4" actId="47"/>
      <pc:docMkLst>
        <pc:docMk/>
      </pc:docMkLst>
      <pc:sldChg chg="del">
        <pc:chgData name="Olga Dzhelebova" userId="eb0a5901-30c2-4dcd-9359-abddd4433eb7" providerId="ADAL" clId="{472C4931-8F52-4B54-97B6-B257F99E7A2E}" dt="2021-11-09T13:05:21.443" v="0" actId="47"/>
        <pc:sldMkLst>
          <pc:docMk/>
          <pc:sldMk cId="0" sldId="264"/>
        </pc:sldMkLst>
      </pc:sldChg>
      <pc:sldChg chg="del">
        <pc:chgData name="Olga Dzhelebova" userId="eb0a5901-30c2-4dcd-9359-abddd4433eb7" providerId="ADAL" clId="{472C4931-8F52-4B54-97B6-B257F99E7A2E}" dt="2021-11-09T13:05:26.981" v="1" actId="47"/>
        <pc:sldMkLst>
          <pc:docMk/>
          <pc:sldMk cId="0" sldId="265"/>
        </pc:sldMkLst>
      </pc:sldChg>
      <pc:sldChg chg="del">
        <pc:chgData name="Olga Dzhelebova" userId="eb0a5901-30c2-4dcd-9359-abddd4433eb7" providerId="ADAL" clId="{472C4931-8F52-4B54-97B6-B257F99E7A2E}" dt="2021-11-09T13:05:29.465" v="2" actId="47"/>
        <pc:sldMkLst>
          <pc:docMk/>
          <pc:sldMk cId="0" sldId="266"/>
        </pc:sldMkLst>
      </pc:sldChg>
      <pc:sldChg chg="del">
        <pc:chgData name="Olga Dzhelebova" userId="eb0a5901-30c2-4dcd-9359-abddd4433eb7" providerId="ADAL" clId="{472C4931-8F52-4B54-97B6-B257F99E7A2E}" dt="2021-11-09T13:05:30.246" v="3" actId="47"/>
        <pc:sldMkLst>
          <pc:docMk/>
          <pc:sldMk cId="0" sldId="267"/>
        </pc:sldMkLst>
      </pc:sldChg>
      <pc:sldChg chg="del">
        <pc:chgData name="Olga Dzhelebova" userId="eb0a5901-30c2-4dcd-9359-abddd4433eb7" providerId="ADAL" clId="{472C4931-8F52-4B54-97B6-B257F99E7A2E}" dt="2021-11-09T13:05:36.498" v="4" actId="47"/>
        <pc:sldMkLst>
          <pc:docMk/>
          <pc:sldMk cId="1997778331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1Artboard 1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DAB05-D51E-E847-ADEE-0EE290BF200A}"/>
              </a:ext>
            </a:extLst>
          </p:cNvPr>
          <p:cNvSpPr txBox="1"/>
          <p:nvPr/>
        </p:nvSpPr>
        <p:spPr>
          <a:xfrm>
            <a:off x="13965382" y="4662456"/>
            <a:ext cx="939338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EAC32-EE67-B942-8640-F8D390D47923}"/>
              </a:ext>
            </a:extLst>
          </p:cNvPr>
          <p:cNvSpPr txBox="1"/>
          <p:nvPr/>
        </p:nvSpPr>
        <p:spPr>
          <a:xfrm>
            <a:off x="13036550" y="2095500"/>
            <a:ext cx="12192000" cy="67710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ИНВЕСТИЦИИ </a:t>
            </a:r>
            <a:br>
              <a:rPr lang="ru-RU" sz="9600" b="1" dirty="0">
                <a:solidFill>
                  <a:schemeClr val="bg1"/>
                </a:solidFill>
                <a:latin typeface="Oswald" pitchFamily="2" charset="0"/>
              </a:rPr>
            </a:br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В ИНФРАСТРУКТУРУ</a:t>
            </a:r>
          </a:p>
          <a:p>
            <a:pPr algn="l"/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И РЕНОВАЦИЮ.</a:t>
            </a:r>
          </a:p>
          <a:p>
            <a:pPr algn="l"/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КЕЙС «АРСЕНАЛ»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31E7D-1DD9-8B45-B37A-7C65959F2452}"/>
              </a:ext>
            </a:extLst>
          </p:cNvPr>
          <p:cNvSpPr txBox="1"/>
          <p:nvPr/>
        </p:nvSpPr>
        <p:spPr>
          <a:xfrm>
            <a:off x="13036550" y="9530923"/>
            <a:ext cx="12413672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6000" dirty="0">
                <a:solidFill>
                  <a:schemeClr val="tx1"/>
                </a:solidFill>
                <a:latin typeface="Oswald Medium" pitchFamily="2" charset="0"/>
              </a:rPr>
              <a:t>как из серого пятна</a:t>
            </a:r>
          </a:p>
          <a:p>
            <a:pPr algn="l"/>
            <a:r>
              <a:rPr lang="ru-RU" sz="6000" dirty="0">
                <a:solidFill>
                  <a:schemeClr val="tx1"/>
                </a:solidFill>
                <a:latin typeface="Oswald Medium" pitchFamily="2" charset="0"/>
              </a:rPr>
              <a:t>сделать </a:t>
            </a:r>
            <a:r>
              <a:rPr lang="ru-RU" sz="6000" dirty="0" err="1">
                <a:solidFill>
                  <a:schemeClr val="tx1"/>
                </a:solidFill>
                <a:latin typeface="Oswald Medium" pitchFamily="2" charset="0"/>
              </a:rPr>
              <a:t>топовую</a:t>
            </a:r>
            <a:r>
              <a:rPr lang="ru-RU" sz="6000" dirty="0">
                <a:solidFill>
                  <a:schemeClr val="tx1"/>
                </a:solidFill>
                <a:latin typeface="Oswald Medium" pitchFamily="2" charset="0"/>
              </a:rPr>
              <a:t> </a:t>
            </a:r>
            <a:br>
              <a:rPr lang="ru-RU" sz="6000" dirty="0">
                <a:solidFill>
                  <a:schemeClr val="tx1"/>
                </a:solidFill>
                <a:latin typeface="Oswald Medium" pitchFamily="2" charset="0"/>
              </a:rPr>
            </a:br>
            <a:r>
              <a:rPr lang="ru-RU" sz="6000" dirty="0">
                <a:solidFill>
                  <a:schemeClr val="tx1"/>
                </a:solidFill>
                <a:latin typeface="Oswald Medium" pitchFamily="2" charset="0"/>
              </a:rPr>
              <a:t>локацию Киева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1Artboard 14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05D08-E081-4F48-9203-94DAFCE43D42}"/>
              </a:ext>
            </a:extLst>
          </p:cNvPr>
          <p:cNvSpPr txBox="1"/>
          <p:nvPr/>
        </p:nvSpPr>
        <p:spPr>
          <a:xfrm>
            <a:off x="1689100" y="3477786"/>
            <a:ext cx="12192000" cy="4093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3000" b="1" dirty="0">
                <a:solidFill>
                  <a:schemeClr val="bg1"/>
                </a:solidFill>
                <a:latin typeface="Oswald" pitchFamily="2" charset="0"/>
              </a:rPr>
              <a:t>НИКОЛЬСКИЕ </a:t>
            </a:r>
          </a:p>
          <a:p>
            <a:pPr algn="l"/>
            <a:r>
              <a:rPr lang="ru-RU" sz="13000" b="1" dirty="0">
                <a:solidFill>
                  <a:schemeClr val="bg1"/>
                </a:solidFill>
                <a:latin typeface="Oswald" pitchFamily="2" charset="0"/>
              </a:rPr>
              <a:t>ВОРОТА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1Artboard 17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6DCCB-F4A1-7B48-B0E0-26B0CE1C0397}"/>
              </a:ext>
            </a:extLst>
          </p:cNvPr>
          <p:cNvSpPr txBox="1"/>
          <p:nvPr/>
        </p:nvSpPr>
        <p:spPr>
          <a:xfrm>
            <a:off x="1107208" y="1370179"/>
            <a:ext cx="11440731" cy="472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</a:pPr>
            <a:r>
              <a:rPr lang="ru-UA" altLang="ru-RU" sz="9600" b="1" dirty="0">
                <a:solidFill>
                  <a:schemeClr val="tx1"/>
                </a:solidFill>
                <a:latin typeface="Oswald" pitchFamily="2" charset="0"/>
              </a:rPr>
              <a:t>КРУПНЕЙШИЙ</a:t>
            </a:r>
            <a:r>
              <a:rPr lang="ru-RU" altLang="ru-RU" sz="9600" b="1" dirty="0">
                <a:solidFill>
                  <a:schemeClr val="tx1"/>
                </a:solidFill>
                <a:latin typeface="Oswald" pitchFamily="2" charset="0"/>
              </a:rPr>
              <a:t> </a:t>
            </a:r>
            <a:r>
              <a:rPr lang="ru-UA" altLang="ru-RU" sz="9600" b="1" dirty="0">
                <a:solidFill>
                  <a:schemeClr val="tx1"/>
                </a:solidFill>
                <a:latin typeface="Oswald" pitchFamily="2" charset="0"/>
              </a:rPr>
              <a:t>ПРОЕКТ </a:t>
            </a:r>
            <a:r>
              <a:rPr lang="ru-RU" altLang="ru-RU" sz="9600" b="1" dirty="0">
                <a:solidFill>
                  <a:schemeClr val="tx1"/>
                </a:solidFill>
                <a:latin typeface="Oswald" pitchFamily="2" charset="0"/>
              </a:rPr>
              <a:t>РЕНОВАЦИИ </a:t>
            </a:r>
            <a:r>
              <a:rPr lang="ru-UA" altLang="ru-RU" sz="9600" b="1" dirty="0">
                <a:solidFill>
                  <a:schemeClr val="tx1"/>
                </a:solidFill>
                <a:latin typeface="Oswald" pitchFamily="2" charset="0"/>
              </a:rPr>
              <a:t>В ЦЕНТРЕ КИЕВА</a:t>
            </a:r>
            <a:endParaRPr lang="en-US" altLang="ru-RU" sz="9600" b="1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941DF4-6A2A-6B46-9DF3-590AF1695ED3}"/>
              </a:ext>
            </a:extLst>
          </p:cNvPr>
          <p:cNvSpPr txBox="1"/>
          <p:nvPr/>
        </p:nvSpPr>
        <p:spPr>
          <a:xfrm>
            <a:off x="1107209" y="7842250"/>
            <a:ext cx="5847773" cy="3231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9600" b="1" dirty="0">
                <a:solidFill>
                  <a:schemeClr val="tx1"/>
                </a:solidFill>
                <a:latin typeface="Oswald" pitchFamily="2" charset="0"/>
              </a:rPr>
              <a:t>$</a:t>
            </a:r>
            <a:r>
              <a:rPr lang="ru-RU" sz="9600" b="1" dirty="0">
                <a:solidFill>
                  <a:schemeClr val="tx1"/>
                </a:solidFill>
                <a:latin typeface="Oswald" pitchFamily="2" charset="0"/>
              </a:rPr>
              <a:t>50</a:t>
            </a:r>
            <a:r>
              <a:rPr lang="ru-RU" sz="5400" dirty="0">
                <a:solidFill>
                  <a:schemeClr val="tx1"/>
                </a:solidFill>
                <a:latin typeface="Oswald" pitchFamily="2" charset="0"/>
              </a:rPr>
              <a:t>млн</a:t>
            </a:r>
            <a:r>
              <a:rPr lang="en-US" sz="9600" dirty="0">
                <a:solidFill>
                  <a:schemeClr val="tx1"/>
                </a:solidFill>
                <a:latin typeface="Oswald Light" pitchFamily="2" charset="0"/>
              </a:rPr>
              <a:t> </a:t>
            </a:r>
            <a:r>
              <a:rPr lang="ru-RU" sz="5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tx1"/>
                </a:solidFill>
                <a:effectLst/>
                <a:latin typeface="Oswald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 инвестиций сейчас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A687A-A35C-7741-8E52-FC97B75E6DAC}"/>
              </a:ext>
            </a:extLst>
          </p:cNvPr>
          <p:cNvSpPr txBox="1"/>
          <p:nvPr/>
        </p:nvSpPr>
        <p:spPr>
          <a:xfrm>
            <a:off x="6827574" y="7842250"/>
            <a:ext cx="5720366" cy="3231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9600" b="1" dirty="0">
                <a:solidFill>
                  <a:schemeClr val="tx1"/>
                </a:solidFill>
                <a:latin typeface="Oswald" pitchFamily="2" charset="0"/>
              </a:rPr>
              <a:t>$</a:t>
            </a:r>
            <a:r>
              <a:rPr lang="ru-RU" sz="9600" b="1" dirty="0">
                <a:solidFill>
                  <a:schemeClr val="tx1"/>
                </a:solidFill>
                <a:latin typeface="Oswald" pitchFamily="2" charset="0"/>
              </a:rPr>
              <a:t>200</a:t>
            </a:r>
            <a:r>
              <a:rPr lang="ru-RU" sz="5400" dirty="0">
                <a:solidFill>
                  <a:schemeClr val="tx1"/>
                </a:solidFill>
                <a:latin typeface="Oswald" pitchFamily="2" charset="0"/>
              </a:rPr>
              <a:t>млн </a:t>
            </a:r>
            <a:br>
              <a:rPr lang="ru-RU" sz="5400" dirty="0">
                <a:solidFill>
                  <a:schemeClr val="tx1"/>
                </a:solidFill>
                <a:latin typeface="Oswald" pitchFamily="2" charset="0"/>
              </a:rPr>
            </a:br>
            <a:r>
              <a:rPr lang="ru-RU" sz="5400" dirty="0">
                <a:solidFill>
                  <a:schemeClr val="tx1"/>
                </a:solidFill>
                <a:latin typeface="Oswald Light" pitchFamily="2" charset="0"/>
                <a:cs typeface="Times New Roman" panose="02020603050405020304" pitchFamily="18" charset="0"/>
              </a:rPr>
              <a:t>общая сумма вложений </a:t>
            </a:r>
            <a:endParaRPr lang="ru-UA" sz="5400" dirty="0">
              <a:solidFill>
                <a:schemeClr val="tx1"/>
              </a:solidFill>
              <a:latin typeface="Oswald Light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1Artboard 18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60026-6AC4-DD42-AAF4-F98D47426305}"/>
              </a:ext>
            </a:extLst>
          </p:cNvPr>
          <p:cNvSpPr txBox="1"/>
          <p:nvPr/>
        </p:nvSpPr>
        <p:spPr>
          <a:xfrm>
            <a:off x="748145" y="1715006"/>
            <a:ext cx="12192000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9600" b="1" dirty="0">
                <a:solidFill>
                  <a:schemeClr val="tx1"/>
                </a:solidFill>
                <a:latin typeface="Oswald" pitchFamily="2" charset="0"/>
              </a:rPr>
              <a:t>ИМПАКТ ИНВЕСТИРОВАНИЕ</a:t>
            </a:r>
            <a:endParaRPr lang="ru-UA" sz="9600" b="1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A7315-810F-E842-AFA1-E9A65FE0EF2C}"/>
              </a:ext>
            </a:extLst>
          </p:cNvPr>
          <p:cNvSpPr txBox="1"/>
          <p:nvPr/>
        </p:nvSpPr>
        <p:spPr>
          <a:xfrm>
            <a:off x="748145" y="6285488"/>
            <a:ext cx="7342909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5400" dirty="0">
                <a:solidFill>
                  <a:srgbClr val="EF8B3F"/>
                </a:solidFill>
                <a:latin typeface="Oswald" pitchFamily="2" charset="0"/>
                <a:cs typeface="Times New Roman" panose="02020603050405020304" pitchFamily="18" charset="0"/>
              </a:rPr>
              <a:t>Зеленая трава </a:t>
            </a:r>
            <a:r>
              <a:rPr lang="uk-UA" sz="5400" dirty="0">
                <a:solidFill>
                  <a:srgbClr val="EF8B3F"/>
                </a:solidFill>
                <a:latin typeface="Oswald" pitchFamily="2" charset="0"/>
                <a:cs typeface="Times New Roman" panose="02020603050405020304" pitchFamily="18" charset="0"/>
              </a:rPr>
              <a:t>и </a:t>
            </a:r>
            <a:r>
              <a:rPr lang="en-US" sz="5400" dirty="0">
                <a:solidFill>
                  <a:srgbClr val="EF8B3F"/>
                </a:solidFill>
                <a:latin typeface="Oswald" pitchFamily="2" charset="0"/>
                <a:cs typeface="Times New Roman" panose="02020603050405020304" pitchFamily="18" charset="0"/>
              </a:rPr>
              <a:t>$</a:t>
            </a:r>
            <a:r>
              <a:rPr lang="ru-UA" sz="5400" dirty="0">
                <a:solidFill>
                  <a:srgbClr val="EF8B3F"/>
                </a:solidFill>
                <a:latin typeface="Oswald" pitchFamily="2" charset="0"/>
                <a:cs typeface="Times New Roman" panose="02020603050405020304" pitchFamily="18" charset="0"/>
              </a:rPr>
              <a:t>5 млн могут повысить капитализацию всего проекта</a:t>
            </a:r>
            <a:endParaRPr lang="ru-UA" sz="5400" dirty="0">
              <a:solidFill>
                <a:srgbClr val="EF8B3F"/>
              </a:solidFill>
              <a:latin typeface="Oswald" pitchFamily="2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19B5-BC8A-2840-A1A1-E9D9F418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8930C-F0B7-FF42-9CFD-75B719C73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85531-1AF4-154E-B367-920B8BF61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597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BF5D-6593-A943-97CA-75A18C234C98}"/>
              </a:ext>
            </a:extLst>
          </p:cNvPr>
          <p:cNvSpPr txBox="1"/>
          <p:nvPr/>
        </p:nvSpPr>
        <p:spPr>
          <a:xfrm>
            <a:off x="13397923" y="4041844"/>
            <a:ext cx="10141527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8000" b="1" dirty="0">
                <a:solidFill>
                  <a:schemeClr val="bg1"/>
                </a:solidFill>
                <a:latin typeface="Oswald" pitchFamily="2" charset="0"/>
              </a:rPr>
              <a:t>WHAT’S</a:t>
            </a:r>
          </a:p>
          <a:p>
            <a:pPr algn="l"/>
            <a:r>
              <a:rPr lang="ru-RU" sz="18000" b="1" dirty="0">
                <a:solidFill>
                  <a:schemeClr val="bg1"/>
                </a:solidFill>
                <a:latin typeface="Oswald" pitchFamily="2" charset="0"/>
              </a:rPr>
              <a:t>NEXT?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C92ED3B-8130-4247-B912-DAF70B2FC1EC}"/>
              </a:ext>
            </a:extLst>
          </p:cNvPr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pic>
          <p:nvPicPr>
            <p:cNvPr id="193" name="1Artboard 19preview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0" name="Picture 2" descr="Завод &amp;quot;Більшовик&amp;quot; у Києві можуть продати за мільярд | Економічна правда">
              <a:extLst>
                <a:ext uri="{FF2B5EF4-FFF2-40B4-BE49-F238E27FC236}">
                  <a16:creationId xmlns:a16="http://schemas.microsoft.com/office/drawing/2014/main" id="{33778704-CE4B-4715-A1A6-A0E5EA7DC3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5" r="6827"/>
            <a:stretch/>
          </p:blipFill>
          <p:spPr bwMode="auto">
            <a:xfrm>
              <a:off x="1273757" y="1277641"/>
              <a:ext cx="10141529" cy="111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1Artboard 2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B653A-14E7-C449-961E-E48067C38839}"/>
              </a:ext>
            </a:extLst>
          </p:cNvPr>
          <p:cNvSpPr txBox="1"/>
          <p:nvPr/>
        </p:nvSpPr>
        <p:spPr>
          <a:xfrm>
            <a:off x="831274" y="3162826"/>
            <a:ext cx="551410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EF8B3F"/>
                </a:solidFill>
                <a:latin typeface="Bahnschrift SemiCondensed" panose="020B0502040204020203" pitchFamily="34" charset="0"/>
              </a:rPr>
              <a:t>КТО МЫ</a:t>
            </a:r>
            <a:endParaRPr lang="ru-RU" sz="9600" dirty="0">
              <a:solidFill>
                <a:srgbClr val="EF8B3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0F3F3-2628-5B4E-8277-421169CCB517}"/>
              </a:ext>
            </a:extLst>
          </p:cNvPr>
          <p:cNvSpPr txBox="1"/>
          <p:nvPr/>
        </p:nvSpPr>
        <p:spPr>
          <a:xfrm>
            <a:off x="831274" y="5194415"/>
            <a:ext cx="7426035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6600" b="1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Q Partners</a:t>
            </a:r>
            <a:r>
              <a:rPr lang="ru-RU" sz="6600" b="1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 – инвестиционная компания </a:t>
            </a:r>
            <a:br>
              <a:rPr lang="ru-RU" sz="6600" b="1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</a:br>
            <a:r>
              <a:rPr lang="ru-RU" sz="6600" b="1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Андрея Иванова</a:t>
            </a:r>
            <a:endParaRPr lang="ru-RU" sz="6600" b="1" dirty="0">
              <a:latin typeface="Oswa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49950-D622-E84C-B91B-1C3792712339}"/>
              </a:ext>
            </a:extLst>
          </p:cNvPr>
          <p:cNvSpPr txBox="1"/>
          <p:nvPr/>
        </p:nvSpPr>
        <p:spPr>
          <a:xfrm>
            <a:off x="9224171" y="3057892"/>
            <a:ext cx="3959946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Oswald" pitchFamily="2" charset="0"/>
                <a:ea typeface="Open Sans"/>
                <a:cs typeface="Arial"/>
              </a:rPr>
              <a:t>Мы на рынке </a:t>
            </a:r>
            <a:br>
              <a:rPr lang="ru-RU" dirty="0">
                <a:solidFill>
                  <a:schemeClr val="tx1"/>
                </a:solidFill>
                <a:latin typeface="Oswald" pitchFamily="2" charset="0"/>
                <a:ea typeface="Open Sans"/>
                <a:cs typeface="Arial"/>
              </a:rPr>
            </a:br>
            <a:r>
              <a:rPr lang="ru-RU" dirty="0">
                <a:solidFill>
                  <a:schemeClr val="tx1"/>
                </a:solidFill>
                <a:latin typeface="Oswald" pitchFamily="2" charset="0"/>
                <a:ea typeface="Open Sans"/>
                <a:cs typeface="Arial"/>
              </a:rPr>
              <a:t>Украины с</a:t>
            </a:r>
            <a:endParaRPr lang="ru-RU" dirty="0">
              <a:solidFill>
                <a:schemeClr val="tx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4A48C-C30D-4641-B303-037777CBD9DC}"/>
              </a:ext>
            </a:extLst>
          </p:cNvPr>
          <p:cNvSpPr txBox="1"/>
          <p:nvPr/>
        </p:nvSpPr>
        <p:spPr>
          <a:xfrm>
            <a:off x="11778677" y="3007337"/>
            <a:ext cx="9074149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Oswald" pitchFamily="2" charset="0"/>
                <a:cs typeface="Arial"/>
              </a:rPr>
              <a:t>Сделки на </a:t>
            </a:r>
            <a:r>
              <a:rPr lang="ru-RU" dirty="0">
                <a:solidFill>
                  <a:schemeClr val="tx1"/>
                </a:solidFill>
                <a:latin typeface="Bahnschrift SemiCondensed" panose="020B0502040204020203" pitchFamily="34" charset="0"/>
                <a:cs typeface="Arial"/>
              </a:rPr>
              <a:t/>
            </a:r>
            <a:br>
              <a:rPr lang="ru-RU" dirty="0">
                <a:solidFill>
                  <a:schemeClr val="tx1"/>
                </a:solidFill>
                <a:latin typeface="Bahnschrift SemiCondensed" panose="020B0502040204020203" pitchFamily="34" charset="0"/>
                <a:cs typeface="Arial"/>
              </a:rPr>
            </a:br>
            <a:r>
              <a:rPr lang="ru-RU" dirty="0">
                <a:solidFill>
                  <a:schemeClr val="tx1"/>
                </a:solidFill>
                <a:latin typeface="Oswald" pitchFamily="2" charset="0"/>
                <a:cs typeface="Arial"/>
              </a:rPr>
              <a:t>сумму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72496-7F20-9747-943B-DE9C3153785A}"/>
              </a:ext>
            </a:extLst>
          </p:cNvPr>
          <p:cNvSpPr txBox="1"/>
          <p:nvPr/>
        </p:nvSpPr>
        <p:spPr>
          <a:xfrm>
            <a:off x="16997723" y="2807613"/>
            <a:ext cx="8645236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  <a:t>Текущие</a:t>
            </a:r>
            <a:br>
              <a:rPr lang="ru-RU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</a:br>
            <a:r>
              <a:rPr lang="ru-RU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  <a:t>инвестиции </a:t>
            </a:r>
            <a:br>
              <a:rPr lang="ru-RU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</a:br>
            <a:r>
              <a:rPr lang="ru-UA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  <a:t>в проекты</a:t>
            </a:r>
            <a:r>
              <a:rPr lang="ru-RU" altLang="en-US" dirty="0">
                <a:solidFill>
                  <a:schemeClr val="tx1"/>
                </a:solidFill>
                <a:latin typeface="Oswald" pitchFamily="2" charset="0"/>
                <a:cs typeface="Arial"/>
              </a:rPr>
              <a:t> </a:t>
            </a:r>
            <a:endParaRPr lang="ru-RU" dirty="0">
              <a:solidFill>
                <a:schemeClr val="tx1"/>
              </a:solidFill>
              <a:latin typeface="Oswald" pitchFamily="2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4D64A-69D5-4441-90EE-B2296848F923}"/>
              </a:ext>
            </a:extLst>
          </p:cNvPr>
          <p:cNvSpPr txBox="1"/>
          <p:nvPr/>
        </p:nvSpPr>
        <p:spPr>
          <a:xfrm>
            <a:off x="9544485" y="5633316"/>
            <a:ext cx="31242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EF8B3F"/>
                </a:solidFill>
                <a:latin typeface="Oswald" pitchFamily="2" charset="0"/>
                <a:ea typeface="Open Sans"/>
                <a:cs typeface="Arial"/>
              </a:rPr>
              <a:t>1992</a:t>
            </a:r>
            <a:endParaRPr lang="ru-RU" sz="9600" b="1" dirty="0">
              <a:solidFill>
                <a:srgbClr val="EF8B3F"/>
              </a:solidFill>
              <a:latin typeface="Oswa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268D9-76A3-064F-A7AA-DFDA66DB8E3E}"/>
              </a:ext>
            </a:extLst>
          </p:cNvPr>
          <p:cNvSpPr txBox="1"/>
          <p:nvPr/>
        </p:nvSpPr>
        <p:spPr>
          <a:xfrm>
            <a:off x="15003034" y="5633316"/>
            <a:ext cx="262543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en-US" sz="9600" b="1" dirty="0">
                <a:solidFill>
                  <a:srgbClr val="EF8B3F"/>
                </a:solidFill>
                <a:latin typeface="Oswald" pitchFamily="2" charset="0"/>
                <a:cs typeface="Arial"/>
              </a:rPr>
              <a:t>$</a:t>
            </a:r>
            <a:r>
              <a:rPr lang="ru-RU" altLang="en-US" sz="9600" b="1" dirty="0">
                <a:solidFill>
                  <a:srgbClr val="EF8B3F"/>
                </a:solidFill>
                <a:latin typeface="Oswald" pitchFamily="2" charset="0"/>
                <a:cs typeface="Arial"/>
              </a:rPr>
              <a:t>5</a:t>
            </a:r>
            <a:endParaRPr lang="ru-RU" sz="9600" b="1" dirty="0">
              <a:solidFill>
                <a:srgbClr val="EF8B3F"/>
              </a:solidFill>
              <a:latin typeface="Oswald" pitchFamily="2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E9AEB-7A4F-7E45-9C5D-5445EDD372D5}"/>
              </a:ext>
            </a:extLst>
          </p:cNvPr>
          <p:cNvSpPr txBox="1"/>
          <p:nvPr/>
        </p:nvSpPr>
        <p:spPr>
          <a:xfrm>
            <a:off x="19351488" y="5633316"/>
            <a:ext cx="366048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UA" sz="9600" b="1" dirty="0">
                <a:solidFill>
                  <a:srgbClr val="EF8B3F"/>
                </a:solidFill>
                <a:latin typeface="Oswald" pitchFamily="2" charset="0"/>
                <a:cs typeface="Arial"/>
              </a:rPr>
              <a:t>&gt;</a:t>
            </a:r>
            <a:r>
              <a:rPr lang="en-US" altLang="en-US" sz="9600" b="1" dirty="0">
                <a:solidFill>
                  <a:srgbClr val="EF8B3F"/>
                </a:solidFill>
                <a:latin typeface="Oswald" pitchFamily="2" charset="0"/>
                <a:cs typeface="Arial"/>
              </a:rPr>
              <a:t>$</a:t>
            </a:r>
            <a:r>
              <a:rPr lang="ru-RU" altLang="en-US" sz="9600" b="1" dirty="0">
                <a:solidFill>
                  <a:srgbClr val="EF8B3F"/>
                </a:solidFill>
                <a:latin typeface="Oswald" pitchFamily="2" charset="0"/>
                <a:cs typeface="Arial"/>
              </a:rPr>
              <a:t>600</a:t>
            </a:r>
            <a:endParaRPr lang="ru-RU" sz="9600" b="1" dirty="0">
              <a:solidFill>
                <a:srgbClr val="EF8B3F"/>
              </a:solidFill>
              <a:latin typeface="Oswald" pitchFamily="2" charset="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4E226-2A3A-DD49-9A6C-89BD731602C8}"/>
              </a:ext>
            </a:extLst>
          </p:cNvPr>
          <p:cNvSpPr txBox="1"/>
          <p:nvPr/>
        </p:nvSpPr>
        <p:spPr>
          <a:xfrm>
            <a:off x="8945853" y="9058089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года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17393-E7E7-D643-832C-D01FDFAFE079}"/>
              </a:ext>
            </a:extLst>
          </p:cNvPr>
          <p:cNvSpPr txBox="1"/>
          <p:nvPr/>
        </p:nvSpPr>
        <p:spPr>
          <a:xfrm>
            <a:off x="14057461" y="9192503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млрд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17BEE-A420-1F48-809C-49AFFBFBC562}"/>
              </a:ext>
            </a:extLst>
          </p:cNvPr>
          <p:cNvSpPr txBox="1"/>
          <p:nvPr/>
        </p:nvSpPr>
        <p:spPr>
          <a:xfrm>
            <a:off x="19062050" y="9192503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млн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E5BD1-2713-FF46-9C00-2F54066D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7AEA8-302A-7849-B5F1-4A99E44783DF}"/>
              </a:ext>
            </a:extLst>
          </p:cNvPr>
          <p:cNvSpPr txBox="1"/>
          <p:nvPr/>
        </p:nvSpPr>
        <p:spPr>
          <a:xfrm>
            <a:off x="1993900" y="6457255"/>
            <a:ext cx="4128655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5400" b="1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by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5530D-4B2E-F24F-9295-787928EE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BBDCE-8B7D-154F-8DFF-5272D86D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5ABCD-8EB6-7347-9C88-CFCA0698619C}"/>
              </a:ext>
            </a:extLst>
          </p:cNvPr>
          <p:cNvSpPr txBox="1"/>
          <p:nvPr/>
        </p:nvSpPr>
        <p:spPr>
          <a:xfrm>
            <a:off x="382814" y="3417714"/>
            <a:ext cx="12192000" cy="4093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3000" b="1" dirty="0">
                <a:solidFill>
                  <a:schemeClr val="bg1"/>
                </a:solidFill>
                <a:latin typeface="Oswald" pitchFamily="2" charset="0"/>
              </a:rPr>
              <a:t>КИЕВСКАЯ</a:t>
            </a:r>
          </a:p>
          <a:p>
            <a:pPr algn="l"/>
            <a:r>
              <a:rPr lang="ru-RU" sz="13000" b="1" dirty="0">
                <a:solidFill>
                  <a:schemeClr val="bg1"/>
                </a:solidFill>
                <a:latin typeface="Oswald" pitchFamily="2" charset="0"/>
              </a:rPr>
              <a:t>КРЕПОСТЬ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1Artboard 6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1Artboard 7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2D054D-F57B-491A-B124-8F67146645A5}"/>
              </a:ext>
            </a:extLst>
          </p:cNvPr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DB8E72-2E8B-0D43-A82B-B493BD0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1026" name="Picture 2" descr="Фудхол, коворкінг та освітній центр: як змінюється завод «Арсенал» | Arsenal,  Village, Road">
              <a:extLst>
                <a:ext uri="{FF2B5EF4-FFF2-40B4-BE49-F238E27FC236}">
                  <a16:creationId xmlns:a16="http://schemas.microsoft.com/office/drawing/2014/main" id="{BA73BAFC-BF86-4D53-A68A-484CF377D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1" r="34718" b="9358"/>
            <a:stretch/>
          </p:blipFill>
          <p:spPr bwMode="auto">
            <a:xfrm>
              <a:off x="5289176" y="1902758"/>
              <a:ext cx="6902825" cy="987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1Artboard 13pre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</Words>
  <Application>Microsoft Office PowerPoint</Application>
  <PresentationFormat>Произвольный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Microsoft JhengHei Light</vt:lpstr>
      <vt:lpstr>Arial</vt:lpstr>
      <vt:lpstr>Bahnschrift SemiCondensed</vt:lpstr>
      <vt:lpstr>Calibri</vt:lpstr>
      <vt:lpstr>Dubai Light</vt:lpstr>
      <vt:lpstr>Helvetica</vt:lpstr>
      <vt:lpstr>Helvetica Light</vt:lpstr>
      <vt:lpstr>Helvetica Neue</vt:lpstr>
      <vt:lpstr>Open Sans</vt:lpstr>
      <vt:lpstr>Oswald</vt:lpstr>
      <vt:lpstr>Oswald Light</vt:lpstr>
      <vt:lpstr>Oswald Medium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Dzhelebova</dc:creator>
  <cp:lastModifiedBy>Роман Натопта</cp:lastModifiedBy>
  <cp:revision>8</cp:revision>
  <dcterms:modified xsi:type="dcterms:W3CDTF">2021-11-12T09:28:54Z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8c2c78-0cc6-476d-8cc0-677089d885f0_Enabled">
    <vt:lpwstr>true</vt:lpwstr>
  </property>
  <property fmtid="{D5CDD505-2E9C-101B-9397-08002B2CF9AE}" pid="3" name="MSIP_Label_f08c2c78-0cc6-476d-8cc0-677089d885f0_SetDate">
    <vt:lpwstr>2021-11-09T12:47:28Z</vt:lpwstr>
  </property>
  <property fmtid="{D5CDD505-2E9C-101B-9397-08002B2CF9AE}" pid="4" name="MSIP_Label_f08c2c78-0cc6-476d-8cc0-677089d885f0_Method">
    <vt:lpwstr>Privileged</vt:lpwstr>
  </property>
  <property fmtid="{D5CDD505-2E9C-101B-9397-08002B2CF9AE}" pid="5" name="MSIP_Label_f08c2c78-0cc6-476d-8cc0-677089d885f0_Name">
    <vt:lpwstr>NoRestrictions label</vt:lpwstr>
  </property>
  <property fmtid="{D5CDD505-2E9C-101B-9397-08002B2CF9AE}" pid="6" name="MSIP_Label_f08c2c78-0cc6-476d-8cc0-677089d885f0_SiteId">
    <vt:lpwstr>8f2e60b5-8cb9-4092-8430-c4c149e17f71</vt:lpwstr>
  </property>
  <property fmtid="{D5CDD505-2E9C-101B-9397-08002B2CF9AE}" pid="7" name="MSIP_Label_f08c2c78-0cc6-476d-8cc0-677089d885f0_ActionId">
    <vt:lpwstr>1be445ac-6a7e-4c8a-9d4c-645a77f687a7</vt:lpwstr>
  </property>
  <property fmtid="{D5CDD505-2E9C-101B-9397-08002B2CF9AE}" pid="8" name="MSIP_Label_f08c2c78-0cc6-476d-8cc0-677089d885f0_ContentBits">
    <vt:lpwstr>0</vt:lpwstr>
  </property>
</Properties>
</file>