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8" r:id="rId2"/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0" r:id="rId14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02"/>
    <p:restoredTop sz="94701"/>
  </p:normalViewPr>
  <p:slideViewPr>
    <p:cSldViewPr snapToGrid="0" snapToObjects="1">
      <p:cViewPr varScale="1">
        <p:scale>
          <a:sx n="104" d="100"/>
          <a:sy n="104" d="100"/>
        </p:scale>
        <p:origin x="240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FDA39-2653-6447-A941-9DF9F2D72565}" type="datetimeFigureOut">
              <a:rPr lang="ru-UA" smtClean="0"/>
              <a:t>26.10.2022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9AA77-9E55-6042-A7CA-757F30C9FAF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667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BAB266-7FB2-39DF-2481-FD006A950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B69621-329A-FFBE-8376-CE519855F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D54C24-3956-0B16-9141-6F9FBAE74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D0E4-92F3-D043-9073-B22647832644}" type="datetimeFigureOut">
              <a:rPr lang="ru-UA" smtClean="0"/>
              <a:t>26.10.2022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7D9ECE-FA89-1A4C-E8AD-53DEFBC7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698CF4-A69E-8633-21AD-30CB853B1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E52-1C4A-F749-B1FD-3E287E3038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9871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38DC2B-6D23-662E-AB7D-E1DF04FB9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F550A6-2270-E2B6-01A5-60F5A6C14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2740B5-0637-AD2B-7AEA-E3AF77C4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D0E4-92F3-D043-9073-B22647832644}" type="datetimeFigureOut">
              <a:rPr lang="ru-UA" smtClean="0"/>
              <a:t>26.10.2022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5345E4-908B-F9DA-9A3A-AD77BDD38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31B8FB-2644-3CF5-4AB0-A2F6E3AF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E52-1C4A-F749-B1FD-3E287E3038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8341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5BBBEDA-754B-EE4F-ADA9-FE46F48BF1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852B1A-0C2A-CEB2-2EB3-646529E9C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874628-A199-873B-1323-32A627ADF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D0E4-92F3-D043-9073-B22647832644}" type="datetimeFigureOut">
              <a:rPr lang="ru-UA" smtClean="0"/>
              <a:t>26.10.2022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49B927-8EA9-FFDC-52EB-2C42E10D8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BF7323-9109-EB89-724E-3FF88FE03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E52-1C4A-F749-B1FD-3E287E3038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4252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793A3-15B6-27F8-5E67-B4B2EEED3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AD372F-DEA1-979E-C4B2-AEA03EA60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22C6B7-5E46-2476-E064-3E4FDE983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D0E4-92F3-D043-9073-B22647832644}" type="datetimeFigureOut">
              <a:rPr lang="ru-UA" smtClean="0"/>
              <a:t>26.10.2022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3C8611-B3FE-C2A4-D162-68E471416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2DA6E0-41A4-C065-8B85-171D9344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E52-1C4A-F749-B1FD-3E287E3038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9946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40546F-3010-4EE2-F81D-E11E6FAA1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25AC43-C549-70BF-EB8D-8BB9155E7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7DED9B-7062-102C-A61E-03299A50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D0E4-92F3-D043-9073-B22647832644}" type="datetimeFigureOut">
              <a:rPr lang="ru-UA" smtClean="0"/>
              <a:t>26.10.2022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E23B8E-60C4-55F5-737C-CAD73D1D9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E19DF1-D5E8-D36E-3278-C2EFE146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E52-1C4A-F749-B1FD-3E287E3038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1508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5BE3E-C5CC-5DE6-0A7B-71CED8C08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0C29D9-99B7-ECDE-B9C1-C0EB40F23D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53D503-13D6-4197-A68B-C8D59615C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7E04BF-FF95-A6D0-5101-A7E9B1D31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D0E4-92F3-D043-9073-B22647832644}" type="datetimeFigureOut">
              <a:rPr lang="ru-UA" smtClean="0"/>
              <a:t>26.10.2022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12D7D4-96B7-7683-6AB1-140CAF9E1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B2A62C-2AF5-5B21-5D02-EC7844E51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E52-1C4A-F749-B1FD-3E287E3038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9196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78C3B7-A705-C5AD-ABC2-87BE10253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81BA1A-02D8-412B-108F-CE36DA468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0C3AC4-F8EB-0582-A689-2EA6D4825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D3787B4-4DC3-C150-50C0-41CF30D19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C165B4-B25E-0001-8592-10DCEF6743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BDAFD47-51EA-0344-5672-988039297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D0E4-92F3-D043-9073-B22647832644}" type="datetimeFigureOut">
              <a:rPr lang="ru-UA" smtClean="0"/>
              <a:t>26.10.2022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DAC4D85-BAC0-B90C-383E-9037BAB4A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3EC24DC-6DC5-6165-930E-FFAD9F1A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E52-1C4A-F749-B1FD-3E287E3038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2455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E2A735-F8D6-FE09-B923-9395F0F6E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CDD3709-E193-7E8C-AD7B-C48075A6C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D0E4-92F3-D043-9073-B22647832644}" type="datetimeFigureOut">
              <a:rPr lang="ru-UA" smtClean="0"/>
              <a:t>26.10.2022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D3F9ADD-D5D7-3FF4-AF22-0CB98E2A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64E939-12EC-C35E-8A91-05DD12942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E52-1C4A-F749-B1FD-3E287E3038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4220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4D2A176-72F7-958E-C5DF-3E7DAB670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D0E4-92F3-D043-9073-B22647832644}" type="datetimeFigureOut">
              <a:rPr lang="ru-UA" smtClean="0"/>
              <a:t>26.10.2022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DCCCA19-2773-F3B5-B076-68DA10C5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37CAB8-3418-31A3-C2C2-6D9054EEA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E52-1C4A-F749-B1FD-3E287E3038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474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82074-0E74-9E40-9FFD-EA1D02F63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A3AAEC-5602-0B1B-9748-FEF94D1D0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DE3BC0-84F3-A70A-0A2D-0E231AA2E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0744D2-FEF3-3982-EF88-601B00D56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D0E4-92F3-D043-9073-B22647832644}" type="datetimeFigureOut">
              <a:rPr lang="ru-UA" smtClean="0"/>
              <a:t>26.10.2022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FB6BC6-B473-BB7C-1060-20F218894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10F616-F6AD-6C9A-376B-5FFA153D7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E52-1C4A-F749-B1FD-3E287E3038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4664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89B601-2AE6-E35E-D202-505B02ABD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F6E8274-729D-4325-FDF1-9879E23BA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59227D-44C7-2426-4F80-A66C19845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696E20-1456-01DC-D47F-81A7F3CE1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D0E4-92F3-D043-9073-B22647832644}" type="datetimeFigureOut">
              <a:rPr lang="ru-UA" smtClean="0"/>
              <a:t>26.10.2022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109912-0598-EC1F-14DF-25A54FF0C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C49A11-149D-6AFF-8C28-85C384DA9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E52-1C4A-F749-B1FD-3E287E3038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9464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77356A-40D7-F446-F1FC-C712B67BB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2082E4-3024-E144-2A1C-7D10392E6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12DF77-F4B7-5587-6E3D-667376DCB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9D0E4-92F3-D043-9073-B22647832644}" type="datetimeFigureOut">
              <a:rPr lang="ru-UA" smtClean="0"/>
              <a:t>26.10.2022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6F1EA5-1D91-AC00-099A-6921D126C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6026B5-DFA3-1128-A359-C28FA7330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76E52-1C4A-F749-B1FD-3E287E3038B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2077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ЛюдмилаБанк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537" y="0"/>
            <a:ext cx="10914926" cy="68357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17EDAE-AF38-084A-B924-11AA6E4AA863}"/>
              </a:ext>
            </a:extLst>
          </p:cNvPr>
          <p:cNvSpPr txBox="1"/>
          <p:nvPr/>
        </p:nvSpPr>
        <p:spPr>
          <a:xfrm>
            <a:off x="3810000" y="3108729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dirty="0"/>
              <a:t>https://pravo.ua/tymchasovyi-zakhyst-dlia-ukraintsiv-u-ies-prodovzhyly-shche-na-rik/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08F05D-D14E-FB4C-B8E8-A8B496437EDA}"/>
              </a:ext>
            </a:extLst>
          </p:cNvPr>
          <p:cNvSpPr txBox="1"/>
          <p:nvPr/>
        </p:nvSpPr>
        <p:spPr>
          <a:xfrm>
            <a:off x="3810000" y="3108729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dirty="0"/>
              <a:t>https://pravo.ua/tymchasovyi-zakhyst-dlia-ukraintsiv-u-ies-prodovzhyly-shche-na-rik/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6FE584-C41E-7682-6992-3DD1BCB1DE4A}"/>
              </a:ext>
            </a:extLst>
          </p:cNvPr>
          <p:cNvSpPr txBox="1"/>
          <p:nvPr/>
        </p:nvSpPr>
        <p:spPr>
          <a:xfrm>
            <a:off x="489857" y="1384663"/>
            <a:ext cx="1122752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По-третє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,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Міністерством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юстиції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України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листом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від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26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серпня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2020 року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було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надано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відповідь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на адресу ЮК «Амбер» з приводу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скарги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адвоката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Ханіна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С.Г.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від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18.06.2020 № 183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вих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2020 (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вх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. № 17757-33-20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від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23.06.2020).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Згідно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з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відповіддю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: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висновок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експерта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-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є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особистою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думкою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експерта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, та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має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умовний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(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ймовірний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) характер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.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Зазначене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в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відповіді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узгоджується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з ст. 1 Закону «Про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судову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експертизу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»: «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Судова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експертиза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-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це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дослідження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на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основі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спеціальних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знань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у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галузі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науки,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техніки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,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мистецтва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, ремесла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тощо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об’єктів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,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явищ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і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процесів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з метою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надання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висновку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з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питань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,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що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є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або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будуть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предметом судового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розгляду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». </a:t>
            </a:r>
            <a:endParaRPr lang="ru-UA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60AC5-6E31-3A22-189A-4E04778B8ED1}"/>
              </a:ext>
            </a:extLst>
          </p:cNvPr>
          <p:cNvSpPr txBox="1"/>
          <p:nvPr/>
        </p:nvSpPr>
        <p:spPr>
          <a:xfrm>
            <a:off x="4933547" y="751114"/>
            <a:ext cx="2398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u="sng" dirty="0">
                <a:solidFill>
                  <a:srgbClr val="0070C0"/>
                </a:solidFill>
              </a:rPr>
              <a:t>Amber Law Company</a:t>
            </a:r>
            <a:endParaRPr lang="ru-UA" sz="20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234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7D779E-0A75-73B4-67CE-336C9BC0B378}"/>
              </a:ext>
            </a:extLst>
          </p:cNvPr>
          <p:cNvSpPr txBox="1"/>
          <p:nvPr/>
        </p:nvSpPr>
        <p:spPr>
          <a:xfrm>
            <a:off x="666205" y="1743891"/>
            <a:ext cx="1104464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По-четверте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,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Згідно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з п. 112.2 ПКУ «Особа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вважається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винною у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вчиненні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правопорушення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,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якщо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буде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встановлено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,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що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вона мала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можливість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для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дотримання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правил та норм, за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порушення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яких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цим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Кодексом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передбачена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відповідальність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,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проте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не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вжила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достатніх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заходів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щодо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їх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дотримання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». </a:t>
            </a:r>
            <a:endParaRPr lang="en-US" sz="2800" b="0" i="0" u="none" strike="noStrike" dirty="0">
              <a:solidFill>
                <a:srgbClr val="050505"/>
              </a:solidFill>
              <a:effectLst/>
              <a:latin typeface="system-ui"/>
            </a:endParaRPr>
          </a:p>
          <a:p>
            <a:pPr algn="just"/>
            <a:endParaRPr lang="en-US" sz="2800" dirty="0">
              <a:solidFill>
                <a:srgbClr val="050505"/>
              </a:solidFill>
              <a:latin typeface="system-ui"/>
            </a:endParaRPr>
          </a:p>
          <a:p>
            <a:pPr algn="just"/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Яка ж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може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бути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можливість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для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дотримання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правил та норм,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якщо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згідно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з ПКУ не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виникає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обов’язку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сплати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податку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?</a:t>
            </a:r>
            <a:endParaRPr lang="ru-UA" sz="28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36EC2F-1CE9-E96A-CE19-A4C9C9596809}"/>
              </a:ext>
            </a:extLst>
          </p:cNvPr>
          <p:cNvSpPr txBox="1"/>
          <p:nvPr/>
        </p:nvSpPr>
        <p:spPr>
          <a:xfrm>
            <a:off x="4905103" y="933994"/>
            <a:ext cx="2180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solidFill>
                  <a:srgbClr val="0070C0"/>
                </a:solidFill>
              </a:rPr>
              <a:t>Amber Law Company</a:t>
            </a:r>
            <a:endParaRPr lang="ru-UA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82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F5223B-47FA-E0F8-0425-65DA43D3BFEB}"/>
              </a:ext>
            </a:extLst>
          </p:cNvPr>
          <p:cNvSpPr txBox="1"/>
          <p:nvPr/>
        </p:nvSpPr>
        <p:spPr>
          <a:xfrm>
            <a:off x="339634" y="415052"/>
            <a:ext cx="11645537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Також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хочу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звернути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увагу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на 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Постанову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Великої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Палати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Верховного Суду у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справі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106/3364/19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від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07.07.2022, де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зазначено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: «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порушення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,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допущені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одним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платником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податків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, за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загальним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правилом не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впливають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на права та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обов`язки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іншого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платника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податків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;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чинне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законодавство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не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покладає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на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підприємство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обов`язок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збирання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інформації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про стан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господарської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діяльності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та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порушення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підприємств-контрагентів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; так само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невиконання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контрагентами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своїх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податкових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обов`язків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не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може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бути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безумовним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свідченням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відсутності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ділової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мети та/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або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обізнаності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платника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податків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із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протиправним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характером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діяльності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його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контрагентів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та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відповідно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недостовірності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задекларованих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даних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податкового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обліку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платника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system-ui"/>
              </a:rPr>
              <a:t>податків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»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. </a:t>
            </a:r>
            <a:endParaRPr lang="en-US" sz="2800" dirty="0">
              <a:solidFill>
                <a:srgbClr val="050505"/>
              </a:solidFill>
              <a:latin typeface="system-ui"/>
            </a:endParaRPr>
          </a:p>
          <a:p>
            <a:pPr algn="just"/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А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саме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найчастіше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з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порушень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контрагентів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платника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і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породжуються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аналітичні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довідки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та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експертні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висновки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щодо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самого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платника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податків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.</a:t>
            </a:r>
            <a:endParaRPr lang="ru-UA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005407-F53B-B1EC-8DB6-6F60557412B2}"/>
              </a:ext>
            </a:extLst>
          </p:cNvPr>
          <p:cNvSpPr txBox="1"/>
          <p:nvPr/>
        </p:nvSpPr>
        <p:spPr>
          <a:xfrm>
            <a:off x="4271554" y="45720"/>
            <a:ext cx="2213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rgbClr val="0070C0"/>
                </a:solidFill>
              </a:rPr>
              <a:t>Amber Law Company</a:t>
            </a:r>
            <a:endParaRPr lang="ru-UA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5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4ED406F-76F8-4A3C-BF61-CE1C692C8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58" y="153162"/>
            <a:ext cx="11644884" cy="655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51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419DF34-1E7C-4ED1-80DF-161F531F5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64" y="153162"/>
            <a:ext cx="11644884" cy="655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0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12A9F2F-F3E9-FC81-31B5-0F2580314FC5}"/>
              </a:ext>
            </a:extLst>
          </p:cNvPr>
          <p:cNvSpPr txBox="1"/>
          <p:nvPr/>
        </p:nvSpPr>
        <p:spPr>
          <a:xfrm>
            <a:off x="280851" y="476795"/>
            <a:ext cx="11782698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Згідно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з </a:t>
            </a:r>
            <a:r>
              <a:rPr lang="ru-RU" sz="2200" b="0" i="0" u="none" strike="noStrike" dirty="0">
                <a:solidFill>
                  <a:srgbClr val="C00000"/>
                </a:solidFill>
                <a:effectLst/>
                <a:latin typeface="inherit"/>
              </a:rPr>
              <a:t>ч. 1 ст. 2 КК </a:t>
            </a:r>
            <a:r>
              <a:rPr lang="ru-RU" sz="22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України</a:t>
            </a:r>
            <a:r>
              <a:rPr lang="ru-RU" sz="22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«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Підставою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кримінальної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відповідальності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є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вчинення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особою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суспільно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небезпечного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діяння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яке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містить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склад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кримінального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правопорушення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передбаченого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цим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Кодексом».</a:t>
            </a:r>
          </a:p>
          <a:p>
            <a:pPr algn="just"/>
            <a:endParaRPr lang="ru-RU" sz="2200" b="0" i="0" u="none" strike="noStrike" dirty="0">
              <a:solidFill>
                <a:srgbClr val="050505"/>
              </a:solidFill>
              <a:effectLst/>
              <a:latin typeface="inherit"/>
            </a:endParaRPr>
          </a:p>
          <a:p>
            <a:pPr algn="just"/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Склад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кримінального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правопорушення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-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це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завжди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повна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сукупність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його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ознак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. Не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може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бути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неповного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складу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кримінального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правопорушення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.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Неповність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чи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відсутність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хоча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б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однієї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із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ознак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встановлених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чи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передбачених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законом для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певного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кримінального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правопорушення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стверджує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відсутність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цього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кримінального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правопорушення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тобто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такого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кримінального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правопорушення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не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існує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.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Тільки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вся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сукупність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установлених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кримінальним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законом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ознак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може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характеризувати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певні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суспільно-небезпечні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дії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як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кримінальне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правопорушення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. </a:t>
            </a:r>
            <a:r>
              <a:rPr lang="ru-RU" sz="22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Верховний</a:t>
            </a:r>
            <a:r>
              <a:rPr lang="ru-RU" sz="2200" b="0" i="0" u="none" strike="noStrike" dirty="0">
                <a:solidFill>
                  <a:srgbClr val="C00000"/>
                </a:solidFill>
                <a:effectLst/>
                <a:latin typeface="inherit"/>
              </a:rPr>
              <a:t> Суд </a:t>
            </a:r>
            <a:r>
              <a:rPr lang="ru-RU" sz="22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колегією</a:t>
            </a:r>
            <a:r>
              <a:rPr lang="ru-RU" sz="22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суддів</a:t>
            </a:r>
            <a:r>
              <a:rPr lang="ru-RU" sz="22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Другої</a:t>
            </a:r>
            <a:r>
              <a:rPr lang="ru-RU" sz="22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судової</a:t>
            </a:r>
            <a:r>
              <a:rPr lang="ru-RU" sz="22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палати</a:t>
            </a:r>
            <a:r>
              <a:rPr lang="ru-RU" sz="22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Касаційного</a:t>
            </a:r>
            <a:r>
              <a:rPr lang="ru-RU" sz="22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кримінального</a:t>
            </a:r>
            <a:r>
              <a:rPr lang="ru-RU" sz="2200" b="0" i="0" u="none" strike="noStrike" dirty="0">
                <a:solidFill>
                  <a:srgbClr val="C00000"/>
                </a:solidFill>
                <a:effectLst/>
                <a:latin typeface="inherit"/>
              </a:rPr>
              <a:t> суду у </a:t>
            </a:r>
            <a:r>
              <a:rPr lang="ru-RU" sz="22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своїй</a:t>
            </a:r>
            <a:r>
              <a:rPr lang="ru-RU" sz="22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постанові</a:t>
            </a:r>
            <a:r>
              <a:rPr lang="ru-RU" sz="22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від</a:t>
            </a:r>
            <a:r>
              <a:rPr lang="ru-RU" sz="2200" b="0" i="0" u="none" strike="noStrike" dirty="0">
                <a:solidFill>
                  <a:srgbClr val="C00000"/>
                </a:solidFill>
                <a:effectLst/>
                <a:latin typeface="inherit"/>
              </a:rPr>
              <a:t> 16.05.2019 (справа № 761/20985/18, </a:t>
            </a:r>
            <a:r>
              <a:rPr lang="ru-RU" sz="22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провадження</a:t>
            </a:r>
            <a:r>
              <a:rPr lang="ru-RU" sz="2200" b="0" i="0" u="none" strike="noStrike" dirty="0">
                <a:solidFill>
                  <a:srgbClr val="C00000"/>
                </a:solidFill>
                <a:effectLst/>
                <a:latin typeface="inherit"/>
              </a:rPr>
              <a:t> № 51-8007км18)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наголосив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: «...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якщо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не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було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події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кримінального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правопорушення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або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в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діях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особи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немає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складу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кримінального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правопорушення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то за таких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обставин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кримінальне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провадження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не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може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бути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розпочато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. А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якщо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через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помилку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чи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з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інших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причин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таке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провадження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було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розпочато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то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воно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негайно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має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бути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припинено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і з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позиції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вимог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правопорядку, і з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огляду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дотримання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інтересів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всіх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учасників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2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правовідносин</a:t>
            </a:r>
            <a:r>
              <a:rPr lang="ru-RU" sz="2200" b="0" i="0" u="none" strike="noStrike" dirty="0">
                <a:solidFill>
                  <a:srgbClr val="050505"/>
                </a:solidFill>
                <a:effectLst/>
                <a:latin typeface="inherit"/>
              </a:rPr>
              <a:t>».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5FADD6-BB92-5E49-1DC2-065B70A8E36C}"/>
              </a:ext>
            </a:extLst>
          </p:cNvPr>
          <p:cNvSpPr txBox="1"/>
          <p:nvPr/>
        </p:nvSpPr>
        <p:spPr>
          <a:xfrm>
            <a:off x="4251960" y="0"/>
            <a:ext cx="2433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solidFill>
                  <a:srgbClr val="0070C0"/>
                </a:solidFill>
              </a:rPr>
              <a:t>Amber Law Company</a:t>
            </a:r>
            <a:endParaRPr lang="ru-UA" sz="20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89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40F6E1-F8AA-63F0-6A09-5DF654284875}"/>
              </a:ext>
            </a:extLst>
          </p:cNvPr>
          <p:cNvSpPr txBox="1"/>
          <p:nvPr/>
        </p:nvSpPr>
        <p:spPr>
          <a:xfrm>
            <a:off x="365760" y="529046"/>
            <a:ext cx="11606349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Об’єктом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злочину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передбаченого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ст. 212 ККУ,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є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суспільні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відносини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які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складаються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в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сфері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наповнення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бюджетів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та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державних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цільових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фондів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за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рахунок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оподаткування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тобто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ті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суспільні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відносини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які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виникають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між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державою і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суб'єктами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оподаткування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на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підставі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податкових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норм,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що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регулюють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установлення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зміну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та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відміну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внесків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до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бюджетів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і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державних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цільових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фондів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. </a:t>
            </a:r>
            <a:endParaRPr lang="en-US" sz="2000" b="0" i="0" u="none" strike="noStrike" dirty="0">
              <a:solidFill>
                <a:srgbClr val="050505"/>
              </a:solidFill>
              <a:effectLst/>
              <a:latin typeface="inherit"/>
            </a:endParaRPr>
          </a:p>
          <a:p>
            <a:pPr algn="just"/>
            <a:endParaRPr lang="ru-RU" sz="2000" b="0" i="0" u="none" strike="noStrike" dirty="0">
              <a:solidFill>
                <a:srgbClr val="050505"/>
              </a:solidFill>
              <a:effectLst/>
              <a:latin typeface="inherit"/>
            </a:endParaRPr>
          </a:p>
          <a:p>
            <a:pPr algn="just"/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Об’єктивна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сторона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злочину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у ст. 212 ККУ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характеризується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сукупністю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трьох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ознак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: 1)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діяння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–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ухилення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від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сплати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податків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зборів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інших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обов’язкових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платежів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що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входять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до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системи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оподаткування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; 2)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суспільне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небезпечні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наслідки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у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вигляді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фактичного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ненадходження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до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бюджетів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чи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державних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цільових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фондів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коштів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у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значних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(ч. 1 ст. 212), великих (ч. 2 ст. 212)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або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особливо великих (ч. З ст. 212)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розмірах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; 3)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причинний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зв’язок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між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діянням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і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наслідками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.</a:t>
            </a:r>
            <a:endParaRPr lang="en-US" sz="2000" b="0" i="0" u="none" strike="noStrike" dirty="0">
              <a:solidFill>
                <a:srgbClr val="050505"/>
              </a:solidFill>
              <a:effectLst/>
              <a:latin typeface="inherit"/>
            </a:endParaRPr>
          </a:p>
          <a:p>
            <a:pPr algn="just"/>
            <a:endParaRPr lang="ru-RU" sz="2000" b="0" i="0" u="none" strike="noStrike" dirty="0">
              <a:solidFill>
                <a:srgbClr val="050505"/>
              </a:solidFill>
              <a:effectLst/>
              <a:latin typeface="inherit"/>
            </a:endParaRPr>
          </a:p>
          <a:p>
            <a:pPr algn="just"/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Суб’єкт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злочину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,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передбаченого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ст. 212 ККУ,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є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спеціальним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,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адже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поряд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із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загальними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ознаками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він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має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ще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спеціальну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ознаку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, а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саме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обов’язок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зі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сплати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податків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,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зборів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(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обов’язкових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платежів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), за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порушення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якого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особа і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може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бути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притягнена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до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кримінальної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відповідальності</a:t>
            </a:r>
            <a:r>
              <a:rPr lang="ru-RU" sz="2000" b="0" i="0" u="none" strike="noStrike" dirty="0">
                <a:solidFill>
                  <a:srgbClr val="C00000"/>
                </a:solidFill>
                <a:effectLst/>
                <a:latin typeface="inherit"/>
              </a:rPr>
              <a:t> за ст. 212 ККУ.</a:t>
            </a:r>
            <a:endParaRPr lang="en-US" sz="2000" b="0" i="0" u="none" strike="noStrike" dirty="0">
              <a:solidFill>
                <a:srgbClr val="C00000"/>
              </a:solidFill>
              <a:effectLst/>
              <a:latin typeface="inherit"/>
            </a:endParaRPr>
          </a:p>
          <a:p>
            <a:pPr algn="just"/>
            <a:endParaRPr lang="ru-RU" sz="2000" b="0" i="0" u="none" strike="noStrike" dirty="0">
              <a:solidFill>
                <a:srgbClr val="C00000"/>
              </a:solidFill>
              <a:effectLst/>
              <a:latin typeface="inherit"/>
            </a:endParaRPr>
          </a:p>
          <a:p>
            <a:pPr algn="just"/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Суб’єктивна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сторона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цього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складу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злочину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характеризується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виною у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виді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прямого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умислу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за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якого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винна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особа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усвідомлює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суспільну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небезпечність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ухилення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від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сплати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податків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зборів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(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обов’язкових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платежів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),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передбачає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його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наслідки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у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виді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ненадходження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коштів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до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бюджетів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або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державних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цільових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фондів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і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передбачає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неминучість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їх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0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настання</a:t>
            </a:r>
            <a:r>
              <a:rPr lang="ru-RU" sz="2000" b="0" i="0" u="none" strike="noStrike" dirty="0">
                <a:solidFill>
                  <a:srgbClr val="050505"/>
                </a:solidFill>
                <a:effectLst/>
                <a:latin typeface="inherit"/>
              </a:rPr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17B734-A5DB-6A9C-BE16-68983718B45F}"/>
              </a:ext>
            </a:extLst>
          </p:cNvPr>
          <p:cNvSpPr txBox="1"/>
          <p:nvPr/>
        </p:nvSpPr>
        <p:spPr>
          <a:xfrm>
            <a:off x="5127171" y="45720"/>
            <a:ext cx="2498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solidFill>
                  <a:srgbClr val="0070C0"/>
                </a:solidFill>
              </a:rPr>
              <a:t>Amber Law Company</a:t>
            </a:r>
            <a:endParaRPr lang="ru-UA" sz="20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98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59EE01-7D9A-2FAD-66D4-21A611785BDA}"/>
              </a:ext>
            </a:extLst>
          </p:cNvPr>
          <p:cNvSpPr txBox="1"/>
          <p:nvPr/>
        </p:nvSpPr>
        <p:spPr>
          <a:xfrm>
            <a:off x="254726" y="509452"/>
            <a:ext cx="1176963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dirty="0" err="1">
                <a:effectLst/>
                <a:latin typeface="inherit"/>
              </a:rPr>
              <a:t>Згідно</a:t>
            </a:r>
            <a:r>
              <a:rPr lang="ru-RU" sz="2200" dirty="0">
                <a:effectLst/>
                <a:latin typeface="inherit"/>
              </a:rPr>
              <a:t> з п. 1.1 </a:t>
            </a:r>
            <a:r>
              <a:rPr lang="ru-RU" sz="2200" dirty="0" err="1">
                <a:effectLst/>
                <a:latin typeface="inherit"/>
              </a:rPr>
              <a:t>Податкового</a:t>
            </a:r>
            <a:r>
              <a:rPr lang="ru-RU" sz="2200" dirty="0">
                <a:effectLst/>
                <a:latin typeface="inherit"/>
              </a:rPr>
              <a:t> Кодексу </a:t>
            </a:r>
            <a:r>
              <a:rPr lang="ru-RU" sz="2200" dirty="0" err="1">
                <a:effectLst/>
                <a:latin typeface="inherit"/>
              </a:rPr>
              <a:t>України</a:t>
            </a:r>
            <a:r>
              <a:rPr lang="ru-RU" sz="2200" dirty="0">
                <a:effectLst/>
                <a:latin typeface="inherit"/>
              </a:rPr>
              <a:t> (ПКУ): «</a:t>
            </a:r>
            <a:r>
              <a:rPr lang="ru-RU" sz="2200" dirty="0" err="1">
                <a:effectLst/>
                <a:latin typeface="inherit"/>
              </a:rPr>
              <a:t>Податковий</a:t>
            </a:r>
            <a:r>
              <a:rPr lang="ru-RU" sz="2200" dirty="0">
                <a:effectLst/>
                <a:latin typeface="inherit"/>
              </a:rPr>
              <a:t> кодекс </a:t>
            </a:r>
            <a:r>
              <a:rPr lang="ru-RU" sz="2200" dirty="0" err="1">
                <a:effectLst/>
                <a:latin typeface="inherit"/>
              </a:rPr>
              <a:t>України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регулює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відносини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що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виникають</a:t>
            </a:r>
            <a:r>
              <a:rPr lang="ru-RU" sz="2200" dirty="0">
                <a:effectLst/>
                <a:latin typeface="inherit"/>
              </a:rPr>
              <a:t> у </a:t>
            </a:r>
            <a:r>
              <a:rPr lang="ru-RU" sz="2200" dirty="0" err="1">
                <a:effectLst/>
                <a:latin typeface="inherit"/>
              </a:rPr>
              <a:t>сфері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справляння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податків</a:t>
            </a:r>
            <a:r>
              <a:rPr lang="ru-RU" sz="2200" dirty="0">
                <a:effectLst/>
                <a:latin typeface="inherit"/>
              </a:rPr>
              <a:t> і </a:t>
            </a:r>
            <a:r>
              <a:rPr lang="ru-RU" sz="2200" dirty="0" err="1">
                <a:effectLst/>
                <a:latin typeface="inherit"/>
              </a:rPr>
              <a:t>зборів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зокрема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визначає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вичерпний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перелік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податків</a:t>
            </a:r>
            <a:r>
              <a:rPr lang="ru-RU" sz="2200" dirty="0">
                <a:effectLst/>
                <a:latin typeface="inherit"/>
              </a:rPr>
              <a:t> та </a:t>
            </a:r>
            <a:r>
              <a:rPr lang="ru-RU" sz="2200" dirty="0" err="1">
                <a:effectLst/>
                <a:latin typeface="inherit"/>
              </a:rPr>
              <a:t>зборів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що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справляються</a:t>
            </a:r>
            <a:r>
              <a:rPr lang="ru-RU" sz="2200" dirty="0">
                <a:effectLst/>
                <a:latin typeface="inherit"/>
              </a:rPr>
              <a:t> в </a:t>
            </a:r>
            <a:r>
              <a:rPr lang="ru-RU" sz="2200" dirty="0" err="1">
                <a:effectLst/>
                <a:latin typeface="inherit"/>
              </a:rPr>
              <a:t>Україні</a:t>
            </a:r>
            <a:r>
              <a:rPr lang="ru-RU" sz="2200" dirty="0">
                <a:effectLst/>
                <a:latin typeface="inherit"/>
              </a:rPr>
              <a:t>, та порядок </a:t>
            </a:r>
            <a:r>
              <a:rPr lang="ru-RU" sz="2200" dirty="0" err="1">
                <a:effectLst/>
                <a:latin typeface="inherit"/>
              </a:rPr>
              <a:t>їх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адміністрування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платників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податків</a:t>
            </a:r>
            <a:r>
              <a:rPr lang="ru-RU" sz="2200" dirty="0">
                <a:effectLst/>
                <a:latin typeface="inherit"/>
              </a:rPr>
              <a:t> та </a:t>
            </a:r>
            <a:r>
              <a:rPr lang="ru-RU" sz="2200" dirty="0" err="1">
                <a:effectLst/>
                <a:latin typeface="inherit"/>
              </a:rPr>
              <a:t>зборів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їх</a:t>
            </a:r>
            <a:r>
              <a:rPr lang="ru-RU" sz="2200" dirty="0">
                <a:effectLst/>
                <a:latin typeface="inherit"/>
              </a:rPr>
              <a:t> права та </a:t>
            </a:r>
            <a:r>
              <a:rPr lang="ru-RU" sz="2200" dirty="0" err="1">
                <a:effectLst/>
                <a:latin typeface="inherit"/>
              </a:rPr>
              <a:t>обов’язки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компетенцію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контролюючих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органів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повноваження</a:t>
            </a:r>
            <a:r>
              <a:rPr lang="ru-RU" sz="2200" dirty="0">
                <a:effectLst/>
                <a:latin typeface="inherit"/>
              </a:rPr>
              <a:t> і </a:t>
            </a:r>
            <a:r>
              <a:rPr lang="ru-RU" sz="2200" dirty="0" err="1">
                <a:effectLst/>
                <a:latin typeface="inherit"/>
              </a:rPr>
              <a:t>обов’язки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їх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посадових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осіб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під</a:t>
            </a:r>
            <a:r>
              <a:rPr lang="ru-RU" sz="2200" dirty="0">
                <a:effectLst/>
                <a:latin typeface="inherit"/>
              </a:rPr>
              <a:t> час </a:t>
            </a:r>
            <a:r>
              <a:rPr lang="ru-RU" sz="2200" dirty="0" err="1">
                <a:effectLst/>
                <a:latin typeface="inherit"/>
              </a:rPr>
              <a:t>адміністрування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податків</a:t>
            </a:r>
            <a:r>
              <a:rPr lang="ru-RU" sz="2200" dirty="0">
                <a:effectLst/>
                <a:latin typeface="inherit"/>
              </a:rPr>
              <a:t> та </a:t>
            </a:r>
            <a:r>
              <a:rPr lang="ru-RU" sz="2200" dirty="0" err="1">
                <a:effectLst/>
                <a:latin typeface="inherit"/>
              </a:rPr>
              <a:t>зборів</a:t>
            </a:r>
            <a:r>
              <a:rPr lang="ru-RU" sz="2200" dirty="0">
                <a:effectLst/>
                <a:latin typeface="inherit"/>
              </a:rPr>
              <a:t>, а </a:t>
            </a:r>
            <a:r>
              <a:rPr lang="ru-RU" sz="2200" dirty="0" err="1">
                <a:effectLst/>
                <a:latin typeface="inherit"/>
              </a:rPr>
              <a:t>також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відповідальність</a:t>
            </a:r>
            <a:r>
              <a:rPr lang="ru-RU" sz="2200" dirty="0">
                <a:effectLst/>
                <a:latin typeface="inherit"/>
              </a:rPr>
              <a:t> за </a:t>
            </a:r>
            <a:r>
              <a:rPr lang="ru-RU" sz="2200" dirty="0" err="1">
                <a:effectLst/>
                <a:latin typeface="inherit"/>
              </a:rPr>
              <a:t>порушення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податкового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законодавства</a:t>
            </a:r>
            <a:r>
              <a:rPr lang="ru-RU" sz="2200" dirty="0">
                <a:effectLst/>
                <a:latin typeface="inherit"/>
              </a:rPr>
              <a:t>». </a:t>
            </a:r>
            <a:r>
              <a:rPr lang="ru-RU" sz="2200" dirty="0" err="1">
                <a:effectLst/>
                <a:latin typeface="inherit"/>
              </a:rPr>
              <a:t>Тобто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відносини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які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є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об’єктом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злочину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передбаченого</a:t>
            </a:r>
            <a:r>
              <a:rPr lang="ru-RU" sz="2200" dirty="0">
                <a:effectLst/>
                <a:latin typeface="inherit"/>
              </a:rPr>
              <a:t> ст. 212 ККУ, </a:t>
            </a:r>
            <a:r>
              <a:rPr lang="ru-RU" sz="2200" dirty="0" err="1">
                <a:effectLst/>
                <a:latin typeface="inherit"/>
              </a:rPr>
              <a:t>регулює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виключно</a:t>
            </a:r>
            <a:r>
              <a:rPr lang="ru-RU" sz="2200" dirty="0">
                <a:effectLst/>
                <a:latin typeface="inherit"/>
              </a:rPr>
              <a:t> ПКУ.</a:t>
            </a:r>
          </a:p>
          <a:p>
            <a:pPr algn="just"/>
            <a:endParaRPr lang="ru-RU" sz="2200" dirty="0">
              <a:effectLst/>
              <a:latin typeface="inherit"/>
            </a:endParaRPr>
          </a:p>
          <a:p>
            <a:pPr algn="just"/>
            <a:r>
              <a:rPr lang="ru-RU" sz="2200" dirty="0" err="1">
                <a:effectLst/>
                <a:latin typeface="inherit"/>
              </a:rPr>
              <a:t>Згідно</a:t>
            </a:r>
            <a:r>
              <a:rPr lang="ru-RU" sz="2200" dirty="0">
                <a:effectLst/>
                <a:latin typeface="inherit"/>
              </a:rPr>
              <a:t> з п. 41.1.1 ПКУ: «</a:t>
            </a:r>
            <a:r>
              <a:rPr lang="ru-RU" sz="2200" dirty="0" err="1">
                <a:effectLst/>
                <a:latin typeface="inherit"/>
              </a:rPr>
              <a:t>Контролюючими</a:t>
            </a:r>
            <a:r>
              <a:rPr lang="ru-RU" sz="2200" dirty="0">
                <a:effectLst/>
                <a:latin typeface="inherit"/>
              </a:rPr>
              <a:t> органами </a:t>
            </a:r>
            <a:r>
              <a:rPr lang="ru-RU" sz="2200" dirty="0" err="1">
                <a:effectLst/>
                <a:latin typeface="inherit"/>
              </a:rPr>
              <a:t>є</a:t>
            </a:r>
            <a:r>
              <a:rPr lang="ru-RU" sz="2200" dirty="0">
                <a:effectLst/>
                <a:latin typeface="inherit"/>
              </a:rPr>
              <a:t>: </a:t>
            </a:r>
            <a:r>
              <a:rPr lang="ru-RU" sz="2200" dirty="0" err="1">
                <a:effectLst/>
                <a:latin typeface="inherit"/>
              </a:rPr>
              <a:t>податкові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органи</a:t>
            </a:r>
            <a:r>
              <a:rPr lang="ru-RU" sz="2200" dirty="0">
                <a:effectLst/>
                <a:latin typeface="inherit"/>
              </a:rPr>
              <a:t> (</a:t>
            </a:r>
            <a:r>
              <a:rPr lang="ru-RU" sz="2200" dirty="0" err="1">
                <a:effectLst/>
                <a:latin typeface="inherit"/>
              </a:rPr>
              <a:t>центральний</a:t>
            </a:r>
            <a:r>
              <a:rPr lang="ru-RU" sz="2200" dirty="0">
                <a:effectLst/>
                <a:latin typeface="inherit"/>
              </a:rPr>
              <a:t> орган </a:t>
            </a:r>
            <a:r>
              <a:rPr lang="ru-RU" sz="2200" dirty="0" err="1">
                <a:effectLst/>
                <a:latin typeface="inherit"/>
              </a:rPr>
              <a:t>виконавчої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влади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що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реалізує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державну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податкову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політику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його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територіальні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органи</a:t>
            </a:r>
            <a:r>
              <a:rPr lang="ru-RU" sz="2200" dirty="0">
                <a:effectLst/>
                <a:latin typeface="inherit"/>
              </a:rPr>
              <a:t>) - </a:t>
            </a:r>
            <a:r>
              <a:rPr lang="ru-RU" sz="2200" dirty="0" err="1">
                <a:effectLst/>
                <a:latin typeface="inherit"/>
              </a:rPr>
              <a:t>щодо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дотримання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законодавства</a:t>
            </a:r>
            <a:r>
              <a:rPr lang="ru-RU" sz="2200" dirty="0">
                <a:effectLst/>
                <a:latin typeface="inherit"/>
              </a:rPr>
              <a:t> з </a:t>
            </a:r>
            <a:r>
              <a:rPr lang="ru-RU" sz="2200" dirty="0" err="1">
                <a:effectLst/>
                <a:latin typeface="inherit"/>
              </a:rPr>
              <a:t>питань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оподаткування</a:t>
            </a:r>
            <a:r>
              <a:rPr lang="ru-RU" sz="2200" dirty="0">
                <a:effectLst/>
                <a:latin typeface="inherit"/>
              </a:rPr>
              <a:t> …».</a:t>
            </a:r>
          </a:p>
          <a:p>
            <a:pPr algn="just"/>
            <a:endParaRPr lang="ru-RU" sz="2200" dirty="0">
              <a:effectLst/>
              <a:latin typeface="inherit"/>
            </a:endParaRPr>
          </a:p>
          <a:p>
            <a:pPr algn="just"/>
            <a:r>
              <a:rPr lang="ru-RU" sz="2200" dirty="0" err="1">
                <a:effectLst/>
                <a:latin typeface="inherit"/>
              </a:rPr>
              <a:t>Згідно</a:t>
            </a:r>
            <a:r>
              <a:rPr lang="ru-RU" sz="2200" dirty="0">
                <a:effectLst/>
                <a:latin typeface="inherit"/>
              </a:rPr>
              <a:t> з п. </a:t>
            </a:r>
            <a:r>
              <a:rPr lang="ru-UA" sz="2200" b="1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19</a:t>
            </a:r>
            <a:r>
              <a:rPr lang="ru-UA" sz="2200" b="1" i="0" u="none" strike="noStrike" baseline="30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-1</a:t>
            </a:r>
            <a:r>
              <a:rPr lang="ru-RU" sz="2200" dirty="0">
                <a:effectLst/>
                <a:latin typeface="inherit"/>
              </a:rPr>
              <a:t>.1.2 ПКУ: «</a:t>
            </a:r>
            <a:r>
              <a:rPr lang="ru-RU" sz="2200" dirty="0" err="1">
                <a:effectLst/>
                <a:latin typeface="inherit"/>
              </a:rPr>
              <a:t>Контролюючі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органи</a:t>
            </a:r>
            <a:r>
              <a:rPr lang="ru-RU" sz="2200" dirty="0">
                <a:effectLst/>
                <a:latin typeface="inherit"/>
              </a:rPr>
              <a:t> - </a:t>
            </a:r>
            <a:r>
              <a:rPr lang="ru-RU" sz="2200" dirty="0" err="1">
                <a:effectLst/>
                <a:latin typeface="inherit"/>
              </a:rPr>
              <a:t>контролюють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своєчасність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подання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платниками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податків</a:t>
            </a:r>
            <a:r>
              <a:rPr lang="ru-RU" sz="2200" dirty="0">
                <a:effectLst/>
                <a:latin typeface="inherit"/>
              </a:rPr>
              <a:t> та </a:t>
            </a:r>
            <a:r>
              <a:rPr lang="ru-RU" sz="2200" dirty="0" err="1">
                <a:effectLst/>
                <a:latin typeface="inherit"/>
              </a:rPr>
              <a:t>платниками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єдиного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внеску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передбаченої</a:t>
            </a:r>
            <a:r>
              <a:rPr lang="ru-RU" sz="2200" dirty="0">
                <a:effectLst/>
                <a:latin typeface="inherit"/>
              </a:rPr>
              <a:t> законом </a:t>
            </a:r>
            <a:r>
              <a:rPr lang="ru-RU" sz="2200" dirty="0" err="1">
                <a:effectLst/>
                <a:latin typeface="inherit"/>
              </a:rPr>
              <a:t>звітності</a:t>
            </a:r>
            <a:r>
              <a:rPr lang="ru-RU" sz="2200" dirty="0">
                <a:effectLst/>
                <a:latin typeface="inherit"/>
              </a:rPr>
              <a:t> (</a:t>
            </a:r>
            <a:r>
              <a:rPr lang="ru-RU" sz="2200" dirty="0" err="1">
                <a:effectLst/>
                <a:latin typeface="inherit"/>
              </a:rPr>
              <a:t>декларацій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розрахунків</a:t>
            </a:r>
            <a:r>
              <a:rPr lang="ru-RU" sz="2200" dirty="0">
                <a:effectLst/>
                <a:latin typeface="inherit"/>
              </a:rPr>
              <a:t> та </a:t>
            </a:r>
            <a:r>
              <a:rPr lang="ru-RU" sz="2200" dirty="0" err="1">
                <a:effectLst/>
                <a:latin typeface="inherit"/>
              </a:rPr>
              <a:t>інших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документів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пов’язаних</a:t>
            </a:r>
            <a:r>
              <a:rPr lang="ru-RU" sz="2200" dirty="0">
                <a:effectLst/>
                <a:latin typeface="inherit"/>
              </a:rPr>
              <a:t> з </a:t>
            </a:r>
            <a:r>
              <a:rPr lang="ru-RU" sz="2200" dirty="0" err="1">
                <a:effectLst/>
                <a:latin typeface="inherit"/>
              </a:rPr>
              <a:t>обчисленням</a:t>
            </a:r>
            <a:r>
              <a:rPr lang="ru-RU" sz="2200" dirty="0">
                <a:effectLst/>
                <a:latin typeface="inherit"/>
              </a:rPr>
              <a:t> і </a:t>
            </a:r>
            <a:r>
              <a:rPr lang="ru-RU" sz="2200" dirty="0" err="1">
                <a:effectLst/>
                <a:latin typeface="inherit"/>
              </a:rPr>
              <a:t>сплатою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податків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зборів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платежів</a:t>
            </a:r>
            <a:r>
              <a:rPr lang="ru-RU" sz="2200" dirty="0">
                <a:effectLst/>
                <a:latin typeface="inherit"/>
              </a:rPr>
              <a:t>), </a:t>
            </a:r>
            <a:r>
              <a:rPr lang="ru-RU" sz="2200" dirty="0" err="1">
                <a:effectLst/>
                <a:latin typeface="inherit"/>
              </a:rPr>
              <a:t>своєчасність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достовірність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повноту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нарахування</a:t>
            </a:r>
            <a:r>
              <a:rPr lang="ru-RU" sz="2200" dirty="0">
                <a:effectLst/>
                <a:latin typeface="inherit"/>
              </a:rPr>
              <a:t> та </a:t>
            </a:r>
            <a:r>
              <a:rPr lang="ru-RU" sz="2200" dirty="0" err="1">
                <a:effectLst/>
                <a:latin typeface="inherit"/>
              </a:rPr>
              <a:t>сплати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податків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зборів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платежів</a:t>
            </a:r>
            <a:r>
              <a:rPr lang="ru-RU" sz="2200" dirty="0">
                <a:effectLst/>
                <a:latin typeface="inherit"/>
              </a:rPr>
              <a:t>»</a:t>
            </a:r>
          </a:p>
          <a:p>
            <a:br>
              <a:rPr lang="ru-RU" sz="2200" dirty="0"/>
            </a:br>
            <a:endParaRPr lang="ru-UA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BB922C-2BAA-3D0E-CC8C-0F29EA27F6BF}"/>
              </a:ext>
            </a:extLst>
          </p:cNvPr>
          <p:cNvSpPr txBox="1"/>
          <p:nvPr/>
        </p:nvSpPr>
        <p:spPr>
          <a:xfrm>
            <a:off x="4859383" y="58783"/>
            <a:ext cx="2518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solidFill>
                  <a:srgbClr val="0070C0"/>
                </a:solidFill>
              </a:rPr>
              <a:t>Amber Law Company</a:t>
            </a:r>
            <a:endParaRPr lang="ru-UA" sz="20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72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3074FE-6864-45FB-675F-2B6AB8445374}"/>
              </a:ext>
            </a:extLst>
          </p:cNvPr>
          <p:cNvSpPr txBox="1"/>
          <p:nvPr/>
        </p:nvSpPr>
        <p:spPr>
          <a:xfrm>
            <a:off x="169817" y="398417"/>
            <a:ext cx="11880669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dirty="0" err="1">
                <a:effectLst/>
                <a:latin typeface="inherit"/>
              </a:rPr>
              <a:t>Згідно</a:t>
            </a:r>
            <a:r>
              <a:rPr lang="ru-RU" sz="2200" dirty="0">
                <a:effectLst/>
                <a:latin typeface="inherit"/>
              </a:rPr>
              <a:t> з п. 54.1. ПКУ: «</a:t>
            </a:r>
            <a:r>
              <a:rPr lang="ru-RU" sz="2200" dirty="0" err="1">
                <a:effectLst/>
                <a:latin typeface="inherit"/>
              </a:rPr>
              <a:t>Крім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випадків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передбачених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податковим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законодавством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платник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податків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самостійно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обчислює</a:t>
            </a:r>
            <a:r>
              <a:rPr lang="ru-RU" sz="2200" dirty="0">
                <a:effectLst/>
                <a:latin typeface="inherit"/>
              </a:rPr>
              <a:t> суму </a:t>
            </a:r>
            <a:r>
              <a:rPr lang="ru-RU" sz="2200" dirty="0" err="1">
                <a:effectLst/>
                <a:latin typeface="inherit"/>
              </a:rPr>
              <a:t>податкового</a:t>
            </a:r>
            <a:r>
              <a:rPr lang="ru-RU" sz="2200" dirty="0">
                <a:effectLst/>
                <a:latin typeface="inherit"/>
              </a:rPr>
              <a:t> та/</a:t>
            </a:r>
            <a:r>
              <a:rPr lang="ru-RU" sz="2200" dirty="0" err="1">
                <a:effectLst/>
                <a:latin typeface="inherit"/>
              </a:rPr>
              <a:t>або</a:t>
            </a:r>
            <a:r>
              <a:rPr lang="ru-RU" sz="2200" dirty="0">
                <a:effectLst/>
                <a:latin typeface="inherit"/>
              </a:rPr>
              <a:t> грошового </a:t>
            </a:r>
            <a:r>
              <a:rPr lang="ru-RU" sz="2200" dirty="0" err="1">
                <a:effectLst/>
                <a:latin typeface="inherit"/>
              </a:rPr>
              <a:t>зобов'язання</a:t>
            </a:r>
            <a:r>
              <a:rPr lang="ru-RU" sz="2200" dirty="0">
                <a:effectLst/>
                <a:latin typeface="inherit"/>
              </a:rPr>
              <a:t> та/</a:t>
            </a:r>
            <a:r>
              <a:rPr lang="ru-RU" sz="2200" dirty="0" err="1">
                <a:effectLst/>
                <a:latin typeface="inherit"/>
              </a:rPr>
              <a:t>або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пені</a:t>
            </a:r>
            <a:r>
              <a:rPr lang="ru-RU" sz="2200" dirty="0">
                <a:effectLst/>
                <a:latin typeface="inherit"/>
              </a:rPr>
              <a:t>, яку </a:t>
            </a:r>
            <a:r>
              <a:rPr lang="ru-RU" sz="2200" dirty="0" err="1">
                <a:effectLst/>
                <a:latin typeface="inherit"/>
              </a:rPr>
              <a:t>зазначає</a:t>
            </a:r>
            <a:r>
              <a:rPr lang="ru-RU" sz="2200" dirty="0">
                <a:effectLst/>
                <a:latin typeface="inherit"/>
              </a:rPr>
              <a:t> у </a:t>
            </a:r>
            <a:r>
              <a:rPr lang="ru-RU" sz="2200" dirty="0" err="1">
                <a:effectLst/>
                <a:latin typeface="inherit"/>
              </a:rPr>
              <a:t>податковій</a:t>
            </a:r>
            <a:r>
              <a:rPr lang="ru-RU" sz="2200" dirty="0">
                <a:effectLst/>
                <a:latin typeface="inherit"/>
              </a:rPr>
              <a:t> (</a:t>
            </a:r>
            <a:r>
              <a:rPr lang="ru-RU" sz="2200" dirty="0" err="1">
                <a:effectLst/>
                <a:latin typeface="inherit"/>
              </a:rPr>
              <a:t>митній</a:t>
            </a:r>
            <a:r>
              <a:rPr lang="ru-RU" sz="2200" dirty="0">
                <a:effectLst/>
                <a:latin typeface="inherit"/>
              </a:rPr>
              <a:t>) </a:t>
            </a:r>
            <a:r>
              <a:rPr lang="ru-RU" sz="2200" dirty="0" err="1">
                <a:effectLst/>
                <a:latin typeface="inherit"/>
              </a:rPr>
              <a:t>декларації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або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уточнюючому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розрахунку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що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подається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контролюючому</a:t>
            </a:r>
            <a:r>
              <a:rPr lang="ru-RU" sz="2200" dirty="0">
                <a:effectLst/>
                <a:latin typeface="inherit"/>
              </a:rPr>
              <a:t> органу у строки, </a:t>
            </a:r>
            <a:r>
              <a:rPr lang="ru-RU" sz="2200" dirty="0" err="1">
                <a:effectLst/>
                <a:latin typeface="inherit"/>
              </a:rPr>
              <a:t>встановлені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цим</a:t>
            </a:r>
            <a:r>
              <a:rPr lang="ru-RU" sz="2200" dirty="0">
                <a:effectLst/>
                <a:latin typeface="inherit"/>
              </a:rPr>
              <a:t> Кодексом. </a:t>
            </a:r>
            <a:r>
              <a:rPr lang="ru-RU" sz="2200" dirty="0" err="1">
                <a:effectLst/>
                <a:latin typeface="inherit"/>
              </a:rPr>
              <a:t>Така</a:t>
            </a:r>
            <a:r>
              <a:rPr lang="ru-RU" sz="2200" dirty="0">
                <a:effectLst/>
                <a:latin typeface="inherit"/>
              </a:rPr>
              <a:t> сума грошового </a:t>
            </a:r>
            <a:r>
              <a:rPr lang="ru-RU" sz="2200" dirty="0" err="1">
                <a:effectLst/>
                <a:latin typeface="inherit"/>
              </a:rPr>
              <a:t>зобов'язання</a:t>
            </a:r>
            <a:r>
              <a:rPr lang="ru-RU" sz="2200" dirty="0">
                <a:effectLst/>
                <a:latin typeface="inherit"/>
              </a:rPr>
              <a:t> та/</a:t>
            </a:r>
            <a:r>
              <a:rPr lang="ru-RU" sz="2200" dirty="0" err="1">
                <a:effectLst/>
                <a:latin typeface="inherit"/>
              </a:rPr>
              <a:t>або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пені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вважається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узгодженою</a:t>
            </a:r>
            <a:r>
              <a:rPr lang="ru-RU" sz="2200" dirty="0">
                <a:effectLst/>
                <a:latin typeface="inherit"/>
              </a:rPr>
              <a:t>». </a:t>
            </a:r>
            <a:endParaRPr lang="en-US" sz="2200" dirty="0">
              <a:effectLst/>
              <a:latin typeface="inherit"/>
            </a:endParaRPr>
          </a:p>
          <a:p>
            <a:pPr algn="just"/>
            <a:endParaRPr lang="ru-RU" sz="2200" dirty="0">
              <a:effectLst/>
              <a:latin typeface="inherit"/>
            </a:endParaRPr>
          </a:p>
          <a:p>
            <a:pPr algn="just"/>
            <a:r>
              <a:rPr lang="ru-RU" sz="2200" dirty="0" err="1">
                <a:effectLst/>
                <a:latin typeface="inherit"/>
              </a:rPr>
              <a:t>Згідно</a:t>
            </a:r>
            <a:r>
              <a:rPr lang="ru-RU" sz="2200" dirty="0">
                <a:effectLst/>
                <a:latin typeface="inherit"/>
              </a:rPr>
              <a:t> з п. 61.2, 61.3 ПКУ – </a:t>
            </a:r>
            <a:r>
              <a:rPr lang="ru-RU" sz="2200" dirty="0" err="1">
                <a:effectLst/>
                <a:latin typeface="inherit"/>
              </a:rPr>
              <a:t>податковий</a:t>
            </a:r>
            <a:r>
              <a:rPr lang="ru-RU" sz="2200" dirty="0">
                <a:effectLst/>
                <a:latin typeface="inherit"/>
              </a:rPr>
              <a:t> контроль </a:t>
            </a:r>
            <a:r>
              <a:rPr lang="ru-RU" sz="2200" dirty="0" err="1">
                <a:effectLst/>
                <a:latin typeface="inherit"/>
              </a:rPr>
              <a:t>здійснюють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виключно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Податкові</a:t>
            </a:r>
            <a:r>
              <a:rPr lang="ru-RU" sz="2200" dirty="0">
                <a:effectLst/>
                <a:latin typeface="inherit"/>
              </a:rPr>
              <a:t> та </a:t>
            </a:r>
            <a:r>
              <a:rPr lang="ru-RU" sz="2200" dirty="0" err="1">
                <a:effectLst/>
                <a:latin typeface="inherit"/>
              </a:rPr>
              <a:t>Митні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органи</a:t>
            </a:r>
            <a:r>
              <a:rPr lang="ru-RU" sz="2200" dirty="0">
                <a:effectLst/>
                <a:latin typeface="inherit"/>
              </a:rPr>
              <a:t>, в межах </a:t>
            </a:r>
            <a:r>
              <a:rPr lang="ru-RU" sz="2200" dirty="0" err="1">
                <a:effectLst/>
                <a:latin typeface="inherit"/>
              </a:rPr>
              <a:t>їх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повноважень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встановлених</a:t>
            </a:r>
            <a:r>
              <a:rPr lang="ru-RU" sz="2200" dirty="0">
                <a:effectLst/>
                <a:latin typeface="inherit"/>
              </a:rPr>
              <a:t> ПКУ. </a:t>
            </a:r>
            <a:r>
              <a:rPr lang="ru-RU" sz="2200" dirty="0" err="1">
                <a:effectLst/>
                <a:latin typeface="inherit"/>
              </a:rPr>
              <a:t>Органи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Служби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безпеки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України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Національної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поліції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України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прокуратури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інші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правоохоронні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органи</a:t>
            </a:r>
            <a:r>
              <a:rPr lang="ru-RU" sz="2200" dirty="0">
                <a:effectLst/>
                <a:latin typeface="inherit"/>
              </a:rPr>
              <a:t> та </a:t>
            </a:r>
            <a:r>
              <a:rPr lang="ru-RU" sz="2200" dirty="0" err="1">
                <a:effectLst/>
                <a:latin typeface="inherit"/>
              </a:rPr>
              <a:t>їх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службові</a:t>
            </a:r>
            <a:r>
              <a:rPr lang="ru-RU" sz="2200" dirty="0">
                <a:effectLst/>
                <a:latin typeface="inherit"/>
              </a:rPr>
              <a:t> (</a:t>
            </a:r>
            <a:r>
              <a:rPr lang="ru-RU" sz="2200" dirty="0" err="1">
                <a:effectLst/>
                <a:latin typeface="inherit"/>
              </a:rPr>
              <a:t>посадові</a:t>
            </a:r>
            <a:r>
              <a:rPr lang="ru-RU" sz="2200" dirty="0">
                <a:effectLst/>
                <a:latin typeface="inherit"/>
              </a:rPr>
              <a:t>) особи не </a:t>
            </a:r>
            <a:r>
              <a:rPr lang="ru-RU" sz="2200" dirty="0" err="1">
                <a:effectLst/>
                <a:latin typeface="inherit"/>
              </a:rPr>
              <a:t>можуть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брати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безпосередньої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участі</a:t>
            </a:r>
            <a:r>
              <a:rPr lang="ru-RU" sz="2200" dirty="0">
                <a:effectLst/>
                <a:latin typeface="inherit"/>
              </a:rPr>
              <a:t> у </a:t>
            </a:r>
            <a:r>
              <a:rPr lang="ru-RU" sz="2200" dirty="0" err="1">
                <a:effectLst/>
                <a:latin typeface="inherit"/>
              </a:rPr>
              <a:t>перевірках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що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проводяться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контролюючими</a:t>
            </a:r>
            <a:r>
              <a:rPr lang="ru-RU" sz="2200" dirty="0">
                <a:effectLst/>
                <a:latin typeface="inherit"/>
              </a:rPr>
              <a:t> органами, та </a:t>
            </a:r>
            <a:r>
              <a:rPr lang="ru-RU" sz="2200" dirty="0" err="1">
                <a:effectLst/>
                <a:latin typeface="inherit"/>
              </a:rPr>
              <a:t>проводити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перевірки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суб’єктів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підприємницької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діяльності</a:t>
            </a:r>
            <a:r>
              <a:rPr lang="ru-RU" sz="2200" dirty="0">
                <a:effectLst/>
                <a:latin typeface="inherit"/>
              </a:rPr>
              <a:t> з </a:t>
            </a:r>
            <a:r>
              <a:rPr lang="ru-RU" sz="2200" dirty="0" err="1">
                <a:effectLst/>
                <a:latin typeface="inherit"/>
              </a:rPr>
              <a:t>питань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оподаткування</a:t>
            </a:r>
            <a:r>
              <a:rPr lang="ru-RU" sz="2200" dirty="0">
                <a:effectLst/>
                <a:latin typeface="inherit"/>
              </a:rPr>
              <a:t>.</a:t>
            </a:r>
            <a:endParaRPr lang="en-US" sz="2200" dirty="0">
              <a:effectLst/>
              <a:latin typeface="inherit"/>
            </a:endParaRPr>
          </a:p>
          <a:p>
            <a:pPr algn="just"/>
            <a:endParaRPr lang="ru-RU" sz="2200" dirty="0">
              <a:effectLst/>
              <a:latin typeface="inherit"/>
            </a:endParaRPr>
          </a:p>
          <a:p>
            <a:pPr algn="just"/>
            <a:r>
              <a:rPr lang="ru-RU" sz="2200" dirty="0" err="1">
                <a:effectLst/>
                <a:latin typeface="inherit"/>
              </a:rPr>
              <a:t>Згідно</a:t>
            </a:r>
            <a:r>
              <a:rPr lang="ru-RU" sz="2200" dirty="0">
                <a:effectLst/>
                <a:latin typeface="inherit"/>
              </a:rPr>
              <a:t> з п. 14.1.157 ПКУ – «</a:t>
            </a:r>
            <a:r>
              <a:rPr lang="ru-RU" sz="2200" dirty="0" err="1">
                <a:effectLst/>
                <a:latin typeface="inherit"/>
              </a:rPr>
              <a:t>податкове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повідомлення-рішення</a:t>
            </a:r>
            <a:r>
              <a:rPr lang="ru-RU" sz="2200" dirty="0">
                <a:effectLst/>
                <a:latin typeface="inherit"/>
              </a:rPr>
              <a:t> - </a:t>
            </a:r>
            <a:r>
              <a:rPr lang="ru-RU" sz="2200" dirty="0" err="1">
                <a:effectLst/>
                <a:latin typeface="inherit"/>
              </a:rPr>
              <a:t>письмове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повідомлення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контролюючого</a:t>
            </a:r>
            <a:r>
              <a:rPr lang="ru-RU" sz="2200" dirty="0">
                <a:effectLst/>
                <a:latin typeface="inherit"/>
              </a:rPr>
              <a:t> органу (</a:t>
            </a:r>
            <a:r>
              <a:rPr lang="ru-RU" sz="2200" dirty="0" err="1">
                <a:effectLst/>
                <a:latin typeface="inherit"/>
              </a:rPr>
              <a:t>рішення</a:t>
            </a:r>
            <a:r>
              <a:rPr lang="ru-RU" sz="2200" dirty="0">
                <a:effectLst/>
                <a:latin typeface="inherit"/>
              </a:rPr>
              <a:t>) про </a:t>
            </a:r>
            <a:r>
              <a:rPr lang="ru-RU" sz="2200" dirty="0" err="1">
                <a:effectLst/>
                <a:latin typeface="inherit"/>
              </a:rPr>
              <a:t>обов'язок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платника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податків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сплатити</a:t>
            </a:r>
            <a:r>
              <a:rPr lang="ru-RU" sz="2200" dirty="0">
                <a:effectLst/>
                <a:latin typeface="inherit"/>
              </a:rPr>
              <a:t> суму грошового </a:t>
            </a:r>
            <a:r>
              <a:rPr lang="ru-RU" sz="2200" dirty="0" err="1">
                <a:effectLst/>
                <a:latin typeface="inherit"/>
              </a:rPr>
              <a:t>зобов'язання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визначену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контролюючим</a:t>
            </a:r>
            <a:r>
              <a:rPr lang="ru-RU" sz="2200" dirty="0">
                <a:effectLst/>
                <a:latin typeface="inherit"/>
              </a:rPr>
              <a:t> органом у </a:t>
            </a:r>
            <a:r>
              <a:rPr lang="ru-RU" sz="2200" dirty="0" err="1">
                <a:effectLst/>
                <a:latin typeface="inherit"/>
              </a:rPr>
              <a:t>випадках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передбачених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цим</a:t>
            </a:r>
            <a:r>
              <a:rPr lang="ru-RU" sz="2200" dirty="0">
                <a:effectLst/>
                <a:latin typeface="inherit"/>
              </a:rPr>
              <a:t> Кодексом та </a:t>
            </a:r>
            <a:r>
              <a:rPr lang="ru-RU" sz="2200" dirty="0" err="1">
                <a:effectLst/>
                <a:latin typeface="inherit"/>
              </a:rPr>
              <a:t>іншими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законодавчими</a:t>
            </a:r>
            <a:r>
              <a:rPr lang="ru-RU" sz="2200" dirty="0">
                <a:effectLst/>
                <a:latin typeface="inherit"/>
              </a:rPr>
              <a:t> актами, контроль за </a:t>
            </a:r>
            <a:r>
              <a:rPr lang="ru-RU" sz="2200" dirty="0" err="1">
                <a:effectLst/>
                <a:latin typeface="inherit"/>
              </a:rPr>
              <a:t>виконанням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яких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покладено</a:t>
            </a:r>
            <a:r>
              <a:rPr lang="ru-RU" sz="2200" dirty="0">
                <a:effectLst/>
                <a:latin typeface="inherit"/>
              </a:rPr>
              <a:t> на </a:t>
            </a:r>
            <a:r>
              <a:rPr lang="ru-RU" sz="2200" dirty="0" err="1">
                <a:effectLst/>
                <a:latin typeface="inherit"/>
              </a:rPr>
              <a:t>контролюючі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органи</a:t>
            </a:r>
            <a:r>
              <a:rPr lang="ru-RU" sz="2200" dirty="0">
                <a:effectLst/>
                <a:latin typeface="inherit"/>
              </a:rPr>
              <a:t>, </a:t>
            </a:r>
            <a:r>
              <a:rPr lang="ru-RU" sz="2200" dirty="0" err="1">
                <a:effectLst/>
                <a:latin typeface="inherit"/>
              </a:rPr>
              <a:t>або</a:t>
            </a:r>
            <a:r>
              <a:rPr lang="ru-RU" sz="2200" dirty="0">
                <a:effectLst/>
                <a:latin typeface="inherit"/>
              </a:rPr>
              <a:t> внести </a:t>
            </a:r>
            <a:r>
              <a:rPr lang="ru-RU" sz="2200" dirty="0" err="1">
                <a:effectLst/>
                <a:latin typeface="inherit"/>
              </a:rPr>
              <a:t>відповідні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зміни</a:t>
            </a:r>
            <a:r>
              <a:rPr lang="ru-RU" sz="2200" dirty="0">
                <a:effectLst/>
                <a:latin typeface="inherit"/>
              </a:rPr>
              <a:t> до </a:t>
            </a:r>
            <a:r>
              <a:rPr lang="ru-RU" sz="2200" dirty="0" err="1">
                <a:effectLst/>
                <a:latin typeface="inherit"/>
              </a:rPr>
              <a:t>податкової</a:t>
            </a:r>
            <a:r>
              <a:rPr lang="ru-RU" sz="2200" dirty="0">
                <a:effectLst/>
                <a:latin typeface="inherit"/>
              </a:rPr>
              <a:t> </a:t>
            </a:r>
            <a:r>
              <a:rPr lang="ru-RU" sz="2200" dirty="0" err="1">
                <a:effectLst/>
                <a:latin typeface="inherit"/>
              </a:rPr>
              <a:t>звітності</a:t>
            </a:r>
            <a:r>
              <a:rPr lang="ru-RU" sz="2200" dirty="0">
                <a:effectLst/>
                <a:latin typeface="inherit"/>
              </a:rPr>
              <a:t>».</a:t>
            </a:r>
          </a:p>
          <a:p>
            <a:pPr algn="just"/>
            <a:br>
              <a:rPr lang="ru-RU" sz="2300" dirty="0"/>
            </a:br>
            <a:endParaRPr lang="ru-UA" sz="23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41D2CE-FBD7-C79B-814D-D4D77B1B6C20}"/>
              </a:ext>
            </a:extLst>
          </p:cNvPr>
          <p:cNvSpPr txBox="1"/>
          <p:nvPr/>
        </p:nvSpPr>
        <p:spPr>
          <a:xfrm>
            <a:off x="4878977" y="45720"/>
            <a:ext cx="2479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solidFill>
                  <a:srgbClr val="0070C0"/>
                </a:solidFill>
              </a:rPr>
              <a:t>Amber Law Company</a:t>
            </a:r>
            <a:endParaRPr lang="ru-UA" sz="20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85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8588B7-8062-9C36-77D1-1B9A37073FC1}"/>
              </a:ext>
            </a:extLst>
          </p:cNvPr>
          <p:cNvSpPr txBox="1"/>
          <p:nvPr/>
        </p:nvSpPr>
        <p:spPr>
          <a:xfrm>
            <a:off x="738051" y="777240"/>
            <a:ext cx="1093361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Згідно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з п. 58.1 ПКУ: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Контролюючий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орган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надсилає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(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вручає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)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платнику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податків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податкове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повідомлення-рішення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(ППР),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якщо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сума грошового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зобов’язання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платника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податків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передбаченого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податковим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або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іншим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законодавством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контроль за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дотриманням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якого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покладено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на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контролюючі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органи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не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відповідає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визначеному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ПКУ.</a:t>
            </a:r>
            <a:endParaRPr lang="en-US" sz="2800" b="0" i="0" u="none" strike="noStrike" dirty="0">
              <a:solidFill>
                <a:srgbClr val="050505"/>
              </a:solidFill>
              <a:effectLst/>
              <a:latin typeface="inherit"/>
            </a:endParaRPr>
          </a:p>
          <a:p>
            <a:pPr algn="just"/>
            <a:endParaRPr lang="ru-RU" sz="2800" b="0" i="0" u="none" strike="noStrike" dirty="0">
              <a:solidFill>
                <a:srgbClr val="050505"/>
              </a:solidFill>
              <a:effectLst/>
              <a:latin typeface="inherit"/>
            </a:endParaRPr>
          </a:p>
          <a:p>
            <a:pPr algn="just"/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Згідно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з п. 56.18 ПКУ: «…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платник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податків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має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право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оскаржити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в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суді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ППР… При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зверненні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платника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податків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до суду з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позовом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щодо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визнання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протиправним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та/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або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скасування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рішення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контролюючого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органу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грошове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зобов'язання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вважається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неузгодженим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до дня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набрання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судовим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рішенням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законної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сили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».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48D9C4-D424-2D60-98AE-F2FE8682CB3F}"/>
              </a:ext>
            </a:extLst>
          </p:cNvPr>
          <p:cNvSpPr txBox="1"/>
          <p:nvPr/>
        </p:nvSpPr>
        <p:spPr>
          <a:xfrm>
            <a:off x="5185954" y="293914"/>
            <a:ext cx="2459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solidFill>
                  <a:srgbClr val="0070C0"/>
                </a:solidFill>
              </a:rPr>
              <a:t>Amber Law Company</a:t>
            </a:r>
            <a:endParaRPr lang="ru-UA" sz="20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7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625588-78D4-BAEC-D062-B43C36EA9567}"/>
              </a:ext>
            </a:extLst>
          </p:cNvPr>
          <p:cNvSpPr txBox="1"/>
          <p:nvPr/>
        </p:nvSpPr>
        <p:spPr>
          <a:xfrm>
            <a:off x="320041" y="561703"/>
            <a:ext cx="11632474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ВИСНОВОК: ПОДАТКОВИЙ КОДЕКС УКРАЇНИ РЕГУЛЮЄ ВІДНОСИНИ, ЩО ВИНИКАЮТЬ У СФЕРІ СПРАВЛЯННЯ ПОДАТКІВ І ЗБОРІВ. ПОДАТКОВИЙ КОНТРОЛЬ ЗДІЙСНЮЮТЬ ВИКЛЮЧНО ПОДАТКОВІ ТА МИТНІ ОРГАНИ. ОБОВ’ЯЗОК СПЛАТИ ПОДАТКА ВИНИКАЄ ЛИШЕ В РАЗІ САМОСТІЙНОГО ОБЧИСЛЕННЯ ПЛАТНИКОМ СВОГО ЗОБОВ’ЯЗАННЯ АБО В РАЗІ УЗГОДЖЕНОГО ППР. ПОДАТКОВЕ ПОВІДОМЛЕННЯ-РІШЕННЯ - ПИСЬМОВЕ ПОВІДОМЛЕННЯ КОНТРОЛЮЮЧОГО ОРГАНУ (РІШЕННЯ), ЩО В РАЗІ ЙОГО УЗГОДЖЕННЯ, СВІДЧИТЬ ПРО ОБОВ'ЯЗОК ПЛАТНИКА ПОДАТКІВ СПЛАТИТИ СУМУ ГРОШОВОГО ЗОБОВ'ЯЗАННЯ. </a:t>
            </a:r>
          </a:p>
          <a:p>
            <a:pPr algn="just"/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ТОБТО, 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system-ui"/>
              </a:rPr>
              <a:t>ЯКЩО ПЛАТНИК САМ НЕ ВИЗНАЧИВ СВОЄ ЗОБОВ’ЯЗАННЯ ПО СПЛАТІ ПОДАТКУ, ТА НАРАЗІ УЗГОДЖЕНЕ ППР ВІДСУТНЄ, ТО У ПЛАТНИКА НЕ ВИНИКАЄ ОБОВ’ЯЗКУ СПЛАТИ ПОДАТКУ! ТОБТО ДІЇ ПЛАТНИКА НЕ УТВОРЮЮТЬ СУБ’ЄКТ ЗЛОЧИНУ, ПЕРЕДБАЧЕНОГО СТ. 212 ККУ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system-ui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B84BF5-A838-3F02-99A1-2560E3374AAB}"/>
              </a:ext>
            </a:extLst>
          </p:cNvPr>
          <p:cNvSpPr txBox="1"/>
          <p:nvPr/>
        </p:nvSpPr>
        <p:spPr>
          <a:xfrm>
            <a:off x="4937760" y="52251"/>
            <a:ext cx="2640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solidFill>
                  <a:srgbClr val="0070C0"/>
                </a:solidFill>
              </a:rPr>
              <a:t>Amber Law Company</a:t>
            </a:r>
            <a:endParaRPr lang="ru-UA" sz="20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02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F21D42-19B6-F9BE-7FD8-E0BADC7C1378}"/>
              </a:ext>
            </a:extLst>
          </p:cNvPr>
          <p:cNvSpPr txBox="1"/>
          <p:nvPr/>
        </p:nvSpPr>
        <p:spPr>
          <a:xfrm>
            <a:off x="679269" y="539149"/>
            <a:ext cx="11162211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Ніякі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аналітичні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довідки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чи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висновки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експертів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узгоджене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ППР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замістити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не в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змозі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. </a:t>
            </a:r>
            <a:r>
              <a:rPr lang="en-US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😜</a:t>
            </a:r>
            <a:endParaRPr lang="ru-RU" sz="2800" b="0" i="0" u="none" strike="noStrike" dirty="0">
              <a:solidFill>
                <a:srgbClr val="050505"/>
              </a:solidFill>
              <a:effectLst/>
              <a:latin typeface="inherit"/>
            </a:endParaRPr>
          </a:p>
          <a:p>
            <a:pPr algn="just"/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По-перше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так як вони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згідно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з ПКУ не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утворюють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обов’язку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сплати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податку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платником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. </a:t>
            </a:r>
            <a:endParaRPr lang="en-US" sz="2800" b="0" i="0" u="none" strike="noStrike" dirty="0">
              <a:solidFill>
                <a:srgbClr val="050505"/>
              </a:solidFill>
              <a:effectLst/>
              <a:latin typeface="inherit"/>
            </a:endParaRPr>
          </a:p>
          <a:p>
            <a:pPr algn="just"/>
            <a:endParaRPr lang="ru-RU" sz="2800" b="0" i="0" u="none" strike="noStrike" dirty="0">
              <a:solidFill>
                <a:srgbClr val="050505"/>
              </a:solidFill>
              <a:effectLst/>
              <a:latin typeface="inherit"/>
            </a:endParaRPr>
          </a:p>
          <a:p>
            <a:pPr algn="just"/>
            <a:r>
              <a:rPr lang="ru-RU" sz="2800" b="0" i="0" u="none" strike="noStrike" dirty="0" err="1">
                <a:solidFill>
                  <a:srgbClr val="050505"/>
                </a:solidFill>
                <a:effectLst/>
                <a:latin typeface="inherit"/>
              </a:rPr>
              <a:t>По-друге</a:t>
            </a:r>
            <a:r>
              <a:rPr lang="ru-RU" sz="2800" b="0" i="0" u="none" strike="noStrike" dirty="0">
                <a:solidFill>
                  <a:srgbClr val="050505"/>
                </a:solidFill>
                <a:effectLst/>
                <a:latin typeface="inherit"/>
              </a:rPr>
              <a:t>,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Верховний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Суд в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рішенні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від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02.04.2020 по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справі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№ 160/93/19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дійшов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висновку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,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що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«будь-яка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податкова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інформація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,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що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наявна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в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інформаційно-аналітичних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базах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відносно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контрагентів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суб'єкта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господарювання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по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ланцюгах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постачання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, а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також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податкова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інформація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,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надана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іншими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контролюючими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органами, в тому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числі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і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отримана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з причин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неможливості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проведення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документальних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перевірок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, носить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виключно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інформативний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характер та не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є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належним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доказом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в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розумінні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</a:t>
            </a:r>
            <a:r>
              <a:rPr lang="ru-RU" sz="2800" b="0" i="0" u="none" strike="noStrike" dirty="0" err="1">
                <a:solidFill>
                  <a:srgbClr val="C00000"/>
                </a:solidFill>
                <a:effectLst/>
                <a:latin typeface="inherit"/>
              </a:rPr>
              <a:t>процесуального</a:t>
            </a:r>
            <a:r>
              <a:rPr lang="ru-RU" sz="2800" b="0" i="0" u="none" strike="noStrike" dirty="0">
                <a:solidFill>
                  <a:srgbClr val="C00000"/>
                </a:solidFill>
                <a:effectLst/>
                <a:latin typeface="inherit"/>
              </a:rPr>
              <a:t> закону».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527957-5509-9806-2EB9-B15E8F4C2B45}"/>
              </a:ext>
            </a:extLst>
          </p:cNvPr>
          <p:cNvSpPr txBox="1"/>
          <p:nvPr/>
        </p:nvSpPr>
        <p:spPr>
          <a:xfrm>
            <a:off x="4839789" y="169817"/>
            <a:ext cx="2200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rgbClr val="0070C0"/>
                </a:solidFill>
              </a:rPr>
              <a:t>Amber Law Company</a:t>
            </a:r>
            <a:endParaRPr lang="ru-UA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56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1478</Words>
  <Application>Microsoft Macintosh PowerPoint</Application>
  <PresentationFormat>Широкоэкранный</PresentationFormat>
  <Paragraphs>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inherit</vt:lpstr>
      <vt:lpstr>system-ui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 Khanina</dc:creator>
  <cp:lastModifiedBy>Microsoft Office User</cp:lastModifiedBy>
  <cp:revision>17</cp:revision>
  <dcterms:created xsi:type="dcterms:W3CDTF">2022-10-25T20:20:58Z</dcterms:created>
  <dcterms:modified xsi:type="dcterms:W3CDTF">2022-10-26T05:32:06Z</dcterms:modified>
</cp:coreProperties>
</file>