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3" r:id="rId5"/>
    <p:sldMasterId id="2147483658" r:id="rId6"/>
    <p:sldMasterId id="2147483997" r:id="rId7"/>
    <p:sldMasterId id="2147484012" r:id="rId8"/>
  </p:sldMasterIdLst>
  <p:notesMasterIdLst>
    <p:notesMasterId r:id="rId17"/>
  </p:notesMasterIdLst>
  <p:handoutMasterIdLst>
    <p:handoutMasterId r:id="rId18"/>
  </p:handoutMasterIdLst>
  <p:sldIdLst>
    <p:sldId id="262" r:id="rId9"/>
    <p:sldId id="311" r:id="rId10"/>
    <p:sldId id="291" r:id="rId11"/>
    <p:sldId id="308" r:id="rId12"/>
    <p:sldId id="320" r:id="rId13"/>
    <p:sldId id="299" r:id="rId14"/>
    <p:sldId id="321" r:id="rId15"/>
    <p:sldId id="264" r:id="rId16"/>
  </p:sldIdLst>
  <p:sldSz cx="9906000" cy="6858000" type="A4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673">
          <p15:clr>
            <a:srgbClr val="A4A3A4"/>
          </p15:clr>
        </p15:guide>
        <p15:guide id="3" orient="horz" pos="799">
          <p15:clr>
            <a:srgbClr val="A4A3A4"/>
          </p15:clr>
        </p15:guide>
        <p15:guide id="4" orient="horz" pos="342">
          <p15:clr>
            <a:srgbClr val="A4A3A4"/>
          </p15:clr>
        </p15:guide>
        <p15:guide id="5" pos="392">
          <p15:clr>
            <a:srgbClr val="A4A3A4"/>
          </p15:clr>
        </p15:guide>
        <p15:guide id="6" pos="5536">
          <p15:clr>
            <a:srgbClr val="A4A3A4"/>
          </p15:clr>
        </p15:guide>
        <p15:guide id="7" pos="861">
          <p15:clr>
            <a:srgbClr val="A4A3A4"/>
          </p15:clr>
        </p15:guide>
        <p15:guide id="8" pos="1331">
          <p15:clr>
            <a:srgbClr val="A4A3A4"/>
          </p15:clr>
        </p15:guide>
        <p15:guide id="9" pos="2267">
          <p15:clr>
            <a:srgbClr val="A4A3A4"/>
          </p15:clr>
        </p15:guide>
        <p15:guide id="10" pos="3661">
          <p15:clr>
            <a:srgbClr val="A4A3A4"/>
          </p15:clr>
        </p15:guide>
        <p15:guide id="11" pos="2579">
          <p15:clr>
            <a:srgbClr val="A4A3A4"/>
          </p15:clr>
        </p15:guide>
        <p15:guide id="12" pos="3983">
          <p15:clr>
            <a:srgbClr val="A4A3A4"/>
          </p15:clr>
        </p15:guide>
        <p15:guide id="13" pos="1177">
          <p15:clr>
            <a:srgbClr val="A4A3A4"/>
          </p15:clr>
        </p15:guide>
        <p15:guide id="14" pos="2116">
          <p15:clr>
            <a:srgbClr val="A4A3A4"/>
          </p15:clr>
        </p15:guide>
        <p15:guide id="15" pos="3054">
          <p15:clr>
            <a:srgbClr val="A4A3A4"/>
          </p15:clr>
        </p15:guide>
        <p15:guide id="16" pos="3192">
          <p15:clr>
            <a:srgbClr val="A4A3A4"/>
          </p15:clr>
        </p15:guide>
        <p15:guide id="17" pos="4131">
          <p15:clr>
            <a:srgbClr val="A4A3A4"/>
          </p15:clr>
        </p15:guide>
        <p15:guide id="18" pos="718">
          <p15:clr>
            <a:srgbClr val="A4A3A4"/>
          </p15:clr>
        </p15:guide>
        <p15:guide id="19" pos="4594">
          <p15:clr>
            <a:srgbClr val="A4A3A4"/>
          </p15:clr>
        </p15:guide>
        <p15:guide id="20" pos="4448">
          <p15:clr>
            <a:srgbClr val="A4A3A4"/>
          </p15:clr>
        </p15:guide>
        <p15:guide id="21" pos="3515">
          <p15:clr>
            <a:srgbClr val="A4A3A4"/>
          </p15:clr>
        </p15:guide>
        <p15:guide id="22" pos="5385">
          <p15:clr>
            <a:srgbClr val="A4A3A4"/>
          </p15:clr>
        </p15:guide>
        <p15:guide id="23" pos="5066">
          <p15:clr>
            <a:srgbClr val="A4A3A4"/>
          </p15:clr>
        </p15:guide>
        <p15:guide id="24" pos="1645">
          <p15:clr>
            <a:srgbClr val="A4A3A4"/>
          </p15:clr>
        </p15:guide>
        <p15:guide id="25" pos="1792">
          <p15:clr>
            <a:srgbClr val="A4A3A4"/>
          </p15:clr>
        </p15:guide>
        <p15:guide id="26" pos="2730">
          <p15:clr>
            <a:srgbClr val="A4A3A4"/>
          </p15:clr>
        </p15:guide>
        <p15:guide id="27" pos="5853">
          <p15:clr>
            <a:srgbClr val="A4A3A4"/>
          </p15:clr>
        </p15:guide>
        <p15:guide id="28" pos="49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льничук Сергей Васильевич" initials="МСВ" lastIdx="15" clrIdx="0">
    <p:extLst>
      <p:ext uri="{19B8F6BF-5375-455C-9EA6-DF929625EA0E}">
        <p15:presenceInfo xmlns:p15="http://schemas.microsoft.com/office/powerpoint/2012/main" userId="S-1-5-21-676309614-3763813348-4082155001-337551" providerId="AD"/>
      </p:ext>
    </p:extLst>
  </p:cmAuthor>
  <p:cmAuthor id="2" name="Юрченко Иван Юрьевич" initials="ЮИЮ" lastIdx="22" clrIdx="1">
    <p:extLst>
      <p:ext uri="{19B8F6BF-5375-455C-9EA6-DF929625EA0E}">
        <p15:presenceInfo xmlns:p15="http://schemas.microsoft.com/office/powerpoint/2012/main" userId="S-1-5-21-676309614-3763813348-4082155001-25320" providerId="AD"/>
      </p:ext>
    </p:extLst>
  </p:cmAuthor>
  <p:cmAuthor id="3" name="Тюфанова Галина Олеговна" initials="ТГО" lastIdx="22" clrIdx="2">
    <p:extLst>
      <p:ext uri="{19B8F6BF-5375-455C-9EA6-DF929625EA0E}">
        <p15:presenceInfo xmlns:p15="http://schemas.microsoft.com/office/powerpoint/2012/main" userId="S-1-5-21-676309614-3763813348-4082155001-416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4A6"/>
    <a:srgbClr val="E6001E"/>
    <a:srgbClr val="D6DADF"/>
    <a:srgbClr val="003366"/>
    <a:srgbClr val="666699"/>
    <a:srgbClr val="EE2F3C"/>
    <a:srgbClr val="EBEBEB"/>
    <a:srgbClr val="5A5A5A"/>
    <a:srgbClr val="DADADA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1" autoAdjust="0"/>
    <p:restoredTop sz="98927" autoAdjust="0"/>
  </p:normalViewPr>
  <p:slideViewPr>
    <p:cSldViewPr snapToGrid="0">
      <p:cViewPr varScale="1">
        <p:scale>
          <a:sx n="65" d="100"/>
          <a:sy n="65" d="100"/>
        </p:scale>
        <p:origin x="1440" y="78"/>
      </p:cViewPr>
      <p:guideLst>
        <p:guide orient="horz"/>
        <p:guide orient="horz" pos="3673"/>
        <p:guide orient="horz" pos="799"/>
        <p:guide orient="horz" pos="342"/>
        <p:guide pos="392"/>
        <p:guide pos="5536"/>
        <p:guide pos="861"/>
        <p:guide pos="1331"/>
        <p:guide pos="2267"/>
        <p:guide pos="3661"/>
        <p:guide pos="2579"/>
        <p:guide pos="3983"/>
        <p:guide pos="1177"/>
        <p:guide pos="2116"/>
        <p:guide pos="3054"/>
        <p:guide pos="3192"/>
        <p:guide pos="4131"/>
        <p:guide pos="718"/>
        <p:guide pos="4594"/>
        <p:guide pos="4448"/>
        <p:guide pos="3515"/>
        <p:guide pos="5385"/>
        <p:guide pos="5066"/>
        <p:guide pos="1645"/>
        <p:guide pos="1792"/>
        <p:guide pos="2730"/>
        <p:guide pos="5853"/>
        <p:guide pos="4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2" d="100"/>
          <a:sy n="92" d="100"/>
        </p:scale>
        <p:origin x="-3798" y="-120"/>
      </p:cViewPr>
      <p:guideLst>
        <p:guide orient="horz" pos="3132"/>
        <p:guide pos="2144"/>
      </p:guideLst>
    </p:cSldViewPr>
  </p:notesViewPr>
  <p:gridSpacing cx="230429" cy="23042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719A9-B240-46BE-9472-CFEFA8829C52}" type="doc">
      <dgm:prSet loTypeId="urn:microsoft.com/office/officeart/2005/8/layout/hierarchy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1092576-7A9B-4871-9531-BA5B3C29288E}">
      <dgm:prSet phldrT="[Текст]" custT="1"/>
      <dgm:spPr/>
      <dgm:t>
        <a:bodyPr/>
        <a:lstStyle/>
        <a:p>
          <a:r>
            <a:rPr lang="ru-RU" sz="1600" b="0" dirty="0" smtClean="0">
              <a:latin typeface="Bookman Old Style" panose="02050604050505020204" pitchFamily="18" charset="0"/>
            </a:rPr>
            <a:t>Законом №1217 от 05.02.21 предусмотрен постепенный отказ от бумажных трудовых книжек и перевод данных о трудовом стаже в электронную форму. </a:t>
          </a:r>
          <a:r>
            <a:rPr lang="ru-RU" sz="1600" b="0" dirty="0" smtClean="0">
              <a:latin typeface="Bookman Old Style" panose="02050604050505020204" pitchFamily="18" charset="0"/>
            </a:rPr>
            <a:t>Закон вступил в силу с 10 июня, переходной период составит 5 лет.</a:t>
          </a:r>
          <a:endParaRPr lang="ru-RU" sz="1600" b="0" dirty="0">
            <a:latin typeface="Bookman Old Style" panose="02050604050505020204" pitchFamily="18" charset="0"/>
          </a:endParaRPr>
        </a:p>
      </dgm:t>
    </dgm:pt>
    <dgm:pt modelId="{DDA6E87D-C628-4A1B-8A1F-FD2D4EC4EBD6}" type="parTrans" cxnId="{45A376F3-844D-4A1C-B106-58F900CDC293}">
      <dgm:prSet/>
      <dgm:spPr/>
      <dgm:t>
        <a:bodyPr/>
        <a:lstStyle/>
        <a:p>
          <a:endParaRPr lang="ru-RU"/>
        </a:p>
      </dgm:t>
    </dgm:pt>
    <dgm:pt modelId="{6243E3E8-279E-4AD9-9EEB-655F28711FC6}" type="sibTrans" cxnId="{45A376F3-844D-4A1C-B106-58F900CDC293}">
      <dgm:prSet/>
      <dgm:spPr/>
      <dgm:t>
        <a:bodyPr/>
        <a:lstStyle/>
        <a:p>
          <a:endParaRPr lang="ru-RU"/>
        </a:p>
      </dgm:t>
    </dgm:pt>
    <dgm:pt modelId="{A24E2E6B-8D62-44F2-AF17-27C00D24D694}" type="pres">
      <dgm:prSet presAssocID="{375719A9-B240-46BE-9472-CFEFA8829C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8FB2DD-637E-4E68-AF21-5107C3F03158}" type="pres">
      <dgm:prSet presAssocID="{91092576-7A9B-4871-9531-BA5B3C29288E}" presName="root" presStyleCnt="0"/>
      <dgm:spPr/>
    </dgm:pt>
    <dgm:pt modelId="{63859ECE-B5C7-4577-A750-0D94E193A192}" type="pres">
      <dgm:prSet presAssocID="{91092576-7A9B-4871-9531-BA5B3C29288E}" presName="rootComposite" presStyleCnt="0"/>
      <dgm:spPr/>
    </dgm:pt>
    <dgm:pt modelId="{8D19F58D-24A8-49ED-93E9-2CA6EA885ED8}" type="pres">
      <dgm:prSet presAssocID="{91092576-7A9B-4871-9531-BA5B3C29288E}" presName="rootText" presStyleLbl="node1" presStyleIdx="0" presStyleCnt="1" custScaleX="103523" custScaleY="479676" custLinFactNeighborX="-9051" custLinFactNeighborY="12462"/>
      <dgm:spPr/>
      <dgm:t>
        <a:bodyPr/>
        <a:lstStyle/>
        <a:p>
          <a:endParaRPr lang="ru-RU"/>
        </a:p>
      </dgm:t>
    </dgm:pt>
    <dgm:pt modelId="{35A1FB5E-E9B2-432C-9494-FFE24E16EF2E}" type="pres">
      <dgm:prSet presAssocID="{91092576-7A9B-4871-9531-BA5B3C29288E}" presName="rootConnector" presStyleLbl="node1" presStyleIdx="0" presStyleCnt="1"/>
      <dgm:spPr/>
      <dgm:t>
        <a:bodyPr/>
        <a:lstStyle/>
        <a:p>
          <a:endParaRPr lang="ru-RU"/>
        </a:p>
      </dgm:t>
    </dgm:pt>
    <dgm:pt modelId="{80F53BA1-1A14-41C2-9B70-ABA07F2AE201}" type="pres">
      <dgm:prSet presAssocID="{91092576-7A9B-4871-9531-BA5B3C29288E}" presName="childShape" presStyleCnt="0"/>
      <dgm:spPr/>
    </dgm:pt>
  </dgm:ptLst>
  <dgm:cxnLst>
    <dgm:cxn modelId="{23D12D4B-6C49-4135-B843-B8F12D8F9DDD}" type="presOf" srcId="{375719A9-B240-46BE-9472-CFEFA8829C52}" destId="{A24E2E6B-8D62-44F2-AF17-27C00D24D694}" srcOrd="0" destOrd="0" presId="urn:microsoft.com/office/officeart/2005/8/layout/hierarchy3"/>
    <dgm:cxn modelId="{59C52FAA-E698-41D3-95F2-BE9FA7DD5926}" type="presOf" srcId="{91092576-7A9B-4871-9531-BA5B3C29288E}" destId="{8D19F58D-24A8-49ED-93E9-2CA6EA885ED8}" srcOrd="0" destOrd="0" presId="urn:microsoft.com/office/officeart/2005/8/layout/hierarchy3"/>
    <dgm:cxn modelId="{43117EA0-6619-4D15-AF4C-F987C7D36121}" type="presOf" srcId="{91092576-7A9B-4871-9531-BA5B3C29288E}" destId="{35A1FB5E-E9B2-432C-9494-FFE24E16EF2E}" srcOrd="1" destOrd="0" presId="urn:microsoft.com/office/officeart/2005/8/layout/hierarchy3"/>
    <dgm:cxn modelId="{45A376F3-844D-4A1C-B106-58F900CDC293}" srcId="{375719A9-B240-46BE-9472-CFEFA8829C52}" destId="{91092576-7A9B-4871-9531-BA5B3C29288E}" srcOrd="0" destOrd="0" parTransId="{DDA6E87D-C628-4A1B-8A1F-FD2D4EC4EBD6}" sibTransId="{6243E3E8-279E-4AD9-9EEB-655F28711FC6}"/>
    <dgm:cxn modelId="{1108D3E0-3E40-4FA7-B54D-3AF17756A795}" type="presParOf" srcId="{A24E2E6B-8D62-44F2-AF17-27C00D24D694}" destId="{388FB2DD-637E-4E68-AF21-5107C3F03158}" srcOrd="0" destOrd="0" presId="urn:microsoft.com/office/officeart/2005/8/layout/hierarchy3"/>
    <dgm:cxn modelId="{1DCE938C-A8F6-4AB7-891A-24AB9B34D7F3}" type="presParOf" srcId="{388FB2DD-637E-4E68-AF21-5107C3F03158}" destId="{63859ECE-B5C7-4577-A750-0D94E193A192}" srcOrd="0" destOrd="0" presId="urn:microsoft.com/office/officeart/2005/8/layout/hierarchy3"/>
    <dgm:cxn modelId="{13BB8B9F-2A81-49C5-A5A8-B425C82F209D}" type="presParOf" srcId="{63859ECE-B5C7-4577-A750-0D94E193A192}" destId="{8D19F58D-24A8-49ED-93E9-2CA6EA885ED8}" srcOrd="0" destOrd="0" presId="urn:microsoft.com/office/officeart/2005/8/layout/hierarchy3"/>
    <dgm:cxn modelId="{0751A040-D234-4FC0-8685-2DD7D33E1B25}" type="presParOf" srcId="{63859ECE-B5C7-4577-A750-0D94E193A192}" destId="{35A1FB5E-E9B2-432C-9494-FFE24E16EF2E}" srcOrd="1" destOrd="0" presId="urn:microsoft.com/office/officeart/2005/8/layout/hierarchy3"/>
    <dgm:cxn modelId="{D31C6797-8B79-4956-B27C-0D0CC43513DE}" type="presParOf" srcId="{388FB2DD-637E-4E68-AF21-5107C3F03158}" destId="{80F53BA1-1A14-41C2-9B70-ABA07F2AE2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C478C8-B14D-4EFD-B5A1-3D9774DC66DD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B684FC4-C9D5-481B-B00D-3F4E5EB83558}">
      <dgm:prSet phldrT="[Текст]" custT="1"/>
      <dgm:spPr/>
      <dgm:t>
        <a:bodyPr/>
        <a:lstStyle/>
        <a:p>
          <a:r>
            <a:rPr lang="ru-RU" sz="1400" dirty="0" smtClean="0">
              <a:latin typeface="Bookman Old Style" panose="02050604050505020204" pitchFamily="18" charset="0"/>
            </a:rPr>
            <a:t>ЭТК – это цифровой аналог бумажной ТК, в котором отражается вся имеющаяся информация о стаже, записи о принятии на работу, переводе и увольнении</a:t>
          </a:r>
          <a:endParaRPr lang="ru-RU" sz="1400" dirty="0">
            <a:latin typeface="Bookman Old Style" panose="02050604050505020204" pitchFamily="18" charset="0"/>
          </a:endParaRPr>
        </a:p>
      </dgm:t>
    </dgm:pt>
    <dgm:pt modelId="{E9664124-EC8D-4718-A761-65614CE4E179}" type="parTrans" cxnId="{FA756198-E634-47B3-B8DC-694E40AEA53E}">
      <dgm:prSet/>
      <dgm:spPr/>
      <dgm:t>
        <a:bodyPr/>
        <a:lstStyle/>
        <a:p>
          <a:endParaRPr lang="ru-RU"/>
        </a:p>
      </dgm:t>
    </dgm:pt>
    <dgm:pt modelId="{556DFE17-6362-4AB3-8173-DEE1B0D5AC4B}" type="sibTrans" cxnId="{FA756198-E634-47B3-B8DC-694E40AEA53E}">
      <dgm:prSet/>
      <dgm:spPr/>
      <dgm:t>
        <a:bodyPr/>
        <a:lstStyle/>
        <a:p>
          <a:endParaRPr lang="ru-RU"/>
        </a:p>
      </dgm:t>
    </dgm:pt>
    <dgm:pt modelId="{7EFA518A-5C4A-4D02-B629-160071AFAA0D}">
      <dgm:prSet phldrT="[Текст]" custT="1"/>
      <dgm:spPr/>
      <dgm:t>
        <a:bodyPr/>
        <a:lstStyle/>
        <a:p>
          <a:r>
            <a:rPr lang="ru-RU" sz="1400" b="0" dirty="0" smtClean="0">
              <a:latin typeface="Bookman Old Style" panose="02050604050505020204" pitchFamily="18" charset="0"/>
            </a:rPr>
            <a:t>в течение переходного периода должна быть проведена оцифровка всех бумажных ТК, последние будут действовать вместе с электронными в этот период</a:t>
          </a:r>
          <a:endParaRPr lang="ru-RU" sz="1400" b="0" dirty="0">
            <a:latin typeface="Bookman Old Style" panose="02050604050505020204" pitchFamily="18" charset="0"/>
          </a:endParaRPr>
        </a:p>
      </dgm:t>
    </dgm:pt>
    <dgm:pt modelId="{27337509-59E7-47B7-8F12-FBBF7A669BF3}" type="parTrans" cxnId="{EDB718F8-EADE-49E5-AFA0-C23651E6335E}">
      <dgm:prSet/>
      <dgm:spPr/>
      <dgm:t>
        <a:bodyPr/>
        <a:lstStyle/>
        <a:p>
          <a:endParaRPr lang="ru-RU"/>
        </a:p>
      </dgm:t>
    </dgm:pt>
    <dgm:pt modelId="{2176D486-8CC9-4E2F-BCC2-92092D3E4D35}" type="sibTrans" cxnId="{EDB718F8-EADE-49E5-AFA0-C23651E6335E}">
      <dgm:prSet/>
      <dgm:spPr/>
      <dgm:t>
        <a:bodyPr/>
        <a:lstStyle/>
        <a:p>
          <a:endParaRPr lang="ru-RU"/>
        </a:p>
      </dgm:t>
    </dgm:pt>
    <dgm:pt modelId="{019B5BF1-0105-404F-851C-A8B5E07DDFD8}">
      <dgm:prSet phldrT="[Текст]" custT="1"/>
      <dgm:spPr/>
      <dgm:t>
        <a:bodyPr/>
        <a:lstStyle/>
        <a:p>
          <a:pPr algn="l"/>
          <a:r>
            <a:rPr lang="ru-RU" sz="1400" b="0" dirty="0" smtClean="0">
              <a:latin typeface="Bookman Old Style" panose="02050604050505020204" pitchFamily="18" charset="0"/>
            </a:rPr>
            <a:t>перенос информации с бумажных ТК будут осуществлять работники и работодатели с обязательным наложением КЭП;</a:t>
          </a:r>
          <a:endParaRPr lang="ru-RU" sz="1400" b="0" dirty="0">
            <a:latin typeface="Bookman Old Style" panose="02050604050505020204" pitchFamily="18" charset="0"/>
          </a:endParaRPr>
        </a:p>
      </dgm:t>
    </dgm:pt>
    <dgm:pt modelId="{B7B9C0C6-AA8C-4112-914A-87212F75DA6D}" type="parTrans" cxnId="{78E19DF5-623A-4B6A-8A11-F2127620166A}">
      <dgm:prSet/>
      <dgm:spPr/>
      <dgm:t>
        <a:bodyPr/>
        <a:lstStyle/>
        <a:p>
          <a:endParaRPr lang="ru-RU"/>
        </a:p>
      </dgm:t>
    </dgm:pt>
    <dgm:pt modelId="{815F0A9D-E6C6-4702-8593-229E6F4C6968}" type="sibTrans" cxnId="{78E19DF5-623A-4B6A-8A11-F2127620166A}">
      <dgm:prSet/>
      <dgm:spPr/>
      <dgm:t>
        <a:bodyPr/>
        <a:lstStyle/>
        <a:p>
          <a:endParaRPr lang="ru-RU"/>
        </a:p>
      </dgm:t>
    </dgm:pt>
    <dgm:pt modelId="{E77883E7-3929-43B1-AA3E-BBF4BC9C5A30}">
      <dgm:prSet phldrT="[Текст]" custT="1"/>
      <dgm:spPr/>
      <dgm:t>
        <a:bodyPr/>
        <a:lstStyle/>
        <a:p>
          <a:pPr algn="l"/>
          <a:r>
            <a:rPr lang="ru-RU" sz="1400" b="0" dirty="0" smtClean="0">
              <a:latin typeface="Bookman Old Style" panose="02050604050505020204" pitchFamily="18" charset="0"/>
            </a:rPr>
            <a:t>после оцифровки работодатель обязан выдать оригинал бумажной ТК работнику на руки под подпись;</a:t>
          </a:r>
          <a:endParaRPr lang="ru-RU" sz="1400" b="0" dirty="0">
            <a:latin typeface="Bookman Old Style" panose="02050604050505020204" pitchFamily="18" charset="0"/>
          </a:endParaRPr>
        </a:p>
      </dgm:t>
    </dgm:pt>
    <dgm:pt modelId="{B37C9037-5D6C-4817-89E1-64B6303FE810}" type="parTrans" cxnId="{F4E4C7CD-D2CA-43AB-A3BC-2AE4FBEA70A6}">
      <dgm:prSet/>
      <dgm:spPr/>
      <dgm:t>
        <a:bodyPr/>
        <a:lstStyle/>
        <a:p>
          <a:endParaRPr lang="ru-RU"/>
        </a:p>
      </dgm:t>
    </dgm:pt>
    <dgm:pt modelId="{7A70BF42-99DD-43BE-AB37-A875AEC2B03B}" type="sibTrans" cxnId="{F4E4C7CD-D2CA-43AB-A3BC-2AE4FBEA70A6}">
      <dgm:prSet/>
      <dgm:spPr/>
      <dgm:t>
        <a:bodyPr/>
        <a:lstStyle/>
        <a:p>
          <a:endParaRPr lang="ru-RU"/>
        </a:p>
      </dgm:t>
    </dgm:pt>
    <dgm:pt modelId="{61DD1A9F-B566-4378-8431-67572E84E66F}">
      <dgm:prSet custT="1"/>
      <dgm:spPr/>
      <dgm:t>
        <a:bodyPr/>
        <a:lstStyle/>
        <a:p>
          <a:r>
            <a:rPr lang="ru-RU" sz="1400" dirty="0" smtClean="0">
              <a:latin typeface="Bookman Old Style" panose="02050604050505020204" pitchFamily="18" charset="0"/>
            </a:rPr>
            <a:t>работодатель обязан вносить по требованию работника в бумажной ТК записи о приеме на работу, переводе и увольнении</a:t>
          </a:r>
          <a:endParaRPr lang="ru-RU" sz="1400" dirty="0">
            <a:latin typeface="Bookman Old Style" panose="02050604050505020204" pitchFamily="18" charset="0"/>
          </a:endParaRPr>
        </a:p>
      </dgm:t>
    </dgm:pt>
    <dgm:pt modelId="{E900D505-E98D-4515-B7C5-6F3248EE2635}" type="parTrans" cxnId="{B4F893BA-BEAA-4737-903D-939AA9A77E28}">
      <dgm:prSet/>
      <dgm:spPr/>
      <dgm:t>
        <a:bodyPr/>
        <a:lstStyle/>
        <a:p>
          <a:endParaRPr lang="ru-RU"/>
        </a:p>
      </dgm:t>
    </dgm:pt>
    <dgm:pt modelId="{5BA9956A-52AE-4CA7-9C3A-7A34035610E8}" type="sibTrans" cxnId="{B4F893BA-BEAA-4737-903D-939AA9A77E28}">
      <dgm:prSet/>
      <dgm:spPr/>
      <dgm:t>
        <a:bodyPr/>
        <a:lstStyle/>
        <a:p>
          <a:endParaRPr lang="ru-RU"/>
        </a:p>
      </dgm:t>
    </dgm:pt>
    <dgm:pt modelId="{3DF8C9AC-E7D0-48AC-910B-6E62CBB9DB1C}">
      <dgm:prSet custT="1"/>
      <dgm:spPr/>
      <dgm:t>
        <a:bodyPr/>
        <a:lstStyle/>
        <a:p>
          <a:r>
            <a:rPr lang="ru-RU" sz="1400" dirty="0" smtClean="0">
              <a:latin typeface="Bookman Old Style" panose="02050604050505020204" pitchFamily="18" charset="0"/>
            </a:rPr>
            <a:t>будет </a:t>
          </a:r>
          <a:r>
            <a:rPr lang="ru-RU" sz="1400" dirty="0" smtClean="0">
              <a:latin typeface="Bookman Old Style" panose="02050604050505020204" pitchFamily="18" charset="0"/>
            </a:rPr>
            <a:t>введена возможность автоматического назначения пенсии (без личного обращения лица) с сохранением права отсрочки выхода на пенсию</a:t>
          </a:r>
          <a:endParaRPr lang="ru-RU" sz="1400" dirty="0">
            <a:latin typeface="Bookman Old Style" panose="02050604050505020204" pitchFamily="18" charset="0"/>
          </a:endParaRPr>
        </a:p>
      </dgm:t>
    </dgm:pt>
    <dgm:pt modelId="{7508B7C3-F29C-442E-A4DA-B720A7D8D754}" type="parTrans" cxnId="{920954C3-9178-48BF-B59C-DFF77DB69011}">
      <dgm:prSet/>
      <dgm:spPr/>
      <dgm:t>
        <a:bodyPr/>
        <a:lstStyle/>
        <a:p>
          <a:endParaRPr lang="ru-RU"/>
        </a:p>
      </dgm:t>
    </dgm:pt>
    <dgm:pt modelId="{AE15BFE6-4A7D-4A3C-B964-D01CA78FC9D4}" type="sibTrans" cxnId="{920954C3-9178-48BF-B59C-DFF77DB69011}">
      <dgm:prSet/>
      <dgm:spPr/>
      <dgm:t>
        <a:bodyPr/>
        <a:lstStyle/>
        <a:p>
          <a:endParaRPr lang="ru-RU"/>
        </a:p>
      </dgm:t>
    </dgm:pt>
    <dgm:pt modelId="{202340AE-58BC-48D2-955A-2D69AD7D47FA}">
      <dgm:prSet custT="1"/>
      <dgm:spPr/>
      <dgm:t>
        <a:bodyPr/>
        <a:lstStyle/>
        <a:p>
          <a:r>
            <a:rPr lang="ru-RU" sz="1400" dirty="0" smtClean="0">
              <a:latin typeface="Bookman Old Style" panose="02050604050505020204" pitchFamily="18" charset="0"/>
            </a:rPr>
            <a:t>документы об образовании, рождении детей, службе в армии также оцифровываются и вносятся в ЭТК, т.к. они влияют на исчисление стажа</a:t>
          </a:r>
          <a:endParaRPr lang="ru-RU" sz="1400" dirty="0">
            <a:latin typeface="Bookman Old Style" panose="02050604050505020204" pitchFamily="18" charset="0"/>
          </a:endParaRPr>
        </a:p>
      </dgm:t>
    </dgm:pt>
    <dgm:pt modelId="{6A522FE6-CC72-4DA2-A13A-ED3FABFCA391}" type="parTrans" cxnId="{ADB5FCA1-6467-4B37-9791-84238113626B}">
      <dgm:prSet/>
      <dgm:spPr/>
      <dgm:t>
        <a:bodyPr/>
        <a:lstStyle/>
        <a:p>
          <a:endParaRPr lang="ru-RU"/>
        </a:p>
      </dgm:t>
    </dgm:pt>
    <dgm:pt modelId="{58C9A5D6-01B1-4956-8AF9-82569622D278}" type="sibTrans" cxnId="{ADB5FCA1-6467-4B37-9791-84238113626B}">
      <dgm:prSet/>
      <dgm:spPr/>
      <dgm:t>
        <a:bodyPr/>
        <a:lstStyle/>
        <a:p>
          <a:endParaRPr lang="ru-RU"/>
        </a:p>
      </dgm:t>
    </dgm:pt>
    <dgm:pt modelId="{FA2919A1-4F30-465B-A7DE-92696DFBE91F}" type="pres">
      <dgm:prSet presAssocID="{61C478C8-B14D-4EFD-B5A1-3D9774DC66D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7892B78-9AA3-4697-B7BC-C1A1A63163FF}" type="pres">
      <dgm:prSet presAssocID="{61C478C8-B14D-4EFD-B5A1-3D9774DC66DD}" presName="Name1" presStyleCnt="0"/>
      <dgm:spPr/>
    </dgm:pt>
    <dgm:pt modelId="{B7638CD0-301E-4B9C-B02B-2484505277A5}" type="pres">
      <dgm:prSet presAssocID="{61C478C8-B14D-4EFD-B5A1-3D9774DC66DD}" presName="cycle" presStyleCnt="0"/>
      <dgm:spPr/>
    </dgm:pt>
    <dgm:pt modelId="{447A925A-1457-4F4C-8ED6-537340B07DF1}" type="pres">
      <dgm:prSet presAssocID="{61C478C8-B14D-4EFD-B5A1-3D9774DC66DD}" presName="srcNode" presStyleLbl="node1" presStyleIdx="0" presStyleCnt="7"/>
      <dgm:spPr/>
    </dgm:pt>
    <dgm:pt modelId="{9994A731-2BA3-4552-A069-59255E8D8FFD}" type="pres">
      <dgm:prSet presAssocID="{61C478C8-B14D-4EFD-B5A1-3D9774DC66DD}" presName="conn" presStyleLbl="parChTrans1D2" presStyleIdx="0" presStyleCnt="1"/>
      <dgm:spPr/>
      <dgm:t>
        <a:bodyPr/>
        <a:lstStyle/>
        <a:p>
          <a:endParaRPr lang="ru-RU"/>
        </a:p>
      </dgm:t>
    </dgm:pt>
    <dgm:pt modelId="{0EBC610C-383D-41BB-A8AA-B28E2C52E2FD}" type="pres">
      <dgm:prSet presAssocID="{61C478C8-B14D-4EFD-B5A1-3D9774DC66DD}" presName="extraNode" presStyleLbl="node1" presStyleIdx="0" presStyleCnt="7"/>
      <dgm:spPr/>
    </dgm:pt>
    <dgm:pt modelId="{A6E083C4-44CE-47FC-9C61-A822A0E1A712}" type="pres">
      <dgm:prSet presAssocID="{61C478C8-B14D-4EFD-B5A1-3D9774DC66DD}" presName="dstNode" presStyleLbl="node1" presStyleIdx="0" presStyleCnt="7"/>
      <dgm:spPr/>
    </dgm:pt>
    <dgm:pt modelId="{05E2F8B7-3AC8-4451-8881-F78DDBCA39A1}" type="pres">
      <dgm:prSet presAssocID="{1B684FC4-C9D5-481B-B00D-3F4E5EB83558}" presName="text_1" presStyleLbl="node1" presStyleIdx="0" presStyleCnt="7" custScaleY="122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2EF44-281C-4904-AF4E-FBB02FFDAAD0}" type="pres">
      <dgm:prSet presAssocID="{1B684FC4-C9D5-481B-B00D-3F4E5EB83558}" presName="accent_1" presStyleCnt="0"/>
      <dgm:spPr/>
    </dgm:pt>
    <dgm:pt modelId="{EA3E1E22-5EC5-4FD7-BC65-AE36D7A3A642}" type="pres">
      <dgm:prSet presAssocID="{1B684FC4-C9D5-481B-B00D-3F4E5EB83558}" presName="accentRepeatNode" presStyleLbl="solidFgAcc1" presStyleIdx="0" presStyleCnt="7" custLinFactNeighborX="-11883" custLinFactNeighborY="-40435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B5C18833-FC54-41C2-AAD4-68AC6C569923}" type="pres">
      <dgm:prSet presAssocID="{7EFA518A-5C4A-4D02-B629-160071AFAA0D}" presName="text_2" presStyleLbl="node1" presStyleIdx="1" presStyleCnt="7" custScaleX="99209" custScaleY="109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7957C9-D6B3-48FC-A280-CBB4BB3C23F0}" type="pres">
      <dgm:prSet presAssocID="{7EFA518A-5C4A-4D02-B629-160071AFAA0D}" presName="accent_2" presStyleCnt="0"/>
      <dgm:spPr/>
    </dgm:pt>
    <dgm:pt modelId="{E359783F-8B91-4350-B1A9-EB9D81038458}" type="pres">
      <dgm:prSet presAssocID="{7EFA518A-5C4A-4D02-B629-160071AFAA0D}" presName="accentRepeatNode" presStyleLbl="solidFgAcc1" presStyleIdx="1" presStyleCnt="7" custLinFactNeighborX="-11334" custLinFactNeighborY="-1891"/>
      <dgm:spPr>
        <a:solidFill>
          <a:schemeClr val="tx2">
            <a:lumMod val="20000"/>
            <a:lumOff val="80000"/>
          </a:schemeClr>
        </a:solidFill>
      </dgm:spPr>
    </dgm:pt>
    <dgm:pt modelId="{48867F8D-D1A0-40F6-99EC-62E87119DE0B}" type="pres">
      <dgm:prSet presAssocID="{019B5BF1-0105-404F-851C-A8B5E07DDFD8}" presName="text_3" presStyleLbl="node1" presStyleIdx="2" presStyleCnt="7" custScaleX="100296" custScaleY="106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51D4D-1C66-42EB-A55C-3A5D1D0B352C}" type="pres">
      <dgm:prSet presAssocID="{019B5BF1-0105-404F-851C-A8B5E07DDFD8}" presName="accent_3" presStyleCnt="0"/>
      <dgm:spPr/>
    </dgm:pt>
    <dgm:pt modelId="{8445B96D-9B6A-4D09-B2D3-141C5E3DBA94}" type="pres">
      <dgm:prSet presAssocID="{019B5BF1-0105-404F-851C-A8B5E07DDFD8}" presName="accentRepeatNode" presStyleLbl="solidFgAcc1" presStyleIdx="2" presStyleCnt="7"/>
      <dgm:spPr>
        <a:solidFill>
          <a:schemeClr val="tx2">
            <a:lumMod val="20000"/>
            <a:lumOff val="80000"/>
          </a:schemeClr>
        </a:solidFill>
      </dgm:spPr>
    </dgm:pt>
    <dgm:pt modelId="{10C8CEEF-F5D5-43CD-BC96-8224554A7A75}" type="pres">
      <dgm:prSet presAssocID="{E77883E7-3929-43B1-AA3E-BBF4BC9C5A30}" presName="text_4" presStyleLbl="node1" presStyleIdx="3" presStyleCnt="7" custScaleX="97962" custLinFactNeighborX="1344" custLinFactNeighborY="-26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D82C3-D2D8-4BA8-B2F4-43280E83678F}" type="pres">
      <dgm:prSet presAssocID="{E77883E7-3929-43B1-AA3E-BBF4BC9C5A30}" presName="accent_4" presStyleCnt="0"/>
      <dgm:spPr/>
    </dgm:pt>
    <dgm:pt modelId="{67C21BAB-7A5B-4999-8C83-03A345F86709}" type="pres">
      <dgm:prSet presAssocID="{E77883E7-3929-43B1-AA3E-BBF4BC9C5A30}" presName="accentRepeatNode" presStyleLbl="solidFgAcc1" presStyleIdx="3" presStyleCnt="7" custLinFactNeighborY="-14527"/>
      <dgm:spPr/>
    </dgm:pt>
    <dgm:pt modelId="{37BDE6CD-5F3E-461D-9F9D-3491119B12D5}" type="pres">
      <dgm:prSet presAssocID="{61DD1A9F-B566-4378-8431-67572E84E66F}" presName="text_5" presStyleLbl="node1" presStyleIdx="4" presStyleCnt="7" custScaleX="97506" custScaleY="137357" custLinFactNeighborX="1326" custLinFactNeighborY="-1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66A78-5CD7-44C5-931B-9105D88593CD}" type="pres">
      <dgm:prSet presAssocID="{61DD1A9F-B566-4378-8431-67572E84E66F}" presName="accent_5" presStyleCnt="0"/>
      <dgm:spPr/>
    </dgm:pt>
    <dgm:pt modelId="{191DC8F9-1B25-4897-B60B-3AABEFFC4589}" type="pres">
      <dgm:prSet presAssocID="{61DD1A9F-B566-4378-8431-67572E84E66F}" presName="accentRepeatNode" presStyleLbl="solidFgAcc1" presStyleIdx="4" presStyleCnt="7" custLinFactNeighborX="-4472" custLinFactNeighborY="-6708"/>
      <dgm:spPr/>
    </dgm:pt>
    <dgm:pt modelId="{3E7ABD5E-D4DA-4CD5-BDB3-74079348BE93}" type="pres">
      <dgm:prSet presAssocID="{202340AE-58BC-48D2-955A-2D69AD7D47FA}" presName="text_6" presStyleLbl="node1" presStyleIdx="5" presStyleCnt="7" custScaleY="141057" custLinFactNeighborX="-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C71C4-CC25-4285-9773-B28EEDB2C6A9}" type="pres">
      <dgm:prSet presAssocID="{202340AE-58BC-48D2-955A-2D69AD7D47FA}" presName="accent_6" presStyleCnt="0"/>
      <dgm:spPr/>
    </dgm:pt>
    <dgm:pt modelId="{6BF9225A-CD7B-49E3-8323-61F601D4822F}" type="pres">
      <dgm:prSet presAssocID="{202340AE-58BC-48D2-955A-2D69AD7D47FA}" presName="accentRepeatNode" presStyleLbl="solidFgAcc1" presStyleIdx="5" presStyleCnt="7"/>
      <dgm:spPr/>
    </dgm:pt>
    <dgm:pt modelId="{69E5CEE2-77EE-45B2-808F-395B713063A7}" type="pres">
      <dgm:prSet presAssocID="{3DF8C9AC-E7D0-48AC-910B-6E62CBB9DB1C}" presName="text_7" presStyleLbl="node1" presStyleIdx="6" presStyleCnt="7" custScaleY="122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5B49C-5B08-4308-85C0-DBC0AA8EB226}" type="pres">
      <dgm:prSet presAssocID="{3DF8C9AC-E7D0-48AC-910B-6E62CBB9DB1C}" presName="accent_7" presStyleCnt="0"/>
      <dgm:spPr/>
    </dgm:pt>
    <dgm:pt modelId="{F48524BC-18F7-4E84-B200-DBF96BAA9548}" type="pres">
      <dgm:prSet presAssocID="{3DF8C9AC-E7D0-48AC-910B-6E62CBB9DB1C}" presName="accentRepeatNode" presStyleLbl="solidFgAcc1" presStyleIdx="6" presStyleCnt="7"/>
      <dgm:spPr/>
    </dgm:pt>
  </dgm:ptLst>
  <dgm:cxnLst>
    <dgm:cxn modelId="{FA756198-E634-47B3-B8DC-694E40AEA53E}" srcId="{61C478C8-B14D-4EFD-B5A1-3D9774DC66DD}" destId="{1B684FC4-C9D5-481B-B00D-3F4E5EB83558}" srcOrd="0" destOrd="0" parTransId="{E9664124-EC8D-4718-A761-65614CE4E179}" sibTransId="{556DFE17-6362-4AB3-8173-DEE1B0D5AC4B}"/>
    <dgm:cxn modelId="{78E19DF5-623A-4B6A-8A11-F2127620166A}" srcId="{61C478C8-B14D-4EFD-B5A1-3D9774DC66DD}" destId="{019B5BF1-0105-404F-851C-A8B5E07DDFD8}" srcOrd="2" destOrd="0" parTransId="{B7B9C0C6-AA8C-4112-914A-87212F75DA6D}" sibTransId="{815F0A9D-E6C6-4702-8593-229E6F4C6968}"/>
    <dgm:cxn modelId="{B4F893BA-BEAA-4737-903D-939AA9A77E28}" srcId="{61C478C8-B14D-4EFD-B5A1-3D9774DC66DD}" destId="{61DD1A9F-B566-4378-8431-67572E84E66F}" srcOrd="4" destOrd="0" parTransId="{E900D505-E98D-4515-B7C5-6F3248EE2635}" sibTransId="{5BA9956A-52AE-4CA7-9C3A-7A34035610E8}"/>
    <dgm:cxn modelId="{6356DA2D-09F0-4339-83AE-75D327D44C51}" type="presOf" srcId="{1B684FC4-C9D5-481B-B00D-3F4E5EB83558}" destId="{05E2F8B7-3AC8-4451-8881-F78DDBCA39A1}" srcOrd="0" destOrd="0" presId="urn:microsoft.com/office/officeart/2008/layout/VerticalCurvedList"/>
    <dgm:cxn modelId="{A32817F3-DFD4-45A0-8155-DF1A4A64D6A8}" type="presOf" srcId="{019B5BF1-0105-404F-851C-A8B5E07DDFD8}" destId="{48867F8D-D1A0-40F6-99EC-62E87119DE0B}" srcOrd="0" destOrd="0" presId="urn:microsoft.com/office/officeart/2008/layout/VerticalCurvedList"/>
    <dgm:cxn modelId="{3156D9DF-2AD6-47D2-856D-B37288FB5FF6}" type="presOf" srcId="{3DF8C9AC-E7D0-48AC-910B-6E62CBB9DB1C}" destId="{69E5CEE2-77EE-45B2-808F-395B713063A7}" srcOrd="0" destOrd="0" presId="urn:microsoft.com/office/officeart/2008/layout/VerticalCurvedList"/>
    <dgm:cxn modelId="{920954C3-9178-48BF-B59C-DFF77DB69011}" srcId="{61C478C8-B14D-4EFD-B5A1-3D9774DC66DD}" destId="{3DF8C9AC-E7D0-48AC-910B-6E62CBB9DB1C}" srcOrd="6" destOrd="0" parTransId="{7508B7C3-F29C-442E-A4DA-B720A7D8D754}" sibTransId="{AE15BFE6-4A7D-4A3C-B964-D01CA78FC9D4}"/>
    <dgm:cxn modelId="{A9D5CC35-4549-4E8C-B3B0-74E770233DE5}" type="presOf" srcId="{202340AE-58BC-48D2-955A-2D69AD7D47FA}" destId="{3E7ABD5E-D4DA-4CD5-BDB3-74079348BE93}" srcOrd="0" destOrd="0" presId="urn:microsoft.com/office/officeart/2008/layout/VerticalCurvedList"/>
    <dgm:cxn modelId="{F4E4C7CD-D2CA-43AB-A3BC-2AE4FBEA70A6}" srcId="{61C478C8-B14D-4EFD-B5A1-3D9774DC66DD}" destId="{E77883E7-3929-43B1-AA3E-BBF4BC9C5A30}" srcOrd="3" destOrd="0" parTransId="{B37C9037-5D6C-4817-89E1-64B6303FE810}" sibTransId="{7A70BF42-99DD-43BE-AB37-A875AEC2B03B}"/>
    <dgm:cxn modelId="{EDB718F8-EADE-49E5-AFA0-C23651E6335E}" srcId="{61C478C8-B14D-4EFD-B5A1-3D9774DC66DD}" destId="{7EFA518A-5C4A-4D02-B629-160071AFAA0D}" srcOrd="1" destOrd="0" parTransId="{27337509-59E7-47B7-8F12-FBBF7A669BF3}" sibTransId="{2176D486-8CC9-4E2F-BCC2-92092D3E4D35}"/>
    <dgm:cxn modelId="{65D65B7E-6BB6-41E5-A2AD-780986C41E1E}" type="presOf" srcId="{7EFA518A-5C4A-4D02-B629-160071AFAA0D}" destId="{B5C18833-FC54-41C2-AAD4-68AC6C569923}" srcOrd="0" destOrd="0" presId="urn:microsoft.com/office/officeart/2008/layout/VerticalCurvedList"/>
    <dgm:cxn modelId="{0A6CA542-E4AA-4C99-B050-9E76EB18A854}" type="presOf" srcId="{61C478C8-B14D-4EFD-B5A1-3D9774DC66DD}" destId="{FA2919A1-4F30-465B-A7DE-92696DFBE91F}" srcOrd="0" destOrd="0" presId="urn:microsoft.com/office/officeart/2008/layout/VerticalCurvedList"/>
    <dgm:cxn modelId="{5BFCC5F5-0D1A-42B5-A235-EA6E06CF1600}" type="presOf" srcId="{E77883E7-3929-43B1-AA3E-BBF4BC9C5A30}" destId="{10C8CEEF-F5D5-43CD-BC96-8224554A7A75}" srcOrd="0" destOrd="0" presId="urn:microsoft.com/office/officeart/2008/layout/VerticalCurvedList"/>
    <dgm:cxn modelId="{180E2ADF-6E50-42F1-AFC9-74F5F4DB3710}" type="presOf" srcId="{556DFE17-6362-4AB3-8173-DEE1B0D5AC4B}" destId="{9994A731-2BA3-4552-A069-59255E8D8FFD}" srcOrd="0" destOrd="0" presId="urn:microsoft.com/office/officeart/2008/layout/VerticalCurvedList"/>
    <dgm:cxn modelId="{ADB5FCA1-6467-4B37-9791-84238113626B}" srcId="{61C478C8-B14D-4EFD-B5A1-3D9774DC66DD}" destId="{202340AE-58BC-48D2-955A-2D69AD7D47FA}" srcOrd="5" destOrd="0" parTransId="{6A522FE6-CC72-4DA2-A13A-ED3FABFCA391}" sibTransId="{58C9A5D6-01B1-4956-8AF9-82569622D278}"/>
    <dgm:cxn modelId="{2D29F813-8B82-40B2-A42C-0E466611B8AA}" type="presOf" srcId="{61DD1A9F-B566-4378-8431-67572E84E66F}" destId="{37BDE6CD-5F3E-461D-9F9D-3491119B12D5}" srcOrd="0" destOrd="0" presId="urn:microsoft.com/office/officeart/2008/layout/VerticalCurvedList"/>
    <dgm:cxn modelId="{6F90CF9B-052D-4BE5-AAE4-78BEAFCC5FF4}" type="presParOf" srcId="{FA2919A1-4F30-465B-A7DE-92696DFBE91F}" destId="{27892B78-9AA3-4697-B7BC-C1A1A63163FF}" srcOrd="0" destOrd="0" presId="urn:microsoft.com/office/officeart/2008/layout/VerticalCurvedList"/>
    <dgm:cxn modelId="{5B142A74-B587-4061-A53A-5BEC77340E45}" type="presParOf" srcId="{27892B78-9AA3-4697-B7BC-C1A1A63163FF}" destId="{B7638CD0-301E-4B9C-B02B-2484505277A5}" srcOrd="0" destOrd="0" presId="urn:microsoft.com/office/officeart/2008/layout/VerticalCurvedList"/>
    <dgm:cxn modelId="{E6DC1505-130D-4AD8-9264-09BE204D98FB}" type="presParOf" srcId="{B7638CD0-301E-4B9C-B02B-2484505277A5}" destId="{447A925A-1457-4F4C-8ED6-537340B07DF1}" srcOrd="0" destOrd="0" presId="urn:microsoft.com/office/officeart/2008/layout/VerticalCurvedList"/>
    <dgm:cxn modelId="{F13C9FCB-5D6D-46C0-80B6-C160FB89EA52}" type="presParOf" srcId="{B7638CD0-301E-4B9C-B02B-2484505277A5}" destId="{9994A731-2BA3-4552-A069-59255E8D8FFD}" srcOrd="1" destOrd="0" presId="urn:microsoft.com/office/officeart/2008/layout/VerticalCurvedList"/>
    <dgm:cxn modelId="{C619FC67-DF6F-48E8-83D3-3DB24F44413A}" type="presParOf" srcId="{B7638CD0-301E-4B9C-B02B-2484505277A5}" destId="{0EBC610C-383D-41BB-A8AA-B28E2C52E2FD}" srcOrd="2" destOrd="0" presId="urn:microsoft.com/office/officeart/2008/layout/VerticalCurvedList"/>
    <dgm:cxn modelId="{9CC941F8-2C6B-4F49-9CF6-BD49AA62A6AC}" type="presParOf" srcId="{B7638CD0-301E-4B9C-B02B-2484505277A5}" destId="{A6E083C4-44CE-47FC-9C61-A822A0E1A712}" srcOrd="3" destOrd="0" presId="urn:microsoft.com/office/officeart/2008/layout/VerticalCurvedList"/>
    <dgm:cxn modelId="{AFCC5138-0C66-40ED-B886-75DB0A8A87A1}" type="presParOf" srcId="{27892B78-9AA3-4697-B7BC-C1A1A63163FF}" destId="{05E2F8B7-3AC8-4451-8881-F78DDBCA39A1}" srcOrd="1" destOrd="0" presId="urn:microsoft.com/office/officeart/2008/layout/VerticalCurvedList"/>
    <dgm:cxn modelId="{5B63E7BD-B90E-435E-AABD-E51CFC9751DC}" type="presParOf" srcId="{27892B78-9AA3-4697-B7BC-C1A1A63163FF}" destId="{E1B2EF44-281C-4904-AF4E-FBB02FFDAAD0}" srcOrd="2" destOrd="0" presId="urn:microsoft.com/office/officeart/2008/layout/VerticalCurvedList"/>
    <dgm:cxn modelId="{D133A097-78EF-4D67-B457-57E63F42594C}" type="presParOf" srcId="{E1B2EF44-281C-4904-AF4E-FBB02FFDAAD0}" destId="{EA3E1E22-5EC5-4FD7-BC65-AE36D7A3A642}" srcOrd="0" destOrd="0" presId="urn:microsoft.com/office/officeart/2008/layout/VerticalCurvedList"/>
    <dgm:cxn modelId="{DCE1B14D-6A1F-463B-8EB1-605EEE3A4AF7}" type="presParOf" srcId="{27892B78-9AA3-4697-B7BC-C1A1A63163FF}" destId="{B5C18833-FC54-41C2-AAD4-68AC6C569923}" srcOrd="3" destOrd="0" presId="urn:microsoft.com/office/officeart/2008/layout/VerticalCurvedList"/>
    <dgm:cxn modelId="{034832D1-F5C3-4FA9-9E94-01DEAEE396DF}" type="presParOf" srcId="{27892B78-9AA3-4697-B7BC-C1A1A63163FF}" destId="{577957C9-D6B3-48FC-A280-CBB4BB3C23F0}" srcOrd="4" destOrd="0" presId="urn:microsoft.com/office/officeart/2008/layout/VerticalCurvedList"/>
    <dgm:cxn modelId="{36E6BD5A-A77A-4890-B71D-205EA73E6865}" type="presParOf" srcId="{577957C9-D6B3-48FC-A280-CBB4BB3C23F0}" destId="{E359783F-8B91-4350-B1A9-EB9D81038458}" srcOrd="0" destOrd="0" presId="urn:microsoft.com/office/officeart/2008/layout/VerticalCurvedList"/>
    <dgm:cxn modelId="{FE9FFDF0-C1F1-4BDD-BE19-870E23BF6834}" type="presParOf" srcId="{27892B78-9AA3-4697-B7BC-C1A1A63163FF}" destId="{48867F8D-D1A0-40F6-99EC-62E87119DE0B}" srcOrd="5" destOrd="0" presId="urn:microsoft.com/office/officeart/2008/layout/VerticalCurvedList"/>
    <dgm:cxn modelId="{65E4E16A-2EB3-4AB4-94C3-F8DC562DAB2F}" type="presParOf" srcId="{27892B78-9AA3-4697-B7BC-C1A1A63163FF}" destId="{A6251D4D-1C66-42EB-A55C-3A5D1D0B352C}" srcOrd="6" destOrd="0" presId="urn:microsoft.com/office/officeart/2008/layout/VerticalCurvedList"/>
    <dgm:cxn modelId="{4DB59529-CBB5-4F47-B2AF-6DEECA329831}" type="presParOf" srcId="{A6251D4D-1C66-42EB-A55C-3A5D1D0B352C}" destId="{8445B96D-9B6A-4D09-B2D3-141C5E3DBA94}" srcOrd="0" destOrd="0" presId="urn:microsoft.com/office/officeart/2008/layout/VerticalCurvedList"/>
    <dgm:cxn modelId="{EC667871-AA75-46ED-BB94-931296A8DB95}" type="presParOf" srcId="{27892B78-9AA3-4697-B7BC-C1A1A63163FF}" destId="{10C8CEEF-F5D5-43CD-BC96-8224554A7A75}" srcOrd="7" destOrd="0" presId="urn:microsoft.com/office/officeart/2008/layout/VerticalCurvedList"/>
    <dgm:cxn modelId="{9B2DEF7C-1964-4293-B52C-4A1802E8AEA9}" type="presParOf" srcId="{27892B78-9AA3-4697-B7BC-C1A1A63163FF}" destId="{38CD82C3-D2D8-4BA8-B2F4-43280E83678F}" srcOrd="8" destOrd="0" presId="urn:microsoft.com/office/officeart/2008/layout/VerticalCurvedList"/>
    <dgm:cxn modelId="{9B88B7A6-40BF-449E-9803-E3C2D2CBB188}" type="presParOf" srcId="{38CD82C3-D2D8-4BA8-B2F4-43280E83678F}" destId="{67C21BAB-7A5B-4999-8C83-03A345F86709}" srcOrd="0" destOrd="0" presId="urn:microsoft.com/office/officeart/2008/layout/VerticalCurvedList"/>
    <dgm:cxn modelId="{6BC31578-E4DB-4A73-A680-192AAA15E28A}" type="presParOf" srcId="{27892B78-9AA3-4697-B7BC-C1A1A63163FF}" destId="{37BDE6CD-5F3E-461D-9F9D-3491119B12D5}" srcOrd="9" destOrd="0" presId="urn:microsoft.com/office/officeart/2008/layout/VerticalCurvedList"/>
    <dgm:cxn modelId="{A10CDA12-0DB8-4ACE-B314-9C4F3F8B96C5}" type="presParOf" srcId="{27892B78-9AA3-4697-B7BC-C1A1A63163FF}" destId="{B7266A78-5CD7-44C5-931B-9105D88593CD}" srcOrd="10" destOrd="0" presId="urn:microsoft.com/office/officeart/2008/layout/VerticalCurvedList"/>
    <dgm:cxn modelId="{D25BC2B6-3DBA-450F-A019-5701E0B9C275}" type="presParOf" srcId="{B7266A78-5CD7-44C5-931B-9105D88593CD}" destId="{191DC8F9-1B25-4897-B60B-3AABEFFC4589}" srcOrd="0" destOrd="0" presId="urn:microsoft.com/office/officeart/2008/layout/VerticalCurvedList"/>
    <dgm:cxn modelId="{C5FF65F2-5620-4B20-8048-80410B78B9FC}" type="presParOf" srcId="{27892B78-9AA3-4697-B7BC-C1A1A63163FF}" destId="{3E7ABD5E-D4DA-4CD5-BDB3-74079348BE93}" srcOrd="11" destOrd="0" presId="urn:microsoft.com/office/officeart/2008/layout/VerticalCurvedList"/>
    <dgm:cxn modelId="{D58360B2-5DA7-4267-9616-C741043A03B7}" type="presParOf" srcId="{27892B78-9AA3-4697-B7BC-C1A1A63163FF}" destId="{D52C71C4-CC25-4285-9773-B28EEDB2C6A9}" srcOrd="12" destOrd="0" presId="urn:microsoft.com/office/officeart/2008/layout/VerticalCurvedList"/>
    <dgm:cxn modelId="{FF0C954F-5A54-47BF-B89F-A47C8E994DF3}" type="presParOf" srcId="{D52C71C4-CC25-4285-9773-B28EEDB2C6A9}" destId="{6BF9225A-CD7B-49E3-8323-61F601D4822F}" srcOrd="0" destOrd="0" presId="urn:microsoft.com/office/officeart/2008/layout/VerticalCurvedList"/>
    <dgm:cxn modelId="{FC5A9E74-4B22-4C41-8E82-DDB854CE7A1D}" type="presParOf" srcId="{27892B78-9AA3-4697-B7BC-C1A1A63163FF}" destId="{69E5CEE2-77EE-45B2-808F-395B713063A7}" srcOrd="13" destOrd="0" presId="urn:microsoft.com/office/officeart/2008/layout/VerticalCurvedList"/>
    <dgm:cxn modelId="{A912969A-89B3-4969-B7DC-A4CB9F31540F}" type="presParOf" srcId="{27892B78-9AA3-4697-B7BC-C1A1A63163FF}" destId="{E775B49C-5B08-4308-85C0-DBC0AA8EB226}" srcOrd="14" destOrd="0" presId="urn:microsoft.com/office/officeart/2008/layout/VerticalCurvedList"/>
    <dgm:cxn modelId="{F7342C96-B077-4BFB-9CDB-A36DD85BC62F}" type="presParOf" srcId="{E775B49C-5B08-4308-85C0-DBC0AA8EB226}" destId="{F48524BC-18F7-4E84-B200-DBF96BAA954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5719A9-B240-46BE-9472-CFEFA8829C52}" type="doc">
      <dgm:prSet loTypeId="urn:microsoft.com/office/officeart/2005/8/layout/hierarchy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1092576-7A9B-4871-9531-BA5B3C29288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600" b="0" noProof="0" dirty="0" smtClean="0">
              <a:latin typeface="Bookman Old Style" panose="02050604050505020204" pitchFamily="18" charset="0"/>
            </a:rPr>
            <a:t>С </a:t>
          </a:r>
          <a:r>
            <a:rPr lang="ru-RU" sz="1600" b="1" noProof="0" dirty="0" smtClean="0">
              <a:latin typeface="Bookman Old Style" panose="02050604050505020204" pitchFamily="18" charset="0"/>
            </a:rPr>
            <a:t>1 октября </a:t>
          </a:r>
          <a:r>
            <a:rPr lang="ru-RU" sz="1600" b="0" noProof="0" dirty="0" smtClean="0">
              <a:latin typeface="Bookman Old Style" panose="02050604050505020204" pitchFamily="18" charset="0"/>
            </a:rPr>
            <a:t>полноценно заработали </a:t>
          </a:r>
        </a:p>
        <a:p>
          <a:pPr>
            <a:spcAft>
              <a:spcPts val="0"/>
            </a:spcAft>
          </a:pPr>
          <a:r>
            <a:rPr lang="ru-RU" sz="1600" b="0" noProof="0" dirty="0" smtClean="0">
              <a:latin typeface="Bookman Old Style" panose="02050604050505020204" pitchFamily="18" charset="0"/>
            </a:rPr>
            <a:t>е-больничные. Ранее одновременно действовали и бумажные, и е-больничные </a:t>
          </a:r>
          <a:endParaRPr lang="ru-RU" sz="1600" b="0" noProof="0" dirty="0">
            <a:latin typeface="Bookman Old Style" panose="02050604050505020204" pitchFamily="18" charset="0"/>
          </a:endParaRPr>
        </a:p>
      </dgm:t>
    </dgm:pt>
    <dgm:pt modelId="{DDA6E87D-C628-4A1B-8A1F-FD2D4EC4EBD6}" type="parTrans" cxnId="{45A376F3-844D-4A1C-B106-58F900CDC293}">
      <dgm:prSet/>
      <dgm:spPr/>
      <dgm:t>
        <a:bodyPr/>
        <a:lstStyle/>
        <a:p>
          <a:endParaRPr lang="ru-RU"/>
        </a:p>
      </dgm:t>
    </dgm:pt>
    <dgm:pt modelId="{6243E3E8-279E-4AD9-9EEB-655F28711FC6}" type="sibTrans" cxnId="{45A376F3-844D-4A1C-B106-58F900CDC293}">
      <dgm:prSet/>
      <dgm:spPr/>
      <dgm:t>
        <a:bodyPr/>
        <a:lstStyle/>
        <a:p>
          <a:endParaRPr lang="ru-RU"/>
        </a:p>
      </dgm:t>
    </dgm:pt>
    <dgm:pt modelId="{3456AB80-E3B0-4F05-9D43-BDC8565A6670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2"/>
              </a:solidFill>
              <a:latin typeface="Bookman Old Style" panose="02050604050505020204" pitchFamily="18" charset="0"/>
            </a:rPr>
            <a:t>Е-больничный формируется в Электронном реестре листков нетрудоспособности на основании             е-медицинского заключения о временной нетрудоспособности</a:t>
          </a:r>
          <a:endParaRPr lang="ru-RU" sz="1600" dirty="0">
            <a:solidFill>
              <a:schemeClr val="tx2"/>
            </a:solidFill>
            <a:latin typeface="Bookman Old Style" panose="02050604050505020204" pitchFamily="18" charset="0"/>
          </a:endParaRPr>
        </a:p>
      </dgm:t>
    </dgm:pt>
    <dgm:pt modelId="{5627F26A-7225-40BD-9E40-F19475556672}" type="parTrans" cxnId="{FB839D5C-A656-4948-A05D-B9DA900564DA}">
      <dgm:prSet/>
      <dgm:spPr/>
      <dgm:t>
        <a:bodyPr/>
        <a:lstStyle/>
        <a:p>
          <a:endParaRPr lang="ru-RU"/>
        </a:p>
      </dgm:t>
    </dgm:pt>
    <dgm:pt modelId="{B6939108-A2AD-478E-B16A-71AC88BA3B8B}" type="sibTrans" cxnId="{FB839D5C-A656-4948-A05D-B9DA900564DA}">
      <dgm:prSet/>
      <dgm:spPr/>
      <dgm:t>
        <a:bodyPr/>
        <a:lstStyle/>
        <a:p>
          <a:endParaRPr lang="ru-RU"/>
        </a:p>
      </dgm:t>
    </dgm:pt>
    <dgm:pt modelId="{A24E2E6B-8D62-44F2-AF17-27C00D24D694}" type="pres">
      <dgm:prSet presAssocID="{375719A9-B240-46BE-9472-CFEFA8829C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8FB2DD-637E-4E68-AF21-5107C3F03158}" type="pres">
      <dgm:prSet presAssocID="{91092576-7A9B-4871-9531-BA5B3C29288E}" presName="root" presStyleCnt="0"/>
      <dgm:spPr/>
    </dgm:pt>
    <dgm:pt modelId="{63859ECE-B5C7-4577-A750-0D94E193A192}" type="pres">
      <dgm:prSet presAssocID="{91092576-7A9B-4871-9531-BA5B3C29288E}" presName="rootComposite" presStyleCnt="0"/>
      <dgm:spPr/>
    </dgm:pt>
    <dgm:pt modelId="{8D19F58D-24A8-49ED-93E9-2CA6EA885ED8}" type="pres">
      <dgm:prSet presAssocID="{91092576-7A9B-4871-9531-BA5B3C29288E}" presName="rootText" presStyleLbl="node1" presStyleIdx="0" presStyleCnt="1" custScaleX="131351" custScaleY="257187" custLinFactNeighborX="3619" custLinFactNeighborY="-15746"/>
      <dgm:spPr/>
      <dgm:t>
        <a:bodyPr/>
        <a:lstStyle/>
        <a:p>
          <a:endParaRPr lang="ru-RU"/>
        </a:p>
      </dgm:t>
    </dgm:pt>
    <dgm:pt modelId="{35A1FB5E-E9B2-432C-9494-FFE24E16EF2E}" type="pres">
      <dgm:prSet presAssocID="{91092576-7A9B-4871-9531-BA5B3C29288E}" presName="rootConnector" presStyleLbl="node1" presStyleIdx="0" presStyleCnt="1"/>
      <dgm:spPr/>
      <dgm:t>
        <a:bodyPr/>
        <a:lstStyle/>
        <a:p>
          <a:endParaRPr lang="ru-RU"/>
        </a:p>
      </dgm:t>
    </dgm:pt>
    <dgm:pt modelId="{80F53BA1-1A14-41C2-9B70-ABA07F2AE201}" type="pres">
      <dgm:prSet presAssocID="{91092576-7A9B-4871-9531-BA5B3C29288E}" presName="childShape" presStyleCnt="0"/>
      <dgm:spPr/>
    </dgm:pt>
    <dgm:pt modelId="{0DF05ABC-BE7F-450C-BB0A-3133893FCF5C}" type="pres">
      <dgm:prSet presAssocID="{5627F26A-7225-40BD-9E40-F19475556672}" presName="Name13" presStyleLbl="parChTrans1D2" presStyleIdx="0" presStyleCnt="1"/>
      <dgm:spPr/>
      <dgm:t>
        <a:bodyPr/>
        <a:lstStyle/>
        <a:p>
          <a:endParaRPr lang="ru-RU"/>
        </a:p>
      </dgm:t>
    </dgm:pt>
    <dgm:pt modelId="{43545570-0009-40F8-B374-520C4E872488}" type="pres">
      <dgm:prSet presAssocID="{3456AB80-E3B0-4F05-9D43-BDC8565A6670}" presName="childText" presStyleLbl="bgAcc1" presStyleIdx="0" presStyleCnt="1" custScaleX="160779" custScaleY="323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D12D4B-6C49-4135-B843-B8F12D8F9DDD}" type="presOf" srcId="{375719A9-B240-46BE-9472-CFEFA8829C52}" destId="{A24E2E6B-8D62-44F2-AF17-27C00D24D694}" srcOrd="0" destOrd="0" presId="urn:microsoft.com/office/officeart/2005/8/layout/hierarchy3"/>
    <dgm:cxn modelId="{45A376F3-844D-4A1C-B106-58F900CDC293}" srcId="{375719A9-B240-46BE-9472-CFEFA8829C52}" destId="{91092576-7A9B-4871-9531-BA5B3C29288E}" srcOrd="0" destOrd="0" parTransId="{DDA6E87D-C628-4A1B-8A1F-FD2D4EC4EBD6}" sibTransId="{6243E3E8-279E-4AD9-9EEB-655F28711FC6}"/>
    <dgm:cxn modelId="{FB839D5C-A656-4948-A05D-B9DA900564DA}" srcId="{91092576-7A9B-4871-9531-BA5B3C29288E}" destId="{3456AB80-E3B0-4F05-9D43-BDC8565A6670}" srcOrd="0" destOrd="0" parTransId="{5627F26A-7225-40BD-9E40-F19475556672}" sibTransId="{B6939108-A2AD-478E-B16A-71AC88BA3B8B}"/>
    <dgm:cxn modelId="{7F96A722-4823-4138-A678-1E6B10ECE2A4}" type="presOf" srcId="{3456AB80-E3B0-4F05-9D43-BDC8565A6670}" destId="{43545570-0009-40F8-B374-520C4E872488}" srcOrd="0" destOrd="0" presId="urn:microsoft.com/office/officeart/2005/8/layout/hierarchy3"/>
    <dgm:cxn modelId="{E60F81F1-2F17-4E88-B231-D89B269ECA8D}" type="presOf" srcId="{5627F26A-7225-40BD-9E40-F19475556672}" destId="{0DF05ABC-BE7F-450C-BB0A-3133893FCF5C}" srcOrd="0" destOrd="0" presId="urn:microsoft.com/office/officeart/2005/8/layout/hierarchy3"/>
    <dgm:cxn modelId="{43117EA0-6619-4D15-AF4C-F987C7D36121}" type="presOf" srcId="{91092576-7A9B-4871-9531-BA5B3C29288E}" destId="{35A1FB5E-E9B2-432C-9494-FFE24E16EF2E}" srcOrd="1" destOrd="0" presId="urn:microsoft.com/office/officeart/2005/8/layout/hierarchy3"/>
    <dgm:cxn modelId="{59C52FAA-E698-41D3-95F2-BE9FA7DD5926}" type="presOf" srcId="{91092576-7A9B-4871-9531-BA5B3C29288E}" destId="{8D19F58D-24A8-49ED-93E9-2CA6EA885ED8}" srcOrd="0" destOrd="0" presId="urn:microsoft.com/office/officeart/2005/8/layout/hierarchy3"/>
    <dgm:cxn modelId="{1108D3E0-3E40-4FA7-B54D-3AF17756A795}" type="presParOf" srcId="{A24E2E6B-8D62-44F2-AF17-27C00D24D694}" destId="{388FB2DD-637E-4E68-AF21-5107C3F03158}" srcOrd="0" destOrd="0" presId="urn:microsoft.com/office/officeart/2005/8/layout/hierarchy3"/>
    <dgm:cxn modelId="{1DCE938C-A8F6-4AB7-891A-24AB9B34D7F3}" type="presParOf" srcId="{388FB2DD-637E-4E68-AF21-5107C3F03158}" destId="{63859ECE-B5C7-4577-A750-0D94E193A192}" srcOrd="0" destOrd="0" presId="urn:microsoft.com/office/officeart/2005/8/layout/hierarchy3"/>
    <dgm:cxn modelId="{13BB8B9F-2A81-49C5-A5A8-B425C82F209D}" type="presParOf" srcId="{63859ECE-B5C7-4577-A750-0D94E193A192}" destId="{8D19F58D-24A8-49ED-93E9-2CA6EA885ED8}" srcOrd="0" destOrd="0" presId="urn:microsoft.com/office/officeart/2005/8/layout/hierarchy3"/>
    <dgm:cxn modelId="{0751A040-D234-4FC0-8685-2DD7D33E1B25}" type="presParOf" srcId="{63859ECE-B5C7-4577-A750-0D94E193A192}" destId="{35A1FB5E-E9B2-432C-9494-FFE24E16EF2E}" srcOrd="1" destOrd="0" presId="urn:microsoft.com/office/officeart/2005/8/layout/hierarchy3"/>
    <dgm:cxn modelId="{D31C6797-8B79-4956-B27C-0D0CC43513DE}" type="presParOf" srcId="{388FB2DD-637E-4E68-AF21-5107C3F03158}" destId="{80F53BA1-1A14-41C2-9B70-ABA07F2AE201}" srcOrd="1" destOrd="0" presId="urn:microsoft.com/office/officeart/2005/8/layout/hierarchy3"/>
    <dgm:cxn modelId="{BED2600A-052E-4C43-BF3D-A56784B5C203}" type="presParOf" srcId="{80F53BA1-1A14-41C2-9B70-ABA07F2AE201}" destId="{0DF05ABC-BE7F-450C-BB0A-3133893FCF5C}" srcOrd="0" destOrd="0" presId="urn:microsoft.com/office/officeart/2005/8/layout/hierarchy3"/>
    <dgm:cxn modelId="{11B9E69E-4AB4-4D47-9E48-5216B281A381}" type="presParOf" srcId="{80F53BA1-1A14-41C2-9B70-ABA07F2AE201}" destId="{43545570-0009-40F8-B374-520C4E87248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C478C8-B14D-4EFD-B5A1-3D9774DC66DD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B684FC4-C9D5-481B-B00D-3F4E5EB83558}">
      <dgm:prSet phldrT="[Текст]" custT="1"/>
      <dgm:spPr/>
      <dgm:t>
        <a:bodyPr/>
        <a:lstStyle/>
        <a:p>
          <a:r>
            <a:rPr lang="ru-RU" sz="1600" b="0" dirty="0" smtClean="0">
              <a:latin typeface="Bookman Old Style" panose="02050604050505020204" pitchFamily="18" charset="0"/>
            </a:rPr>
            <a:t>Е-больничный в день создания  становится доступным для просмотра в кабинетах страхователя и застрахованного лица на веб-портале электронных услуг ПФУ</a:t>
          </a:r>
          <a:endParaRPr lang="ru-RU" sz="1600" b="0" dirty="0">
            <a:latin typeface="Bookman Old Style" panose="02050604050505020204" pitchFamily="18" charset="0"/>
          </a:endParaRPr>
        </a:p>
      </dgm:t>
    </dgm:pt>
    <dgm:pt modelId="{E9664124-EC8D-4718-A761-65614CE4E179}" type="parTrans" cxnId="{FA756198-E634-47B3-B8DC-694E40AEA53E}">
      <dgm:prSet/>
      <dgm:spPr/>
      <dgm:t>
        <a:bodyPr/>
        <a:lstStyle/>
        <a:p>
          <a:endParaRPr lang="ru-RU"/>
        </a:p>
      </dgm:t>
    </dgm:pt>
    <dgm:pt modelId="{556DFE17-6362-4AB3-8173-DEE1B0D5AC4B}" type="sibTrans" cxnId="{FA756198-E634-47B3-B8DC-694E40AEA53E}">
      <dgm:prSet/>
      <dgm:spPr/>
      <dgm:t>
        <a:bodyPr/>
        <a:lstStyle/>
        <a:p>
          <a:endParaRPr lang="ru-RU"/>
        </a:p>
      </dgm:t>
    </dgm:pt>
    <dgm:pt modelId="{7EFA518A-5C4A-4D02-B629-160071AFAA0D}">
      <dgm:prSet phldrT="[Текст]" custT="1"/>
      <dgm:spPr/>
      <dgm:t>
        <a:bodyPr/>
        <a:lstStyle/>
        <a:p>
          <a:r>
            <a:rPr lang="ru-RU" sz="1600" b="0" dirty="0" smtClean="0">
              <a:latin typeface="Bookman Old Style" panose="02050604050505020204" pitchFamily="18" charset="0"/>
            </a:rPr>
            <a:t>Есть возможность </a:t>
          </a:r>
          <a:r>
            <a:rPr lang="ru-RU" sz="1600" b="0" dirty="0" smtClean="0">
              <a:latin typeface="Bookman Old Style" panose="02050604050505020204" pitchFamily="18" charset="0"/>
            </a:rPr>
            <a:t>получить информацию из </a:t>
          </a:r>
          <a:r>
            <a:rPr lang="ru-RU" sz="1600" dirty="0" smtClean="0">
              <a:latin typeface="Bookman Old Style" panose="02050604050505020204" pitchFamily="18" charset="0"/>
            </a:rPr>
            <a:t>Электронного реестра листков нетрудоспособности </a:t>
          </a:r>
          <a:r>
            <a:rPr lang="ru-RU" sz="1600" b="0" dirty="0" smtClean="0">
              <a:latin typeface="Bookman Old Style" panose="02050604050505020204" pitchFamily="18" charset="0"/>
            </a:rPr>
            <a:t>в бумажной форме</a:t>
          </a:r>
          <a:endParaRPr lang="ru-RU" sz="1600" b="0" dirty="0">
            <a:latin typeface="Bookman Old Style" panose="02050604050505020204" pitchFamily="18" charset="0"/>
          </a:endParaRPr>
        </a:p>
      </dgm:t>
    </dgm:pt>
    <dgm:pt modelId="{27337509-59E7-47B7-8F12-FBBF7A669BF3}" type="parTrans" cxnId="{EDB718F8-EADE-49E5-AFA0-C23651E6335E}">
      <dgm:prSet/>
      <dgm:spPr/>
      <dgm:t>
        <a:bodyPr/>
        <a:lstStyle/>
        <a:p>
          <a:endParaRPr lang="ru-RU"/>
        </a:p>
      </dgm:t>
    </dgm:pt>
    <dgm:pt modelId="{2176D486-8CC9-4E2F-BCC2-92092D3E4D35}" type="sibTrans" cxnId="{EDB718F8-EADE-49E5-AFA0-C23651E6335E}">
      <dgm:prSet/>
      <dgm:spPr/>
      <dgm:t>
        <a:bodyPr/>
        <a:lstStyle/>
        <a:p>
          <a:endParaRPr lang="ru-RU"/>
        </a:p>
      </dgm:t>
    </dgm:pt>
    <dgm:pt modelId="{019B5BF1-0105-404F-851C-A8B5E07DDFD8}">
      <dgm:prSet phldrT="[Текст]" custT="1"/>
      <dgm:spPr/>
      <dgm:t>
        <a:bodyPr/>
        <a:lstStyle/>
        <a:p>
          <a:pPr algn="l"/>
          <a:r>
            <a:rPr lang="ru-RU" sz="1600" dirty="0" smtClean="0">
              <a:latin typeface="Bookman Old Style" panose="02050604050505020204" pitchFamily="18" charset="0"/>
            </a:rPr>
            <a:t>Работнику не нужно распечатывать е-больничный и предоставлять работодателю какие-либо бумажные подтверждения о временной </a:t>
          </a:r>
          <a:r>
            <a:rPr lang="ru-RU" sz="1600" dirty="0" smtClean="0">
              <a:latin typeface="Bookman Old Style" panose="02050604050505020204" pitchFamily="18" charset="0"/>
            </a:rPr>
            <a:t>нетрудоспособности</a:t>
          </a:r>
          <a:endParaRPr lang="ru-RU" sz="1600" b="0" dirty="0">
            <a:latin typeface="Bookman Old Style" panose="02050604050505020204" pitchFamily="18" charset="0"/>
          </a:endParaRPr>
        </a:p>
      </dgm:t>
    </dgm:pt>
    <dgm:pt modelId="{B7B9C0C6-AA8C-4112-914A-87212F75DA6D}" type="parTrans" cxnId="{78E19DF5-623A-4B6A-8A11-F2127620166A}">
      <dgm:prSet/>
      <dgm:spPr/>
      <dgm:t>
        <a:bodyPr/>
        <a:lstStyle/>
        <a:p>
          <a:endParaRPr lang="ru-RU"/>
        </a:p>
      </dgm:t>
    </dgm:pt>
    <dgm:pt modelId="{815F0A9D-E6C6-4702-8593-229E6F4C6968}" type="sibTrans" cxnId="{78E19DF5-623A-4B6A-8A11-F2127620166A}">
      <dgm:prSet/>
      <dgm:spPr/>
      <dgm:t>
        <a:bodyPr/>
        <a:lstStyle/>
        <a:p>
          <a:endParaRPr lang="ru-RU"/>
        </a:p>
      </dgm:t>
    </dgm:pt>
    <dgm:pt modelId="{E77883E7-3929-43B1-AA3E-BBF4BC9C5A30}">
      <dgm:prSet phldrT="[Текст]" custT="1"/>
      <dgm:spPr/>
      <dgm:t>
        <a:bodyPr/>
        <a:lstStyle/>
        <a:p>
          <a:pPr algn="l"/>
          <a:r>
            <a:rPr lang="ru-RU" sz="1600" dirty="0" smtClean="0">
              <a:latin typeface="Bookman Old Style" panose="02050604050505020204" pitchFamily="18" charset="0"/>
            </a:rPr>
            <a:t>Материальное обеспечение по е-больничным оформляется по утвержденной форме заявления-расчета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B37C9037-5D6C-4817-89E1-64B6303FE810}" type="parTrans" cxnId="{F4E4C7CD-D2CA-43AB-A3BC-2AE4FBEA70A6}">
      <dgm:prSet/>
      <dgm:spPr/>
      <dgm:t>
        <a:bodyPr/>
        <a:lstStyle/>
        <a:p>
          <a:endParaRPr lang="ru-RU"/>
        </a:p>
      </dgm:t>
    </dgm:pt>
    <dgm:pt modelId="{7A70BF42-99DD-43BE-AB37-A875AEC2B03B}" type="sibTrans" cxnId="{F4E4C7CD-D2CA-43AB-A3BC-2AE4FBEA70A6}">
      <dgm:prSet/>
      <dgm:spPr/>
      <dgm:t>
        <a:bodyPr/>
        <a:lstStyle/>
        <a:p>
          <a:endParaRPr lang="ru-RU"/>
        </a:p>
      </dgm:t>
    </dgm:pt>
    <dgm:pt modelId="{61DD1A9F-B566-4378-8431-67572E84E66F}">
      <dgm:prSet custT="1"/>
      <dgm:spPr/>
      <dgm:t>
        <a:bodyPr/>
        <a:lstStyle/>
        <a:p>
          <a:r>
            <a:rPr lang="ru-RU" sz="1600" dirty="0" smtClean="0">
              <a:latin typeface="Bookman Old Style" panose="02050604050505020204" pitchFamily="18" charset="0"/>
            </a:rPr>
            <a:t>Комиссия по социальному страхованию предприятия продолжает работу и сохраняет объем функций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E900D505-E98D-4515-B7C5-6F3248EE2635}" type="parTrans" cxnId="{B4F893BA-BEAA-4737-903D-939AA9A77E28}">
      <dgm:prSet/>
      <dgm:spPr/>
      <dgm:t>
        <a:bodyPr/>
        <a:lstStyle/>
        <a:p>
          <a:endParaRPr lang="ru-RU"/>
        </a:p>
      </dgm:t>
    </dgm:pt>
    <dgm:pt modelId="{5BA9956A-52AE-4CA7-9C3A-7A34035610E8}" type="sibTrans" cxnId="{B4F893BA-BEAA-4737-903D-939AA9A77E28}">
      <dgm:prSet/>
      <dgm:spPr/>
      <dgm:t>
        <a:bodyPr/>
        <a:lstStyle/>
        <a:p>
          <a:endParaRPr lang="ru-RU"/>
        </a:p>
      </dgm:t>
    </dgm:pt>
    <dgm:pt modelId="{3DF8C9AC-E7D0-48AC-910B-6E62CBB9DB1C}">
      <dgm:prSet custT="1"/>
      <dgm:spPr/>
      <dgm:t>
        <a:bodyPr/>
        <a:lstStyle/>
        <a:p>
          <a:r>
            <a:rPr lang="ru-RU" sz="1600" b="0" dirty="0" smtClean="0">
              <a:latin typeface="Bookman Old Style" panose="02050604050505020204" pitchFamily="18" charset="0"/>
            </a:rPr>
            <a:t>Проверка е-больничных может осуществляться непрерывно путем автоматизированного мониторинга ЕИАС Фондом социального </a:t>
          </a:r>
          <a:r>
            <a:rPr lang="ru-RU" sz="1600" b="0" dirty="0" smtClean="0">
              <a:latin typeface="Bookman Old Style" panose="02050604050505020204" pitchFamily="18" charset="0"/>
            </a:rPr>
            <a:t>страхования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7508B7C3-F29C-442E-A4DA-B720A7D8D754}" type="parTrans" cxnId="{920954C3-9178-48BF-B59C-DFF77DB69011}">
      <dgm:prSet/>
      <dgm:spPr/>
      <dgm:t>
        <a:bodyPr/>
        <a:lstStyle/>
        <a:p>
          <a:endParaRPr lang="ru-RU"/>
        </a:p>
      </dgm:t>
    </dgm:pt>
    <dgm:pt modelId="{AE15BFE6-4A7D-4A3C-B964-D01CA78FC9D4}" type="sibTrans" cxnId="{920954C3-9178-48BF-B59C-DFF77DB69011}">
      <dgm:prSet/>
      <dgm:spPr/>
      <dgm:t>
        <a:bodyPr/>
        <a:lstStyle/>
        <a:p>
          <a:endParaRPr lang="ru-RU"/>
        </a:p>
      </dgm:t>
    </dgm:pt>
    <dgm:pt modelId="{FA2919A1-4F30-465B-A7DE-92696DFBE91F}" type="pres">
      <dgm:prSet presAssocID="{61C478C8-B14D-4EFD-B5A1-3D9774DC66D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7892B78-9AA3-4697-B7BC-C1A1A63163FF}" type="pres">
      <dgm:prSet presAssocID="{61C478C8-B14D-4EFD-B5A1-3D9774DC66DD}" presName="Name1" presStyleCnt="0"/>
      <dgm:spPr/>
    </dgm:pt>
    <dgm:pt modelId="{B7638CD0-301E-4B9C-B02B-2484505277A5}" type="pres">
      <dgm:prSet presAssocID="{61C478C8-B14D-4EFD-B5A1-3D9774DC66DD}" presName="cycle" presStyleCnt="0"/>
      <dgm:spPr/>
    </dgm:pt>
    <dgm:pt modelId="{447A925A-1457-4F4C-8ED6-537340B07DF1}" type="pres">
      <dgm:prSet presAssocID="{61C478C8-B14D-4EFD-B5A1-3D9774DC66DD}" presName="srcNode" presStyleLbl="node1" presStyleIdx="0" presStyleCnt="6"/>
      <dgm:spPr/>
    </dgm:pt>
    <dgm:pt modelId="{9994A731-2BA3-4552-A069-59255E8D8FFD}" type="pres">
      <dgm:prSet presAssocID="{61C478C8-B14D-4EFD-B5A1-3D9774DC66DD}" presName="conn" presStyleLbl="parChTrans1D2" presStyleIdx="0" presStyleCnt="1" custLinFactNeighborX="-1950" custLinFactNeighborY="1010"/>
      <dgm:spPr/>
      <dgm:t>
        <a:bodyPr/>
        <a:lstStyle/>
        <a:p>
          <a:endParaRPr lang="ru-RU"/>
        </a:p>
      </dgm:t>
    </dgm:pt>
    <dgm:pt modelId="{0EBC610C-383D-41BB-A8AA-B28E2C52E2FD}" type="pres">
      <dgm:prSet presAssocID="{61C478C8-B14D-4EFD-B5A1-3D9774DC66DD}" presName="extraNode" presStyleLbl="node1" presStyleIdx="0" presStyleCnt="6"/>
      <dgm:spPr/>
    </dgm:pt>
    <dgm:pt modelId="{A6E083C4-44CE-47FC-9C61-A822A0E1A712}" type="pres">
      <dgm:prSet presAssocID="{61C478C8-B14D-4EFD-B5A1-3D9774DC66DD}" presName="dstNode" presStyleLbl="node1" presStyleIdx="0" presStyleCnt="6"/>
      <dgm:spPr/>
    </dgm:pt>
    <dgm:pt modelId="{05E2F8B7-3AC8-4451-8881-F78DDBCA39A1}" type="pres">
      <dgm:prSet presAssocID="{1B684FC4-C9D5-481B-B00D-3F4E5EB83558}" presName="text_1" presStyleLbl="node1" presStyleIdx="0" presStyleCnt="6" custScaleX="97701" custScaleY="184089" custLinFactNeighborX="285" custLinFactNeighborY="-22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2EF44-281C-4904-AF4E-FBB02FFDAAD0}" type="pres">
      <dgm:prSet presAssocID="{1B684FC4-C9D5-481B-B00D-3F4E5EB83558}" presName="accent_1" presStyleCnt="0"/>
      <dgm:spPr/>
    </dgm:pt>
    <dgm:pt modelId="{EA3E1E22-5EC5-4FD7-BC65-AE36D7A3A642}" type="pres">
      <dgm:prSet presAssocID="{1B684FC4-C9D5-481B-B00D-3F4E5EB83558}" presName="accentRepeatNode" presStyleLbl="solidFgAcc1" presStyleIdx="0" presStyleCnt="6" custLinFactNeighborX="-2397" custLinFactNeighborY="-18246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B5C18833-FC54-41C2-AAD4-68AC6C569923}" type="pres">
      <dgm:prSet presAssocID="{7EFA518A-5C4A-4D02-B629-160071AFAA0D}" presName="text_2" presStyleLbl="node1" presStyleIdx="1" presStyleCnt="6" custScaleX="97904" custScaleY="120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7957C9-D6B3-48FC-A280-CBB4BB3C23F0}" type="pres">
      <dgm:prSet presAssocID="{7EFA518A-5C4A-4D02-B629-160071AFAA0D}" presName="accent_2" presStyleCnt="0"/>
      <dgm:spPr/>
    </dgm:pt>
    <dgm:pt modelId="{E359783F-8B91-4350-B1A9-EB9D81038458}" type="pres">
      <dgm:prSet presAssocID="{7EFA518A-5C4A-4D02-B629-160071AFAA0D}" presName="accentRepeatNode" presStyleLbl="solidFgAcc1" presStyleIdx="1" presStyleCnt="6" custLinFactNeighborX="-5121"/>
      <dgm:spPr>
        <a:solidFill>
          <a:schemeClr val="tx2">
            <a:lumMod val="20000"/>
            <a:lumOff val="80000"/>
          </a:schemeClr>
        </a:solidFill>
      </dgm:spPr>
    </dgm:pt>
    <dgm:pt modelId="{48867F8D-D1A0-40F6-99EC-62E87119DE0B}" type="pres">
      <dgm:prSet presAssocID="{019B5BF1-0105-404F-851C-A8B5E07DDFD8}" presName="text_3" presStyleLbl="node1" presStyleIdx="2" presStyleCnt="6" custScaleX="102185" custScaleY="152680" custLinFactNeighborX="-2018" custLinFactNeighborY="1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51D4D-1C66-42EB-A55C-3A5D1D0B352C}" type="pres">
      <dgm:prSet presAssocID="{019B5BF1-0105-404F-851C-A8B5E07DDFD8}" presName="accent_3" presStyleCnt="0"/>
      <dgm:spPr/>
    </dgm:pt>
    <dgm:pt modelId="{8445B96D-9B6A-4D09-B2D3-141C5E3DBA94}" type="pres">
      <dgm:prSet presAssocID="{019B5BF1-0105-404F-851C-A8B5E07DDFD8}" presName="accentRepeatNode" presStyleLbl="solidFgAcc1" presStyleIdx="2" presStyleCnt="6" custLinFactNeighborX="-17924" custLinFactNeighborY="-2561"/>
      <dgm:spPr>
        <a:solidFill>
          <a:schemeClr val="tx2">
            <a:lumMod val="20000"/>
            <a:lumOff val="80000"/>
          </a:schemeClr>
        </a:solidFill>
      </dgm:spPr>
    </dgm:pt>
    <dgm:pt modelId="{10C8CEEF-F5D5-43CD-BC96-8224554A7A75}" type="pres">
      <dgm:prSet presAssocID="{E77883E7-3929-43B1-AA3E-BBF4BC9C5A30}" presName="text_4" presStyleLbl="node1" presStyleIdx="3" presStyleCnt="6" custScaleX="99650" custScaleY="128849" custLinFactNeighborX="-1546" custLinFactNeighborY="17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D82C3-D2D8-4BA8-B2F4-43280E83678F}" type="pres">
      <dgm:prSet presAssocID="{E77883E7-3929-43B1-AA3E-BBF4BC9C5A30}" presName="accent_4" presStyleCnt="0"/>
      <dgm:spPr/>
    </dgm:pt>
    <dgm:pt modelId="{67C21BAB-7A5B-4999-8C83-03A345F86709}" type="pres">
      <dgm:prSet presAssocID="{E77883E7-3929-43B1-AA3E-BBF4BC9C5A30}" presName="accentRepeatNode" presStyleLbl="solidFgAcc1" presStyleIdx="3" presStyleCnt="6" custLinFactNeighborX="-17925" custLinFactNeighborY="17157"/>
      <dgm:spPr/>
    </dgm:pt>
    <dgm:pt modelId="{37BDE6CD-5F3E-461D-9F9D-3491119B12D5}" type="pres">
      <dgm:prSet presAssocID="{61DD1A9F-B566-4378-8431-67572E84E66F}" presName="text_5" presStyleLbl="node1" presStyleIdx="4" presStyleCnt="6" custScaleX="98204" custScaleY="122532" custLinFactNeighborX="382" custLinFactNeighborY="1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66A78-5CD7-44C5-931B-9105D88593CD}" type="pres">
      <dgm:prSet presAssocID="{61DD1A9F-B566-4378-8431-67572E84E66F}" presName="accent_5" presStyleCnt="0"/>
      <dgm:spPr/>
    </dgm:pt>
    <dgm:pt modelId="{191DC8F9-1B25-4897-B60B-3AABEFFC4589}" type="pres">
      <dgm:prSet presAssocID="{61DD1A9F-B566-4378-8431-67572E84E66F}" presName="accentRepeatNode" presStyleLbl="solidFgAcc1" presStyleIdx="4" presStyleCnt="6" custLinFactNeighborX="-7682" custLinFactNeighborY="10242"/>
      <dgm:spPr/>
    </dgm:pt>
    <dgm:pt modelId="{83415A7C-C992-4B5B-85B6-489BBC2E84AA}" type="pres">
      <dgm:prSet presAssocID="{3DF8C9AC-E7D0-48AC-910B-6E62CBB9DB1C}" presName="text_6" presStyleLbl="node1" presStyleIdx="5" presStyleCnt="6" custScaleX="98057" custScaleY="142402" custLinFactNeighborX="283" custLinFactNeighborY="12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C6097-DED2-4B95-8EEE-98484CF4CAE6}" type="pres">
      <dgm:prSet presAssocID="{3DF8C9AC-E7D0-48AC-910B-6E62CBB9DB1C}" presName="accent_6" presStyleCnt="0"/>
      <dgm:spPr/>
    </dgm:pt>
    <dgm:pt modelId="{F48524BC-18F7-4E84-B200-DBF96BAA9548}" type="pres">
      <dgm:prSet presAssocID="{3DF8C9AC-E7D0-48AC-910B-6E62CBB9DB1C}" presName="accentRepeatNode" presStyleLbl="solidFgAcc1" presStyleIdx="5" presStyleCnt="6" custLinFactNeighborY="5121"/>
      <dgm:spPr/>
    </dgm:pt>
  </dgm:ptLst>
  <dgm:cxnLst>
    <dgm:cxn modelId="{78E19DF5-623A-4B6A-8A11-F2127620166A}" srcId="{61C478C8-B14D-4EFD-B5A1-3D9774DC66DD}" destId="{019B5BF1-0105-404F-851C-A8B5E07DDFD8}" srcOrd="2" destOrd="0" parTransId="{B7B9C0C6-AA8C-4112-914A-87212F75DA6D}" sibTransId="{815F0A9D-E6C6-4702-8593-229E6F4C6968}"/>
    <dgm:cxn modelId="{159D400C-5773-45DD-9A66-9672786E2F16}" type="presOf" srcId="{61DD1A9F-B566-4378-8431-67572E84E66F}" destId="{37BDE6CD-5F3E-461D-9F9D-3491119B12D5}" srcOrd="0" destOrd="0" presId="urn:microsoft.com/office/officeart/2008/layout/VerticalCurvedList"/>
    <dgm:cxn modelId="{0A6CA542-E4AA-4C99-B050-9E76EB18A854}" type="presOf" srcId="{61C478C8-B14D-4EFD-B5A1-3D9774DC66DD}" destId="{FA2919A1-4F30-465B-A7DE-92696DFBE91F}" srcOrd="0" destOrd="0" presId="urn:microsoft.com/office/officeart/2008/layout/VerticalCurvedList"/>
    <dgm:cxn modelId="{B4F893BA-BEAA-4737-903D-939AA9A77E28}" srcId="{61C478C8-B14D-4EFD-B5A1-3D9774DC66DD}" destId="{61DD1A9F-B566-4378-8431-67572E84E66F}" srcOrd="4" destOrd="0" parTransId="{E900D505-E98D-4515-B7C5-6F3248EE2635}" sibTransId="{5BA9956A-52AE-4CA7-9C3A-7A34035610E8}"/>
    <dgm:cxn modelId="{180E2ADF-6E50-42F1-AFC9-74F5F4DB3710}" type="presOf" srcId="{556DFE17-6362-4AB3-8173-DEE1B0D5AC4B}" destId="{9994A731-2BA3-4552-A069-59255E8D8FFD}" srcOrd="0" destOrd="0" presId="urn:microsoft.com/office/officeart/2008/layout/VerticalCurvedList"/>
    <dgm:cxn modelId="{DD86F65E-AA9B-4D47-8E8B-84ACD607962C}" type="presOf" srcId="{E77883E7-3929-43B1-AA3E-BBF4BC9C5A30}" destId="{10C8CEEF-F5D5-43CD-BC96-8224554A7A75}" srcOrd="0" destOrd="0" presId="urn:microsoft.com/office/officeart/2008/layout/VerticalCurvedList"/>
    <dgm:cxn modelId="{56109EAF-A3C4-434F-8572-67E2F662BB7E}" type="presOf" srcId="{3DF8C9AC-E7D0-48AC-910B-6E62CBB9DB1C}" destId="{83415A7C-C992-4B5B-85B6-489BBC2E84AA}" srcOrd="0" destOrd="0" presId="urn:microsoft.com/office/officeart/2008/layout/VerticalCurvedList"/>
    <dgm:cxn modelId="{920954C3-9178-48BF-B59C-DFF77DB69011}" srcId="{61C478C8-B14D-4EFD-B5A1-3D9774DC66DD}" destId="{3DF8C9AC-E7D0-48AC-910B-6E62CBB9DB1C}" srcOrd="5" destOrd="0" parTransId="{7508B7C3-F29C-442E-A4DA-B720A7D8D754}" sibTransId="{AE15BFE6-4A7D-4A3C-B964-D01CA78FC9D4}"/>
    <dgm:cxn modelId="{F4E4C7CD-D2CA-43AB-A3BC-2AE4FBEA70A6}" srcId="{61C478C8-B14D-4EFD-B5A1-3D9774DC66DD}" destId="{E77883E7-3929-43B1-AA3E-BBF4BC9C5A30}" srcOrd="3" destOrd="0" parTransId="{B37C9037-5D6C-4817-89E1-64B6303FE810}" sibTransId="{7A70BF42-99DD-43BE-AB37-A875AEC2B03B}"/>
    <dgm:cxn modelId="{FA756198-E634-47B3-B8DC-694E40AEA53E}" srcId="{61C478C8-B14D-4EFD-B5A1-3D9774DC66DD}" destId="{1B684FC4-C9D5-481B-B00D-3F4E5EB83558}" srcOrd="0" destOrd="0" parTransId="{E9664124-EC8D-4718-A761-65614CE4E179}" sibTransId="{556DFE17-6362-4AB3-8173-DEE1B0D5AC4B}"/>
    <dgm:cxn modelId="{5B289C52-AAC7-4FEC-ABF7-BA63C87210F4}" type="presOf" srcId="{019B5BF1-0105-404F-851C-A8B5E07DDFD8}" destId="{48867F8D-D1A0-40F6-99EC-62E87119DE0B}" srcOrd="0" destOrd="0" presId="urn:microsoft.com/office/officeart/2008/layout/VerticalCurvedList"/>
    <dgm:cxn modelId="{6356DA2D-09F0-4339-83AE-75D327D44C51}" type="presOf" srcId="{1B684FC4-C9D5-481B-B00D-3F4E5EB83558}" destId="{05E2F8B7-3AC8-4451-8881-F78DDBCA39A1}" srcOrd="0" destOrd="0" presId="urn:microsoft.com/office/officeart/2008/layout/VerticalCurvedList"/>
    <dgm:cxn modelId="{EDB718F8-EADE-49E5-AFA0-C23651E6335E}" srcId="{61C478C8-B14D-4EFD-B5A1-3D9774DC66DD}" destId="{7EFA518A-5C4A-4D02-B629-160071AFAA0D}" srcOrd="1" destOrd="0" parTransId="{27337509-59E7-47B7-8F12-FBBF7A669BF3}" sibTransId="{2176D486-8CC9-4E2F-BCC2-92092D3E4D35}"/>
    <dgm:cxn modelId="{65D65B7E-6BB6-41E5-A2AD-780986C41E1E}" type="presOf" srcId="{7EFA518A-5C4A-4D02-B629-160071AFAA0D}" destId="{B5C18833-FC54-41C2-AAD4-68AC6C569923}" srcOrd="0" destOrd="0" presId="urn:microsoft.com/office/officeart/2008/layout/VerticalCurvedList"/>
    <dgm:cxn modelId="{6F90CF9B-052D-4BE5-AAE4-78BEAFCC5FF4}" type="presParOf" srcId="{FA2919A1-4F30-465B-A7DE-92696DFBE91F}" destId="{27892B78-9AA3-4697-B7BC-C1A1A63163FF}" srcOrd="0" destOrd="0" presId="urn:microsoft.com/office/officeart/2008/layout/VerticalCurvedList"/>
    <dgm:cxn modelId="{5B142A74-B587-4061-A53A-5BEC77340E45}" type="presParOf" srcId="{27892B78-9AA3-4697-B7BC-C1A1A63163FF}" destId="{B7638CD0-301E-4B9C-B02B-2484505277A5}" srcOrd="0" destOrd="0" presId="urn:microsoft.com/office/officeart/2008/layout/VerticalCurvedList"/>
    <dgm:cxn modelId="{E6DC1505-130D-4AD8-9264-09BE204D98FB}" type="presParOf" srcId="{B7638CD0-301E-4B9C-B02B-2484505277A5}" destId="{447A925A-1457-4F4C-8ED6-537340B07DF1}" srcOrd="0" destOrd="0" presId="urn:microsoft.com/office/officeart/2008/layout/VerticalCurvedList"/>
    <dgm:cxn modelId="{F13C9FCB-5D6D-46C0-80B6-C160FB89EA52}" type="presParOf" srcId="{B7638CD0-301E-4B9C-B02B-2484505277A5}" destId="{9994A731-2BA3-4552-A069-59255E8D8FFD}" srcOrd="1" destOrd="0" presId="urn:microsoft.com/office/officeart/2008/layout/VerticalCurvedList"/>
    <dgm:cxn modelId="{C619FC67-DF6F-48E8-83D3-3DB24F44413A}" type="presParOf" srcId="{B7638CD0-301E-4B9C-B02B-2484505277A5}" destId="{0EBC610C-383D-41BB-A8AA-B28E2C52E2FD}" srcOrd="2" destOrd="0" presId="urn:microsoft.com/office/officeart/2008/layout/VerticalCurvedList"/>
    <dgm:cxn modelId="{9CC941F8-2C6B-4F49-9CF6-BD49AA62A6AC}" type="presParOf" srcId="{B7638CD0-301E-4B9C-B02B-2484505277A5}" destId="{A6E083C4-44CE-47FC-9C61-A822A0E1A712}" srcOrd="3" destOrd="0" presId="urn:microsoft.com/office/officeart/2008/layout/VerticalCurvedList"/>
    <dgm:cxn modelId="{AFCC5138-0C66-40ED-B886-75DB0A8A87A1}" type="presParOf" srcId="{27892B78-9AA3-4697-B7BC-C1A1A63163FF}" destId="{05E2F8B7-3AC8-4451-8881-F78DDBCA39A1}" srcOrd="1" destOrd="0" presId="urn:microsoft.com/office/officeart/2008/layout/VerticalCurvedList"/>
    <dgm:cxn modelId="{5B63E7BD-B90E-435E-AABD-E51CFC9751DC}" type="presParOf" srcId="{27892B78-9AA3-4697-B7BC-C1A1A63163FF}" destId="{E1B2EF44-281C-4904-AF4E-FBB02FFDAAD0}" srcOrd="2" destOrd="0" presId="urn:microsoft.com/office/officeart/2008/layout/VerticalCurvedList"/>
    <dgm:cxn modelId="{D133A097-78EF-4D67-B457-57E63F42594C}" type="presParOf" srcId="{E1B2EF44-281C-4904-AF4E-FBB02FFDAAD0}" destId="{EA3E1E22-5EC5-4FD7-BC65-AE36D7A3A642}" srcOrd="0" destOrd="0" presId="urn:microsoft.com/office/officeart/2008/layout/VerticalCurvedList"/>
    <dgm:cxn modelId="{DCE1B14D-6A1F-463B-8EB1-605EEE3A4AF7}" type="presParOf" srcId="{27892B78-9AA3-4697-B7BC-C1A1A63163FF}" destId="{B5C18833-FC54-41C2-AAD4-68AC6C569923}" srcOrd="3" destOrd="0" presId="urn:microsoft.com/office/officeart/2008/layout/VerticalCurvedList"/>
    <dgm:cxn modelId="{034832D1-F5C3-4FA9-9E94-01DEAEE396DF}" type="presParOf" srcId="{27892B78-9AA3-4697-B7BC-C1A1A63163FF}" destId="{577957C9-D6B3-48FC-A280-CBB4BB3C23F0}" srcOrd="4" destOrd="0" presId="urn:microsoft.com/office/officeart/2008/layout/VerticalCurvedList"/>
    <dgm:cxn modelId="{36E6BD5A-A77A-4890-B71D-205EA73E6865}" type="presParOf" srcId="{577957C9-D6B3-48FC-A280-CBB4BB3C23F0}" destId="{E359783F-8B91-4350-B1A9-EB9D81038458}" srcOrd="0" destOrd="0" presId="urn:microsoft.com/office/officeart/2008/layout/VerticalCurvedList"/>
    <dgm:cxn modelId="{CE0FC698-45DC-4909-B3E8-0F91B5E40B44}" type="presParOf" srcId="{27892B78-9AA3-4697-B7BC-C1A1A63163FF}" destId="{48867F8D-D1A0-40F6-99EC-62E87119DE0B}" srcOrd="5" destOrd="0" presId="urn:microsoft.com/office/officeart/2008/layout/VerticalCurvedList"/>
    <dgm:cxn modelId="{9C22C6F5-7C73-4F3E-943C-543559B1A30D}" type="presParOf" srcId="{27892B78-9AA3-4697-B7BC-C1A1A63163FF}" destId="{A6251D4D-1C66-42EB-A55C-3A5D1D0B352C}" srcOrd="6" destOrd="0" presId="urn:microsoft.com/office/officeart/2008/layout/VerticalCurvedList"/>
    <dgm:cxn modelId="{2B6997F0-7053-4DC7-BE4F-7C2B428DD176}" type="presParOf" srcId="{A6251D4D-1C66-42EB-A55C-3A5D1D0B352C}" destId="{8445B96D-9B6A-4D09-B2D3-141C5E3DBA94}" srcOrd="0" destOrd="0" presId="urn:microsoft.com/office/officeart/2008/layout/VerticalCurvedList"/>
    <dgm:cxn modelId="{BC940699-1E80-494C-B039-5AFA9BC623DE}" type="presParOf" srcId="{27892B78-9AA3-4697-B7BC-C1A1A63163FF}" destId="{10C8CEEF-F5D5-43CD-BC96-8224554A7A75}" srcOrd="7" destOrd="0" presId="urn:microsoft.com/office/officeart/2008/layout/VerticalCurvedList"/>
    <dgm:cxn modelId="{2F2F58F7-B896-41A2-9DD0-DEE6B782FDA5}" type="presParOf" srcId="{27892B78-9AA3-4697-B7BC-C1A1A63163FF}" destId="{38CD82C3-D2D8-4BA8-B2F4-43280E83678F}" srcOrd="8" destOrd="0" presId="urn:microsoft.com/office/officeart/2008/layout/VerticalCurvedList"/>
    <dgm:cxn modelId="{DCC270A3-59C5-47CB-936E-6A5A3C2AE250}" type="presParOf" srcId="{38CD82C3-D2D8-4BA8-B2F4-43280E83678F}" destId="{67C21BAB-7A5B-4999-8C83-03A345F86709}" srcOrd="0" destOrd="0" presId="urn:microsoft.com/office/officeart/2008/layout/VerticalCurvedList"/>
    <dgm:cxn modelId="{6FE5A9D0-8B23-414F-BF7E-234322B00D01}" type="presParOf" srcId="{27892B78-9AA3-4697-B7BC-C1A1A63163FF}" destId="{37BDE6CD-5F3E-461D-9F9D-3491119B12D5}" srcOrd="9" destOrd="0" presId="urn:microsoft.com/office/officeart/2008/layout/VerticalCurvedList"/>
    <dgm:cxn modelId="{2281DFF5-B7C6-438B-9C5A-48E593A79575}" type="presParOf" srcId="{27892B78-9AA3-4697-B7BC-C1A1A63163FF}" destId="{B7266A78-5CD7-44C5-931B-9105D88593CD}" srcOrd="10" destOrd="0" presId="urn:microsoft.com/office/officeart/2008/layout/VerticalCurvedList"/>
    <dgm:cxn modelId="{BB7434D7-143C-4F54-ABE3-DB77ED643CC8}" type="presParOf" srcId="{B7266A78-5CD7-44C5-931B-9105D88593CD}" destId="{191DC8F9-1B25-4897-B60B-3AABEFFC4589}" srcOrd="0" destOrd="0" presId="urn:microsoft.com/office/officeart/2008/layout/VerticalCurvedList"/>
    <dgm:cxn modelId="{F55BBAA4-8AEB-4F29-A6C8-DB3F58EC63BF}" type="presParOf" srcId="{27892B78-9AA3-4697-B7BC-C1A1A63163FF}" destId="{83415A7C-C992-4B5B-85B6-489BBC2E84AA}" srcOrd="11" destOrd="0" presId="urn:microsoft.com/office/officeart/2008/layout/VerticalCurvedList"/>
    <dgm:cxn modelId="{CA10E4CF-B296-4D39-87B3-8678865A90CF}" type="presParOf" srcId="{27892B78-9AA3-4697-B7BC-C1A1A63163FF}" destId="{CD4C6097-DED2-4B95-8EEE-98484CF4CAE6}" srcOrd="12" destOrd="0" presId="urn:microsoft.com/office/officeart/2008/layout/VerticalCurvedList"/>
    <dgm:cxn modelId="{5B13CAA9-5612-4882-A05C-240E840824A0}" type="presParOf" srcId="{CD4C6097-DED2-4B95-8EEE-98484CF4CAE6}" destId="{F48524BC-18F7-4E84-B200-DBF96BAA954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FAD626-7ADE-4910-A260-2784606595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A05D406-57E4-404E-9D80-D8828CDDF96A}">
      <dgm:prSet custT="1"/>
      <dgm:spPr/>
      <dgm:t>
        <a:bodyPr/>
        <a:lstStyle/>
        <a:p>
          <a:pPr rtl="0"/>
          <a:r>
            <a:rPr lang="ru-RU" sz="1600" dirty="0" smtClean="0">
              <a:latin typeface="Bookman Old Style" panose="02050604050505020204" pitchFamily="18" charset="0"/>
            </a:rPr>
            <a:t>Несмотря на то, что за переходной период с июня по октябрь к Единой информационной медицинской системе удалось подключить практически все украинские больницы (около 3х </a:t>
          </a:r>
          <a:r>
            <a:rPr lang="ru-RU" sz="1600" dirty="0" err="1" smtClean="0">
              <a:latin typeface="Bookman Old Style" panose="02050604050505020204" pitchFamily="18" charset="0"/>
            </a:rPr>
            <a:t>тыс</a:t>
          </a:r>
          <a:r>
            <a:rPr lang="ru-RU" sz="1600" dirty="0" smtClean="0">
              <a:latin typeface="Bookman Old Style" panose="02050604050505020204" pitchFamily="18" charset="0"/>
            </a:rPr>
            <a:t>), вопрос с технической оснащенностью (наличие ПК в достаточном количестве, бесперебойный интернет, электричество и пр.) стоит крайне остро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89323D39-670C-4893-B8C3-8DFFAB1A231C}" type="parTrans" cxnId="{1075ED95-84C1-4030-A50C-F031B0840E42}">
      <dgm:prSet/>
      <dgm:spPr/>
      <dgm:t>
        <a:bodyPr/>
        <a:lstStyle/>
        <a:p>
          <a:endParaRPr lang="ru-RU"/>
        </a:p>
      </dgm:t>
    </dgm:pt>
    <dgm:pt modelId="{C076438A-8561-407C-B216-B3EB2047772E}" type="sibTrans" cxnId="{1075ED95-84C1-4030-A50C-F031B0840E42}">
      <dgm:prSet/>
      <dgm:spPr/>
      <dgm:t>
        <a:bodyPr/>
        <a:lstStyle/>
        <a:p>
          <a:endParaRPr lang="ru-RU"/>
        </a:p>
      </dgm:t>
    </dgm:pt>
    <dgm:pt modelId="{F5974CED-4616-445C-B27B-618960B2BEF4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Недостаточная ИТ-грамотность среди </a:t>
          </a:r>
          <a:r>
            <a:rPr lang="ru-RU" sz="1600" dirty="0" err="1" smtClean="0">
              <a:solidFill>
                <a:schemeClr val="tx1"/>
              </a:solidFill>
              <a:latin typeface="Bookman Old Style" panose="02050604050505020204" pitchFamily="18" charset="0"/>
            </a:rPr>
            <a:t>мед.персонала</a:t>
          </a:r>
          <a:r>
            <a:rPr lang="ru-RU" sz="1600" dirty="0" smtClean="0">
              <a:solidFill>
                <a:schemeClr val="tx1"/>
              </a:solidFill>
              <a:latin typeface="Bookman Old Style" panose="02050604050505020204" pitchFamily="18" charset="0"/>
            </a:rPr>
            <a:t> (особенно среди старшего поколения; в сельской местности); высокая степень занятости врачей</a:t>
          </a:r>
          <a:endParaRPr lang="ru-RU" sz="16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C9F23BD7-8164-43C4-919A-206C686D786A}" type="parTrans" cxnId="{DB798068-8714-4DC2-A21D-99F8D773A756}">
      <dgm:prSet/>
      <dgm:spPr/>
      <dgm:t>
        <a:bodyPr/>
        <a:lstStyle/>
        <a:p>
          <a:endParaRPr lang="ru-RU"/>
        </a:p>
      </dgm:t>
    </dgm:pt>
    <dgm:pt modelId="{AF792232-0817-493C-A94D-65D98AA9A0DB}" type="sibTrans" cxnId="{DB798068-8714-4DC2-A21D-99F8D773A756}">
      <dgm:prSet/>
      <dgm:spPr/>
      <dgm:t>
        <a:bodyPr/>
        <a:lstStyle/>
        <a:p>
          <a:endParaRPr lang="ru-RU"/>
        </a:p>
      </dgm:t>
    </dgm:pt>
    <dgm:pt modelId="{9170016B-52AE-4A57-9149-6D9D8320A1F1}">
      <dgm:prSet custT="1"/>
      <dgm:spPr/>
      <dgm:t>
        <a:bodyPr/>
        <a:lstStyle/>
        <a:p>
          <a:pPr rtl="0"/>
          <a:r>
            <a:rPr lang="ru-RU" sz="1600" dirty="0" smtClean="0">
              <a:latin typeface="Bookman Old Style" panose="02050604050505020204" pitchFamily="18" charset="0"/>
            </a:rPr>
            <a:t>На предприятиях (особенно крупных) на сегодня отсутствует механизм оперативного отслеживания фактов открытия е-больничных и сопоставления с присутствием конкретных работников на работе для их отстранения от работы при наличии е-больничного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C3DCE4A5-79CE-4F9F-8A3E-F9F10923A16E}" type="parTrans" cxnId="{942B25AE-EBB1-4ADD-9365-49DFAE010883}">
      <dgm:prSet/>
      <dgm:spPr/>
      <dgm:t>
        <a:bodyPr/>
        <a:lstStyle/>
        <a:p>
          <a:endParaRPr lang="ru-RU"/>
        </a:p>
      </dgm:t>
    </dgm:pt>
    <dgm:pt modelId="{3DDE989A-6E40-4181-B645-A78545588DBB}" type="sibTrans" cxnId="{942B25AE-EBB1-4ADD-9365-49DFAE010883}">
      <dgm:prSet/>
      <dgm:spPr/>
      <dgm:t>
        <a:bodyPr/>
        <a:lstStyle/>
        <a:p>
          <a:endParaRPr lang="ru-RU"/>
        </a:p>
      </dgm:t>
    </dgm:pt>
    <dgm:pt modelId="{ED347981-8075-46B4-99EB-5E28938C665C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Некорректная работа ЕРЛН; работодатели часто не «видят» е-больничные при несовпадении данных (ФИО, дата рождения, РНОКПП) в реестре пациентов МОЗ и реестре застрахованных лиц ПФУ; при отсутствии данных в реестре ПФУ, если инфо о новом сотруднике еще не подана в объединенной отчетности</a:t>
          </a:r>
          <a:endParaRPr lang="ru-RU" sz="16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9E059C00-CA6B-4083-9FBB-73C3497FB7A2}" type="parTrans" cxnId="{E436C5D5-A587-4A1C-976F-4861CA6A39AB}">
      <dgm:prSet/>
      <dgm:spPr/>
      <dgm:t>
        <a:bodyPr/>
        <a:lstStyle/>
        <a:p>
          <a:endParaRPr lang="ru-RU"/>
        </a:p>
      </dgm:t>
    </dgm:pt>
    <dgm:pt modelId="{C5A9DF2C-9327-4CA2-9F10-B9AFE96AE165}" type="sibTrans" cxnId="{E436C5D5-A587-4A1C-976F-4861CA6A39AB}">
      <dgm:prSet/>
      <dgm:spPr/>
      <dgm:t>
        <a:bodyPr/>
        <a:lstStyle/>
        <a:p>
          <a:endParaRPr lang="ru-RU"/>
        </a:p>
      </dgm:t>
    </dgm:pt>
    <dgm:pt modelId="{2754A319-37CC-4B4F-9E3F-E8A36CBA57F6}">
      <dgm:prSet custT="1"/>
      <dgm:spPr/>
      <dgm:t>
        <a:bodyPr/>
        <a:lstStyle/>
        <a:p>
          <a:pPr rtl="0"/>
          <a:r>
            <a:rPr lang="ru-RU" sz="1600" dirty="0" smtClean="0">
              <a:latin typeface="Bookman Old Style" panose="02050604050505020204" pitchFamily="18" charset="0"/>
            </a:rPr>
            <a:t>При продлении е-больничных формируется серия больничных, которые по сути являются одним е-больничным, его можно будет отдать «на оплату» только после восстановления трудоспособности, что крайне неудобно для работника при длительных больничных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B7482392-582F-41A8-8695-630C776DC521}" type="parTrans" cxnId="{AEF7ABB5-722C-484E-86D0-C78D8FDD9E01}">
      <dgm:prSet/>
      <dgm:spPr/>
      <dgm:t>
        <a:bodyPr/>
        <a:lstStyle/>
        <a:p>
          <a:endParaRPr lang="ru-RU"/>
        </a:p>
      </dgm:t>
    </dgm:pt>
    <dgm:pt modelId="{88133D10-3A36-4DD7-A266-9597038D7488}" type="sibTrans" cxnId="{AEF7ABB5-722C-484E-86D0-C78D8FDD9E01}">
      <dgm:prSet/>
      <dgm:spPr/>
      <dgm:t>
        <a:bodyPr/>
        <a:lstStyle/>
        <a:p>
          <a:endParaRPr lang="ru-RU"/>
        </a:p>
      </dgm:t>
    </dgm:pt>
    <dgm:pt modelId="{643E5BB3-CD09-4ABD-A210-C636D46A96A6}" type="pres">
      <dgm:prSet presAssocID="{05FAD626-7ADE-4910-A260-2784606595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FEE9E5-ED79-412E-ACD8-59F994A07C7C}" type="pres">
      <dgm:prSet presAssocID="{05FAD626-7ADE-4910-A260-2784606595CF}" presName="Name1" presStyleCnt="0"/>
      <dgm:spPr/>
    </dgm:pt>
    <dgm:pt modelId="{76B9EA06-4BF9-4DCA-9F7A-900C1557BD07}" type="pres">
      <dgm:prSet presAssocID="{05FAD626-7ADE-4910-A260-2784606595CF}" presName="cycle" presStyleCnt="0"/>
      <dgm:spPr/>
    </dgm:pt>
    <dgm:pt modelId="{55B62953-C167-4AB2-B840-1669E74819D4}" type="pres">
      <dgm:prSet presAssocID="{05FAD626-7ADE-4910-A260-2784606595CF}" presName="srcNode" presStyleLbl="node1" presStyleIdx="0" presStyleCnt="5"/>
      <dgm:spPr/>
    </dgm:pt>
    <dgm:pt modelId="{E61DE0A3-7302-4DA1-8536-1E4931B48325}" type="pres">
      <dgm:prSet presAssocID="{05FAD626-7ADE-4910-A260-2784606595CF}" presName="conn" presStyleLbl="parChTrans1D2" presStyleIdx="0" presStyleCnt="1"/>
      <dgm:spPr/>
      <dgm:t>
        <a:bodyPr/>
        <a:lstStyle/>
        <a:p>
          <a:endParaRPr lang="ru-RU"/>
        </a:p>
      </dgm:t>
    </dgm:pt>
    <dgm:pt modelId="{74FB0A78-A57A-49D9-82F0-056868EE11F8}" type="pres">
      <dgm:prSet presAssocID="{05FAD626-7ADE-4910-A260-2784606595CF}" presName="extraNode" presStyleLbl="node1" presStyleIdx="0" presStyleCnt="5"/>
      <dgm:spPr/>
    </dgm:pt>
    <dgm:pt modelId="{7E478948-05F4-465A-9CA5-06D51A7902A7}" type="pres">
      <dgm:prSet presAssocID="{05FAD626-7ADE-4910-A260-2784606595CF}" presName="dstNode" presStyleLbl="node1" presStyleIdx="0" presStyleCnt="5"/>
      <dgm:spPr/>
    </dgm:pt>
    <dgm:pt modelId="{AB246A44-4090-4BB8-BFC1-FB88183A596B}" type="pres">
      <dgm:prSet presAssocID="{5A05D406-57E4-404E-9D80-D8828CDDF96A}" presName="text_1" presStyleLbl="node1" presStyleIdx="0" presStyleCnt="5" custScaleY="147161" custLinFactNeighborX="1084" custLinFactNeighborY="-26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04F5C-5CE4-4789-95F1-030B171B865D}" type="pres">
      <dgm:prSet presAssocID="{5A05D406-57E4-404E-9D80-D8828CDDF96A}" presName="accent_1" presStyleCnt="0"/>
      <dgm:spPr/>
    </dgm:pt>
    <dgm:pt modelId="{C86E6497-98C6-44A1-8838-B1F2BC340E13}" type="pres">
      <dgm:prSet presAssocID="{5A05D406-57E4-404E-9D80-D8828CDDF96A}" presName="accentRepeatNode" presStyleLbl="solidFgAcc1" presStyleIdx="0" presStyleCnt="5" custLinFactNeighborX="-5949" custLinFactNeighborY="-17792"/>
      <dgm:spPr/>
    </dgm:pt>
    <dgm:pt modelId="{758AD66B-2C6B-4160-8113-FED189C9BA78}" type="pres">
      <dgm:prSet presAssocID="{F5974CED-4616-445C-B27B-618960B2BEF4}" presName="text_2" presStyleLbl="node1" presStyleIdx="1" presStyleCnt="5" custLinFactNeighborX="610" custLinFactNeighborY="-44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68A2C-485E-4AEF-A273-EB77EE7F9F06}" type="pres">
      <dgm:prSet presAssocID="{F5974CED-4616-445C-B27B-618960B2BEF4}" presName="accent_2" presStyleCnt="0"/>
      <dgm:spPr/>
    </dgm:pt>
    <dgm:pt modelId="{C9A0D91C-004E-4DA8-B0B3-F011DCD91BB5}" type="pres">
      <dgm:prSet presAssocID="{F5974CED-4616-445C-B27B-618960B2BEF4}" presName="accentRepeatNode" presStyleLbl="solidFgAcc1" presStyleIdx="1" presStyleCnt="5" custLinFactNeighborX="-9743" custLinFactNeighborY="-25041"/>
      <dgm:spPr/>
    </dgm:pt>
    <dgm:pt modelId="{C09DA642-F0AA-41F9-9177-055D788DA193}" type="pres">
      <dgm:prSet presAssocID="{9170016B-52AE-4A57-9149-6D9D8320A1F1}" presName="text_3" presStyleLbl="node1" presStyleIdx="2" presStyleCnt="5" custScaleY="161361" custLinFactNeighborX="624" custLinFactNeighborY="-50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36205-9211-4FE9-B70D-0682D7C62B3D}" type="pres">
      <dgm:prSet presAssocID="{9170016B-52AE-4A57-9149-6D9D8320A1F1}" presName="accent_3" presStyleCnt="0"/>
      <dgm:spPr/>
    </dgm:pt>
    <dgm:pt modelId="{79B5D0E9-75E3-41B5-B7D5-11B6B188B0C9}" type="pres">
      <dgm:prSet presAssocID="{9170016B-52AE-4A57-9149-6D9D8320A1F1}" presName="accentRepeatNode" presStyleLbl="solidFgAcc1" presStyleIdx="2" presStyleCnt="5" custLinFactNeighborX="-10743" custLinFactNeighborY="-38279"/>
      <dgm:spPr/>
    </dgm:pt>
    <dgm:pt modelId="{1BE803F8-F447-4945-9FAC-5889FDA7E6CB}" type="pres">
      <dgm:prSet presAssocID="{ED347981-8075-46B4-99EB-5E28938C665C}" presName="text_4" presStyleLbl="node1" presStyleIdx="3" presStyleCnt="5" custScaleY="190294" custLinFactNeighborX="938" custLinFactNeighborY="-6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D3E4C-2D0F-413A-8586-1EA4A0D41A11}" type="pres">
      <dgm:prSet presAssocID="{ED347981-8075-46B4-99EB-5E28938C665C}" presName="accent_4" presStyleCnt="0"/>
      <dgm:spPr/>
    </dgm:pt>
    <dgm:pt modelId="{60AD8474-2031-4B4F-8D4F-D9E6243C8064}" type="pres">
      <dgm:prSet presAssocID="{ED347981-8075-46B4-99EB-5E28938C665C}" presName="accentRepeatNode" presStyleLbl="solidFgAcc1" presStyleIdx="3" presStyleCnt="5" custLinFactNeighborX="6852" custLinFactNeighborY="-22734"/>
      <dgm:spPr/>
    </dgm:pt>
    <dgm:pt modelId="{DF9BBBCB-C39E-4324-BF08-5CCE38CAB57C}" type="pres">
      <dgm:prSet presAssocID="{2754A319-37CC-4B4F-9E3F-E8A36CBA57F6}" presName="text_5" presStyleLbl="node1" presStyleIdx="4" presStyleCnt="5" custScaleY="155281" custLinFactNeighborX="1775" custLinFactNeighborY="40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BD68A-6823-4377-983E-EC1C091B76BA}" type="pres">
      <dgm:prSet presAssocID="{2754A319-37CC-4B4F-9E3F-E8A36CBA57F6}" presName="accent_5" presStyleCnt="0"/>
      <dgm:spPr/>
    </dgm:pt>
    <dgm:pt modelId="{BC7E875C-9070-40E2-A9B3-553EA7627A07}" type="pres">
      <dgm:prSet presAssocID="{2754A319-37CC-4B4F-9E3F-E8A36CBA57F6}" presName="accentRepeatNode" presStyleLbl="solidFgAcc1" presStyleIdx="4" presStyleCnt="5" custLinFactNeighborX="4067" custLinFactNeighborY="14757"/>
      <dgm:spPr/>
    </dgm:pt>
  </dgm:ptLst>
  <dgm:cxnLst>
    <dgm:cxn modelId="{054EE1B2-E4BA-474F-90CB-7F05E95C4DDF}" type="presOf" srcId="{ED347981-8075-46B4-99EB-5E28938C665C}" destId="{1BE803F8-F447-4945-9FAC-5889FDA7E6CB}" srcOrd="0" destOrd="0" presId="urn:microsoft.com/office/officeart/2008/layout/VerticalCurvedList"/>
    <dgm:cxn modelId="{ACC231B7-6A19-4B9E-BB60-731464DD8414}" type="presOf" srcId="{2754A319-37CC-4B4F-9E3F-E8A36CBA57F6}" destId="{DF9BBBCB-C39E-4324-BF08-5CCE38CAB57C}" srcOrd="0" destOrd="0" presId="urn:microsoft.com/office/officeart/2008/layout/VerticalCurvedList"/>
    <dgm:cxn modelId="{D5DEB89D-7A73-472D-875B-9080B843EC6A}" type="presOf" srcId="{05FAD626-7ADE-4910-A260-2784606595CF}" destId="{643E5BB3-CD09-4ABD-A210-C636D46A96A6}" srcOrd="0" destOrd="0" presId="urn:microsoft.com/office/officeart/2008/layout/VerticalCurvedList"/>
    <dgm:cxn modelId="{1075ED95-84C1-4030-A50C-F031B0840E42}" srcId="{05FAD626-7ADE-4910-A260-2784606595CF}" destId="{5A05D406-57E4-404E-9D80-D8828CDDF96A}" srcOrd="0" destOrd="0" parTransId="{89323D39-670C-4893-B8C3-8DFFAB1A231C}" sibTransId="{C076438A-8561-407C-B216-B3EB2047772E}"/>
    <dgm:cxn modelId="{E436C5D5-A587-4A1C-976F-4861CA6A39AB}" srcId="{05FAD626-7ADE-4910-A260-2784606595CF}" destId="{ED347981-8075-46B4-99EB-5E28938C665C}" srcOrd="3" destOrd="0" parTransId="{9E059C00-CA6B-4083-9FBB-73C3497FB7A2}" sibTransId="{C5A9DF2C-9327-4CA2-9F10-B9AFE96AE165}"/>
    <dgm:cxn modelId="{C9081A93-917F-4B65-BBC0-EF5892370F33}" type="presOf" srcId="{F5974CED-4616-445C-B27B-618960B2BEF4}" destId="{758AD66B-2C6B-4160-8113-FED189C9BA78}" srcOrd="0" destOrd="0" presId="urn:microsoft.com/office/officeart/2008/layout/VerticalCurvedList"/>
    <dgm:cxn modelId="{F841AC4A-0318-45E6-838D-CCE385E3EB36}" type="presOf" srcId="{C076438A-8561-407C-B216-B3EB2047772E}" destId="{E61DE0A3-7302-4DA1-8536-1E4931B48325}" srcOrd="0" destOrd="0" presId="urn:microsoft.com/office/officeart/2008/layout/VerticalCurvedList"/>
    <dgm:cxn modelId="{0B603537-E3E4-442A-97F5-909017D6E43F}" type="presOf" srcId="{5A05D406-57E4-404E-9D80-D8828CDDF96A}" destId="{AB246A44-4090-4BB8-BFC1-FB88183A596B}" srcOrd="0" destOrd="0" presId="urn:microsoft.com/office/officeart/2008/layout/VerticalCurvedList"/>
    <dgm:cxn modelId="{942B25AE-EBB1-4ADD-9365-49DFAE010883}" srcId="{05FAD626-7ADE-4910-A260-2784606595CF}" destId="{9170016B-52AE-4A57-9149-6D9D8320A1F1}" srcOrd="2" destOrd="0" parTransId="{C3DCE4A5-79CE-4F9F-8A3E-F9F10923A16E}" sibTransId="{3DDE989A-6E40-4181-B645-A78545588DBB}"/>
    <dgm:cxn modelId="{B3DBDCAD-1483-4899-8D1E-7AB87C08D7A0}" type="presOf" srcId="{9170016B-52AE-4A57-9149-6D9D8320A1F1}" destId="{C09DA642-F0AA-41F9-9177-055D788DA193}" srcOrd="0" destOrd="0" presId="urn:microsoft.com/office/officeart/2008/layout/VerticalCurvedList"/>
    <dgm:cxn modelId="{AEF7ABB5-722C-484E-86D0-C78D8FDD9E01}" srcId="{05FAD626-7ADE-4910-A260-2784606595CF}" destId="{2754A319-37CC-4B4F-9E3F-E8A36CBA57F6}" srcOrd="4" destOrd="0" parTransId="{B7482392-582F-41A8-8695-630C776DC521}" sibTransId="{88133D10-3A36-4DD7-A266-9597038D7488}"/>
    <dgm:cxn modelId="{DB798068-8714-4DC2-A21D-99F8D773A756}" srcId="{05FAD626-7ADE-4910-A260-2784606595CF}" destId="{F5974CED-4616-445C-B27B-618960B2BEF4}" srcOrd="1" destOrd="0" parTransId="{C9F23BD7-8164-43C4-919A-206C686D786A}" sibTransId="{AF792232-0817-493C-A94D-65D98AA9A0DB}"/>
    <dgm:cxn modelId="{5D7B994E-FE9E-4D76-93B3-87B1306933DD}" type="presParOf" srcId="{643E5BB3-CD09-4ABD-A210-C636D46A96A6}" destId="{84FEE9E5-ED79-412E-ACD8-59F994A07C7C}" srcOrd="0" destOrd="0" presId="urn:microsoft.com/office/officeart/2008/layout/VerticalCurvedList"/>
    <dgm:cxn modelId="{14C43256-2DC4-4D5F-9C51-029BF4062B8C}" type="presParOf" srcId="{84FEE9E5-ED79-412E-ACD8-59F994A07C7C}" destId="{76B9EA06-4BF9-4DCA-9F7A-900C1557BD07}" srcOrd="0" destOrd="0" presId="urn:microsoft.com/office/officeart/2008/layout/VerticalCurvedList"/>
    <dgm:cxn modelId="{EC891528-7323-4EC3-A2AA-D79659F47B72}" type="presParOf" srcId="{76B9EA06-4BF9-4DCA-9F7A-900C1557BD07}" destId="{55B62953-C167-4AB2-B840-1669E74819D4}" srcOrd="0" destOrd="0" presId="urn:microsoft.com/office/officeart/2008/layout/VerticalCurvedList"/>
    <dgm:cxn modelId="{B19E7C40-3A2B-480E-A554-70FB4862B058}" type="presParOf" srcId="{76B9EA06-4BF9-4DCA-9F7A-900C1557BD07}" destId="{E61DE0A3-7302-4DA1-8536-1E4931B48325}" srcOrd="1" destOrd="0" presId="urn:microsoft.com/office/officeart/2008/layout/VerticalCurvedList"/>
    <dgm:cxn modelId="{726CE68F-A893-4DD4-914B-7CEF6D77E296}" type="presParOf" srcId="{76B9EA06-4BF9-4DCA-9F7A-900C1557BD07}" destId="{74FB0A78-A57A-49D9-82F0-056868EE11F8}" srcOrd="2" destOrd="0" presId="urn:microsoft.com/office/officeart/2008/layout/VerticalCurvedList"/>
    <dgm:cxn modelId="{FC949125-E0E7-42E1-9E03-5339744A245D}" type="presParOf" srcId="{76B9EA06-4BF9-4DCA-9F7A-900C1557BD07}" destId="{7E478948-05F4-465A-9CA5-06D51A7902A7}" srcOrd="3" destOrd="0" presId="urn:microsoft.com/office/officeart/2008/layout/VerticalCurvedList"/>
    <dgm:cxn modelId="{97040709-BC07-4FDD-AABC-C127279EF4B1}" type="presParOf" srcId="{84FEE9E5-ED79-412E-ACD8-59F994A07C7C}" destId="{AB246A44-4090-4BB8-BFC1-FB88183A596B}" srcOrd="1" destOrd="0" presId="urn:microsoft.com/office/officeart/2008/layout/VerticalCurvedList"/>
    <dgm:cxn modelId="{91C9BCA2-73AA-47AF-9F7F-8B6B8BAA0E85}" type="presParOf" srcId="{84FEE9E5-ED79-412E-ACD8-59F994A07C7C}" destId="{96804F5C-5CE4-4789-95F1-030B171B865D}" srcOrd="2" destOrd="0" presId="urn:microsoft.com/office/officeart/2008/layout/VerticalCurvedList"/>
    <dgm:cxn modelId="{31577F65-081F-45BD-AB73-BF7D5A302560}" type="presParOf" srcId="{96804F5C-5CE4-4789-95F1-030B171B865D}" destId="{C86E6497-98C6-44A1-8838-B1F2BC340E13}" srcOrd="0" destOrd="0" presId="urn:microsoft.com/office/officeart/2008/layout/VerticalCurvedList"/>
    <dgm:cxn modelId="{1F71640E-7861-45FB-963C-D4489881BB05}" type="presParOf" srcId="{84FEE9E5-ED79-412E-ACD8-59F994A07C7C}" destId="{758AD66B-2C6B-4160-8113-FED189C9BA78}" srcOrd="3" destOrd="0" presId="urn:microsoft.com/office/officeart/2008/layout/VerticalCurvedList"/>
    <dgm:cxn modelId="{9F96656D-1997-44D3-A553-46790E272995}" type="presParOf" srcId="{84FEE9E5-ED79-412E-ACD8-59F994A07C7C}" destId="{35468A2C-485E-4AEF-A273-EB77EE7F9F06}" srcOrd="4" destOrd="0" presId="urn:microsoft.com/office/officeart/2008/layout/VerticalCurvedList"/>
    <dgm:cxn modelId="{4439D536-21F7-4B15-ACCB-3B27D90B4175}" type="presParOf" srcId="{35468A2C-485E-4AEF-A273-EB77EE7F9F06}" destId="{C9A0D91C-004E-4DA8-B0B3-F011DCD91BB5}" srcOrd="0" destOrd="0" presId="urn:microsoft.com/office/officeart/2008/layout/VerticalCurvedList"/>
    <dgm:cxn modelId="{8198CD38-4393-40A2-932A-ED46432AA819}" type="presParOf" srcId="{84FEE9E5-ED79-412E-ACD8-59F994A07C7C}" destId="{C09DA642-F0AA-41F9-9177-055D788DA193}" srcOrd="5" destOrd="0" presId="urn:microsoft.com/office/officeart/2008/layout/VerticalCurvedList"/>
    <dgm:cxn modelId="{25FB48F2-94E1-4207-9E1B-4B3BDE8D2CB5}" type="presParOf" srcId="{84FEE9E5-ED79-412E-ACD8-59F994A07C7C}" destId="{8E736205-9211-4FE9-B70D-0682D7C62B3D}" srcOrd="6" destOrd="0" presId="urn:microsoft.com/office/officeart/2008/layout/VerticalCurvedList"/>
    <dgm:cxn modelId="{A7689064-DD9B-4F53-91F4-3C9636688EB8}" type="presParOf" srcId="{8E736205-9211-4FE9-B70D-0682D7C62B3D}" destId="{79B5D0E9-75E3-41B5-B7D5-11B6B188B0C9}" srcOrd="0" destOrd="0" presId="urn:microsoft.com/office/officeart/2008/layout/VerticalCurvedList"/>
    <dgm:cxn modelId="{EC84F968-90C5-408F-84AE-25FACF93C367}" type="presParOf" srcId="{84FEE9E5-ED79-412E-ACD8-59F994A07C7C}" destId="{1BE803F8-F447-4945-9FAC-5889FDA7E6CB}" srcOrd="7" destOrd="0" presId="urn:microsoft.com/office/officeart/2008/layout/VerticalCurvedList"/>
    <dgm:cxn modelId="{1AB142AF-9D93-4DCC-85C4-BF84FDE5BF2D}" type="presParOf" srcId="{84FEE9E5-ED79-412E-ACD8-59F994A07C7C}" destId="{CB6D3E4C-2D0F-413A-8586-1EA4A0D41A11}" srcOrd="8" destOrd="0" presId="urn:microsoft.com/office/officeart/2008/layout/VerticalCurvedList"/>
    <dgm:cxn modelId="{18FBE1B2-5B1E-4E3E-9BAE-4DCFAA98347E}" type="presParOf" srcId="{CB6D3E4C-2D0F-413A-8586-1EA4A0D41A11}" destId="{60AD8474-2031-4B4F-8D4F-D9E6243C8064}" srcOrd="0" destOrd="0" presId="urn:microsoft.com/office/officeart/2008/layout/VerticalCurvedList"/>
    <dgm:cxn modelId="{8389D651-AA60-4CEE-8F95-DEDF640A55CC}" type="presParOf" srcId="{84FEE9E5-ED79-412E-ACD8-59F994A07C7C}" destId="{DF9BBBCB-C39E-4324-BF08-5CCE38CAB57C}" srcOrd="9" destOrd="0" presId="urn:microsoft.com/office/officeart/2008/layout/VerticalCurvedList"/>
    <dgm:cxn modelId="{37ABE64F-E025-4DF8-96D7-97B73E6BCFF0}" type="presParOf" srcId="{84FEE9E5-ED79-412E-ACD8-59F994A07C7C}" destId="{518BD68A-6823-4377-983E-EC1C091B76BA}" srcOrd="10" destOrd="0" presId="urn:microsoft.com/office/officeart/2008/layout/VerticalCurvedList"/>
    <dgm:cxn modelId="{C965504E-8C87-4E34-BC2C-2364E435E011}" type="presParOf" srcId="{518BD68A-6823-4377-983E-EC1C091B76BA}" destId="{BC7E875C-9070-40E2-A9B3-553EA7627A0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FAD626-7ADE-4910-A260-2784606595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A05D406-57E4-404E-9D80-D8828CDDF96A}">
      <dgm:prSet custT="1"/>
      <dgm:spPr/>
      <dgm:t>
        <a:bodyPr/>
        <a:lstStyle/>
        <a:p>
          <a:pPr rtl="0"/>
          <a:r>
            <a:rPr lang="en-US" sz="1600" b="0" i="0" baseline="0" dirty="0" smtClean="0">
              <a:latin typeface="Bookman Old Style" panose="02050604050505020204" pitchFamily="18" charset="0"/>
            </a:rPr>
            <a:t>C 09</a:t>
          </a:r>
          <a:r>
            <a:rPr lang="ru-RU" sz="1600" b="0" i="0" baseline="0" dirty="0" smtClean="0">
              <a:latin typeface="Bookman Old Style" panose="02050604050505020204" pitchFamily="18" charset="0"/>
            </a:rPr>
            <a:t>.</a:t>
          </a:r>
          <a:r>
            <a:rPr lang="en-US" sz="1600" b="0" i="0" baseline="0" dirty="0" smtClean="0">
              <a:latin typeface="Bookman Old Style" panose="02050604050505020204" pitchFamily="18" charset="0"/>
            </a:rPr>
            <a:t>05</a:t>
          </a:r>
          <a:r>
            <a:rPr lang="ru-RU" sz="1600" b="0" i="0" baseline="0" dirty="0" smtClean="0">
              <a:latin typeface="Bookman Old Style" panose="02050604050505020204" pitchFamily="18" charset="0"/>
            </a:rPr>
            <a:t>.</a:t>
          </a:r>
          <a:r>
            <a:rPr lang="en-US" sz="1600" b="0" i="0" baseline="0" dirty="0" smtClean="0">
              <a:latin typeface="Bookman Old Style" panose="02050604050505020204" pitchFamily="18" charset="0"/>
            </a:rPr>
            <a:t>2021 </a:t>
          </a:r>
          <a:r>
            <a:rPr lang="ru-RU" sz="1600" b="0" i="0" baseline="0" dirty="0" smtClean="0">
              <a:latin typeface="Bookman Old Style" panose="02050604050505020204" pitchFamily="18" charset="0"/>
            </a:rPr>
            <a:t>г. предоставлены равные возможности матери и отцу ребёнка по уходу за ребенком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89323D39-670C-4893-B8C3-8DFFAB1A231C}" type="parTrans" cxnId="{1075ED95-84C1-4030-A50C-F031B0840E42}">
      <dgm:prSet/>
      <dgm:spPr/>
      <dgm:t>
        <a:bodyPr/>
        <a:lstStyle/>
        <a:p>
          <a:endParaRPr lang="ru-RU"/>
        </a:p>
      </dgm:t>
    </dgm:pt>
    <dgm:pt modelId="{C076438A-8561-407C-B216-B3EB2047772E}" type="sibTrans" cxnId="{1075ED95-84C1-4030-A50C-F031B0840E42}">
      <dgm:prSet/>
      <dgm:spPr/>
      <dgm:t>
        <a:bodyPr/>
        <a:lstStyle/>
        <a:p>
          <a:endParaRPr lang="ru-RU"/>
        </a:p>
      </dgm:t>
    </dgm:pt>
    <dgm:pt modelId="{F5974CED-4616-445C-B27B-618960B2BEF4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Новый вид отпуска – одноразовый оплачиваемый отпуск при рождении ребёнка продолжительностью до 14 лет, который предоставляется отцу (мужу)</a:t>
          </a:r>
          <a:endParaRPr lang="ru-RU" sz="16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C9F23BD7-8164-43C4-919A-206C686D786A}" type="parTrans" cxnId="{DB798068-8714-4DC2-A21D-99F8D773A756}">
      <dgm:prSet/>
      <dgm:spPr/>
      <dgm:t>
        <a:bodyPr/>
        <a:lstStyle/>
        <a:p>
          <a:endParaRPr lang="ru-RU"/>
        </a:p>
      </dgm:t>
    </dgm:pt>
    <dgm:pt modelId="{AF792232-0817-493C-A94D-65D98AA9A0DB}" type="sibTrans" cxnId="{DB798068-8714-4DC2-A21D-99F8D773A756}">
      <dgm:prSet/>
      <dgm:spPr/>
      <dgm:t>
        <a:bodyPr/>
        <a:lstStyle/>
        <a:p>
          <a:endParaRPr lang="ru-RU"/>
        </a:p>
      </dgm:t>
    </dgm:pt>
    <dgm:pt modelId="{9170016B-52AE-4A57-9149-6D9D8320A1F1}">
      <dgm:prSet custT="1"/>
      <dgm:spPr/>
      <dgm:t>
        <a:bodyPr/>
        <a:lstStyle/>
        <a:p>
          <a:pPr rtl="0"/>
          <a:r>
            <a:rPr lang="ru-RU" sz="1600" dirty="0" smtClean="0">
              <a:latin typeface="Bookman Old Style" panose="02050604050505020204" pitchFamily="18" charset="0"/>
            </a:rPr>
            <a:t>Отпуск по уходу за ребенком до достижения им трехлетнего возраста определён как равное право каждого из родителей ребенка (матери и отца)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C3DCE4A5-79CE-4F9F-8A3E-F9F10923A16E}" type="parTrans" cxnId="{942B25AE-EBB1-4ADD-9365-49DFAE010883}">
      <dgm:prSet/>
      <dgm:spPr/>
      <dgm:t>
        <a:bodyPr/>
        <a:lstStyle/>
        <a:p>
          <a:endParaRPr lang="ru-RU"/>
        </a:p>
      </dgm:t>
    </dgm:pt>
    <dgm:pt modelId="{3DDE989A-6E40-4181-B645-A78545588DBB}" type="sibTrans" cxnId="{942B25AE-EBB1-4ADD-9365-49DFAE010883}">
      <dgm:prSet/>
      <dgm:spPr/>
      <dgm:t>
        <a:bodyPr/>
        <a:lstStyle/>
        <a:p>
          <a:endParaRPr lang="ru-RU"/>
        </a:p>
      </dgm:t>
    </dgm:pt>
    <dgm:pt modelId="{ED347981-8075-46B4-99EB-5E28938C665C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  <a:latin typeface="Bookman Old Style" panose="02050604050505020204" pitchFamily="18" charset="0"/>
            </a:rPr>
            <a:t>Увеличен круг лиц, имеющих право взять дополнительный отпуск продолжительностью 10 календарных дней «на детей»: один из родителей, который имеет двух или более детей до 15 лет или которые усыновили ребёнка; работников обоего пола, имеющих детей или совершеннолетнего ребенка - лицо с инвалидностью с детства подгруппы А I группы</a:t>
          </a:r>
          <a:endParaRPr lang="ru-RU" sz="16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9E059C00-CA6B-4083-9FBB-73C3497FB7A2}" type="parTrans" cxnId="{E436C5D5-A587-4A1C-976F-4861CA6A39AB}">
      <dgm:prSet/>
      <dgm:spPr/>
      <dgm:t>
        <a:bodyPr/>
        <a:lstStyle/>
        <a:p>
          <a:endParaRPr lang="ru-RU"/>
        </a:p>
      </dgm:t>
    </dgm:pt>
    <dgm:pt modelId="{C5A9DF2C-9327-4CA2-9F10-B9AFE96AE165}" type="sibTrans" cxnId="{E436C5D5-A587-4A1C-976F-4861CA6A39AB}">
      <dgm:prSet/>
      <dgm:spPr/>
      <dgm:t>
        <a:bodyPr/>
        <a:lstStyle/>
        <a:p>
          <a:endParaRPr lang="ru-RU"/>
        </a:p>
      </dgm:t>
    </dgm:pt>
    <dgm:pt modelId="{2754A319-37CC-4B4F-9E3F-E8A36CBA57F6}">
      <dgm:prSet custT="1"/>
      <dgm:spPr/>
      <dgm:t>
        <a:bodyPr/>
        <a:lstStyle/>
        <a:p>
          <a:pPr rtl="0"/>
          <a:r>
            <a:rPr lang="ru-RU" sz="1600" dirty="0" smtClean="0">
              <a:latin typeface="Bookman Old Style" panose="02050604050505020204" pitchFamily="18" charset="0"/>
            </a:rPr>
            <a:t>Предоставлена возможность установления сокращенной продолжительности рабочего времени для мужчин, имеющих детей в возрасте до четырнадцати лет или ребенка с инвалидностью, и родителей, воспитывающих детей без матери (в том числе в случае длительного пребывания матери в лечебном учреждении).</a:t>
          </a:r>
          <a:endParaRPr lang="ru-RU" sz="1600" dirty="0">
            <a:latin typeface="Bookman Old Style" panose="02050604050505020204" pitchFamily="18" charset="0"/>
          </a:endParaRPr>
        </a:p>
      </dgm:t>
    </dgm:pt>
    <dgm:pt modelId="{B7482392-582F-41A8-8695-630C776DC521}" type="parTrans" cxnId="{AEF7ABB5-722C-484E-86D0-C78D8FDD9E01}">
      <dgm:prSet/>
      <dgm:spPr/>
      <dgm:t>
        <a:bodyPr/>
        <a:lstStyle/>
        <a:p>
          <a:endParaRPr lang="ru-RU"/>
        </a:p>
      </dgm:t>
    </dgm:pt>
    <dgm:pt modelId="{88133D10-3A36-4DD7-A266-9597038D7488}" type="sibTrans" cxnId="{AEF7ABB5-722C-484E-86D0-C78D8FDD9E01}">
      <dgm:prSet/>
      <dgm:spPr/>
      <dgm:t>
        <a:bodyPr/>
        <a:lstStyle/>
        <a:p>
          <a:endParaRPr lang="ru-RU"/>
        </a:p>
      </dgm:t>
    </dgm:pt>
    <dgm:pt modelId="{643E5BB3-CD09-4ABD-A210-C636D46A96A6}" type="pres">
      <dgm:prSet presAssocID="{05FAD626-7ADE-4910-A260-2784606595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FEE9E5-ED79-412E-ACD8-59F994A07C7C}" type="pres">
      <dgm:prSet presAssocID="{05FAD626-7ADE-4910-A260-2784606595CF}" presName="Name1" presStyleCnt="0"/>
      <dgm:spPr/>
    </dgm:pt>
    <dgm:pt modelId="{76B9EA06-4BF9-4DCA-9F7A-900C1557BD07}" type="pres">
      <dgm:prSet presAssocID="{05FAD626-7ADE-4910-A260-2784606595CF}" presName="cycle" presStyleCnt="0"/>
      <dgm:spPr/>
    </dgm:pt>
    <dgm:pt modelId="{55B62953-C167-4AB2-B840-1669E74819D4}" type="pres">
      <dgm:prSet presAssocID="{05FAD626-7ADE-4910-A260-2784606595CF}" presName="srcNode" presStyleLbl="node1" presStyleIdx="0" presStyleCnt="5"/>
      <dgm:spPr/>
    </dgm:pt>
    <dgm:pt modelId="{E61DE0A3-7302-4DA1-8536-1E4931B48325}" type="pres">
      <dgm:prSet presAssocID="{05FAD626-7ADE-4910-A260-2784606595CF}" presName="conn" presStyleLbl="parChTrans1D2" presStyleIdx="0" presStyleCnt="1"/>
      <dgm:spPr/>
      <dgm:t>
        <a:bodyPr/>
        <a:lstStyle/>
        <a:p>
          <a:endParaRPr lang="ru-RU"/>
        </a:p>
      </dgm:t>
    </dgm:pt>
    <dgm:pt modelId="{74FB0A78-A57A-49D9-82F0-056868EE11F8}" type="pres">
      <dgm:prSet presAssocID="{05FAD626-7ADE-4910-A260-2784606595CF}" presName="extraNode" presStyleLbl="node1" presStyleIdx="0" presStyleCnt="5"/>
      <dgm:spPr/>
    </dgm:pt>
    <dgm:pt modelId="{7E478948-05F4-465A-9CA5-06D51A7902A7}" type="pres">
      <dgm:prSet presAssocID="{05FAD626-7ADE-4910-A260-2784606595CF}" presName="dstNode" presStyleLbl="node1" presStyleIdx="0" presStyleCnt="5"/>
      <dgm:spPr/>
    </dgm:pt>
    <dgm:pt modelId="{AB246A44-4090-4BB8-BFC1-FB88183A596B}" type="pres">
      <dgm:prSet presAssocID="{5A05D406-57E4-404E-9D80-D8828CDDF96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04F5C-5CE4-4789-95F1-030B171B865D}" type="pres">
      <dgm:prSet presAssocID="{5A05D406-57E4-404E-9D80-D8828CDDF96A}" presName="accent_1" presStyleCnt="0"/>
      <dgm:spPr/>
    </dgm:pt>
    <dgm:pt modelId="{C86E6497-98C6-44A1-8838-B1F2BC340E13}" type="pres">
      <dgm:prSet presAssocID="{5A05D406-57E4-404E-9D80-D8828CDDF96A}" presName="accentRepeatNode" presStyleLbl="solidFgAcc1" presStyleIdx="0" presStyleCnt="5" custLinFactNeighborX="-14700" custLinFactNeighborY="-7762"/>
      <dgm:spPr/>
    </dgm:pt>
    <dgm:pt modelId="{758AD66B-2C6B-4160-8113-FED189C9BA78}" type="pres">
      <dgm:prSet presAssocID="{F5974CED-4616-445C-B27B-618960B2BEF4}" presName="text_2" presStyleLbl="node1" presStyleIdx="1" presStyleCnt="5" custLinFactNeighborY="-24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68A2C-485E-4AEF-A273-EB77EE7F9F06}" type="pres">
      <dgm:prSet presAssocID="{F5974CED-4616-445C-B27B-618960B2BEF4}" presName="accent_2" presStyleCnt="0"/>
      <dgm:spPr/>
    </dgm:pt>
    <dgm:pt modelId="{C9A0D91C-004E-4DA8-B0B3-F011DCD91BB5}" type="pres">
      <dgm:prSet presAssocID="{F5974CED-4616-445C-B27B-618960B2BEF4}" presName="accentRepeatNode" presStyleLbl="solidFgAcc1" presStyleIdx="1" presStyleCnt="5" custLinFactNeighborX="-9743" custLinFactNeighborY="-25041"/>
      <dgm:spPr/>
    </dgm:pt>
    <dgm:pt modelId="{C09DA642-F0AA-41F9-9177-055D788DA193}" type="pres">
      <dgm:prSet presAssocID="{9170016B-52AE-4A57-9149-6D9D8320A1F1}" presName="text_3" presStyleLbl="node1" presStyleIdx="2" presStyleCnt="5" custLinFactNeighborX="624" custLinFactNeighborY="-54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36205-9211-4FE9-B70D-0682D7C62B3D}" type="pres">
      <dgm:prSet presAssocID="{9170016B-52AE-4A57-9149-6D9D8320A1F1}" presName="accent_3" presStyleCnt="0"/>
      <dgm:spPr/>
    </dgm:pt>
    <dgm:pt modelId="{79B5D0E9-75E3-41B5-B7D5-11B6B188B0C9}" type="pres">
      <dgm:prSet presAssocID="{9170016B-52AE-4A57-9149-6D9D8320A1F1}" presName="accentRepeatNode" presStyleLbl="solidFgAcc1" presStyleIdx="2" presStyleCnt="5" custLinFactNeighborX="-10743" custLinFactNeighborY="-38279"/>
      <dgm:spPr/>
    </dgm:pt>
    <dgm:pt modelId="{1BE803F8-F447-4945-9FAC-5889FDA7E6CB}" type="pres">
      <dgm:prSet presAssocID="{ED347981-8075-46B4-99EB-5E28938C665C}" presName="text_4" presStyleLbl="node1" presStyleIdx="3" presStyleCnt="5" custScaleY="190294" custLinFactNeighborX="3182" custLinFactNeighborY="-41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D3E4C-2D0F-413A-8586-1EA4A0D41A11}" type="pres">
      <dgm:prSet presAssocID="{ED347981-8075-46B4-99EB-5E28938C665C}" presName="accent_4" presStyleCnt="0"/>
      <dgm:spPr/>
    </dgm:pt>
    <dgm:pt modelId="{60AD8474-2031-4B4F-8D4F-D9E6243C8064}" type="pres">
      <dgm:prSet presAssocID="{ED347981-8075-46B4-99EB-5E28938C665C}" presName="accentRepeatNode" presStyleLbl="solidFgAcc1" presStyleIdx="3" presStyleCnt="5" custLinFactNeighborX="6852" custLinFactNeighborY="-22734"/>
      <dgm:spPr/>
    </dgm:pt>
    <dgm:pt modelId="{DF9BBBCB-C39E-4324-BF08-5CCE38CAB57C}" type="pres">
      <dgm:prSet presAssocID="{2754A319-37CC-4B4F-9E3F-E8A36CBA57F6}" presName="text_5" presStyleLbl="node1" presStyleIdx="4" presStyleCnt="5" custScaleY="155281" custLinFactNeighborX="1519" custLinFactNeighborY="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BD68A-6823-4377-983E-EC1C091B76BA}" type="pres">
      <dgm:prSet presAssocID="{2754A319-37CC-4B4F-9E3F-E8A36CBA57F6}" presName="accent_5" presStyleCnt="0"/>
      <dgm:spPr/>
    </dgm:pt>
    <dgm:pt modelId="{BC7E875C-9070-40E2-A9B3-553EA7627A07}" type="pres">
      <dgm:prSet presAssocID="{2754A319-37CC-4B4F-9E3F-E8A36CBA57F6}" presName="accentRepeatNode" presStyleLbl="solidFgAcc1" presStyleIdx="4" presStyleCnt="5" custLinFactNeighborX="4067" custLinFactNeighborY="14757"/>
      <dgm:spPr/>
    </dgm:pt>
  </dgm:ptLst>
  <dgm:cxnLst>
    <dgm:cxn modelId="{054EE1B2-E4BA-474F-90CB-7F05E95C4DDF}" type="presOf" srcId="{ED347981-8075-46B4-99EB-5E28938C665C}" destId="{1BE803F8-F447-4945-9FAC-5889FDA7E6CB}" srcOrd="0" destOrd="0" presId="urn:microsoft.com/office/officeart/2008/layout/VerticalCurvedList"/>
    <dgm:cxn modelId="{ACC231B7-6A19-4B9E-BB60-731464DD8414}" type="presOf" srcId="{2754A319-37CC-4B4F-9E3F-E8A36CBA57F6}" destId="{DF9BBBCB-C39E-4324-BF08-5CCE38CAB57C}" srcOrd="0" destOrd="0" presId="urn:microsoft.com/office/officeart/2008/layout/VerticalCurvedList"/>
    <dgm:cxn modelId="{D5DEB89D-7A73-472D-875B-9080B843EC6A}" type="presOf" srcId="{05FAD626-7ADE-4910-A260-2784606595CF}" destId="{643E5BB3-CD09-4ABD-A210-C636D46A96A6}" srcOrd="0" destOrd="0" presId="urn:microsoft.com/office/officeart/2008/layout/VerticalCurvedList"/>
    <dgm:cxn modelId="{1075ED95-84C1-4030-A50C-F031B0840E42}" srcId="{05FAD626-7ADE-4910-A260-2784606595CF}" destId="{5A05D406-57E4-404E-9D80-D8828CDDF96A}" srcOrd="0" destOrd="0" parTransId="{89323D39-670C-4893-B8C3-8DFFAB1A231C}" sibTransId="{C076438A-8561-407C-B216-B3EB2047772E}"/>
    <dgm:cxn modelId="{E436C5D5-A587-4A1C-976F-4861CA6A39AB}" srcId="{05FAD626-7ADE-4910-A260-2784606595CF}" destId="{ED347981-8075-46B4-99EB-5E28938C665C}" srcOrd="3" destOrd="0" parTransId="{9E059C00-CA6B-4083-9FBB-73C3497FB7A2}" sibTransId="{C5A9DF2C-9327-4CA2-9F10-B9AFE96AE165}"/>
    <dgm:cxn modelId="{C9081A93-917F-4B65-BBC0-EF5892370F33}" type="presOf" srcId="{F5974CED-4616-445C-B27B-618960B2BEF4}" destId="{758AD66B-2C6B-4160-8113-FED189C9BA78}" srcOrd="0" destOrd="0" presId="urn:microsoft.com/office/officeart/2008/layout/VerticalCurvedList"/>
    <dgm:cxn modelId="{F841AC4A-0318-45E6-838D-CCE385E3EB36}" type="presOf" srcId="{C076438A-8561-407C-B216-B3EB2047772E}" destId="{E61DE0A3-7302-4DA1-8536-1E4931B48325}" srcOrd="0" destOrd="0" presId="urn:microsoft.com/office/officeart/2008/layout/VerticalCurvedList"/>
    <dgm:cxn modelId="{0B603537-E3E4-442A-97F5-909017D6E43F}" type="presOf" srcId="{5A05D406-57E4-404E-9D80-D8828CDDF96A}" destId="{AB246A44-4090-4BB8-BFC1-FB88183A596B}" srcOrd="0" destOrd="0" presId="urn:microsoft.com/office/officeart/2008/layout/VerticalCurvedList"/>
    <dgm:cxn modelId="{942B25AE-EBB1-4ADD-9365-49DFAE010883}" srcId="{05FAD626-7ADE-4910-A260-2784606595CF}" destId="{9170016B-52AE-4A57-9149-6D9D8320A1F1}" srcOrd="2" destOrd="0" parTransId="{C3DCE4A5-79CE-4F9F-8A3E-F9F10923A16E}" sibTransId="{3DDE989A-6E40-4181-B645-A78545588DBB}"/>
    <dgm:cxn modelId="{B3DBDCAD-1483-4899-8D1E-7AB87C08D7A0}" type="presOf" srcId="{9170016B-52AE-4A57-9149-6D9D8320A1F1}" destId="{C09DA642-F0AA-41F9-9177-055D788DA193}" srcOrd="0" destOrd="0" presId="urn:microsoft.com/office/officeart/2008/layout/VerticalCurvedList"/>
    <dgm:cxn modelId="{AEF7ABB5-722C-484E-86D0-C78D8FDD9E01}" srcId="{05FAD626-7ADE-4910-A260-2784606595CF}" destId="{2754A319-37CC-4B4F-9E3F-E8A36CBA57F6}" srcOrd="4" destOrd="0" parTransId="{B7482392-582F-41A8-8695-630C776DC521}" sibTransId="{88133D10-3A36-4DD7-A266-9597038D7488}"/>
    <dgm:cxn modelId="{DB798068-8714-4DC2-A21D-99F8D773A756}" srcId="{05FAD626-7ADE-4910-A260-2784606595CF}" destId="{F5974CED-4616-445C-B27B-618960B2BEF4}" srcOrd="1" destOrd="0" parTransId="{C9F23BD7-8164-43C4-919A-206C686D786A}" sibTransId="{AF792232-0817-493C-A94D-65D98AA9A0DB}"/>
    <dgm:cxn modelId="{5D7B994E-FE9E-4D76-93B3-87B1306933DD}" type="presParOf" srcId="{643E5BB3-CD09-4ABD-A210-C636D46A96A6}" destId="{84FEE9E5-ED79-412E-ACD8-59F994A07C7C}" srcOrd="0" destOrd="0" presId="urn:microsoft.com/office/officeart/2008/layout/VerticalCurvedList"/>
    <dgm:cxn modelId="{14C43256-2DC4-4D5F-9C51-029BF4062B8C}" type="presParOf" srcId="{84FEE9E5-ED79-412E-ACD8-59F994A07C7C}" destId="{76B9EA06-4BF9-4DCA-9F7A-900C1557BD07}" srcOrd="0" destOrd="0" presId="urn:microsoft.com/office/officeart/2008/layout/VerticalCurvedList"/>
    <dgm:cxn modelId="{EC891528-7323-4EC3-A2AA-D79659F47B72}" type="presParOf" srcId="{76B9EA06-4BF9-4DCA-9F7A-900C1557BD07}" destId="{55B62953-C167-4AB2-B840-1669E74819D4}" srcOrd="0" destOrd="0" presId="urn:microsoft.com/office/officeart/2008/layout/VerticalCurvedList"/>
    <dgm:cxn modelId="{B19E7C40-3A2B-480E-A554-70FB4862B058}" type="presParOf" srcId="{76B9EA06-4BF9-4DCA-9F7A-900C1557BD07}" destId="{E61DE0A3-7302-4DA1-8536-1E4931B48325}" srcOrd="1" destOrd="0" presId="urn:microsoft.com/office/officeart/2008/layout/VerticalCurvedList"/>
    <dgm:cxn modelId="{726CE68F-A893-4DD4-914B-7CEF6D77E296}" type="presParOf" srcId="{76B9EA06-4BF9-4DCA-9F7A-900C1557BD07}" destId="{74FB0A78-A57A-49D9-82F0-056868EE11F8}" srcOrd="2" destOrd="0" presId="urn:microsoft.com/office/officeart/2008/layout/VerticalCurvedList"/>
    <dgm:cxn modelId="{FC949125-E0E7-42E1-9E03-5339744A245D}" type="presParOf" srcId="{76B9EA06-4BF9-4DCA-9F7A-900C1557BD07}" destId="{7E478948-05F4-465A-9CA5-06D51A7902A7}" srcOrd="3" destOrd="0" presId="urn:microsoft.com/office/officeart/2008/layout/VerticalCurvedList"/>
    <dgm:cxn modelId="{97040709-BC07-4FDD-AABC-C127279EF4B1}" type="presParOf" srcId="{84FEE9E5-ED79-412E-ACD8-59F994A07C7C}" destId="{AB246A44-4090-4BB8-BFC1-FB88183A596B}" srcOrd="1" destOrd="0" presId="urn:microsoft.com/office/officeart/2008/layout/VerticalCurvedList"/>
    <dgm:cxn modelId="{91C9BCA2-73AA-47AF-9F7F-8B6B8BAA0E85}" type="presParOf" srcId="{84FEE9E5-ED79-412E-ACD8-59F994A07C7C}" destId="{96804F5C-5CE4-4789-95F1-030B171B865D}" srcOrd="2" destOrd="0" presId="urn:microsoft.com/office/officeart/2008/layout/VerticalCurvedList"/>
    <dgm:cxn modelId="{31577F65-081F-45BD-AB73-BF7D5A302560}" type="presParOf" srcId="{96804F5C-5CE4-4789-95F1-030B171B865D}" destId="{C86E6497-98C6-44A1-8838-B1F2BC340E13}" srcOrd="0" destOrd="0" presId="urn:microsoft.com/office/officeart/2008/layout/VerticalCurvedList"/>
    <dgm:cxn modelId="{1F71640E-7861-45FB-963C-D4489881BB05}" type="presParOf" srcId="{84FEE9E5-ED79-412E-ACD8-59F994A07C7C}" destId="{758AD66B-2C6B-4160-8113-FED189C9BA78}" srcOrd="3" destOrd="0" presId="urn:microsoft.com/office/officeart/2008/layout/VerticalCurvedList"/>
    <dgm:cxn modelId="{9F96656D-1997-44D3-A553-46790E272995}" type="presParOf" srcId="{84FEE9E5-ED79-412E-ACD8-59F994A07C7C}" destId="{35468A2C-485E-4AEF-A273-EB77EE7F9F06}" srcOrd="4" destOrd="0" presId="urn:microsoft.com/office/officeart/2008/layout/VerticalCurvedList"/>
    <dgm:cxn modelId="{4439D536-21F7-4B15-ACCB-3B27D90B4175}" type="presParOf" srcId="{35468A2C-485E-4AEF-A273-EB77EE7F9F06}" destId="{C9A0D91C-004E-4DA8-B0B3-F011DCD91BB5}" srcOrd="0" destOrd="0" presId="urn:microsoft.com/office/officeart/2008/layout/VerticalCurvedList"/>
    <dgm:cxn modelId="{8198CD38-4393-40A2-932A-ED46432AA819}" type="presParOf" srcId="{84FEE9E5-ED79-412E-ACD8-59F994A07C7C}" destId="{C09DA642-F0AA-41F9-9177-055D788DA193}" srcOrd="5" destOrd="0" presId="urn:microsoft.com/office/officeart/2008/layout/VerticalCurvedList"/>
    <dgm:cxn modelId="{25FB48F2-94E1-4207-9E1B-4B3BDE8D2CB5}" type="presParOf" srcId="{84FEE9E5-ED79-412E-ACD8-59F994A07C7C}" destId="{8E736205-9211-4FE9-B70D-0682D7C62B3D}" srcOrd="6" destOrd="0" presId="urn:microsoft.com/office/officeart/2008/layout/VerticalCurvedList"/>
    <dgm:cxn modelId="{A7689064-DD9B-4F53-91F4-3C9636688EB8}" type="presParOf" srcId="{8E736205-9211-4FE9-B70D-0682D7C62B3D}" destId="{79B5D0E9-75E3-41B5-B7D5-11B6B188B0C9}" srcOrd="0" destOrd="0" presId="urn:microsoft.com/office/officeart/2008/layout/VerticalCurvedList"/>
    <dgm:cxn modelId="{EC84F968-90C5-408F-84AE-25FACF93C367}" type="presParOf" srcId="{84FEE9E5-ED79-412E-ACD8-59F994A07C7C}" destId="{1BE803F8-F447-4945-9FAC-5889FDA7E6CB}" srcOrd="7" destOrd="0" presId="urn:microsoft.com/office/officeart/2008/layout/VerticalCurvedList"/>
    <dgm:cxn modelId="{1AB142AF-9D93-4DCC-85C4-BF84FDE5BF2D}" type="presParOf" srcId="{84FEE9E5-ED79-412E-ACD8-59F994A07C7C}" destId="{CB6D3E4C-2D0F-413A-8586-1EA4A0D41A11}" srcOrd="8" destOrd="0" presId="urn:microsoft.com/office/officeart/2008/layout/VerticalCurvedList"/>
    <dgm:cxn modelId="{18FBE1B2-5B1E-4E3E-9BAE-4DCFAA98347E}" type="presParOf" srcId="{CB6D3E4C-2D0F-413A-8586-1EA4A0D41A11}" destId="{60AD8474-2031-4B4F-8D4F-D9E6243C8064}" srcOrd="0" destOrd="0" presId="urn:microsoft.com/office/officeart/2008/layout/VerticalCurvedList"/>
    <dgm:cxn modelId="{8389D651-AA60-4CEE-8F95-DEDF640A55CC}" type="presParOf" srcId="{84FEE9E5-ED79-412E-ACD8-59F994A07C7C}" destId="{DF9BBBCB-C39E-4324-BF08-5CCE38CAB57C}" srcOrd="9" destOrd="0" presId="urn:microsoft.com/office/officeart/2008/layout/VerticalCurvedList"/>
    <dgm:cxn modelId="{37ABE64F-E025-4DF8-96D7-97B73E6BCFF0}" type="presParOf" srcId="{84FEE9E5-ED79-412E-ACD8-59F994A07C7C}" destId="{518BD68A-6823-4377-983E-EC1C091B76BA}" srcOrd="10" destOrd="0" presId="urn:microsoft.com/office/officeart/2008/layout/VerticalCurvedList"/>
    <dgm:cxn modelId="{C965504E-8C87-4E34-BC2C-2364E435E011}" type="presParOf" srcId="{518BD68A-6823-4377-983E-EC1C091B76BA}" destId="{BC7E875C-9070-40E2-A9B3-553EA7627A0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9F58D-24A8-49ED-93E9-2CA6EA885ED8}">
      <dsp:nvSpPr>
        <dsp:cNvPr id="0" name=""/>
        <dsp:cNvSpPr/>
      </dsp:nvSpPr>
      <dsp:spPr>
        <a:xfrm>
          <a:off x="0" y="865900"/>
          <a:ext cx="1856299" cy="43006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Bookman Old Style" panose="02050604050505020204" pitchFamily="18" charset="0"/>
            </a:rPr>
            <a:t>Законом №1217 от 05.02.21 предусмотрен постепенный отказ от бумажных трудовых книжек и перевод данных о трудовом стаже в электронную форму. </a:t>
          </a:r>
          <a:r>
            <a:rPr lang="ru-RU" sz="1600" b="0" kern="1200" dirty="0" smtClean="0">
              <a:latin typeface="Bookman Old Style" panose="02050604050505020204" pitchFamily="18" charset="0"/>
            </a:rPr>
            <a:t>Закон вступил в силу с 10 июня, переходной период составит 5 лет.</a:t>
          </a:r>
          <a:endParaRPr lang="ru-RU" sz="1600" b="0" kern="1200" dirty="0">
            <a:latin typeface="Bookman Old Style" panose="02050604050505020204" pitchFamily="18" charset="0"/>
          </a:endParaRPr>
        </a:p>
      </dsp:txBody>
      <dsp:txXfrm>
        <a:off x="54369" y="920269"/>
        <a:ext cx="1747561" cy="41918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4A731-2BA3-4552-A069-59255E8D8FFD}">
      <dsp:nvSpPr>
        <dsp:cNvPr id="0" name=""/>
        <dsp:cNvSpPr/>
      </dsp:nvSpPr>
      <dsp:spPr>
        <a:xfrm>
          <a:off x="-6565105" y="-1004119"/>
          <a:ext cx="7814746" cy="7814746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397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2F8B7-3AC8-4451-8881-F78DDBCA39A1}">
      <dsp:nvSpPr>
        <dsp:cNvPr id="0" name=""/>
        <dsp:cNvSpPr/>
      </dsp:nvSpPr>
      <dsp:spPr>
        <a:xfrm>
          <a:off x="402807" y="205761"/>
          <a:ext cx="6846053" cy="64409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man Old Style" panose="02050604050505020204" pitchFamily="18" charset="0"/>
            </a:rPr>
            <a:t>ЭТК – это цифровой аналог бумажной ТК, в котором отражается вся имеющаяся информация о стаже, записи о принятии на работу, переводе и увольнении</a:t>
          </a:r>
          <a:endParaRPr lang="ru-RU" sz="1400" kern="1200" dirty="0">
            <a:latin typeface="Bookman Old Style" panose="02050604050505020204" pitchFamily="18" charset="0"/>
          </a:endParaRPr>
        </a:p>
      </dsp:txBody>
      <dsp:txXfrm>
        <a:off x="402807" y="205761"/>
        <a:ext cx="6846053" cy="644099"/>
      </dsp:txXfrm>
    </dsp:sp>
    <dsp:sp modelId="{EA3E1E22-5EC5-4FD7-BC65-AE36D7A3A642}">
      <dsp:nvSpPr>
        <dsp:cNvPr id="0" name=""/>
        <dsp:cNvSpPr/>
      </dsp:nvSpPr>
      <dsp:spPr>
        <a:xfrm>
          <a:off x="0" y="0"/>
          <a:ext cx="659619" cy="659619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18833-FC54-41C2-AAD4-68AC6C569923}">
      <dsp:nvSpPr>
        <dsp:cNvPr id="0" name=""/>
        <dsp:cNvSpPr/>
      </dsp:nvSpPr>
      <dsp:spPr>
        <a:xfrm>
          <a:off x="905869" y="1031921"/>
          <a:ext cx="6317805" cy="57579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Bookman Old Style" panose="02050604050505020204" pitchFamily="18" charset="0"/>
            </a:rPr>
            <a:t>в течение переходного периода должна быть проведена оцифровка всех бумажных ТК, последние будут действовать вместе с электронными в этот период</a:t>
          </a:r>
          <a:endParaRPr lang="ru-RU" sz="1400" b="0" kern="1200" dirty="0">
            <a:latin typeface="Bookman Old Style" panose="02050604050505020204" pitchFamily="18" charset="0"/>
          </a:endParaRPr>
        </a:p>
      </dsp:txBody>
      <dsp:txXfrm>
        <a:off x="905869" y="1031921"/>
        <a:ext cx="6317805" cy="575794"/>
      </dsp:txXfrm>
    </dsp:sp>
    <dsp:sp modelId="{E359783F-8B91-4350-B1A9-EB9D81038458}">
      <dsp:nvSpPr>
        <dsp:cNvPr id="0" name=""/>
        <dsp:cNvSpPr/>
      </dsp:nvSpPr>
      <dsp:spPr>
        <a:xfrm>
          <a:off x="476112" y="977536"/>
          <a:ext cx="659619" cy="659619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67F8D-D1A0-40F6-99EC-62E87119DE0B}">
      <dsp:nvSpPr>
        <dsp:cNvPr id="0" name=""/>
        <dsp:cNvSpPr/>
      </dsp:nvSpPr>
      <dsp:spPr>
        <a:xfrm>
          <a:off x="1133519" y="1829931"/>
          <a:ext cx="6124379" cy="56262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Bookman Old Style" panose="02050604050505020204" pitchFamily="18" charset="0"/>
            </a:rPr>
            <a:t>перенос информации с бумажных ТК будут осуществлять работники и работодатели с обязательным наложением КЭП;</a:t>
          </a:r>
          <a:endParaRPr lang="ru-RU" sz="1400" b="0" kern="1200" dirty="0">
            <a:latin typeface="Bookman Old Style" panose="02050604050505020204" pitchFamily="18" charset="0"/>
          </a:endParaRPr>
        </a:p>
      </dsp:txBody>
      <dsp:txXfrm>
        <a:off x="1133519" y="1829931"/>
        <a:ext cx="6124379" cy="562628"/>
      </dsp:txXfrm>
    </dsp:sp>
    <dsp:sp modelId="{8445B96D-9B6A-4D09-B2D3-141C5E3DBA94}">
      <dsp:nvSpPr>
        <dsp:cNvPr id="0" name=""/>
        <dsp:cNvSpPr/>
      </dsp:nvSpPr>
      <dsp:spPr>
        <a:xfrm>
          <a:off x="812747" y="1781436"/>
          <a:ext cx="659619" cy="659619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8CEEF-F5D5-43CD-BC96-8224554A7A75}">
      <dsp:nvSpPr>
        <dsp:cNvPr id="0" name=""/>
        <dsp:cNvSpPr/>
      </dsp:nvSpPr>
      <dsp:spPr>
        <a:xfrm>
          <a:off x="1368486" y="2500210"/>
          <a:ext cx="5899948" cy="5276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Bookman Old Style" panose="02050604050505020204" pitchFamily="18" charset="0"/>
            </a:rPr>
            <a:t>после оцифровки работодатель обязан выдать оригинал бумажной ТК работнику на руки под подпись;</a:t>
          </a:r>
          <a:endParaRPr lang="ru-RU" sz="1400" b="0" kern="1200" dirty="0">
            <a:latin typeface="Bookman Old Style" panose="02050604050505020204" pitchFamily="18" charset="0"/>
          </a:endParaRPr>
        </a:p>
      </dsp:txBody>
      <dsp:txXfrm>
        <a:off x="1368486" y="2500210"/>
        <a:ext cx="5899948" cy="527695"/>
      </dsp:txXfrm>
    </dsp:sp>
    <dsp:sp modelId="{67C21BAB-7A5B-4999-8C83-03A345F86709}">
      <dsp:nvSpPr>
        <dsp:cNvPr id="0" name=""/>
        <dsp:cNvSpPr/>
      </dsp:nvSpPr>
      <dsp:spPr>
        <a:xfrm>
          <a:off x="896361" y="2477621"/>
          <a:ext cx="659619" cy="65961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DE6CD-5F3E-461D-9F9D-3491119B12D5}">
      <dsp:nvSpPr>
        <dsp:cNvPr id="0" name=""/>
        <dsp:cNvSpPr/>
      </dsp:nvSpPr>
      <dsp:spPr>
        <a:xfrm>
          <a:off x="1299672" y="3244359"/>
          <a:ext cx="5954013" cy="72482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man Old Style" panose="02050604050505020204" pitchFamily="18" charset="0"/>
            </a:rPr>
            <a:t>работодатель обязан вносить по требованию работника в бумажной ТК записи о приеме на работу, переводе и увольнении</a:t>
          </a:r>
          <a:endParaRPr lang="ru-RU" sz="1400" kern="1200" dirty="0">
            <a:latin typeface="Bookman Old Style" panose="02050604050505020204" pitchFamily="18" charset="0"/>
          </a:endParaRPr>
        </a:p>
      </dsp:txBody>
      <dsp:txXfrm>
        <a:off x="1299672" y="3244359"/>
        <a:ext cx="5954013" cy="724826"/>
      </dsp:txXfrm>
    </dsp:sp>
    <dsp:sp modelId="{191DC8F9-1B25-4897-B60B-3AABEFFC4589}">
      <dsp:nvSpPr>
        <dsp:cNvPr id="0" name=""/>
        <dsp:cNvSpPr/>
      </dsp:nvSpPr>
      <dsp:spPr>
        <a:xfrm>
          <a:off x="783249" y="3321204"/>
          <a:ext cx="659619" cy="65961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ABD5E-D4DA-4CD5-BDB3-74079348BE93}">
      <dsp:nvSpPr>
        <dsp:cNvPr id="0" name=""/>
        <dsp:cNvSpPr/>
      </dsp:nvSpPr>
      <dsp:spPr>
        <a:xfrm>
          <a:off x="877308" y="4114513"/>
          <a:ext cx="6368177" cy="7443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man Old Style" panose="02050604050505020204" pitchFamily="18" charset="0"/>
            </a:rPr>
            <a:t>документы об образовании, рождении детей, службе в армии также оцифровываются и вносятся в ЭТК, т.к. они влияют на исчисление стажа</a:t>
          </a:r>
          <a:endParaRPr lang="ru-RU" sz="1400" kern="1200" dirty="0">
            <a:latin typeface="Bookman Old Style" panose="02050604050505020204" pitchFamily="18" charset="0"/>
          </a:endParaRPr>
        </a:p>
      </dsp:txBody>
      <dsp:txXfrm>
        <a:off x="877308" y="4114513"/>
        <a:ext cx="6368177" cy="744351"/>
      </dsp:txXfrm>
    </dsp:sp>
    <dsp:sp modelId="{6BF9225A-CD7B-49E3-8323-61F601D4822F}">
      <dsp:nvSpPr>
        <dsp:cNvPr id="0" name=""/>
        <dsp:cNvSpPr/>
      </dsp:nvSpPr>
      <dsp:spPr>
        <a:xfrm>
          <a:off x="550873" y="4156879"/>
          <a:ext cx="659619" cy="65961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5CEE2-77EE-45B2-808F-395B713063A7}">
      <dsp:nvSpPr>
        <dsp:cNvPr id="0" name=""/>
        <dsp:cNvSpPr/>
      </dsp:nvSpPr>
      <dsp:spPr>
        <a:xfrm>
          <a:off x="402807" y="4955171"/>
          <a:ext cx="6846053" cy="64704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85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man Old Style" panose="02050604050505020204" pitchFamily="18" charset="0"/>
            </a:rPr>
            <a:t>будет </a:t>
          </a:r>
          <a:r>
            <a:rPr lang="ru-RU" sz="1400" kern="1200" dirty="0" smtClean="0">
              <a:latin typeface="Bookman Old Style" panose="02050604050505020204" pitchFamily="18" charset="0"/>
            </a:rPr>
            <a:t>введена возможность автоматического назначения пенсии (без личного обращения лица) с сохранением права отсрочки выхода на пенсию</a:t>
          </a:r>
          <a:endParaRPr lang="ru-RU" sz="1400" kern="1200" dirty="0">
            <a:latin typeface="Bookman Old Style" panose="02050604050505020204" pitchFamily="18" charset="0"/>
          </a:endParaRPr>
        </a:p>
      </dsp:txBody>
      <dsp:txXfrm>
        <a:off x="402807" y="4955171"/>
        <a:ext cx="6846053" cy="647049"/>
      </dsp:txXfrm>
    </dsp:sp>
    <dsp:sp modelId="{F48524BC-18F7-4E84-B200-DBF96BAA9548}">
      <dsp:nvSpPr>
        <dsp:cNvPr id="0" name=""/>
        <dsp:cNvSpPr/>
      </dsp:nvSpPr>
      <dsp:spPr>
        <a:xfrm>
          <a:off x="72998" y="4948886"/>
          <a:ext cx="659619" cy="65961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9F58D-24A8-49ED-93E9-2CA6EA885ED8}">
      <dsp:nvSpPr>
        <dsp:cNvPr id="0" name=""/>
        <dsp:cNvSpPr/>
      </dsp:nvSpPr>
      <dsp:spPr>
        <a:xfrm>
          <a:off x="59216" y="0"/>
          <a:ext cx="2142339" cy="209736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noProof="0" dirty="0" smtClean="0">
              <a:latin typeface="Bookman Old Style" panose="02050604050505020204" pitchFamily="18" charset="0"/>
            </a:rPr>
            <a:t>С </a:t>
          </a:r>
          <a:r>
            <a:rPr lang="ru-RU" sz="1600" b="1" kern="1200" noProof="0" dirty="0" smtClean="0">
              <a:latin typeface="Bookman Old Style" panose="02050604050505020204" pitchFamily="18" charset="0"/>
            </a:rPr>
            <a:t>1 октября </a:t>
          </a:r>
          <a:r>
            <a:rPr lang="ru-RU" sz="1600" b="0" kern="1200" noProof="0" dirty="0" smtClean="0">
              <a:latin typeface="Bookman Old Style" panose="02050604050505020204" pitchFamily="18" charset="0"/>
            </a:rPr>
            <a:t>полноценно заработали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noProof="0" dirty="0" smtClean="0">
              <a:latin typeface="Bookman Old Style" panose="02050604050505020204" pitchFamily="18" charset="0"/>
            </a:rPr>
            <a:t>е-больничные. Ранее одновременно действовали и бумажные, и е-больничные </a:t>
          </a:r>
          <a:endParaRPr lang="ru-RU" sz="1600" b="0" kern="1200" noProof="0" dirty="0">
            <a:latin typeface="Bookman Old Style" panose="02050604050505020204" pitchFamily="18" charset="0"/>
          </a:endParaRPr>
        </a:p>
      </dsp:txBody>
      <dsp:txXfrm>
        <a:off x="120646" y="61430"/>
        <a:ext cx="2019479" cy="1974504"/>
      </dsp:txXfrm>
    </dsp:sp>
    <dsp:sp modelId="{0DF05ABC-BE7F-450C-BB0A-3133893FCF5C}">
      <dsp:nvSpPr>
        <dsp:cNvPr id="0" name=""/>
        <dsp:cNvSpPr/>
      </dsp:nvSpPr>
      <dsp:spPr>
        <a:xfrm>
          <a:off x="273450" y="2097364"/>
          <a:ext cx="155207" cy="1651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627"/>
              </a:lnTo>
              <a:lnTo>
                <a:pt x="155207" y="1651627"/>
              </a:lnTo>
            </a:path>
          </a:pathLst>
        </a:custGeom>
        <a:noFill/>
        <a:ln w="1397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45570-0009-40F8-B374-520C4E872488}">
      <dsp:nvSpPr>
        <dsp:cNvPr id="0" name=""/>
        <dsp:cNvSpPr/>
      </dsp:nvSpPr>
      <dsp:spPr>
        <a:xfrm>
          <a:off x="428658" y="2429648"/>
          <a:ext cx="2097848" cy="263868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/>
              </a:solidFill>
              <a:latin typeface="Bookman Old Style" panose="02050604050505020204" pitchFamily="18" charset="0"/>
            </a:rPr>
            <a:t>Е-больничный формируется в Электронном реестре листков нетрудоспособности на основании             е-медицинского заключения о временной нетрудоспособности</a:t>
          </a:r>
          <a:endParaRPr lang="ru-RU" sz="1600" kern="1200" dirty="0">
            <a:solidFill>
              <a:schemeClr val="tx2"/>
            </a:solidFill>
            <a:latin typeface="Bookman Old Style" panose="02050604050505020204" pitchFamily="18" charset="0"/>
          </a:endParaRPr>
        </a:p>
      </dsp:txBody>
      <dsp:txXfrm>
        <a:off x="490102" y="2491092"/>
        <a:ext cx="1974960" cy="2515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4A731-2BA3-4552-A069-59255E8D8FFD}">
      <dsp:nvSpPr>
        <dsp:cNvPr id="0" name=""/>
        <dsp:cNvSpPr/>
      </dsp:nvSpPr>
      <dsp:spPr>
        <a:xfrm>
          <a:off x="-6566847" y="-882782"/>
          <a:ext cx="7781537" cy="7781537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397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2F8B7-3AC8-4451-8881-F78DDBCA39A1}">
      <dsp:nvSpPr>
        <dsp:cNvPr id="0" name=""/>
        <dsp:cNvSpPr/>
      </dsp:nvSpPr>
      <dsp:spPr>
        <a:xfrm>
          <a:off x="520570" y="0"/>
          <a:ext cx="5904221" cy="112056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Bookman Old Style" panose="02050604050505020204" pitchFamily="18" charset="0"/>
            </a:rPr>
            <a:t>Е-больничный в день создания  становится доступным для просмотра в кабинетах страхователя и застрахованного лица на веб-портале электронных услуг ПФУ</a:t>
          </a:r>
          <a:endParaRPr lang="ru-RU" sz="1600" b="0" kern="1200" dirty="0">
            <a:latin typeface="Bookman Old Style" panose="02050604050505020204" pitchFamily="18" charset="0"/>
          </a:endParaRPr>
        </a:p>
      </dsp:txBody>
      <dsp:txXfrm>
        <a:off x="520570" y="0"/>
        <a:ext cx="5904221" cy="1120564"/>
      </dsp:txXfrm>
    </dsp:sp>
    <dsp:sp modelId="{EA3E1E22-5EC5-4FD7-BC65-AE36D7A3A642}">
      <dsp:nvSpPr>
        <dsp:cNvPr id="0" name=""/>
        <dsp:cNvSpPr/>
      </dsp:nvSpPr>
      <dsp:spPr>
        <a:xfrm>
          <a:off x="35200" y="128043"/>
          <a:ext cx="760884" cy="76088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18833-FC54-41C2-AAD4-68AC6C569923}">
      <dsp:nvSpPr>
        <dsp:cNvPr id="0" name=""/>
        <dsp:cNvSpPr/>
      </dsp:nvSpPr>
      <dsp:spPr>
        <a:xfrm>
          <a:off x="992669" y="1193486"/>
          <a:ext cx="5426279" cy="73355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Bookman Old Style" panose="02050604050505020204" pitchFamily="18" charset="0"/>
            </a:rPr>
            <a:t>Есть возможность </a:t>
          </a:r>
          <a:r>
            <a:rPr lang="ru-RU" sz="1600" b="0" kern="1200" dirty="0" smtClean="0">
              <a:latin typeface="Bookman Old Style" panose="02050604050505020204" pitchFamily="18" charset="0"/>
            </a:rPr>
            <a:t>получить информацию из </a:t>
          </a:r>
          <a:r>
            <a:rPr lang="ru-RU" sz="1600" kern="1200" dirty="0" smtClean="0">
              <a:latin typeface="Bookman Old Style" panose="02050604050505020204" pitchFamily="18" charset="0"/>
            </a:rPr>
            <a:t>Электронного реестра листков нетрудоспособности </a:t>
          </a:r>
          <a:r>
            <a:rPr lang="ru-RU" sz="1600" b="0" kern="1200" dirty="0" smtClean="0">
              <a:latin typeface="Bookman Old Style" panose="02050604050505020204" pitchFamily="18" charset="0"/>
            </a:rPr>
            <a:t>в бумажной форме</a:t>
          </a:r>
          <a:endParaRPr lang="ru-RU" sz="1600" b="0" kern="1200" dirty="0">
            <a:latin typeface="Bookman Old Style" panose="02050604050505020204" pitchFamily="18" charset="0"/>
          </a:endParaRPr>
        </a:p>
      </dsp:txBody>
      <dsp:txXfrm>
        <a:off x="992669" y="1193486"/>
        <a:ext cx="5426279" cy="733553"/>
      </dsp:txXfrm>
    </dsp:sp>
    <dsp:sp modelId="{E359783F-8B91-4350-B1A9-EB9D81038458}">
      <dsp:nvSpPr>
        <dsp:cNvPr id="0" name=""/>
        <dsp:cNvSpPr/>
      </dsp:nvSpPr>
      <dsp:spPr>
        <a:xfrm>
          <a:off x="515177" y="1179820"/>
          <a:ext cx="760884" cy="76088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67F8D-D1A0-40F6-99EC-62E87119DE0B}">
      <dsp:nvSpPr>
        <dsp:cNvPr id="0" name=""/>
        <dsp:cNvSpPr/>
      </dsp:nvSpPr>
      <dsp:spPr>
        <a:xfrm>
          <a:off x="998268" y="2015004"/>
          <a:ext cx="5429590" cy="9293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Работнику не нужно распечатывать е-больничный и предоставлять работодателю какие-либо бумажные подтверждения о временной </a:t>
          </a:r>
          <a:r>
            <a:rPr lang="ru-RU" sz="1600" kern="1200" dirty="0" smtClean="0">
              <a:latin typeface="Bookman Old Style" panose="02050604050505020204" pitchFamily="18" charset="0"/>
            </a:rPr>
            <a:t>нетрудоспособности</a:t>
          </a:r>
          <a:endParaRPr lang="ru-RU" sz="1600" b="0" kern="1200" dirty="0">
            <a:latin typeface="Bookman Old Style" panose="02050604050505020204" pitchFamily="18" charset="0"/>
          </a:endParaRPr>
        </a:p>
      </dsp:txBody>
      <dsp:txXfrm>
        <a:off x="998268" y="2015004"/>
        <a:ext cx="5429590" cy="929375"/>
      </dsp:txXfrm>
    </dsp:sp>
    <dsp:sp modelId="{8445B96D-9B6A-4D09-B2D3-141C5E3DBA94}">
      <dsp:nvSpPr>
        <dsp:cNvPr id="0" name=""/>
        <dsp:cNvSpPr/>
      </dsp:nvSpPr>
      <dsp:spPr>
        <a:xfrm>
          <a:off x="646721" y="2073280"/>
          <a:ext cx="760884" cy="76088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8CEEF-F5D5-43CD-BC96-8224554A7A75}">
      <dsp:nvSpPr>
        <dsp:cNvPr id="0" name=""/>
        <dsp:cNvSpPr/>
      </dsp:nvSpPr>
      <dsp:spPr>
        <a:xfrm>
          <a:off x="1090696" y="3097594"/>
          <a:ext cx="5294893" cy="7843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Материальное обеспечение по е-больничным оформляется по утвержденной форме заявления-расчета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1090696" y="3097594"/>
        <a:ext cx="5294893" cy="784313"/>
      </dsp:txXfrm>
    </dsp:sp>
    <dsp:sp modelId="{67C21BAB-7A5B-4999-8C83-03A345F86709}">
      <dsp:nvSpPr>
        <dsp:cNvPr id="0" name=""/>
        <dsp:cNvSpPr/>
      </dsp:nvSpPr>
      <dsp:spPr>
        <a:xfrm>
          <a:off x="646713" y="3135679"/>
          <a:ext cx="760884" cy="76088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DE6CD-5F3E-461D-9F9D-3491119B12D5}">
      <dsp:nvSpPr>
        <dsp:cNvPr id="0" name=""/>
        <dsp:cNvSpPr/>
      </dsp:nvSpPr>
      <dsp:spPr>
        <a:xfrm>
          <a:off x="1005528" y="4022462"/>
          <a:ext cx="5442907" cy="745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Комиссия по социальному страхованию предприятия продолжает работу и сохраняет объем функций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1005528" y="4022462"/>
        <a:ext cx="5442907" cy="745861"/>
      </dsp:txXfrm>
    </dsp:sp>
    <dsp:sp modelId="{191DC8F9-1B25-4897-B60B-3AABEFFC4589}">
      <dsp:nvSpPr>
        <dsp:cNvPr id="0" name=""/>
        <dsp:cNvSpPr/>
      </dsp:nvSpPr>
      <dsp:spPr>
        <a:xfrm>
          <a:off x="495691" y="3996010"/>
          <a:ext cx="760884" cy="76088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15A7C-C992-4B5B-85B6-489BBC2E84AA}">
      <dsp:nvSpPr>
        <dsp:cNvPr id="0" name=""/>
        <dsp:cNvSpPr/>
      </dsp:nvSpPr>
      <dsp:spPr>
        <a:xfrm>
          <a:off x="509692" y="4855996"/>
          <a:ext cx="5925734" cy="86681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1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Bookman Old Style" panose="02050604050505020204" pitchFamily="18" charset="0"/>
            </a:rPr>
            <a:t>Проверка е-больничных может осуществляться непрерывно путем автоматизированного мониторинга ЕИАС Фондом социального </a:t>
          </a:r>
          <a:r>
            <a:rPr lang="ru-RU" sz="1600" b="0" kern="1200" dirty="0" smtClean="0">
              <a:latin typeface="Bookman Old Style" panose="02050604050505020204" pitchFamily="18" charset="0"/>
            </a:rPr>
            <a:t>страхования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509692" y="4855996"/>
        <a:ext cx="5925734" cy="866812"/>
      </dsp:txXfrm>
    </dsp:sp>
    <dsp:sp modelId="{F48524BC-18F7-4E84-B200-DBF96BAA9548}">
      <dsp:nvSpPr>
        <dsp:cNvPr id="0" name=""/>
        <dsp:cNvSpPr/>
      </dsp:nvSpPr>
      <dsp:spPr>
        <a:xfrm>
          <a:off x="53438" y="4869991"/>
          <a:ext cx="760884" cy="76088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DE0A3-7302-4DA1-8536-1E4931B48325}">
      <dsp:nvSpPr>
        <dsp:cNvPr id="0" name=""/>
        <dsp:cNvSpPr/>
      </dsp:nvSpPr>
      <dsp:spPr>
        <a:xfrm>
          <a:off x="-6537077" y="-999756"/>
          <a:ext cx="7780653" cy="7780653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397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46A44-4090-4BB8-BFC1-FB88183A596B}">
      <dsp:nvSpPr>
        <dsp:cNvPr id="0" name=""/>
        <dsp:cNvSpPr/>
      </dsp:nvSpPr>
      <dsp:spPr>
        <a:xfrm>
          <a:off x="625519" y="3"/>
          <a:ext cx="8031782" cy="106378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78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Несмотря на то, что за переходной период с июня по октябрь к Единой информационной медицинской системе удалось подключить практически все украинские больницы (около 3х </a:t>
          </a:r>
          <a:r>
            <a:rPr lang="ru-RU" sz="1600" kern="1200" dirty="0" err="1" smtClean="0">
              <a:latin typeface="Bookman Old Style" panose="02050604050505020204" pitchFamily="18" charset="0"/>
            </a:rPr>
            <a:t>тыс</a:t>
          </a:r>
          <a:r>
            <a:rPr lang="ru-RU" sz="1600" kern="1200" dirty="0" smtClean="0">
              <a:latin typeface="Bookman Old Style" panose="02050604050505020204" pitchFamily="18" charset="0"/>
            </a:rPr>
            <a:t>), вопрос с технической оснащенностью (наличие ПК в достаточном количестве, бесперебойный интернет, электричество и пр.) стоит крайне остро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625519" y="3"/>
        <a:ext cx="8031782" cy="1063788"/>
      </dsp:txXfrm>
    </dsp:sp>
    <dsp:sp modelId="{C86E6497-98C6-44A1-8838-B1F2BC340E13}">
      <dsp:nvSpPr>
        <dsp:cNvPr id="0" name=""/>
        <dsp:cNvSpPr/>
      </dsp:nvSpPr>
      <dsp:spPr>
        <a:xfrm>
          <a:off x="37661" y="110079"/>
          <a:ext cx="903592" cy="90359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AD66B-2C6B-4160-8113-FED189C9BA78}">
      <dsp:nvSpPr>
        <dsp:cNvPr id="0" name=""/>
        <dsp:cNvSpPr/>
      </dsp:nvSpPr>
      <dsp:spPr>
        <a:xfrm>
          <a:off x="1107036" y="1126107"/>
          <a:ext cx="7513792" cy="72287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78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Недостаточная ИТ-грамотность среди </a:t>
          </a:r>
          <a:r>
            <a:rPr lang="ru-RU" sz="1600" kern="1200" dirty="0" err="1" smtClean="0">
              <a:solidFill>
                <a:schemeClr val="tx1"/>
              </a:solidFill>
              <a:latin typeface="Bookman Old Style" panose="02050604050505020204" pitchFamily="18" charset="0"/>
            </a:rPr>
            <a:t>мед.персонала</a:t>
          </a:r>
          <a:r>
            <a:rPr lang="ru-RU" sz="16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 (особенно среди старшего поколения; в сельской местности); высокая степень занятости врачей</a:t>
          </a:r>
          <a:endParaRPr lang="ru-RU" sz="16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107036" y="1126107"/>
        <a:ext cx="7513792" cy="722873"/>
      </dsp:txXfrm>
    </dsp:sp>
    <dsp:sp modelId="{C9A0D91C-004E-4DA8-B0B3-F011DCD91BB5}">
      <dsp:nvSpPr>
        <dsp:cNvPr id="0" name=""/>
        <dsp:cNvSpPr/>
      </dsp:nvSpPr>
      <dsp:spPr>
        <a:xfrm>
          <a:off x="521369" y="1128541"/>
          <a:ext cx="903592" cy="90359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DA642-F0AA-41F9-9177-055D788DA193}">
      <dsp:nvSpPr>
        <dsp:cNvPr id="0" name=""/>
        <dsp:cNvSpPr/>
      </dsp:nvSpPr>
      <dsp:spPr>
        <a:xfrm>
          <a:off x="1266078" y="1944231"/>
          <a:ext cx="7354810" cy="11664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78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На предприятиях (особенно крупных) на сегодня отсутствует механизм оперативного отслеживания фактов открытия е-больничных и сопоставления с присутствием конкретных работников на работе для их отстранения от работы при наличии е-больничного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1266078" y="1944231"/>
        <a:ext cx="7354810" cy="1166436"/>
      </dsp:txXfrm>
    </dsp:sp>
    <dsp:sp modelId="{79B5D0E9-75E3-41B5-B7D5-11B6B188B0C9}">
      <dsp:nvSpPr>
        <dsp:cNvPr id="0" name=""/>
        <dsp:cNvSpPr/>
      </dsp:nvSpPr>
      <dsp:spPr>
        <a:xfrm>
          <a:off x="671314" y="2092888"/>
          <a:ext cx="903592" cy="90359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803F8-F447-4945-9FAC-5889FDA7E6CB}">
      <dsp:nvSpPr>
        <dsp:cNvPr id="0" name=""/>
        <dsp:cNvSpPr/>
      </dsp:nvSpPr>
      <dsp:spPr>
        <a:xfrm>
          <a:off x="1131682" y="3236407"/>
          <a:ext cx="7513792" cy="137558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78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Некорректная работа ЕРЛН; работодатели часто не «видят» е-больничные при несовпадении данных (ФИО, дата рождения, РНОКПП) в реестре пациентов МОЗ и реестре застрахованных лиц ПФУ; при отсутствии данных в реестре ПФУ, если инфо о новом сотруднике еще не подана в объединенной отчетности</a:t>
          </a:r>
          <a:endParaRPr lang="ru-RU" sz="16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131682" y="3236407"/>
        <a:ext cx="7513792" cy="1375585"/>
      </dsp:txXfrm>
    </dsp:sp>
    <dsp:sp modelId="{60AD8474-2031-4B4F-8D4F-D9E6243C8064}">
      <dsp:nvSpPr>
        <dsp:cNvPr id="0" name=""/>
        <dsp:cNvSpPr/>
      </dsp:nvSpPr>
      <dsp:spPr>
        <a:xfrm>
          <a:off x="671320" y="3317315"/>
          <a:ext cx="903592" cy="90359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9BBBCB-C39E-4324-BF08-5CCE38CAB57C}">
      <dsp:nvSpPr>
        <dsp:cNvPr id="0" name=""/>
        <dsp:cNvSpPr/>
      </dsp:nvSpPr>
      <dsp:spPr>
        <a:xfrm>
          <a:off x="625519" y="4658655"/>
          <a:ext cx="8031782" cy="112248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78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При продлении е-больничных формируется серия больничных, которые по сути являются одним е-больничным, его можно будет отдать «на оплату» только после восстановления трудоспособности, что крайне неудобно для работника при длительных больничных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625519" y="4658655"/>
        <a:ext cx="8031782" cy="1122485"/>
      </dsp:txXfrm>
    </dsp:sp>
    <dsp:sp modelId="{BC7E875C-9070-40E2-A9B3-553EA7627A07}">
      <dsp:nvSpPr>
        <dsp:cNvPr id="0" name=""/>
        <dsp:cNvSpPr/>
      </dsp:nvSpPr>
      <dsp:spPr>
        <a:xfrm>
          <a:off x="128165" y="4740045"/>
          <a:ext cx="903592" cy="90359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DE0A3-7302-4DA1-8536-1E4931B48325}">
      <dsp:nvSpPr>
        <dsp:cNvPr id="0" name=""/>
        <dsp:cNvSpPr/>
      </dsp:nvSpPr>
      <dsp:spPr>
        <a:xfrm>
          <a:off x="-6570705" y="-1004868"/>
          <a:ext cx="7820601" cy="7820601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397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46A44-4090-4BB8-BFC1-FB88183A596B}">
      <dsp:nvSpPr>
        <dsp:cNvPr id="0" name=""/>
        <dsp:cNvSpPr/>
      </dsp:nvSpPr>
      <dsp:spPr>
        <a:xfrm>
          <a:off x="545959" y="363062"/>
          <a:ext cx="7771223" cy="7265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3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baseline="0" dirty="0" smtClean="0">
              <a:latin typeface="Bookman Old Style" panose="02050604050505020204" pitchFamily="18" charset="0"/>
            </a:rPr>
            <a:t>C 09</a:t>
          </a:r>
          <a:r>
            <a:rPr lang="ru-RU" sz="1600" b="0" i="0" kern="1200" baseline="0" dirty="0" smtClean="0">
              <a:latin typeface="Bookman Old Style" panose="02050604050505020204" pitchFamily="18" charset="0"/>
            </a:rPr>
            <a:t>.</a:t>
          </a:r>
          <a:r>
            <a:rPr lang="en-US" sz="1600" b="0" i="0" kern="1200" baseline="0" dirty="0" smtClean="0">
              <a:latin typeface="Bookman Old Style" panose="02050604050505020204" pitchFamily="18" charset="0"/>
            </a:rPr>
            <a:t>05</a:t>
          </a:r>
          <a:r>
            <a:rPr lang="ru-RU" sz="1600" b="0" i="0" kern="1200" baseline="0" dirty="0" smtClean="0">
              <a:latin typeface="Bookman Old Style" panose="02050604050505020204" pitchFamily="18" charset="0"/>
            </a:rPr>
            <a:t>.</a:t>
          </a:r>
          <a:r>
            <a:rPr lang="en-US" sz="1600" b="0" i="0" kern="1200" baseline="0" dirty="0" smtClean="0">
              <a:latin typeface="Bookman Old Style" panose="02050604050505020204" pitchFamily="18" charset="0"/>
            </a:rPr>
            <a:t>2021 </a:t>
          </a:r>
          <a:r>
            <a:rPr lang="ru-RU" sz="1600" b="0" i="0" kern="1200" baseline="0" dirty="0" smtClean="0">
              <a:latin typeface="Bookman Old Style" panose="02050604050505020204" pitchFamily="18" charset="0"/>
            </a:rPr>
            <a:t>г. предоставлены равные возможности матери и отцу ребёнка по уходу за ребенком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545959" y="363062"/>
        <a:ext cx="7771223" cy="726590"/>
      </dsp:txXfrm>
    </dsp:sp>
    <dsp:sp modelId="{C86E6497-98C6-44A1-8838-B1F2BC340E13}">
      <dsp:nvSpPr>
        <dsp:cNvPr id="0" name=""/>
        <dsp:cNvSpPr/>
      </dsp:nvSpPr>
      <dsp:spPr>
        <a:xfrm>
          <a:off x="0" y="201741"/>
          <a:ext cx="908238" cy="90823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AD66B-2C6B-4160-8113-FED189C9BA78}">
      <dsp:nvSpPr>
        <dsp:cNvPr id="0" name=""/>
        <dsp:cNvSpPr/>
      </dsp:nvSpPr>
      <dsp:spPr>
        <a:xfrm>
          <a:off x="1066612" y="1273814"/>
          <a:ext cx="7250570" cy="72659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3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Новый вид отпуска – одноразовый оплачиваемый отпуск при рождении ребёнка продолжительностью до 14 лет, который предоставляется отцу (мужу)</a:t>
          </a:r>
          <a:endParaRPr lang="ru-RU" sz="16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066612" y="1273814"/>
        <a:ext cx="7250570" cy="726590"/>
      </dsp:txXfrm>
    </dsp:sp>
    <dsp:sp modelId="{C9A0D91C-004E-4DA8-B0B3-F011DCD91BB5}">
      <dsp:nvSpPr>
        <dsp:cNvPr id="0" name=""/>
        <dsp:cNvSpPr/>
      </dsp:nvSpPr>
      <dsp:spPr>
        <a:xfrm>
          <a:off x="524003" y="1134344"/>
          <a:ext cx="908238" cy="90823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DA642-F0AA-41F9-9177-055D788DA193}">
      <dsp:nvSpPr>
        <dsp:cNvPr id="0" name=""/>
        <dsp:cNvSpPr/>
      </dsp:nvSpPr>
      <dsp:spPr>
        <a:xfrm>
          <a:off x="1270657" y="2147649"/>
          <a:ext cx="7090771" cy="7265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3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Отпуск по уходу за ребенком до достижения им трехлетнего возраста определён как равное право каждого из родителей ребенка (матери и отца)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1270657" y="2147649"/>
        <a:ext cx="7090771" cy="726590"/>
      </dsp:txXfrm>
    </dsp:sp>
    <dsp:sp modelId="{79B5D0E9-75E3-41B5-B7D5-11B6B188B0C9}">
      <dsp:nvSpPr>
        <dsp:cNvPr id="0" name=""/>
        <dsp:cNvSpPr/>
      </dsp:nvSpPr>
      <dsp:spPr>
        <a:xfrm>
          <a:off x="674720" y="2103648"/>
          <a:ext cx="908238" cy="90823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803F8-F447-4945-9FAC-5889FDA7E6CB}">
      <dsp:nvSpPr>
        <dsp:cNvPr id="0" name=""/>
        <dsp:cNvSpPr/>
      </dsp:nvSpPr>
      <dsp:spPr>
        <a:xfrm>
          <a:off x="1149388" y="3002577"/>
          <a:ext cx="7250570" cy="138265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3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Увеличен круг лиц, имеющих право взять дополнительный отпуск продолжительностью 10 календарных дней «на детей»: один из родителей, который имеет двух или более детей до 15 лет или которые усыновили ребёнка; работников обоего пола, имеющих детей или совершеннолетнего ребенка - лицо с инвалидностью с детства подгруппы А I группы</a:t>
          </a:r>
          <a:endParaRPr lang="ru-RU" sz="16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149388" y="3002577"/>
        <a:ext cx="7250570" cy="1382658"/>
      </dsp:txXfrm>
    </dsp:sp>
    <dsp:sp modelId="{60AD8474-2031-4B4F-8D4F-D9E6243C8064}">
      <dsp:nvSpPr>
        <dsp:cNvPr id="0" name=""/>
        <dsp:cNvSpPr/>
      </dsp:nvSpPr>
      <dsp:spPr>
        <a:xfrm>
          <a:off x="674725" y="3334371"/>
          <a:ext cx="908238" cy="90823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9BBBCB-C39E-4324-BF08-5CCE38CAB57C}">
      <dsp:nvSpPr>
        <dsp:cNvPr id="0" name=""/>
        <dsp:cNvSpPr/>
      </dsp:nvSpPr>
      <dsp:spPr>
        <a:xfrm>
          <a:off x="628735" y="4544398"/>
          <a:ext cx="7771223" cy="11282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31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Bookman Old Style" panose="02050604050505020204" pitchFamily="18" charset="0"/>
            </a:rPr>
            <a:t>Предоставлена возможность установления сокращенной продолжительности рабочего времени для мужчин, имеющих детей в возрасте до четырнадцати лет или ребенка с инвалидностью, и родителей, воспитывающих детей без матери (в том числе в случае длительного пребывания матери в лечебном учреждении).</a:t>
          </a:r>
          <a:endParaRPr lang="ru-RU" sz="1600" kern="1200" dirty="0">
            <a:latin typeface="Bookman Old Style" panose="02050604050505020204" pitchFamily="18" charset="0"/>
          </a:endParaRPr>
        </a:p>
      </dsp:txBody>
      <dsp:txXfrm>
        <a:off x="628735" y="4544398"/>
        <a:ext cx="7771223" cy="1128256"/>
      </dsp:txXfrm>
    </dsp:sp>
    <dsp:sp modelId="{BC7E875C-9070-40E2-A9B3-553EA7627A07}">
      <dsp:nvSpPr>
        <dsp:cNvPr id="0" name=""/>
        <dsp:cNvSpPr/>
      </dsp:nvSpPr>
      <dsp:spPr>
        <a:xfrm>
          <a:off x="128778" y="4764415"/>
          <a:ext cx="908238" cy="90823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E0A5F-C420-49B5-8397-1EBCE15714C2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DB4CE-893F-4378-BB05-473A53FA8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440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85737-DEB6-4A6C-A147-55A806BC389E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6125"/>
            <a:ext cx="53863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7A5D1-FA36-4203-A94D-C5DE0DB7EF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6352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C491A9-0D1A-41B2-BF37-793185C7EF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92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ksandr.karachevsk\Desktop\Перезентация_шаблон\bg_logo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9237"/>
            <a:ext cx="10691813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Metinvest\brandbook\лого\Metinvest_Logo_AllFormats\Metinvest_Logo_AllFormats\UKR\Metinvest_Logo_Ukr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0"/>
          <a:stretch/>
        </p:blipFill>
        <p:spPr bwMode="auto">
          <a:xfrm>
            <a:off x="4234880" y="1457410"/>
            <a:ext cx="1375345" cy="2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8949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8" y="1515005"/>
            <a:ext cx="2706687" cy="4315884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>
          <a:xfrm>
            <a:off x="3598863" y="1526293"/>
            <a:ext cx="5684837" cy="4304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6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7877" y="542925"/>
            <a:ext cx="5705136" cy="725488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481138"/>
            <a:ext cx="2706687" cy="4349750"/>
          </a:xfrm>
        </p:spPr>
        <p:txBody>
          <a:bodyPr/>
          <a:lstStyle>
            <a:lvl1pPr>
              <a:defRPr sz="85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657600"/>
            <a:ext cx="2724150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3" name="Объект 8"/>
          <p:cNvSpPr>
            <a:spLocks noGrp="1"/>
          </p:cNvSpPr>
          <p:nvPr>
            <p:ph sz="quarter" idx="19"/>
          </p:nvPr>
        </p:nvSpPr>
        <p:spPr>
          <a:xfrm>
            <a:off x="6557964" y="3657600"/>
            <a:ext cx="2725736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Объект 8"/>
          <p:cNvSpPr>
            <a:spLocks noGrp="1"/>
          </p:cNvSpPr>
          <p:nvPr>
            <p:ph sz="quarter" idx="20"/>
          </p:nvPr>
        </p:nvSpPr>
        <p:spPr>
          <a:xfrm>
            <a:off x="3598863" y="1495426"/>
            <a:ext cx="2724150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Объект 8"/>
          <p:cNvSpPr>
            <a:spLocks noGrp="1"/>
          </p:cNvSpPr>
          <p:nvPr>
            <p:ph sz="quarter" idx="21"/>
          </p:nvPr>
        </p:nvSpPr>
        <p:spPr>
          <a:xfrm>
            <a:off x="6557964" y="1495426"/>
            <a:ext cx="2725736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28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30238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17877" y="1481138"/>
            <a:ext cx="2634911" cy="4349750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0" name="Объект 8"/>
          <p:cNvSpPr>
            <a:spLocks noGrp="1"/>
          </p:cNvSpPr>
          <p:nvPr>
            <p:ph sz="quarter" idx="16"/>
          </p:nvPr>
        </p:nvSpPr>
        <p:spPr>
          <a:xfrm>
            <a:off x="3598863" y="1481138"/>
            <a:ext cx="2724150" cy="2188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923818"/>
            <a:ext cx="5684838" cy="19070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2" name="Объект 8"/>
          <p:cNvSpPr>
            <a:spLocks noGrp="1"/>
          </p:cNvSpPr>
          <p:nvPr>
            <p:ph sz="quarter" idx="18"/>
          </p:nvPr>
        </p:nvSpPr>
        <p:spPr>
          <a:xfrm>
            <a:off x="6557963" y="1481139"/>
            <a:ext cx="2729165" cy="21996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384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30238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504709"/>
            <a:ext cx="2706687" cy="1921397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Текст 6"/>
          <p:cNvSpPr>
            <a:spLocks noGrp="1"/>
          </p:cNvSpPr>
          <p:nvPr>
            <p:ph type="body" sz="quarter" idx="14"/>
          </p:nvPr>
        </p:nvSpPr>
        <p:spPr>
          <a:xfrm>
            <a:off x="3598863" y="1504709"/>
            <a:ext cx="2706687" cy="1921397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Текст 6"/>
          <p:cNvSpPr>
            <a:spLocks noGrp="1"/>
          </p:cNvSpPr>
          <p:nvPr>
            <p:ph type="body" sz="quarter" idx="15"/>
          </p:nvPr>
        </p:nvSpPr>
        <p:spPr>
          <a:xfrm>
            <a:off x="630237" y="3646025"/>
            <a:ext cx="2706687" cy="2187616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8" name="Текст 6"/>
          <p:cNvSpPr>
            <a:spLocks noGrp="1"/>
          </p:cNvSpPr>
          <p:nvPr>
            <p:ph type="body" sz="quarter" idx="16"/>
          </p:nvPr>
        </p:nvSpPr>
        <p:spPr>
          <a:xfrm>
            <a:off x="3598863" y="3646025"/>
            <a:ext cx="2706687" cy="2187616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2" name="Текст 6"/>
          <p:cNvSpPr>
            <a:spLocks noGrp="1"/>
          </p:cNvSpPr>
          <p:nvPr>
            <p:ph type="body" sz="quarter" idx="17"/>
          </p:nvPr>
        </p:nvSpPr>
        <p:spPr>
          <a:xfrm>
            <a:off x="6557963" y="1504709"/>
            <a:ext cx="2706687" cy="1921397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3" name="Текст 6"/>
          <p:cNvSpPr>
            <a:spLocks noGrp="1"/>
          </p:cNvSpPr>
          <p:nvPr>
            <p:ph type="body" sz="quarter" idx="18"/>
          </p:nvPr>
        </p:nvSpPr>
        <p:spPr>
          <a:xfrm>
            <a:off x="6557963" y="3646025"/>
            <a:ext cx="2706687" cy="2187616"/>
          </a:xfr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18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ksandr.karachevsk\Desktop\Перезентация_шаблон\bg_logo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9237"/>
            <a:ext cx="10691813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Metinvest\brandbook\лого\Metinvest_Logo_AllFormats\Metinvest_Logo_AllFormats\UKR\Metinvest_Logo_Ukr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0"/>
          <a:stretch/>
        </p:blipFill>
        <p:spPr bwMode="auto">
          <a:xfrm>
            <a:off x="4234880" y="1457410"/>
            <a:ext cx="1375345" cy="2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03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rgbClr val="E30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27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ksandr.karachevsk\Desktop\Перезентация_шаблон\bg_logo_white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1937"/>
            <a:ext cx="10691813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366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зделительный слайд (опциона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 userDrawn="1"/>
        </p:nvCxnSpPr>
        <p:spPr>
          <a:xfrm>
            <a:off x="347662" y="301849"/>
            <a:ext cx="9210675" cy="0"/>
          </a:xfrm>
          <a:prstGeom prst="line">
            <a:avLst/>
          </a:prstGeom>
          <a:ln w="12700">
            <a:solidFill>
              <a:srgbClr val="F8F8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rgbClr val="F8F8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C:\Users\aleksandr.karachevsk\Desktop\Перезентация_шаблон\mih_logo_w_ukr_white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773" y="5613762"/>
            <a:ext cx="1624011" cy="114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816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070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7877" y="542925"/>
            <a:ext cx="5705136" cy="725488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481138"/>
            <a:ext cx="2706687" cy="4349750"/>
          </a:xfrm>
        </p:spPr>
        <p:txBody>
          <a:bodyPr/>
          <a:lstStyle>
            <a:lvl1pPr>
              <a:defRPr sz="85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657600"/>
            <a:ext cx="2724150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3" name="Объект 8"/>
          <p:cNvSpPr>
            <a:spLocks noGrp="1"/>
          </p:cNvSpPr>
          <p:nvPr>
            <p:ph sz="quarter" idx="19"/>
          </p:nvPr>
        </p:nvSpPr>
        <p:spPr>
          <a:xfrm>
            <a:off x="6557964" y="3657600"/>
            <a:ext cx="2725736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Объект 8"/>
          <p:cNvSpPr>
            <a:spLocks noGrp="1"/>
          </p:cNvSpPr>
          <p:nvPr>
            <p:ph sz="quarter" idx="20"/>
          </p:nvPr>
        </p:nvSpPr>
        <p:spPr>
          <a:xfrm>
            <a:off x="3598863" y="1495426"/>
            <a:ext cx="2724150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Объект 8"/>
          <p:cNvSpPr>
            <a:spLocks noGrp="1"/>
          </p:cNvSpPr>
          <p:nvPr>
            <p:ph sz="quarter" idx="21"/>
          </p:nvPr>
        </p:nvSpPr>
        <p:spPr>
          <a:xfrm>
            <a:off x="6557964" y="1495426"/>
            <a:ext cx="2725736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5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ный слайд (опциона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F:\Metinvest\brandbook\лого\Metinvest_Logo_AllFormats\Metinvest_Logo_AllFormats\UKR\Metinvest_Logo_Ukr-0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6"/>
          <a:stretch/>
        </p:blipFill>
        <p:spPr bwMode="auto">
          <a:xfrm>
            <a:off x="4321821" y="6038409"/>
            <a:ext cx="1367780" cy="2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347662" y="301849"/>
            <a:ext cx="9210675" cy="0"/>
          </a:xfrm>
          <a:prstGeom prst="line">
            <a:avLst/>
          </a:prstGeom>
          <a:ln w="12700">
            <a:solidFill>
              <a:srgbClr val="E30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rgbClr val="E30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84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271" y="758952"/>
            <a:ext cx="7652385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71" y="4800600"/>
            <a:ext cx="7652385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71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65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20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271" y="758952"/>
            <a:ext cx="7652385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1" y="4800600"/>
            <a:ext cx="7652385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71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4374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271" y="1828802"/>
            <a:ext cx="3640455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7765" y="1828802"/>
            <a:ext cx="3640455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22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1" y="1717185"/>
            <a:ext cx="3640455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5271" y="2507550"/>
            <a:ext cx="3640455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982718" y="1717185"/>
            <a:ext cx="3645408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7765" y="2507550"/>
            <a:ext cx="3640455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46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83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1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2"/>
            <a:ext cx="2600325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717" y="685800"/>
            <a:ext cx="4939242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99736"/>
            <a:ext cx="2600325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212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9175433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257800"/>
            <a:ext cx="8110538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9175433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6108591"/>
            <a:ext cx="8110538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9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75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rgbClr val="E30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9087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7069" y="381000"/>
            <a:ext cx="2012156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9125" y="381000"/>
            <a:ext cx="6284119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519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ksandr.karachevsk\Desktop\Перезентация_шаблон\bg_logo_white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1937"/>
            <a:ext cx="10691813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006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7877" y="542925"/>
            <a:ext cx="5705136" cy="725488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481138"/>
            <a:ext cx="2706687" cy="4349750"/>
          </a:xfrm>
        </p:spPr>
        <p:txBody>
          <a:bodyPr/>
          <a:lstStyle>
            <a:lvl1pPr>
              <a:defRPr sz="85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657600"/>
            <a:ext cx="2724150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3" name="Объект 8"/>
          <p:cNvSpPr>
            <a:spLocks noGrp="1"/>
          </p:cNvSpPr>
          <p:nvPr>
            <p:ph sz="quarter" idx="19"/>
          </p:nvPr>
        </p:nvSpPr>
        <p:spPr>
          <a:xfrm>
            <a:off x="6557964" y="3657600"/>
            <a:ext cx="2725736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Объект 8"/>
          <p:cNvSpPr>
            <a:spLocks noGrp="1"/>
          </p:cNvSpPr>
          <p:nvPr>
            <p:ph sz="quarter" idx="20"/>
          </p:nvPr>
        </p:nvSpPr>
        <p:spPr>
          <a:xfrm>
            <a:off x="3598863" y="1495426"/>
            <a:ext cx="2724150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Объект 8"/>
          <p:cNvSpPr>
            <a:spLocks noGrp="1"/>
          </p:cNvSpPr>
          <p:nvPr>
            <p:ph sz="quarter" idx="21"/>
          </p:nvPr>
        </p:nvSpPr>
        <p:spPr>
          <a:xfrm>
            <a:off x="6557964" y="1495426"/>
            <a:ext cx="2725736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6343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857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272" y="758952"/>
            <a:ext cx="7652385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363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72" y="4800600"/>
            <a:ext cx="7652385" cy="1691640"/>
          </a:xfrm>
        </p:spPr>
        <p:txBody>
          <a:bodyPr>
            <a:normAutofit/>
          </a:bodyPr>
          <a:lstStyle>
            <a:lvl1pPr marL="0" indent="0" algn="l">
              <a:buNone/>
              <a:defRPr sz="1625" baseline="0">
                <a:solidFill>
                  <a:schemeClr val="tx1">
                    <a:lumMod val="8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625"/>
            </a:lvl3pPr>
            <a:lvl4pPr marL="1114425" indent="0" algn="ctr">
              <a:buNone/>
              <a:defRPr sz="1625"/>
            </a:lvl4pPr>
            <a:lvl5pPr marL="1485900" indent="0" algn="ctr">
              <a:buNone/>
              <a:defRPr sz="1625"/>
            </a:lvl5pPr>
            <a:lvl6pPr marL="1857375" indent="0" algn="ctr">
              <a:buNone/>
              <a:defRPr sz="1625"/>
            </a:lvl6pPr>
            <a:lvl7pPr marL="2228850" indent="0" algn="ctr">
              <a:buNone/>
              <a:defRPr sz="1625"/>
            </a:lvl7pPr>
            <a:lvl8pPr marL="2600325" indent="0" algn="ctr">
              <a:buNone/>
              <a:defRPr sz="1625"/>
            </a:lvl8pPr>
            <a:lvl9pPr marL="2971800" indent="0" algn="ctr">
              <a:buNone/>
              <a:defRPr sz="162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371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106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282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272" y="758952"/>
            <a:ext cx="7652385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36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2" y="4800600"/>
            <a:ext cx="7652385" cy="1691640"/>
          </a:xfrm>
        </p:spPr>
        <p:txBody>
          <a:bodyPr anchor="t">
            <a:normAutofit/>
          </a:bodyPr>
          <a:lstStyle>
            <a:lvl1pPr marL="0" indent="0">
              <a:buNone/>
              <a:defRPr sz="16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371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59480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272" y="1828803"/>
            <a:ext cx="3640455" cy="4351337"/>
          </a:xfrm>
        </p:spPr>
        <p:txBody>
          <a:bodyPr/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7766" y="1828803"/>
            <a:ext cx="3640455" cy="4351337"/>
          </a:xfrm>
        </p:spPr>
        <p:txBody>
          <a:bodyPr/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73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2" y="1717185"/>
            <a:ext cx="3640455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63" b="0">
                <a:solidFill>
                  <a:schemeClr val="tx2"/>
                </a:solidFill>
              </a:defRPr>
            </a:lvl1pPr>
            <a:lvl2pPr marL="371475" indent="0">
              <a:buNone/>
              <a:defRPr sz="1463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5272" y="2507550"/>
            <a:ext cx="3640455" cy="3664650"/>
          </a:xfrm>
        </p:spPr>
        <p:txBody>
          <a:bodyPr/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982718" y="1717185"/>
            <a:ext cx="3645408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463" b="0" kern="1200" spc="8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74295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163"/>
              </a:spcAft>
              <a:buClr>
                <a:schemeClr val="accent1"/>
              </a:buClr>
              <a:buSzPct val="8000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7766" y="2507550"/>
            <a:ext cx="3640455" cy="3664650"/>
          </a:xfrm>
        </p:spPr>
        <p:txBody>
          <a:bodyPr/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5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60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7877" y="542925"/>
            <a:ext cx="5705136" cy="725488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481138"/>
            <a:ext cx="2706687" cy="4349750"/>
          </a:xfrm>
        </p:spPr>
        <p:txBody>
          <a:bodyPr/>
          <a:lstStyle>
            <a:lvl1pPr>
              <a:defRPr sz="85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657600"/>
            <a:ext cx="2724150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3" name="Объект 8"/>
          <p:cNvSpPr>
            <a:spLocks noGrp="1"/>
          </p:cNvSpPr>
          <p:nvPr>
            <p:ph sz="quarter" idx="19"/>
          </p:nvPr>
        </p:nvSpPr>
        <p:spPr>
          <a:xfrm>
            <a:off x="6557964" y="3657600"/>
            <a:ext cx="2725736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Объект 8"/>
          <p:cNvSpPr>
            <a:spLocks noGrp="1"/>
          </p:cNvSpPr>
          <p:nvPr>
            <p:ph sz="quarter" idx="20"/>
          </p:nvPr>
        </p:nvSpPr>
        <p:spPr>
          <a:xfrm>
            <a:off x="3598863" y="1495426"/>
            <a:ext cx="2724150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Объект 8"/>
          <p:cNvSpPr>
            <a:spLocks noGrp="1"/>
          </p:cNvSpPr>
          <p:nvPr>
            <p:ph sz="quarter" idx="21"/>
          </p:nvPr>
        </p:nvSpPr>
        <p:spPr>
          <a:xfrm>
            <a:off x="6557964" y="1495426"/>
            <a:ext cx="2725736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4539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296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5" y="457204"/>
            <a:ext cx="2600325" cy="1600197"/>
          </a:xfrm>
        </p:spPr>
        <p:txBody>
          <a:bodyPr anchor="b">
            <a:normAutofit/>
          </a:bodyPr>
          <a:lstStyle>
            <a:lvl1pPr>
              <a:defRPr sz="2275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717" y="685800"/>
            <a:ext cx="4939242" cy="5486400"/>
          </a:xfrm>
        </p:spPr>
        <p:txBody>
          <a:bodyPr/>
          <a:lstStyle>
            <a:lvl1pPr>
              <a:defRPr sz="1463"/>
            </a:lvl1pPr>
            <a:lvl2pPr>
              <a:defRPr sz="1300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5" y="2099737"/>
            <a:ext cx="2600325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50"/>
              </a:spcBef>
              <a:buNone/>
              <a:defRPr sz="1056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9390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105400"/>
            <a:ext cx="9175433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1" y="5257800"/>
            <a:ext cx="8110538" cy="914400"/>
          </a:xfrm>
        </p:spPr>
        <p:txBody>
          <a:bodyPr anchor="b">
            <a:normAutofit/>
          </a:bodyPr>
          <a:lstStyle>
            <a:lvl1pPr>
              <a:defRPr sz="2275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4"/>
            <a:ext cx="9175433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1" y="6108593"/>
            <a:ext cx="8110538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50"/>
              </a:spcBef>
              <a:buNone/>
              <a:defRPr sz="1056">
                <a:solidFill>
                  <a:schemeClr val="bg1">
                    <a:lumMod val="85000"/>
                  </a:schemeClr>
                </a:solidFill>
              </a:defRPr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451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332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7069" y="381000"/>
            <a:ext cx="2012156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9126" y="381000"/>
            <a:ext cx="6284119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976E-87EB-4805-BF1B-5DA9C0FE2025}" type="datetimeFigureOut">
              <a:rPr lang="ru-RU" smtClean="0"/>
              <a:t>05.10.2021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458-61EC-45FC-B146-04CA4EFD0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0890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ksandr.karachevsk\Desktop\Перезентация_шаблон\bg_logo_white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61937"/>
            <a:ext cx="10691813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9730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7877" y="542925"/>
            <a:ext cx="5705136" cy="725488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 sz="975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8" y="1481138"/>
            <a:ext cx="2706687" cy="4349750"/>
          </a:xfrm>
        </p:spPr>
        <p:txBody>
          <a:bodyPr/>
          <a:lstStyle>
            <a:lvl1pPr>
              <a:defRPr sz="691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657602"/>
            <a:ext cx="2724150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3" name="Объект 8"/>
          <p:cNvSpPr>
            <a:spLocks noGrp="1"/>
          </p:cNvSpPr>
          <p:nvPr>
            <p:ph sz="quarter" idx="19"/>
          </p:nvPr>
        </p:nvSpPr>
        <p:spPr>
          <a:xfrm>
            <a:off x="6557964" y="3657602"/>
            <a:ext cx="2725736" cy="21612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Объект 8"/>
          <p:cNvSpPr>
            <a:spLocks noGrp="1"/>
          </p:cNvSpPr>
          <p:nvPr>
            <p:ph sz="quarter" idx="20"/>
          </p:nvPr>
        </p:nvSpPr>
        <p:spPr>
          <a:xfrm>
            <a:off x="3598863" y="1495426"/>
            <a:ext cx="2724150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Объект 8"/>
          <p:cNvSpPr>
            <a:spLocks noGrp="1"/>
          </p:cNvSpPr>
          <p:nvPr>
            <p:ph sz="quarter" idx="21"/>
          </p:nvPr>
        </p:nvSpPr>
        <p:spPr>
          <a:xfrm>
            <a:off x="6557964" y="1495426"/>
            <a:ext cx="2725736" cy="19335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2741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3" y="6546124"/>
            <a:ext cx="92106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4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Группа 115"/>
          <p:cNvGrpSpPr/>
          <p:nvPr userDrawn="1"/>
        </p:nvGrpSpPr>
        <p:grpSpPr>
          <a:xfrm>
            <a:off x="11247113" y="10386786"/>
            <a:ext cx="9211238" cy="6858000"/>
            <a:chOff x="346884" y="-7766050"/>
            <a:chExt cx="9211238" cy="751840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17" name="Прямоугольник 116"/>
            <p:cNvSpPr/>
            <p:nvPr userDrawn="1"/>
          </p:nvSpPr>
          <p:spPr>
            <a:xfrm>
              <a:off x="346884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8" name="Прямоугольник 117"/>
            <p:cNvSpPr/>
            <p:nvPr userDrawn="1"/>
          </p:nvSpPr>
          <p:spPr>
            <a:xfrm>
              <a:off x="1134998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9" name="Прямоугольник 118"/>
            <p:cNvSpPr/>
            <p:nvPr userDrawn="1"/>
          </p:nvSpPr>
          <p:spPr>
            <a:xfrm>
              <a:off x="1923112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0" name="Прямоугольник 119"/>
            <p:cNvSpPr/>
            <p:nvPr userDrawn="1"/>
          </p:nvSpPr>
          <p:spPr>
            <a:xfrm>
              <a:off x="2711226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1" name="Прямоугольник 120"/>
            <p:cNvSpPr/>
            <p:nvPr userDrawn="1"/>
          </p:nvSpPr>
          <p:spPr>
            <a:xfrm>
              <a:off x="3499340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2" name="Прямоугольник 121"/>
            <p:cNvSpPr/>
            <p:nvPr userDrawn="1"/>
          </p:nvSpPr>
          <p:spPr>
            <a:xfrm>
              <a:off x="4287454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3" name="Прямоугольник 122"/>
            <p:cNvSpPr/>
            <p:nvPr userDrawn="1"/>
          </p:nvSpPr>
          <p:spPr>
            <a:xfrm>
              <a:off x="5075568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4" name="Прямоугольник 123"/>
            <p:cNvSpPr/>
            <p:nvPr userDrawn="1"/>
          </p:nvSpPr>
          <p:spPr>
            <a:xfrm>
              <a:off x="5863682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5" name="Прямоугольник 124"/>
            <p:cNvSpPr/>
            <p:nvPr userDrawn="1"/>
          </p:nvSpPr>
          <p:spPr>
            <a:xfrm>
              <a:off x="6651796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6" name="Прямоугольник 125"/>
            <p:cNvSpPr/>
            <p:nvPr userDrawn="1"/>
          </p:nvSpPr>
          <p:spPr>
            <a:xfrm>
              <a:off x="7439910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7" name="Прямоугольник 126"/>
            <p:cNvSpPr/>
            <p:nvPr userDrawn="1"/>
          </p:nvSpPr>
          <p:spPr>
            <a:xfrm>
              <a:off x="8228024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28" name="Прямоугольник 127"/>
            <p:cNvSpPr/>
            <p:nvPr userDrawn="1"/>
          </p:nvSpPr>
          <p:spPr>
            <a:xfrm>
              <a:off x="9016135" y="-7766050"/>
              <a:ext cx="541987" cy="75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8949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54620" y="6270024"/>
            <a:ext cx="2311400" cy="26479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8" y="1515005"/>
            <a:ext cx="2706687" cy="431588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>
          <a:xfrm>
            <a:off x="3598863" y="1526293"/>
            <a:ext cx="5684837" cy="4304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4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30238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54620" y="6270024"/>
            <a:ext cx="2311400" cy="26479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17877" y="1481138"/>
            <a:ext cx="2634911" cy="43497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0" name="Объект 8"/>
          <p:cNvSpPr>
            <a:spLocks noGrp="1"/>
          </p:cNvSpPr>
          <p:nvPr>
            <p:ph sz="quarter" idx="16"/>
          </p:nvPr>
        </p:nvSpPr>
        <p:spPr>
          <a:xfrm>
            <a:off x="3598863" y="1481138"/>
            <a:ext cx="2724150" cy="21880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1" name="Объект 8"/>
          <p:cNvSpPr>
            <a:spLocks noGrp="1"/>
          </p:cNvSpPr>
          <p:nvPr>
            <p:ph sz="quarter" idx="17"/>
          </p:nvPr>
        </p:nvSpPr>
        <p:spPr>
          <a:xfrm>
            <a:off x="3598863" y="3923818"/>
            <a:ext cx="5684838" cy="19070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2" name="Объект 8"/>
          <p:cNvSpPr>
            <a:spLocks noGrp="1"/>
          </p:cNvSpPr>
          <p:nvPr>
            <p:ph sz="quarter" idx="18"/>
          </p:nvPr>
        </p:nvSpPr>
        <p:spPr>
          <a:xfrm>
            <a:off x="6557963" y="1481139"/>
            <a:ext cx="2729165" cy="21996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5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ример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30238" y="519113"/>
            <a:ext cx="5692775" cy="7493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Заголовок первого уровня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54620" y="6270024"/>
            <a:ext cx="2311400" cy="26479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200"/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30237" y="1504709"/>
            <a:ext cx="2706687" cy="192139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6" name="Текст 6"/>
          <p:cNvSpPr>
            <a:spLocks noGrp="1"/>
          </p:cNvSpPr>
          <p:nvPr>
            <p:ph type="body" sz="quarter" idx="14"/>
          </p:nvPr>
        </p:nvSpPr>
        <p:spPr>
          <a:xfrm>
            <a:off x="3598863" y="1504709"/>
            <a:ext cx="2706687" cy="192139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7" name="Текст 6"/>
          <p:cNvSpPr>
            <a:spLocks noGrp="1"/>
          </p:cNvSpPr>
          <p:nvPr>
            <p:ph type="body" sz="quarter" idx="15"/>
          </p:nvPr>
        </p:nvSpPr>
        <p:spPr>
          <a:xfrm>
            <a:off x="630237" y="3646025"/>
            <a:ext cx="2706687" cy="2187616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8" name="Текст 6"/>
          <p:cNvSpPr>
            <a:spLocks noGrp="1"/>
          </p:cNvSpPr>
          <p:nvPr>
            <p:ph type="body" sz="quarter" idx="16"/>
          </p:nvPr>
        </p:nvSpPr>
        <p:spPr>
          <a:xfrm>
            <a:off x="3598863" y="3646025"/>
            <a:ext cx="2706687" cy="2187616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2" name="Текст 6"/>
          <p:cNvSpPr>
            <a:spLocks noGrp="1"/>
          </p:cNvSpPr>
          <p:nvPr>
            <p:ph type="body" sz="quarter" idx="17"/>
          </p:nvPr>
        </p:nvSpPr>
        <p:spPr>
          <a:xfrm>
            <a:off x="6557963" y="1504709"/>
            <a:ext cx="2706687" cy="192139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3" name="Текст 6"/>
          <p:cNvSpPr>
            <a:spLocks noGrp="1"/>
          </p:cNvSpPr>
          <p:nvPr>
            <p:ph type="body" sz="quarter" idx="18"/>
          </p:nvPr>
        </p:nvSpPr>
        <p:spPr>
          <a:xfrm>
            <a:off x="6557963" y="3646025"/>
            <a:ext cx="2706687" cy="2187616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26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ksandr.karachevsk\Desktop\Перезентация_шаблон\bg_logo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9237"/>
            <a:ext cx="10691813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Metinvest\brandbook\лого\Metinvest_Logo_AllFormats\Metinvest_Logo_AllFormats\UKR\Metinvest_Logo_Ukr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0"/>
          <a:stretch/>
        </p:blipFill>
        <p:spPr bwMode="auto">
          <a:xfrm>
            <a:off x="4234880" y="1457410"/>
            <a:ext cx="1375345" cy="2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08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ключите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 userDrawn="1"/>
        </p:nvCxnSpPr>
        <p:spPr>
          <a:xfrm>
            <a:off x="347662" y="6546124"/>
            <a:ext cx="9210675" cy="0"/>
          </a:xfrm>
          <a:prstGeom prst="line">
            <a:avLst/>
          </a:prstGeom>
          <a:ln w="12700">
            <a:solidFill>
              <a:srgbClr val="E30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89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06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808" r:id="rId4"/>
    <p:sldLayoutId id="2147483649" r:id="rId5"/>
    <p:sldLayoutId id="2147483656" r:id="rId6"/>
    <p:sldLayoutId id="2147483657" r:id="rId7"/>
    <p:sldLayoutId id="2147483806" r:id="rId8"/>
    <p:sldLayoutId id="214748380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54620" y="6270024"/>
            <a:ext cx="2311400" cy="2647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84354509-BB7E-4CD0-B600-C43E671D254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586854" y="6058167"/>
            <a:ext cx="870037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21898" y="1500189"/>
            <a:ext cx="5698365" cy="417671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7520" y="532761"/>
            <a:ext cx="5695494" cy="73565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smtClean="0"/>
              <a:t>Заголовок первого уровня</a:t>
            </a:r>
            <a:endParaRPr lang="ru-RU"/>
          </a:p>
        </p:txBody>
      </p:sp>
      <p:pic>
        <p:nvPicPr>
          <p:cNvPr id="7" name="Picture 3" descr="C:\Users\aleksandr.karachevsk\Desktop\Перезентация_шаблон\mih_logo_w_ukr_white-01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05" y="5981849"/>
            <a:ext cx="1238343" cy="87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38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hf hdr="0" ftr="0" dt="0"/>
  <p:txStyles>
    <p:titleStyle>
      <a:lvl1pPr algn="l" defTabSz="914400" rtl="0" eaLnBrk="1" latinLnBrk="0" hangingPunct="1">
        <a:lnSpc>
          <a:spcPts val="2100"/>
        </a:lnSpc>
        <a:spcBef>
          <a:spcPct val="0"/>
        </a:spcBef>
        <a:buNone/>
        <a:defRPr lang="ru-RU" sz="2000" b="1" i="0" kern="1200" cap="none" spc="0" baseline="0" smtClean="0">
          <a:solidFill>
            <a:schemeClr val="tx1"/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9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7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1619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tabLst>
          <a:tab pos="182563" algn="l"/>
        </a:tabLst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7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tabLst>
          <a:tab pos="92075" algn="l"/>
        </a:tabLst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12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  <p:sldLayoutId id="214748380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19711" y="0"/>
            <a:ext cx="79248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271" y="365760"/>
            <a:ext cx="787527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1" y="1828802"/>
            <a:ext cx="698373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563453" y="1032768"/>
            <a:ext cx="1904999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28077EF-3DB9-4852-A8C8-9AA18A70A9F8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725251" y="4080768"/>
            <a:ext cx="3581400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476" y="6172202"/>
            <a:ext cx="74295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2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  <p:sldLayoutId id="2147484009" r:id="rId12"/>
    <p:sldLayoutId id="2147484010" r:id="rId13"/>
    <p:sldLayoutId id="214748401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19711" y="0"/>
            <a:ext cx="79248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271" y="365760"/>
            <a:ext cx="787527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271" y="1828803"/>
            <a:ext cx="698373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563454" y="1032769"/>
            <a:ext cx="1904999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28077EF-3DB9-4852-A8C8-9AA18A70A9F8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725251" y="4080769"/>
            <a:ext cx="3581400" cy="296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476" y="6172204"/>
            <a:ext cx="74295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2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32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  <p:sldLayoutId id="2147484026" r:id="rId14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250" kern="1200" spc="-4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590" indent="-148590" algn="l" defTabSz="742950" rtl="0" eaLnBrk="1" latinLnBrk="0" hangingPunct="1">
        <a:lnSpc>
          <a:spcPct val="95000"/>
        </a:lnSpc>
        <a:spcBef>
          <a:spcPts val="1138"/>
        </a:spcBef>
        <a:spcAft>
          <a:spcPts val="163"/>
        </a:spcAft>
        <a:buClr>
          <a:schemeClr val="accent1"/>
        </a:buClr>
        <a:buSzPct val="80000"/>
        <a:buFont typeface="Arial" pitchFamily="34" charset="0"/>
        <a:buChar char="•"/>
        <a:defRPr sz="1463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8590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94360" indent="-148590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17245" indent="-148590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40130" indent="-148590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00000" indent="-185738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543750" indent="-185738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787500" indent="-185738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031250" indent="-185738" algn="l" defTabSz="742950" rtl="0" eaLnBrk="1" latinLnBrk="0" hangingPunct="1">
        <a:lnSpc>
          <a:spcPct val="90000"/>
        </a:lnSpc>
        <a:spcBef>
          <a:spcPts val="244"/>
        </a:spcBef>
        <a:spcAft>
          <a:spcPts val="244"/>
        </a:spcAft>
        <a:buClr>
          <a:schemeClr val="accent1"/>
        </a:buClr>
        <a:buFont typeface="Wingdings 2" pitchFamily="18" charset="2"/>
        <a:buChar char=""/>
        <a:defRPr sz="113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1520" y="1890536"/>
            <a:ext cx="5773783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6000" spc="-100" dirty="0" smtClean="0">
                <a:solidFill>
                  <a:srgbClr val="E6001E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Arial" panose="020B0604020202020204" pitchFamily="34" charset="0"/>
              </a:rPr>
              <a:t>Изменения в регулировании трудовых отношений</a:t>
            </a:r>
            <a:endParaRPr lang="ru-RU" sz="6000" spc="-100" dirty="0">
              <a:solidFill>
                <a:srgbClr val="E6001E"/>
              </a:solidFill>
              <a:latin typeface="Bookman Old Style" panose="02050604050505020204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80271" y="5863562"/>
            <a:ext cx="4528600" cy="256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altLang="ja-JP" sz="1600" dirty="0" smtClean="0">
                <a:latin typeface="Bookman Old Style" panose="02050604050505020204" pitchFamily="18" charset="0"/>
                <a:ea typeface="Tahoma" panose="020B0604030504040204" pitchFamily="34" charset="0"/>
                <a:cs typeface="Arial" panose="020B0604020202020204" pitchFamily="34" charset="0"/>
              </a:rPr>
              <a:t>ООО «МЕТИНВЕСТ БИЗНЕС СЕРВИС»</a:t>
            </a:r>
            <a:endParaRPr lang="ru-RU" sz="1600" b="0" dirty="0">
              <a:latin typeface="Bookman Old Style" panose="02050604050505020204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071749" y="460278"/>
            <a:ext cx="1243000" cy="1128149"/>
            <a:chOff x="7095406" y="891351"/>
            <a:chExt cx="1243000" cy="1128149"/>
          </a:xfrm>
        </p:grpSpPr>
        <p:sp>
          <p:nvSpPr>
            <p:cNvPr id="16" name="Овал 15"/>
            <p:cNvSpPr/>
            <p:nvPr/>
          </p:nvSpPr>
          <p:spPr>
            <a:xfrm>
              <a:off x="7212972" y="891351"/>
              <a:ext cx="1125434" cy="1128149"/>
            </a:xfrm>
            <a:prstGeom prst="ellipse">
              <a:avLst/>
            </a:prstGeom>
            <a:solidFill>
              <a:srgbClr val="3F4852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8F8F8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5406" y="1546100"/>
              <a:ext cx="424585" cy="432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89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9977" y="345986"/>
            <a:ext cx="6355590" cy="8277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О чем поговорим?</a:t>
            </a:r>
            <a:endParaRPr lang="ru-RU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54509-BB7E-4CD0-B600-C43E671D254E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 r="30083"/>
          <a:stretch/>
        </p:blipFill>
        <p:spPr>
          <a:xfrm>
            <a:off x="1005231" y="2852678"/>
            <a:ext cx="2606436" cy="1863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55" y="129155"/>
            <a:ext cx="783603" cy="7189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14331" y="2866510"/>
            <a:ext cx="40699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Е-больничные</a:t>
            </a:r>
            <a:r>
              <a:rPr lang="ru-RU" sz="2000" dirty="0">
                <a:solidFill>
                  <a:schemeClr val="tx2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в полном объеме действуют с 1 октября. А действуют ли? Механизм и проблемы внедрения </a:t>
            </a:r>
            <a:endParaRPr lang="ru-RU" sz="2000" dirty="0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7791" y="1330877"/>
            <a:ext cx="49613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Е-трудовые: что важно знать?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Преимущества и недостатки по сравнению с бумажными трудовыми</a:t>
            </a:r>
            <a:endParaRPr lang="ru-RU" sz="2000" b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7791" y="4980713"/>
            <a:ext cx="43714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Гендерное равенство в правах на отпуск. Что нового?</a:t>
            </a:r>
            <a:endParaRPr lang="ru-RU" sz="2000" b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183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1"/>
          <p:cNvSpPr>
            <a:spLocks noGrp="1"/>
          </p:cNvSpPr>
          <p:nvPr>
            <p:ph type="ctrTitle"/>
          </p:nvPr>
        </p:nvSpPr>
        <p:spPr>
          <a:xfrm>
            <a:off x="640081" y="97381"/>
            <a:ext cx="8100884" cy="725488"/>
          </a:xfrm>
        </p:spPr>
        <p:txBody>
          <a:bodyPr>
            <a:noAutofit/>
          </a:bodyPr>
          <a:lstStyle/>
          <a:p>
            <a:pPr algn="ctr">
              <a:lnSpc>
                <a:spcPts val="2300"/>
              </a:lnSpc>
            </a:pPr>
            <a:r>
              <a:rPr lang="ru-RU" sz="2400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Электронные трудовые книжки: что важно знать?</a:t>
            </a:r>
            <a:endParaRPr lang="ru-RU" sz="2400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54509-BB7E-4CD0-B600-C43E671D254E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851087027"/>
              </p:ext>
            </p:extLst>
          </p:nvPr>
        </p:nvGraphicFramePr>
        <p:xfrm>
          <a:off x="322072" y="759529"/>
          <a:ext cx="1856585" cy="5808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63733129"/>
              </p:ext>
            </p:extLst>
          </p:nvPr>
        </p:nvGraphicFramePr>
        <p:xfrm>
          <a:off x="1728077" y="886208"/>
          <a:ext cx="7330897" cy="5806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5" name="Рисунок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9779" y="2195171"/>
            <a:ext cx="424585" cy="43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1994515" y="1031331"/>
            <a:ext cx="5564147" cy="7254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Е-трудовые </a:t>
            </a:r>
            <a:r>
              <a:rPr lang="en-US" sz="3200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vs </a:t>
            </a:r>
            <a:r>
              <a:rPr lang="ru-RU" sz="3200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бумажные трудовые</a:t>
            </a:r>
            <a:endParaRPr lang="ru-RU" sz="3200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54509-BB7E-4CD0-B600-C43E671D254E}" type="slidenum">
              <a:rPr lang="ru-RU" smtClean="0"/>
              <a:pPr/>
              <a:t>4</a:t>
            </a:fld>
            <a:endParaRPr lang="ru-RU"/>
          </a:p>
        </p:txBody>
      </p:sp>
      <p:grpSp>
        <p:nvGrpSpPr>
          <p:cNvPr id="2048" name="Группа 2047"/>
          <p:cNvGrpSpPr/>
          <p:nvPr/>
        </p:nvGrpSpPr>
        <p:grpSpPr>
          <a:xfrm>
            <a:off x="55849" y="87185"/>
            <a:ext cx="4794178" cy="6335260"/>
            <a:chOff x="76991" y="554131"/>
            <a:chExt cx="4794178" cy="6335260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14145" y="2292803"/>
              <a:ext cx="4657024" cy="45965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/>
              <a:endParaRPr lang="ru-RU" sz="1600" dirty="0" smtClean="0">
                <a:solidFill>
                  <a:schemeClr val="tx1"/>
                </a:solidFill>
                <a:latin typeface="Bookman Old Style" panose="02050604050505020204" pitchFamily="18" charset="0"/>
              </a:endParaRPr>
            </a:p>
            <a:p>
              <a:pPr fontAlgn="base"/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+ </a:t>
              </a:r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уменьшение </a:t>
              </a:r>
              <a:r>
                <a:rPr lang="ru-RU" sz="16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затрат работодателей на ведение бумажного документооборота;</a:t>
              </a:r>
            </a:p>
            <a:p>
              <a:pPr fontAlgn="base"/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+ упрощение </a:t>
              </a:r>
              <a:r>
                <a:rPr lang="ru-RU" sz="16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доступа к информации о приобретенном стаже работников;</a:t>
              </a:r>
            </a:p>
            <a:p>
              <a:pPr fontAlgn="base"/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+ учет </a:t>
              </a:r>
              <a:r>
                <a:rPr lang="ru-RU" sz="16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данных об образовании и квалификации работников для планирования подготовки (переподготовки) специалистов по актуальным направлениям;</a:t>
              </a:r>
            </a:p>
            <a:p>
              <a:pPr fontAlgn="base"/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+ устранение </a:t>
              </a:r>
              <a:r>
                <a:rPr lang="ru-RU" sz="16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возможных рисков и негативных последствий потери трудовой книжки, ее физического повреждения, фальсификации и внесения недостоверных сведений к этому </a:t>
              </a:r>
              <a:r>
                <a:rPr lang="ru-RU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документу;</a:t>
              </a:r>
            </a:p>
            <a:p>
              <a:pPr fontAlgn="base"/>
              <a:r>
                <a:rPr lang="uk-UA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+ автоматическое (без обращения лица</a:t>
              </a:r>
              <a:r>
                <a:rPr lang="uk-UA" sz="16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 </a:t>
              </a:r>
              <a:r>
                <a:rPr lang="uk-UA" sz="16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в ПФУ) назначение пенсий.</a:t>
              </a:r>
              <a:endParaRPr lang="ru-RU" sz="1600" dirty="0">
                <a:solidFill>
                  <a:schemeClr val="tx1"/>
                </a:solidFill>
                <a:latin typeface="Bookman Old Style" panose="02050604050505020204" pitchFamily="18" charset="0"/>
              </a:endParaRPr>
            </a:p>
            <a:p>
              <a:pPr algn="ctr"/>
              <a:endParaRPr lang="ru-RU" b="1" dirty="0" smtClean="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76991" y="554131"/>
              <a:ext cx="2165023" cy="1986356"/>
              <a:chOff x="4877032" y="1572879"/>
              <a:chExt cx="2165023" cy="1986356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77032" y="1572879"/>
                <a:ext cx="2165023" cy="1986356"/>
              </a:xfrm>
              <a:prstGeom prst="rect">
                <a:avLst/>
              </a:prstGeom>
            </p:spPr>
          </p:pic>
          <p:sp>
            <p:nvSpPr>
              <p:cNvPr id="13" name="Овал 4"/>
              <p:cNvSpPr txBox="1"/>
              <p:nvPr/>
            </p:nvSpPr>
            <p:spPr>
              <a:xfrm>
                <a:off x="5120201" y="1813277"/>
                <a:ext cx="1812072" cy="159535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0" lang="ru-RU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Bookman Old Style" panose="02050604050505020204" pitchFamily="18" charset="0"/>
                  </a:rPr>
                  <a:t>Преимущества</a:t>
                </a:r>
                <a:endParaRPr lang="ru-RU" kern="1200" dirty="0">
                  <a:solidFill>
                    <a:schemeClr val="bg1"/>
                  </a:solidFill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8" name="Группа 7"/>
            <p:cNvGrpSpPr/>
            <p:nvPr/>
          </p:nvGrpSpPr>
          <p:grpSpPr>
            <a:xfrm>
              <a:off x="1226196" y="1840438"/>
              <a:ext cx="696033" cy="686312"/>
              <a:chOff x="3905161" y="1125739"/>
              <a:chExt cx="696033" cy="686312"/>
            </a:xfrm>
          </p:grpSpPr>
          <p:sp>
            <p:nvSpPr>
              <p:cNvPr id="17" name="Овал 16"/>
              <p:cNvSpPr/>
              <p:nvPr/>
            </p:nvSpPr>
            <p:spPr>
              <a:xfrm>
                <a:off x="3905161" y="1125739"/>
                <a:ext cx="696033" cy="68631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Прямоугольник 28"/>
              <p:cNvSpPr/>
              <p:nvPr/>
            </p:nvSpPr>
            <p:spPr>
              <a:xfrm>
                <a:off x="4039203" y="1247456"/>
                <a:ext cx="30977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/>
                  <a:t>+</a:t>
                </a:r>
                <a:endParaRPr lang="ru-RU" sz="2800" b="1" dirty="0"/>
              </a:p>
            </p:txBody>
          </p:sp>
        </p:grpSp>
      </p:grpSp>
      <p:grpSp>
        <p:nvGrpSpPr>
          <p:cNvPr id="2049" name="Группа 2048"/>
          <p:cNvGrpSpPr/>
          <p:nvPr/>
        </p:nvGrpSpPr>
        <p:grpSpPr>
          <a:xfrm>
            <a:off x="5021509" y="-63421"/>
            <a:ext cx="4692995" cy="4027448"/>
            <a:chOff x="5040082" y="1660776"/>
            <a:chExt cx="4692995" cy="4027448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5040082" y="3420423"/>
              <a:ext cx="4002529" cy="2267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dirty="0" smtClean="0">
                  <a:solidFill>
                    <a:schemeClr val="tx1"/>
                  </a:solidFill>
                </a:rPr>
                <a:t>- </a:t>
              </a:r>
              <a:r>
                <a:rPr lang="ru-RU" sz="14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е-вариант </a:t>
              </a:r>
              <a:r>
                <a:rPr lang="ru-RU" sz="14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может быть безвозвратно утерян в случае системного </a:t>
              </a:r>
              <a:r>
                <a:rPr lang="ru-RU" sz="14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сбоя, взлома </a:t>
              </a:r>
              <a:r>
                <a:rPr lang="ru-RU" sz="1400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системы </a:t>
              </a:r>
              <a:r>
                <a:rPr lang="ru-RU" sz="14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хранения;</a:t>
              </a:r>
            </a:p>
            <a:p>
              <a:pPr lvl="0"/>
              <a:r>
                <a:rPr lang="ru-RU" sz="14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- риск мошеннических действий в отношении доверчивых пенсионеров с целью завладения персональными данными;</a:t>
              </a:r>
            </a:p>
            <a:p>
              <a:pPr lvl="0"/>
              <a:r>
                <a:rPr lang="ru-RU" sz="14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- низкая ИТ-грамотность как работников, так и представителей работодателя, ПФУ </a:t>
              </a:r>
              <a:endParaRPr lang="ru-RU" sz="1400" dirty="0" smtClean="0">
                <a:solidFill>
                  <a:schemeClr val="tx1"/>
                </a:solidFill>
                <a:latin typeface="Bookman Old Style" panose="02050604050505020204" pitchFamily="18" charset="0"/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7568054" y="1660776"/>
              <a:ext cx="2165023" cy="2103667"/>
              <a:chOff x="6738134" y="2010903"/>
              <a:chExt cx="2165023" cy="2103667"/>
            </a:xfrm>
          </p:grpSpPr>
          <p:grpSp>
            <p:nvGrpSpPr>
              <p:cNvPr id="28" name="Группа 27"/>
              <p:cNvGrpSpPr/>
              <p:nvPr/>
            </p:nvGrpSpPr>
            <p:grpSpPr>
              <a:xfrm>
                <a:off x="6738134" y="2010903"/>
                <a:ext cx="2165023" cy="1986356"/>
                <a:chOff x="6738134" y="2010903"/>
                <a:chExt cx="2165023" cy="1986356"/>
              </a:xfrm>
            </p:grpSpPr>
            <p:pic>
              <p:nvPicPr>
                <p:cNvPr id="21" name="Рисунок 20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6738134" y="2010903"/>
                  <a:ext cx="2165023" cy="1986356"/>
                </a:xfrm>
                <a:prstGeom prst="rect">
                  <a:avLst/>
                </a:prstGeom>
              </p:spPr>
            </p:pic>
            <p:sp>
              <p:nvSpPr>
                <p:cNvPr id="27" name="Овал 4"/>
                <p:cNvSpPr txBox="1"/>
                <p:nvPr/>
              </p:nvSpPr>
              <p:spPr>
                <a:xfrm>
                  <a:off x="7080158" y="2161509"/>
                  <a:ext cx="1637703" cy="159132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0" rIns="0" bIns="0" numCol="1" spcCol="1270" anchor="ctr" anchorCtr="0">
                  <a:noAutofit/>
                </a:bodyPr>
                <a:lstStyle/>
                <a:p>
                  <a:pPr lvl="0" algn="ctr">
                    <a:lnSpc>
                      <a:spcPct val="100000"/>
                    </a:lnSpc>
                  </a:pPr>
                  <a:r>
                    <a:rPr lang="ru-RU" b="1" dirty="0" smtClean="0">
                      <a:solidFill>
                        <a:schemeClr val="bg1"/>
                      </a:solidFill>
                    </a:rPr>
                    <a:t>Недостатки </a:t>
                  </a:r>
                  <a:endParaRPr lang="ru-RU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" name="Группа 6"/>
              <p:cNvGrpSpPr/>
              <p:nvPr/>
            </p:nvGrpSpPr>
            <p:grpSpPr>
              <a:xfrm>
                <a:off x="7656521" y="3429082"/>
                <a:ext cx="677755" cy="685488"/>
                <a:chOff x="6013884" y="4445927"/>
                <a:chExt cx="677755" cy="685488"/>
              </a:xfrm>
            </p:grpSpPr>
            <p:sp>
              <p:nvSpPr>
                <p:cNvPr id="37" name="Овал 36"/>
                <p:cNvSpPr/>
                <p:nvPr/>
              </p:nvSpPr>
              <p:spPr>
                <a:xfrm>
                  <a:off x="6013884" y="4445927"/>
                  <a:ext cx="677755" cy="6854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l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dk2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dk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8" name="Прямоугольник 17"/>
                <p:cNvSpPr/>
                <p:nvPr/>
              </p:nvSpPr>
              <p:spPr>
                <a:xfrm>
                  <a:off x="6223828" y="4508072"/>
                  <a:ext cx="304892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 dirty="0"/>
                    <a:t>-</a:t>
                  </a:r>
                </a:p>
              </p:txBody>
            </p:sp>
          </p:grpSp>
        </p:grpSp>
      </p:grpSp>
      <p:sp>
        <p:nvSpPr>
          <p:cNvPr id="5" name="Скругленный прямоугольник 4"/>
          <p:cNvSpPr/>
          <p:nvPr/>
        </p:nvSpPr>
        <p:spPr>
          <a:xfrm>
            <a:off x="4964086" y="4186614"/>
            <a:ext cx="4750418" cy="2405915"/>
          </a:xfrm>
          <a:prstGeom prst="roundRect">
            <a:avLst/>
          </a:prstGeom>
          <a:solidFill>
            <a:srgbClr val="F8A4A6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Bookman Old Style" panose="02050604050505020204" pitchFamily="18" charset="0"/>
              </a:rPr>
              <a:t>В феврале 2021 года </a:t>
            </a:r>
            <a:r>
              <a:rPr lang="ru-RU" sz="1400" dirty="0" smtClean="0">
                <a:latin typeface="Bookman Old Style" panose="02050604050505020204" pitchFamily="18" charset="0"/>
              </a:rPr>
              <a:t>КМУ </a:t>
            </a:r>
            <a:r>
              <a:rPr lang="ru-RU" sz="1400" dirty="0">
                <a:latin typeface="Bookman Old Style" panose="02050604050505020204" pitchFamily="18" charset="0"/>
              </a:rPr>
              <a:t>приняло решение о создании Национального центра бронирования государственных информационных ресурсов (постановление № </a:t>
            </a:r>
            <a:r>
              <a:rPr lang="ru-RU" sz="1400" dirty="0" smtClean="0">
                <a:latin typeface="Bookman Old Style" panose="02050604050505020204" pitchFamily="18" charset="0"/>
              </a:rPr>
              <a:t>94), который </a:t>
            </a:r>
            <a:r>
              <a:rPr lang="ru-RU" sz="1400" dirty="0">
                <a:latin typeface="Bookman Old Style" panose="02050604050505020204" pitchFamily="18" charset="0"/>
              </a:rPr>
              <a:t>будет заниматься</a:t>
            </a:r>
            <a:r>
              <a:rPr lang="ru-RU" sz="1400" dirty="0" smtClean="0">
                <a:latin typeface="Bookman Old Style" panose="02050604050505020204" pitchFamily="18" charset="0"/>
              </a:rPr>
              <a:t>:</a:t>
            </a:r>
            <a:endParaRPr lang="ru-RU" sz="1400" dirty="0">
              <a:latin typeface="Bookman Old Style" panose="02050604050505020204" pitchFamily="18" charset="0"/>
            </a:endParaRPr>
          </a:p>
          <a:p>
            <a:r>
              <a:rPr lang="ru-RU" sz="1400" dirty="0" smtClean="0">
                <a:latin typeface="Bookman Old Style" panose="02050604050505020204" pitchFamily="18" charset="0"/>
              </a:rPr>
              <a:t>- обеспечением </a:t>
            </a:r>
            <a:r>
              <a:rPr lang="ru-RU" sz="1400" dirty="0">
                <a:latin typeface="Bookman Old Style" panose="02050604050505020204" pitchFamily="18" charset="0"/>
              </a:rPr>
              <a:t>непрерывности работы государственных информационных ресурсов, резервного копирования информации</a:t>
            </a:r>
            <a:r>
              <a:rPr lang="ru-RU" sz="1400" dirty="0" smtClean="0">
                <a:latin typeface="Bookman Old Style" panose="02050604050505020204" pitchFamily="18" charset="0"/>
              </a:rPr>
              <a:t>;</a:t>
            </a:r>
            <a:endParaRPr lang="ru-RU" sz="1400" dirty="0">
              <a:latin typeface="Bookman Old Style" panose="02050604050505020204" pitchFamily="18" charset="0"/>
            </a:endParaRPr>
          </a:p>
          <a:p>
            <a:r>
              <a:rPr lang="ru-RU" sz="1400" dirty="0" smtClean="0">
                <a:latin typeface="Bookman Old Style" panose="02050604050505020204" pitchFamily="18" charset="0"/>
              </a:rPr>
              <a:t>- обеспечением </a:t>
            </a:r>
            <a:r>
              <a:rPr lang="ru-RU" sz="1400" dirty="0">
                <a:latin typeface="Bookman Old Style" panose="02050604050505020204" pitchFamily="18" charset="0"/>
              </a:rPr>
              <a:t>надежного функционирования серверов, системы хранения данных и контроля за статистическими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734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1"/>
          <p:cNvSpPr>
            <a:spLocks noGrp="1"/>
          </p:cNvSpPr>
          <p:nvPr>
            <p:ph type="ctrTitle"/>
          </p:nvPr>
        </p:nvSpPr>
        <p:spPr>
          <a:xfrm>
            <a:off x="1316018" y="255038"/>
            <a:ext cx="6581968" cy="589459"/>
          </a:xfrm>
        </p:spPr>
        <p:txBody>
          <a:bodyPr>
            <a:noAutofit/>
          </a:bodyPr>
          <a:lstStyle/>
          <a:p>
            <a:pPr algn="ctr">
              <a:lnSpc>
                <a:spcPts val="1869"/>
              </a:lnSpc>
            </a:pPr>
            <a:r>
              <a:rPr lang="ru-RU" sz="2400" dirty="0">
                <a:solidFill>
                  <a:srgbClr val="E6001E"/>
                </a:solidFill>
                <a:latin typeface="Bookman Old Style" panose="02050604050505020204" pitchFamily="18" charset="0"/>
              </a:rPr>
              <a:t>Е-БОЛЬНИЧНЫЕ: МЕХАНИЗМ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54509-BB7E-4CD0-B600-C43E671D254E}" type="slidenum">
              <a:rPr lang="ru-RU">
                <a:solidFill>
                  <a:srgbClr val="454551">
                    <a:lumMod val="60000"/>
                    <a:lumOff val="40000"/>
                  </a:srgbClr>
                </a:solidFill>
                <a:latin typeface="Century Schoolbook" panose="02040604050505020304"/>
              </a:rPr>
              <a:pPr/>
              <a:t>5</a:t>
            </a:fld>
            <a:endParaRPr lang="ru-RU">
              <a:solidFill>
                <a:srgbClr val="454551">
                  <a:lumMod val="60000"/>
                  <a:lumOff val="40000"/>
                </a:srgbClr>
              </a:solidFill>
              <a:latin typeface="Century Schoolbook" panose="02040604050505020304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588277624"/>
              </p:ext>
            </p:extLst>
          </p:nvPr>
        </p:nvGraphicFramePr>
        <p:xfrm>
          <a:off x="196450" y="851136"/>
          <a:ext cx="2526698" cy="51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336368785"/>
              </p:ext>
            </p:extLst>
          </p:nvPr>
        </p:nvGraphicFramePr>
        <p:xfrm>
          <a:off x="2556098" y="854974"/>
          <a:ext cx="6588377" cy="5781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5" name="Рисунок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6422" y="1644085"/>
            <a:ext cx="344975" cy="35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457236" y="100648"/>
            <a:ext cx="8648143" cy="725488"/>
          </a:xfrm>
        </p:spPr>
        <p:txBody>
          <a:bodyPr>
            <a:normAutofit/>
          </a:bodyPr>
          <a:lstStyle/>
          <a:p>
            <a:pPr algn="ctr">
              <a:lnSpc>
                <a:spcPts val="2300"/>
              </a:lnSpc>
            </a:pPr>
            <a:r>
              <a:rPr lang="ru-RU" sz="3200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Е-больничные: проблемы внедрения</a:t>
            </a:r>
            <a:endParaRPr lang="ru-RU" sz="3200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54509-BB7E-4CD0-B600-C43E671D254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15684" y="3757075"/>
            <a:ext cx="21295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/>
          </a:p>
          <a:p>
            <a:pPr algn="ctr"/>
            <a:endParaRPr lang="ru-RU" dirty="0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027567865"/>
              </p:ext>
            </p:extLst>
          </p:nvPr>
        </p:nvGraphicFramePr>
        <p:xfrm>
          <a:off x="339214" y="826135"/>
          <a:ext cx="8657302" cy="5781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03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1"/>
          <p:cNvSpPr>
            <a:spLocks noGrp="1"/>
          </p:cNvSpPr>
          <p:nvPr>
            <p:ph type="ctrTitle"/>
          </p:nvPr>
        </p:nvSpPr>
        <p:spPr>
          <a:xfrm>
            <a:off x="1009006" y="314767"/>
            <a:ext cx="7253482" cy="58945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>
                <a:solidFill>
                  <a:srgbClr val="E6001E"/>
                </a:solidFill>
              </a:rPr>
              <a:t/>
            </a:r>
            <a:br>
              <a:rPr lang="ru-RU" dirty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</a:rPr>
              <a:t/>
            </a:r>
            <a:br>
              <a:rPr lang="ru-RU" dirty="0" smtClean="0">
                <a:solidFill>
                  <a:srgbClr val="E6001E"/>
                </a:solidFill>
              </a:rPr>
            </a:br>
            <a:r>
              <a:rPr lang="ru-RU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МАМА </a:t>
            </a:r>
            <a:r>
              <a:rPr lang="ru-RU" dirty="0" smtClean="0">
                <a:solidFill>
                  <a:srgbClr val="E6001E"/>
                </a:solidFill>
                <a:latin typeface="Bookman Old Style" panose="02050604050505020204" pitchFamily="18" charset="0"/>
              </a:rPr>
              <a:t>= ПАПА? Новое в отпусках</a:t>
            </a:r>
            <a:endParaRPr lang="ru-RU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42950">
              <a:defRPr/>
            </a:pPr>
            <a:fld id="{84354509-BB7E-4CD0-B600-C43E671D254E}" type="slidenum">
              <a:rPr lang="ru-RU">
                <a:solidFill>
                  <a:srgbClr val="454551">
                    <a:lumMod val="60000"/>
                    <a:lumOff val="40000"/>
                  </a:srgbClr>
                </a:solidFill>
                <a:latin typeface="Century Schoolbook" panose="02040604050505020304"/>
              </a:rPr>
              <a:pPr defTabSz="742950">
                <a:defRPr/>
              </a:pPr>
              <a:t>7</a:t>
            </a:fld>
            <a:endParaRPr lang="ru-RU">
              <a:solidFill>
                <a:srgbClr val="454551">
                  <a:lumMod val="60000"/>
                  <a:lumOff val="40000"/>
                </a:srgbClr>
              </a:solidFill>
              <a:latin typeface="Century Schoolbook" panose="02040604050505020304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25334" y="2502089"/>
            <a:ext cx="2908367" cy="589459"/>
          </a:xfrm>
          <a:prstGeom prst="rect">
            <a:avLst/>
          </a:prstGeom>
          <a:ln>
            <a:noFill/>
          </a:ln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742950">
              <a:lnSpc>
                <a:spcPct val="100000"/>
              </a:lnSpc>
              <a:defRPr/>
            </a:pP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  <a:t/>
            </a:r>
            <a:br>
              <a:rPr lang="ru-RU" sz="3250" spc="-41" dirty="0">
                <a:solidFill>
                  <a:srgbClr val="E6001E"/>
                </a:solidFill>
                <a:latin typeface="Century Schoolbook" panose="02040604050505020304"/>
              </a:rPr>
            </a:br>
            <a:endParaRPr lang="ru-RU" sz="3250" spc="-41" dirty="0">
              <a:solidFill>
                <a:srgbClr val="E6001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Скругленный прямоугольник 4"/>
          <p:cNvSpPr txBox="1"/>
          <p:nvPr/>
        </p:nvSpPr>
        <p:spPr>
          <a:xfrm>
            <a:off x="6340253" y="1906396"/>
            <a:ext cx="1922235" cy="8904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861" tIns="18574" rIns="27861" bIns="18574" numCol="1" spcCol="1270" anchor="ctr" anchorCtr="0">
            <a:noAutofit/>
          </a:bodyPr>
          <a:lstStyle/>
          <a:p>
            <a:pPr algn="ctr" defTabSz="6500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63" dirty="0">
                <a:solidFill>
                  <a:prstClr val="white"/>
                </a:solidFill>
                <a:latin typeface="Bookman Old Style" panose="02050604050505020204" pitchFamily="18" charset="0"/>
              </a:rPr>
              <a:t>Самоизоляция</a:t>
            </a:r>
            <a:endParaRPr lang="ru-RU" sz="1463" dirty="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64729122"/>
              </p:ext>
            </p:extLst>
          </p:nvPr>
        </p:nvGraphicFramePr>
        <p:xfrm>
          <a:off x="596556" y="796413"/>
          <a:ext cx="8399959" cy="5810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13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F:\Metinvest\brandbook\лого\Metinvest_Logo_AllFormats\Metinvest_Logo_AllFormats\UKR\Metinvest_Logo_Ukr-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5"/>
          <a:stretch/>
        </p:blipFill>
        <p:spPr bwMode="auto">
          <a:xfrm>
            <a:off x="1317781" y="5586505"/>
            <a:ext cx="1380175" cy="2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630605" y="5586505"/>
            <a:ext cx="22153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050" kern="0" dirty="0" smtClean="0">
                <a:solidFill>
                  <a:srgbClr val="E6001E"/>
                </a:solidFill>
                <a:latin typeface="Arial"/>
              </a:rPr>
              <a:t> </a:t>
            </a:r>
            <a:endParaRPr lang="ru-RU" sz="1200" kern="0" dirty="0">
              <a:solidFill>
                <a:srgbClr val="E6001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4908" y="4716647"/>
            <a:ext cx="64021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kern="0" dirty="0" smtClean="0">
                <a:solidFill>
                  <a:srgbClr val="3F4852"/>
                </a:solidFill>
                <a:latin typeface="Bookman Old Style" panose="02050604050505020204" pitchFamily="18" charset="0"/>
              </a:rPr>
              <a:t>Светлана Зверева</a:t>
            </a:r>
            <a:endParaRPr lang="ru-RU" kern="0" dirty="0">
              <a:solidFill>
                <a:srgbClr val="3F4852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ru-RU" kern="0" dirty="0" smtClean="0">
                <a:solidFill>
                  <a:srgbClr val="3F4852"/>
                </a:solidFill>
                <a:latin typeface="Bookman Old Style" panose="02050604050505020204" pitchFamily="18" charset="0"/>
              </a:rPr>
              <a:t>Начальник отдела общеправового обеспечения </a:t>
            </a:r>
            <a:endParaRPr lang="ru-RU" kern="0" dirty="0">
              <a:solidFill>
                <a:srgbClr val="3F4852"/>
              </a:solidFill>
              <a:latin typeface="Bookman Old Style" panose="02050604050505020204" pitchFamily="18" charset="0"/>
            </a:endParaRPr>
          </a:p>
          <a:p>
            <a:pPr lvl="0"/>
            <a:endParaRPr lang="ru-RU" sz="1400" kern="0" dirty="0">
              <a:solidFill>
                <a:srgbClr val="3F4852"/>
              </a:solidFill>
              <a:latin typeface="Arial"/>
            </a:endParaRPr>
          </a:p>
          <a:p>
            <a:pPr lvl="0"/>
            <a:endParaRPr lang="ru-RU" sz="1000" kern="0" dirty="0">
              <a:solidFill>
                <a:srgbClr val="3F4852"/>
              </a:solidFill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092" y="266181"/>
            <a:ext cx="1647045" cy="15111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84908" y="1777305"/>
            <a:ext cx="5154363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ja-JP" sz="6000" spc="-100" dirty="0" smtClean="0">
                <a:solidFill>
                  <a:srgbClr val="E6001E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Arial" panose="020B0604020202020204" pitchFamily="34" charset="0"/>
              </a:rPr>
              <a:t>Спасибо </a:t>
            </a:r>
          </a:p>
          <a:p>
            <a:r>
              <a:rPr lang="ru-RU" altLang="ja-JP" sz="6000" spc="-100" dirty="0" smtClean="0">
                <a:solidFill>
                  <a:srgbClr val="E6001E"/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Arial" panose="020B0604020202020204" pitchFamily="34" charset="0"/>
              </a:rPr>
              <a:t>за внимание!</a:t>
            </a:r>
            <a:endParaRPr lang="ru-RU" sz="6000" spc="-100" dirty="0">
              <a:solidFill>
                <a:srgbClr val="E6001E"/>
              </a:solidFill>
              <a:latin typeface="Bookman Old Style" panose="02050604050505020204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6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ветлая тема, служебные слайд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ная тема, основной слайд">
  <a:themeElements>
    <a:clrScheme name="Metinvest_colors">
      <a:dk1>
        <a:srgbClr val="434343"/>
      </a:dk1>
      <a:lt1>
        <a:srgbClr val="F8F8F8"/>
      </a:lt1>
      <a:dk2>
        <a:srgbClr val="3F4852"/>
      </a:dk2>
      <a:lt2>
        <a:srgbClr val="F8F8F8"/>
      </a:lt2>
      <a:accent1>
        <a:srgbClr val="EE2F3C"/>
      </a:accent1>
      <a:accent2>
        <a:srgbClr val="DADADA"/>
      </a:accent2>
      <a:accent3>
        <a:srgbClr val="ACACAC"/>
      </a:accent3>
      <a:accent4>
        <a:srgbClr val="8C8C8C"/>
      </a:accent4>
      <a:accent5>
        <a:srgbClr val="5A5A5A"/>
      </a:accent5>
      <a:accent6>
        <a:srgbClr val="8B0304"/>
      </a:accent6>
      <a:hlink>
        <a:srgbClr val="548DD4"/>
      </a:hlink>
      <a:folHlink>
        <a:srgbClr val="7F7F7F"/>
      </a:folHlink>
    </a:clrScheme>
    <a:fontScheme name="Metinv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ная тема, служебные слайды">
  <a:themeElements>
    <a:clrScheme name="Metinvest_colors">
      <a:dk1>
        <a:srgbClr val="434343"/>
      </a:dk1>
      <a:lt1>
        <a:srgbClr val="F8F8F8"/>
      </a:lt1>
      <a:dk2>
        <a:srgbClr val="3F4852"/>
      </a:dk2>
      <a:lt2>
        <a:srgbClr val="F8F8F8"/>
      </a:lt2>
      <a:accent1>
        <a:srgbClr val="EE2F3C"/>
      </a:accent1>
      <a:accent2>
        <a:srgbClr val="DADADA"/>
      </a:accent2>
      <a:accent3>
        <a:srgbClr val="ACACAC"/>
      </a:accent3>
      <a:accent4>
        <a:srgbClr val="8C8C8C"/>
      </a:accent4>
      <a:accent5>
        <a:srgbClr val="5A5A5A"/>
      </a:accent5>
      <a:accent6>
        <a:srgbClr val="8B0304"/>
      </a:accent6>
      <a:hlink>
        <a:srgbClr val="548DD4"/>
      </a:hlink>
      <a:folHlink>
        <a:srgbClr val="7F7F7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iew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5.xml><?xml version="1.0" encoding="utf-8"?>
<a:theme xmlns:a="http://schemas.openxmlformats.org/drawingml/2006/main" name="1_View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826F3A8FCE5C40B2CB8B4E397E3CBE" ma:contentTypeVersion="11" ma:contentTypeDescription="Create a new document." ma:contentTypeScope="" ma:versionID="74b7831db014f75adc484b02c62b915a">
  <xsd:schema xmlns:xsd="http://www.w3.org/2001/XMLSchema" xmlns:xs="http://www.w3.org/2001/XMLSchema" xmlns:p="http://schemas.microsoft.com/office/2006/metadata/properties" xmlns:ns3="cf9bedcc-f46a-4a37-83a9-9d577c4cb9f9" xmlns:ns4="7ae511f0-6702-425c-bf41-371161a35f40" targetNamespace="http://schemas.microsoft.com/office/2006/metadata/properties" ma:root="true" ma:fieldsID="699e571664e890507037fe237ede8d38" ns3:_="" ns4:_="">
    <xsd:import namespace="cf9bedcc-f46a-4a37-83a9-9d577c4cb9f9"/>
    <xsd:import namespace="7ae511f0-6702-425c-bf41-371161a35f4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9bedcc-f46a-4a37-83a9-9d577c4cb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511f0-6702-425c-bf41-371161a35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899C6B-A2B5-487D-8059-809AACDB7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9bedcc-f46a-4a37-83a9-9d577c4cb9f9"/>
    <ds:schemaRef ds:uri="7ae511f0-6702-425c-bf41-371161a35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AFF903-E332-4AB3-8CA4-D1E2228C6687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ae511f0-6702-425c-bf41-371161a35f40"/>
    <ds:schemaRef ds:uri="http://purl.org/dc/terms/"/>
    <ds:schemaRef ds:uri="http://schemas.openxmlformats.org/package/2006/metadata/core-properties"/>
    <ds:schemaRef ds:uri="cf9bedcc-f46a-4a37-83a9-9d577c4cb9f9"/>
    <ds:schemaRef ds:uri="http://purl.org/dc/dcmitype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409AA6B-D329-413E-9DBE-EFD86A9340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8449</TotalTime>
  <Words>920</Words>
  <Application>Microsoft Office PowerPoint</Application>
  <PresentationFormat>Лист A4 (210x297 мм)</PresentationFormat>
  <Paragraphs>69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Bookman Old Style</vt:lpstr>
      <vt:lpstr>Calibri</vt:lpstr>
      <vt:lpstr>Century Schoolbook</vt:lpstr>
      <vt:lpstr>Courier New</vt:lpstr>
      <vt:lpstr>Tahoma</vt:lpstr>
      <vt:lpstr>Wingdings 2</vt:lpstr>
      <vt:lpstr>Светлая тема, служебные слайды</vt:lpstr>
      <vt:lpstr>Темная тема, основной слайд</vt:lpstr>
      <vt:lpstr>Темная тема, служебные слайды</vt:lpstr>
      <vt:lpstr>View</vt:lpstr>
      <vt:lpstr>1_View</vt:lpstr>
      <vt:lpstr>Презентация PowerPoint</vt:lpstr>
      <vt:lpstr>О чем поговорим?</vt:lpstr>
      <vt:lpstr>Электронные трудовые книжки: что важно знать?</vt:lpstr>
      <vt:lpstr>Е-трудовые vs бумажные трудовые</vt:lpstr>
      <vt:lpstr>Е-БОЛЬНИЧНЫЕ: МЕХАНИЗМ</vt:lpstr>
      <vt:lpstr>Е-больничные: проблемы внедрения</vt:lpstr>
      <vt:lpstr>             МАМА = ПАПА? Новое в отпусках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Карачевский Александр Валерьевич</dc:creator>
  <cp:lastModifiedBy>Зверева Светлана Сергеевна</cp:lastModifiedBy>
  <cp:revision>677</cp:revision>
  <cp:lastPrinted>2015-02-26T09:47:23Z</cp:lastPrinted>
  <dcterms:created xsi:type="dcterms:W3CDTF">2015-02-18T08:33:27Z</dcterms:created>
  <dcterms:modified xsi:type="dcterms:W3CDTF">2021-10-05T21:24:39Z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0x01010036826F3A8FCE5C40B2CB8B4E397E3CBE</vt:lpwstr>
  </property>
  <property fmtid="{D5CDD505-2E9C-101B-9397-08002B2CF9AE}" pid="3" name="MSIP_Label_9c90e5f0-0538-4c6c-a93a-0bdf94924974_Enabled">
    <vt:lpwstr>true</vt:lpwstr>
  </property>
  <property fmtid="{D5CDD505-2E9C-101B-9397-08002B2CF9AE}" pid="4" name="MSIP_Label_9c90e5f0-0538-4c6c-a93a-0bdf94924974_SetDate">
    <vt:lpwstr>2021-10-03T20:19:47Z</vt:lpwstr>
  </property>
  <property fmtid="{D5CDD505-2E9C-101B-9397-08002B2CF9AE}" pid="5" name="MSIP_Label_9c90e5f0-0538-4c6c-a93a-0bdf94924974_Method">
    <vt:lpwstr>Standard</vt:lpwstr>
  </property>
  <property fmtid="{D5CDD505-2E9C-101B-9397-08002B2CF9AE}" pid="6" name="MSIP_Label_9c90e5f0-0538-4c6c-a93a-0bdf94924974_Name">
    <vt:lpwstr>MBS Ограниченный доступ</vt:lpwstr>
  </property>
  <property fmtid="{D5CDD505-2E9C-101B-9397-08002B2CF9AE}" pid="7" name="MSIP_Label_9c90e5f0-0538-4c6c-a93a-0bdf94924974_SiteId">
    <vt:lpwstr>b0bbbc89-2041-434f-8618-bc081a1a01d4</vt:lpwstr>
  </property>
  <property fmtid="{D5CDD505-2E9C-101B-9397-08002B2CF9AE}" pid="8" name="MSIP_Label_9c90e5f0-0538-4c6c-a93a-0bdf94924974_ActionId">
    <vt:lpwstr>2638da15-dafa-409d-87ea-ebca367b70fe</vt:lpwstr>
  </property>
  <property fmtid="{D5CDD505-2E9C-101B-9397-08002B2CF9AE}" pid="9" name="MSIP_Label_9c90e5f0-0538-4c6c-a93a-0bdf94924974_ContentBits">
    <vt:lpwstr>0</vt:lpwstr>
  </property>
</Properties>
</file>