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Arial Nova Cond Light" panose="020B0306020202020204" pitchFamily="34" charset="0"/>
      <p:regular r:id="rId15"/>
      <p:italic r:id="rId16"/>
    </p:embeddedFont>
    <p:embeddedFont>
      <p:font typeface="Arial Nova Cond" panose="020B0506020202020204" pitchFamily="34" charset="0"/>
      <p:regular r:id="rId17"/>
      <p:bold r:id="rId18"/>
      <p:italic r:id="rId19"/>
      <p:boldItalic r:id="rId20"/>
    </p:embeddedFont>
    <p:embeddedFont>
      <p:font typeface="Arial Black" panose="020B0A04020102020204" pitchFamily="34" charset="0"/>
      <p:bold r:id="rId21"/>
    </p:embeddedFont>
    <p:embeddedFont>
      <p:font typeface="Baron Neue Italic" panose="0000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325" userDrawn="1">
          <p15:clr>
            <a:srgbClr val="F26B43"/>
          </p15:clr>
        </p15:guide>
        <p15:guide id="4" pos="4135" userDrawn="1">
          <p15:clr>
            <a:srgbClr val="F26B43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74" y="-126"/>
      </p:cViewPr>
      <p:guideLst>
        <p:guide orient="horz" pos="2160"/>
        <p:guide pos="3817"/>
        <p:guide pos="325"/>
        <p:guide pos="4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6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9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5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5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5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1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46619-16D6-45C0-9D80-0002062DD0E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66D0-D78E-4EA1-83B9-F172CAAD5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8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15938" y="0"/>
            <a:ext cx="11676062" cy="6920030"/>
            <a:chOff x="515938" y="-126213"/>
            <a:chExt cx="11769105" cy="704624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15678" y="-126213"/>
              <a:ext cx="10569365" cy="7046243"/>
            </a:xfrm>
            <a:prstGeom prst="rect">
              <a:avLst/>
            </a:prstGeom>
            <a:effectLst/>
          </p:spPr>
        </p:pic>
        <p:sp>
          <p:nvSpPr>
            <p:cNvPr id="20" name="Прямоугольник 19"/>
            <p:cNvSpPr/>
            <p:nvPr/>
          </p:nvSpPr>
          <p:spPr>
            <a:xfrm>
              <a:off x="515938" y="-126213"/>
              <a:ext cx="4838487" cy="704624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500594" y="1232858"/>
            <a:ext cx="6839658" cy="4742057"/>
          </a:xfrm>
          <a:prstGeom prst="rect">
            <a:avLst/>
          </a:prstGeom>
          <a:solidFill>
            <a:schemeClr val="tx1">
              <a:lumMod val="95000"/>
              <a:lumOff val="5000"/>
              <a:alpha val="45000"/>
            </a:schemeClr>
          </a:solidFill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8635" y="3474649"/>
            <a:ext cx="6035091" cy="854647"/>
          </a:xfrm>
        </p:spPr>
        <p:txBody>
          <a:bodyPr>
            <a:normAutofit/>
          </a:bodyPr>
          <a:lstStyle/>
          <a:p>
            <a:pPr algn="l"/>
            <a:r>
              <a:rPr lang="ru-RU" sz="2000" spc="300" dirty="0" smtClean="0">
                <a:latin typeface="Arial Nova Cond" panose="020B0506020202020204" pitchFamily="34" charset="0"/>
              </a:rPr>
              <a:t>как минимизировать риски сторон</a:t>
            </a:r>
            <a:endParaRPr lang="en-US" sz="2000" spc="300" dirty="0">
              <a:latin typeface="Arial Nova Cond" panose="020B0506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641199" y="1370644"/>
            <a:ext cx="6545344" cy="156804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Baron Neue Black" panose="020B0000000000000000" pitchFamily="34" charset="0"/>
              </a:rPr>
              <a:t>Купля-продажа недвижимости: </a:t>
            </a:r>
            <a:endParaRPr lang="en-US" dirty="0">
              <a:solidFill>
                <a:schemeClr val="bg1"/>
              </a:solidFill>
              <a:latin typeface="Baron Neue Black" panose="020B0000000000000000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1593455" y="4978698"/>
            <a:ext cx="2776824" cy="62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aseline="-25000" dirty="0" smtClean="0">
                <a:solidFill>
                  <a:schemeClr val="bg1"/>
                </a:solidFill>
                <a:latin typeface="Arial Nova Cond" panose="020B0506020202020204" pitchFamily="34" charset="0"/>
              </a:rPr>
              <a:t>Ткачук Александр,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aseline="-25000" dirty="0" smtClean="0">
                <a:solidFill>
                  <a:schemeClr val="bg1"/>
                </a:solidFill>
                <a:latin typeface="Arial Nova Cond" panose="020B0506020202020204" pitchFamily="34" charset="0"/>
              </a:rPr>
              <a:t>Партнер. Адвокат</a:t>
            </a:r>
            <a:endParaRPr lang="en-US" sz="1800" baseline="-25000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01487" y="4838283"/>
            <a:ext cx="723871" cy="723871"/>
          </a:xfrm>
          <a:prstGeom prst="ellipse">
            <a:avLst/>
          </a:prstGeom>
          <a:blipFill dpi="0" rotWithShape="1">
            <a:blip r:embed="rId4"/>
            <a:srcRect/>
            <a:stretch>
              <a:fillRect l="-10000" t="-4000" r="4000" b="-31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54236 L -1.25E-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4657" y="2551813"/>
            <a:ext cx="4071502" cy="2445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971400" y="2551813"/>
            <a:ext cx="9935722" cy="2618272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b="1" dirty="0" smtClean="0">
                <a:latin typeface="Baron Neue Italic" panose="00000500000000000000" pitchFamily="50" charset="0"/>
              </a:rPr>
              <a:t>Как проверить, честную ли сделку тебе предлагают</a:t>
            </a:r>
            <a:r>
              <a:rPr lang="ru-RU" sz="4000" b="1" dirty="0" smtClean="0">
                <a:latin typeface="Baron Neue Italic" panose="00000500000000000000" pitchFamily="50" charset="0"/>
              </a:rPr>
              <a:t>: </a:t>
            </a:r>
            <a:r>
              <a:rPr lang="en-US" sz="4000" b="1" dirty="0" smtClean="0">
                <a:latin typeface="Baron Neue Italic" panose="00000500000000000000" pitchFamily="50" charset="0"/>
              </a:rPr>
              <a:t/>
            </a:r>
            <a:br>
              <a:rPr lang="en-US" sz="4000" b="1" dirty="0" smtClean="0">
                <a:latin typeface="Baron Neue Italic" panose="00000500000000000000" pitchFamily="50" charset="0"/>
              </a:rPr>
            </a:br>
            <a:r>
              <a:rPr lang="ru-RU" sz="4400" b="1" dirty="0" smtClean="0">
                <a:latin typeface="Baron Neue Italic" panose="00000500000000000000" pitchFamily="50" charset="0"/>
              </a:rPr>
              <a:t>поменяй стороны местами и посмотри – по-прежнему ли она честная</a:t>
            </a:r>
            <a:endParaRPr lang="en-US" sz="4400" dirty="0">
              <a:latin typeface="Baron Neue Italic" panose="000005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>
            <a:off x="217719" y="-239788"/>
            <a:ext cx="18037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rgbClr val="FFC000"/>
                </a:solidFill>
                <a:latin typeface="Baron Neue Black" panose="020B0000000000000000" pitchFamily="34" charset="0"/>
              </a:rPr>
              <a:t>“</a:t>
            </a:r>
            <a:endParaRPr lang="en-US" sz="20000" dirty="0">
              <a:solidFill>
                <a:srgbClr val="FFC000"/>
              </a:solidFill>
              <a:latin typeface="Baron Neue Black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Baron Neue Italic" panose="00000500000000000000" pitchFamily="50" charset="0"/>
              </a:rPr>
              <a:t>1</a:t>
            </a:r>
            <a:endParaRPr lang="en-US" sz="9600" dirty="0">
              <a:latin typeface="Baron Neue Italic" panose="00000500000000000000" pitchFamily="50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4656" y="1283368"/>
            <a:ext cx="6023976" cy="2486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4656" y="414779"/>
            <a:ext cx="9935722" cy="2618272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atin typeface="Baron Neue Italic" panose="00000500000000000000" pitchFamily="50" charset="0"/>
              </a:rPr>
              <a:t>Ключевые задачи при установлении рисков и их минимизации</a:t>
            </a:r>
            <a:endParaRPr lang="en-US" sz="4800" dirty="0">
              <a:latin typeface="Baron Neue Italic" panose="000005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Baron Neue Italic" panose="00000500000000000000" pitchFamily="50" charset="0"/>
              </a:rPr>
              <a:t>2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4656" y="4225438"/>
            <a:ext cx="3018879" cy="1201699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Arial Nova Cond" panose="020B0506020202020204" pitchFamily="34" charset="0"/>
              </a:rPr>
              <a:t>Проверка недвижимости по открытым источникам информации</a:t>
            </a:r>
            <a:endParaRPr lang="en-US" sz="2000" dirty="0" smtClean="0">
              <a:latin typeface="Arial Nova Cond" panose="020B0506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585241" y="4225438"/>
            <a:ext cx="2619143" cy="893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Arial Nova Cond" panose="020B0506020202020204" pitchFamily="34" charset="0"/>
              </a:rPr>
              <a:t>Проверка контрагента</a:t>
            </a:r>
            <a:endParaRPr lang="en-US" sz="2000" dirty="0" smtClean="0">
              <a:latin typeface="Arial Nova Cond" panose="020B0506020202020204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553107" y="4225438"/>
            <a:ext cx="3499993" cy="1914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latin typeface="Arial Nova Cond" panose="020B0506020202020204" pitchFamily="34" charset="0"/>
              </a:rPr>
              <a:t>Современные средства, помогающие минимизировать риски при заключении сделок купли-продажи недвижимости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656" y="3490179"/>
            <a:ext cx="64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01.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5241" y="3513454"/>
            <a:ext cx="64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02.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3107" y="3513454"/>
            <a:ext cx="64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Arial Black" panose="020B0A04020102020204" pitchFamily="34" charset="0"/>
              </a:rPr>
              <a:t>03.</a:t>
            </a:r>
            <a:endParaRPr lang="en-US" dirty="0"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159720" y="4093535"/>
            <a:ext cx="839204" cy="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670305" y="4093535"/>
            <a:ext cx="839204" cy="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638171" y="4093535"/>
            <a:ext cx="839204" cy="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  <p:bldP spid="3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4655" y="1283368"/>
            <a:ext cx="8930581" cy="2902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4656" y="414779"/>
            <a:ext cx="9935722" cy="2618272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atin typeface="Baron Neue Italic" panose="00000500000000000000" pitchFamily="50" charset="0"/>
              </a:rPr>
              <a:t>Проверка недвижимости по открытым источникам информации</a:t>
            </a:r>
            <a:endParaRPr lang="en-US" sz="4000" dirty="0">
              <a:latin typeface="Baron Neue Italic" panose="000005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Baron Neue Italic" panose="00000500000000000000" pitchFamily="50" charset="0"/>
              </a:rPr>
              <a:t>3</a:t>
            </a:r>
            <a:endParaRPr lang="en-US" sz="9600" dirty="0">
              <a:latin typeface="Baron Neue Italic" panose="00000500000000000000" pitchFamily="50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4656" y="3500233"/>
            <a:ext cx="9617903" cy="2871592"/>
          </a:xfrm>
        </p:spPr>
        <p:txBody>
          <a:bodyPr numCol="2" spcCol="216000">
            <a:normAutofit/>
          </a:bodyPr>
          <a:lstStyle/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Реестр вещевых прав на недвижимое имущество Реестр обременений</a:t>
            </a:r>
            <a:r>
              <a:rPr lang="en-US" sz="1800" dirty="0" smtClean="0">
                <a:latin typeface="Arial Nova Cond" panose="020B0506020202020204" pitchFamily="34" charset="0"/>
              </a:rPr>
              <a:t> </a:t>
            </a:r>
            <a:r>
              <a:rPr lang="ru-RU" sz="1800" dirty="0" smtClean="0">
                <a:latin typeface="Arial Nova Cond" panose="020B0506020202020204" pitchFamily="34" charset="0"/>
              </a:rPr>
              <a:t>(</a:t>
            </a:r>
            <a:r>
              <a:rPr lang="ru-RU" sz="1800" dirty="0" err="1" smtClean="0">
                <a:latin typeface="Arial Nova Cond" panose="020B0506020202020204" pitchFamily="34" charset="0"/>
              </a:rPr>
              <a:t>обьект</a:t>
            </a:r>
            <a:r>
              <a:rPr lang="ru-RU" sz="1800" dirty="0" smtClean="0">
                <a:latin typeface="Arial Nova Cond" panose="020B0506020202020204" pitchFamily="34" charset="0"/>
              </a:rPr>
              <a:t> + земля)</a:t>
            </a: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Информация из Государственного земельного кадастра</a:t>
            </a:r>
            <a:endParaRPr lang="en-US" sz="1800" dirty="0" smtClean="0">
              <a:latin typeface="Arial Nova Cond" panose="020B0506020202020204" pitchFamily="34" charset="0"/>
            </a:endParaRP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Реестр строительной деятельности</a:t>
            </a: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ЭГРСР</a:t>
            </a: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err="1" smtClean="0">
                <a:latin typeface="Arial Nova Cond" panose="020B0506020202020204" pitchFamily="34" charset="0"/>
              </a:rPr>
              <a:t>Юконтрол</a:t>
            </a:r>
            <a:r>
              <a:rPr lang="ru-RU" sz="1800" dirty="0" smtClean="0">
                <a:latin typeface="Arial Nova Cond" panose="020B0506020202020204" pitchFamily="34" charset="0"/>
              </a:rPr>
              <a:t> (если продавец </a:t>
            </a:r>
            <a:r>
              <a:rPr lang="ru-RU" sz="1800" dirty="0" err="1" smtClean="0">
                <a:latin typeface="Arial Nova Cond" panose="020B0506020202020204" pitchFamily="34" charset="0"/>
              </a:rPr>
              <a:t>физ.лицо</a:t>
            </a:r>
            <a:r>
              <a:rPr lang="ru-RU" sz="1800" dirty="0" smtClean="0">
                <a:latin typeface="Arial Nova Cond" panose="020B0506020202020204" pitchFamily="34" charset="0"/>
              </a:rPr>
              <a:t> предприниматель либо </a:t>
            </a:r>
            <a:r>
              <a:rPr lang="ru-RU" sz="1800" dirty="0" err="1" smtClean="0">
                <a:latin typeface="Arial Nova Cond" panose="020B0506020202020204" pitchFamily="34" charset="0"/>
              </a:rPr>
              <a:t>юрлицо</a:t>
            </a:r>
            <a:r>
              <a:rPr lang="ru-RU" sz="1800" dirty="0" smtClean="0">
                <a:latin typeface="Arial Nova Cond" panose="020B0506020202020204" pitchFamily="34" charset="0"/>
              </a:rPr>
              <a:t>)</a:t>
            </a: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Реестр доверенностей (при необходимости)</a:t>
            </a:r>
            <a:endParaRPr lang="en-US" sz="1800" dirty="0" smtClean="0">
              <a:latin typeface="Arial Nova Cond" panose="020B0506020202020204" pitchFamily="34" charset="0"/>
            </a:endParaRP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Реестр должников</a:t>
            </a:r>
            <a:endParaRPr lang="en-US" sz="1800" dirty="0" smtClean="0">
              <a:latin typeface="Arial Nova Cond" panose="020B0506020202020204" pitchFamily="34" charset="0"/>
            </a:endParaRP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Информация из АСИП</a:t>
            </a:r>
            <a:endParaRPr lang="en-US" sz="1800" dirty="0" smtClean="0">
              <a:latin typeface="Arial Nova Cond" panose="020B0506020202020204" pitchFamily="34" charset="0"/>
            </a:endParaRPr>
          </a:p>
          <a:p>
            <a:pPr marL="342900" indent="-342900" algn="l">
              <a:buFont typeface="Arial Nova Cond" panose="020B0506020202020204" pitchFamily="34" charset="0"/>
              <a:buChar char="–"/>
            </a:pPr>
            <a:r>
              <a:rPr lang="ru-RU" sz="1800" dirty="0" smtClean="0">
                <a:latin typeface="Arial Nova Cond" panose="020B0506020202020204" pitchFamily="34" charset="0"/>
              </a:rPr>
              <a:t>Сеть интернет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1" b="27357"/>
          <a:stretch/>
        </p:blipFill>
        <p:spPr>
          <a:xfrm>
            <a:off x="0" y="-1"/>
            <a:ext cx="12192000" cy="68906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64022" y="1538550"/>
            <a:ext cx="7756827" cy="2841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4656" y="725103"/>
            <a:ext cx="9935722" cy="1241829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atin typeface="Baron Neue Italic" panose="00000500000000000000" pitchFamily="50" charset="0"/>
              </a:rPr>
              <a:t>Проверка контрагента</a:t>
            </a:r>
            <a:endParaRPr lang="en-US" sz="4000" dirty="0">
              <a:latin typeface="Baron Neue Black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Baron Neue Italic" panose="00000500000000000000" pitchFamily="50" charset="0"/>
              </a:rPr>
              <a:t>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4656" y="3147236"/>
            <a:ext cx="2695289" cy="3115777"/>
          </a:xfrm>
          <a:prstGeom prst="rect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179786" y="3377836"/>
            <a:ext cx="2483405" cy="1960698"/>
          </a:xfrm>
          <a:prstGeom prst="rect">
            <a:avLst/>
          </a:prstGeom>
        </p:spPr>
        <p:txBody>
          <a:bodyPr vert="horz" lIns="91440" tIns="45720" rIns="91440" bIns="45720" numCol="1" spcCol="2160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latin typeface="Arial Nova Cond" panose="020B0506020202020204" pitchFamily="34" charset="0"/>
              </a:rPr>
              <a:t>проверка полномочий подписанта (юридическое или физическое лицо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88644" y="3147236"/>
            <a:ext cx="2695289" cy="3115777"/>
          </a:xfrm>
          <a:prstGeom prst="rect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624333" y="3358987"/>
            <a:ext cx="2544075" cy="2871592"/>
          </a:xfrm>
          <a:prstGeom prst="rect">
            <a:avLst/>
          </a:prstGeom>
        </p:spPr>
        <p:txBody>
          <a:bodyPr vert="horz" lIns="91440" tIns="45720" rIns="91440" bIns="45720" numCol="1" spcCol="21600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latin typeface="Arial Nova Cond" panose="020B0506020202020204" pitchFamily="34" charset="0"/>
              </a:rPr>
              <a:t>установления наличия данных о нахождении юридического лица в процессе производства по делу о банкротстве, санации и данных о нахождении юридического лица в процессе прекращения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902633" y="3147236"/>
            <a:ext cx="2695289" cy="3115777"/>
          </a:xfrm>
          <a:prstGeom prst="rect">
            <a:avLst/>
          </a:prstGeom>
          <a:solidFill>
            <a:srgbClr val="FFC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41709" y="3358987"/>
            <a:ext cx="2417523" cy="2871592"/>
          </a:xfrm>
        </p:spPr>
        <p:txBody>
          <a:bodyPr numCol="1" spcCol="216000">
            <a:normAutofit/>
          </a:bodyPr>
          <a:lstStyle/>
          <a:p>
            <a:pPr algn="l"/>
            <a:r>
              <a:rPr lang="ru-RU" sz="1800" dirty="0" smtClean="0">
                <a:latin typeface="Arial Nova Cond" panose="020B0506020202020204" pitchFamily="34" charset="0"/>
              </a:rPr>
              <a:t>проверка информации о наличии открытых исполнительных производств в отношении юридического лица либо физического лица</a:t>
            </a:r>
          </a:p>
        </p:txBody>
      </p:sp>
      <p:sp>
        <p:nvSpPr>
          <p:cNvPr id="6" name="Овал 5"/>
          <p:cNvSpPr/>
          <p:nvPr/>
        </p:nvSpPr>
        <p:spPr>
          <a:xfrm>
            <a:off x="2338087" y="3063835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Овал 19"/>
          <p:cNvSpPr/>
          <p:nvPr/>
        </p:nvSpPr>
        <p:spPr>
          <a:xfrm>
            <a:off x="5671597" y="3074106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Овал 20"/>
          <p:cNvSpPr/>
          <p:nvPr/>
        </p:nvSpPr>
        <p:spPr>
          <a:xfrm>
            <a:off x="5982093" y="3074106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Овал 21"/>
          <p:cNvSpPr/>
          <p:nvPr/>
        </p:nvSpPr>
        <p:spPr>
          <a:xfrm>
            <a:off x="8831483" y="3074106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Овал 22"/>
          <p:cNvSpPr/>
          <p:nvPr/>
        </p:nvSpPr>
        <p:spPr>
          <a:xfrm>
            <a:off x="9141979" y="3074106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Овал 23"/>
          <p:cNvSpPr/>
          <p:nvPr/>
        </p:nvSpPr>
        <p:spPr>
          <a:xfrm>
            <a:off x="9452475" y="3074106"/>
            <a:ext cx="166802" cy="1668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64022" y="1011503"/>
            <a:ext cx="7622778" cy="243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4655" y="588400"/>
            <a:ext cx="10378911" cy="2618272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 smtClean="0">
                <a:latin typeface="Baron Neue Italic" panose="00000500000000000000" pitchFamily="50" charset="0"/>
              </a:rPr>
              <a:t>Современные средства, помогающие минимизировать риски при заключении сделок купли-продажи недвижимости</a:t>
            </a:r>
            <a:endParaRPr lang="en-US" sz="4000" dirty="0">
              <a:latin typeface="Baron Neue Black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Baron Neue Italic" panose="00000500000000000000" pitchFamily="50" charset="0"/>
              </a:rPr>
              <a:t>5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4655" y="3306215"/>
            <a:ext cx="10229289" cy="956654"/>
          </a:xfrm>
        </p:spPr>
        <p:txBody>
          <a:bodyPr numCol="1" spcCol="216000">
            <a:normAutofit/>
          </a:bodyPr>
          <a:lstStyle/>
          <a:p>
            <a:pPr algn="l"/>
            <a:r>
              <a:rPr lang="ru-RU" sz="1800" dirty="0" smtClean="0">
                <a:latin typeface="Arial Nova Cond" panose="020B0506020202020204" pitchFamily="34" charset="0"/>
              </a:rPr>
              <a:t>На сегодняшний день в связи с развитием государственных институтов и постепенной </a:t>
            </a:r>
            <a:r>
              <a:rPr lang="ru-RU" sz="1800" dirty="0" err="1" smtClean="0">
                <a:latin typeface="Arial Nova Cond" panose="020B0506020202020204" pitchFamily="34" charset="0"/>
              </a:rPr>
              <a:t>диджитализацией</a:t>
            </a:r>
            <a:r>
              <a:rPr lang="ru-RU" sz="1800" dirty="0" smtClean="0">
                <a:latin typeface="Arial Nova Cond" panose="020B0506020202020204" pitchFamily="34" charset="0"/>
              </a:rPr>
              <a:t> государственного сектора, у покупателя появилось достаточно инструментов для самостоятельной проверки объектов недвижимости перед любой купли-продажи недвижимости.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159497" y="4237618"/>
            <a:ext cx="9285401" cy="2144328"/>
          </a:xfrm>
          <a:prstGeom prst="rect">
            <a:avLst/>
          </a:prstGeom>
        </p:spPr>
        <p:txBody>
          <a:bodyPr vert="horz" lIns="91440" tIns="45720" rIns="91440" bIns="45720" numCol="1" spcCol="21600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latin typeface="Arial Nova Cond Light" panose="020B0306020202020204" pitchFamily="34" charset="0"/>
              </a:rPr>
              <a:t>Как уже было сказано мной раннее, сейчас государство предоставило достаточно много инструментов, например</a:t>
            </a:r>
            <a:r>
              <a:rPr lang="ru-RU" sz="1400" i="1" dirty="0" smtClean="0">
                <a:latin typeface="Arial Nova Cond Light" panose="020B0306020202020204" pitchFamily="34" charset="0"/>
              </a:rPr>
              <a:t>:</a:t>
            </a:r>
          </a:p>
          <a:p>
            <a:pPr algn="l"/>
            <a:endParaRPr lang="ru-RU" sz="1400" i="1" dirty="0">
              <a:latin typeface="Arial Nova Cond Light" panose="020B0306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400" i="1" dirty="0">
                <a:latin typeface="Arial Nova Cond Light" panose="020B0306020202020204" pitchFamily="34" charset="0"/>
              </a:rPr>
              <a:t>- Публичная кадастровая карта Украины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400" i="1" dirty="0">
                <a:latin typeface="Arial Nova Cond Light" panose="020B0306020202020204" pitchFamily="34" charset="0"/>
              </a:rPr>
              <a:t>- Реестр вещевых прав на недвижимое имущество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400" i="1" dirty="0">
                <a:latin typeface="Arial Nova Cond Light" panose="020B0306020202020204" pitchFamily="34" charset="0"/>
              </a:rPr>
              <a:t>- Информация из Государственного земельного кадастра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1400" i="1" dirty="0">
                <a:latin typeface="Arial Nova Cond Light" panose="020B0306020202020204" pitchFamily="34" charset="0"/>
              </a:rPr>
              <a:t>- Единый государственный реестр судебных решений</a:t>
            </a:r>
          </a:p>
          <a:p>
            <a:pPr algn="l"/>
            <a:r>
              <a:rPr lang="ru-RU" sz="1400" i="1" dirty="0">
                <a:latin typeface="Arial Nova Cond Light" panose="020B0306020202020204" pitchFamily="34" charset="0"/>
              </a:rPr>
              <a:t>  Поисковые системы </a:t>
            </a:r>
          </a:p>
          <a:p>
            <a:pPr algn="l"/>
            <a:r>
              <a:rPr lang="ru-RU" sz="1400" i="1" dirty="0">
                <a:latin typeface="Arial Nova Cond Light" panose="020B0306020202020204" pitchFamily="34" charset="0"/>
              </a:rPr>
              <a:t>- youcontrol.com.ua - дает возможность проверить контрагентов и их связи, увидеть информацию о недвижимом и движимом имуществе, исполнительных и судебных делах контрагента, налоговый учет и наличие/отсутствие необходимых лицензий. </a:t>
            </a:r>
          </a:p>
          <a:p>
            <a:pPr algn="l"/>
            <a:r>
              <a:rPr lang="ru-RU" sz="1400" i="1" dirty="0">
                <a:latin typeface="Arial Nova Cond Light" panose="020B0306020202020204" pitchFamily="34" charset="0"/>
              </a:rPr>
              <a:t>- opendatabot.ua – дает возможность получить информацию о собственниках недвижимого имущества и возможность отслеживать историю изменений касаемо недвижимого имущества.</a:t>
            </a:r>
          </a:p>
          <a:p>
            <a:pPr algn="l"/>
            <a:r>
              <a:rPr lang="ru-RU" sz="1400" i="1" dirty="0">
                <a:latin typeface="Arial Nova Cond Light" panose="020B0306020202020204" pitchFamily="34" charset="0"/>
              </a:rPr>
              <a:t> -e-construction.gov.ua - дает возможность увидеть информацию об объектах строительства; сведения о разрешительных документах; градостроительную и проектную документацию, экспертизы проектов, сведения о технической инвентаризации.</a:t>
            </a:r>
          </a:p>
        </p:txBody>
      </p:sp>
    </p:spTree>
    <p:extLst>
      <p:ext uri="{BB962C8B-B14F-4D97-AF65-F5344CB8AC3E}">
        <p14:creationId xmlns:p14="http://schemas.microsoft.com/office/powerpoint/2010/main" val="28334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4656" y="3397164"/>
            <a:ext cx="3954544" cy="2391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74656" y="395926"/>
            <a:ext cx="10378911" cy="37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74656" y="1826890"/>
            <a:ext cx="4874731" cy="2618272"/>
          </a:xfrm>
        </p:spPr>
        <p:txBody>
          <a:bodyPr>
            <a:normAutofit/>
          </a:bodyPr>
          <a:lstStyle/>
          <a:p>
            <a:pPr algn="l"/>
            <a:r>
              <a:rPr lang="uk-UA" sz="4800" b="1" dirty="0" err="1" smtClean="0">
                <a:latin typeface="Baron Neue Italic" panose="00000500000000000000" pitchFamily="50" charset="0"/>
              </a:rPr>
              <a:t>Благодарю</a:t>
            </a:r>
            <a:r>
              <a:rPr lang="uk-UA" sz="4800" b="1" dirty="0" smtClean="0">
                <a:latin typeface="Baron Neue Italic" panose="00000500000000000000" pitchFamily="50" charset="0"/>
              </a:rPr>
              <a:t> </a:t>
            </a:r>
            <a:r>
              <a:rPr lang="uk-UA" sz="4800" b="1" dirty="0" smtClean="0">
                <a:latin typeface="Baron Neue Black" panose="020B0000000000000000" pitchFamily="34" charset="0"/>
              </a:rPr>
              <a:t>за </a:t>
            </a:r>
            <a:r>
              <a:rPr lang="uk-UA" sz="4800" b="1" dirty="0" err="1" smtClean="0">
                <a:latin typeface="Baron Neue Black" panose="020B0000000000000000" pitchFamily="34" charset="0"/>
              </a:rPr>
              <a:t>внимание</a:t>
            </a:r>
            <a:r>
              <a:rPr lang="uk-UA" sz="4800" b="1" dirty="0" smtClean="0">
                <a:latin typeface="Baron Neue Black" panose="020B0000000000000000" pitchFamily="34" charset="0"/>
              </a:rPr>
              <a:t>!</a:t>
            </a:r>
            <a:endParaRPr lang="en-US" sz="4000" dirty="0">
              <a:latin typeface="Baron Neue Black" panose="020B00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7001" y="5066901"/>
            <a:ext cx="716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>
                <a:latin typeface="Baron Neue Italic" panose="00000500000000000000" pitchFamily="50" charset="0"/>
              </a:rPr>
              <a:t>6</a:t>
            </a:r>
            <a:endParaRPr lang="en-US" sz="9600" dirty="0">
              <a:latin typeface="Baron Neue Italic" panose="00000500000000000000" pitchFamily="50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074656" y="5309588"/>
            <a:ext cx="2776824" cy="62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Arial Nova Cond" panose="020B0506020202020204" pitchFamily="34" charset="0"/>
              </a:rPr>
              <a:t>Ткачук Александр,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Arial Nova Cond" panose="020B0506020202020204" pitchFamily="34" charset="0"/>
              </a:rPr>
              <a:t>Партнер. Адвокат</a:t>
            </a:r>
            <a:endParaRPr lang="en-US" sz="1600" dirty="0">
              <a:latin typeface="Arial Nova Cond" panose="020B0506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61" y="0"/>
            <a:ext cx="5370723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6200000">
            <a:off x="-281723" y="5336079"/>
            <a:ext cx="1049804" cy="2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70949 L -0.00208 -0.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337</Words>
  <Application>Microsoft Office PowerPoint</Application>
  <PresentationFormat>Широкоэкранный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Calibri</vt:lpstr>
      <vt:lpstr>Calibri Light</vt:lpstr>
      <vt:lpstr>Arial Nova Cond Light</vt:lpstr>
      <vt:lpstr>Arial Nova Cond</vt:lpstr>
      <vt:lpstr>Baron Neue Black</vt:lpstr>
      <vt:lpstr>Arial Black</vt:lpstr>
      <vt:lpstr>Arial</vt:lpstr>
      <vt:lpstr>Baron Neue Italic</vt:lpstr>
      <vt:lpstr>Тема Office</vt:lpstr>
      <vt:lpstr>Купля-продажа недвижимости: </vt:lpstr>
      <vt:lpstr>Как проверить, честную ли сделку тебе предлагают:  поменяй стороны местами и посмотри – по-прежнему ли она честная</vt:lpstr>
      <vt:lpstr>Ключевые задачи при установлении рисков и их минимизации</vt:lpstr>
      <vt:lpstr>Проверка недвижимости по открытым источникам информации</vt:lpstr>
      <vt:lpstr>Проверка контрагента</vt:lpstr>
      <vt:lpstr>Современные средства, помогающие минимизировать риски при заключении сделок купли-продажи недвижимости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Филиппова Галина</dc:creator>
  <cp:lastModifiedBy>Роман Натопта</cp:lastModifiedBy>
  <cp:revision>26</cp:revision>
  <dcterms:created xsi:type="dcterms:W3CDTF">2021-10-18T12:34:38Z</dcterms:created>
  <dcterms:modified xsi:type="dcterms:W3CDTF">2021-10-25T07:46:30Z</dcterms:modified>
</cp:coreProperties>
</file>