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1"/>
  </p:sldMasterIdLst>
  <p:sldIdLst>
    <p:sldId id="267" r:id="rId2"/>
    <p:sldId id="336" r:id="rId3"/>
    <p:sldId id="337" r:id="rId4"/>
    <p:sldId id="338" r:id="rId5"/>
    <p:sldId id="339" r:id="rId6"/>
    <p:sldId id="340" r:id="rId7"/>
    <p:sldId id="342" r:id="rId8"/>
    <p:sldId id="341" r:id="rId9"/>
    <p:sldId id="343" r:id="rId10"/>
    <p:sldId id="334" r:id="rId11"/>
    <p:sldId id="344" r:id="rId12"/>
    <p:sldId id="345" r:id="rId13"/>
    <p:sldId id="346" r:id="rId14"/>
    <p:sldId id="335" r:id="rId15"/>
    <p:sldId id="312" r:id="rId16"/>
    <p:sldId id="313" r:id="rId17"/>
    <p:sldId id="314" r:id="rId18"/>
    <p:sldId id="315" r:id="rId19"/>
    <p:sldId id="316" r:id="rId20"/>
    <p:sldId id="332" r:id="rId21"/>
    <p:sldId id="317" r:id="rId22"/>
    <p:sldId id="318" r:id="rId23"/>
    <p:sldId id="322" r:id="rId24"/>
    <p:sldId id="262" r:id="rId25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6B6"/>
    <a:srgbClr val="14A826"/>
    <a:srgbClr val="CF0F21"/>
    <a:srgbClr val="003300"/>
    <a:srgbClr val="17C32B"/>
    <a:srgbClr val="0A5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6" autoAdjust="0"/>
    <p:restoredTop sz="94727" autoAdjust="0"/>
  </p:normalViewPr>
  <p:slideViewPr>
    <p:cSldViewPr snapToGrid="0" snapToObjects="1">
      <p:cViewPr varScale="1">
        <p:scale>
          <a:sx n="73" d="100"/>
          <a:sy n="73" d="100"/>
        </p:scale>
        <p:origin x="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2417763" y="3529013"/>
            <a:ext cx="86375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/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4ED5-A9C5-47B7-B966-51EBF7EF4D47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175" y="328613"/>
            <a:ext cx="49736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8275" y="79851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99A07-8D63-42E8-B858-8F654720915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3781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943927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0AE6-EB89-4F67-A179-6CE8A967B32C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937D-BD2A-4FC6-AEC1-BD51C8C5766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14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76E1-0E6A-4E53-85FE-020CF7922AE9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A78E-8290-40B7-B102-3DD1C812933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12198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454150" y="3805238"/>
            <a:ext cx="8631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6712-37C9-43C1-99F8-4F46FF93AD78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D2B6-627B-420A-B819-03727F1F4DFC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700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4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899C-19C5-4C31-A666-35644129691B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82CE-F050-406E-AB1E-DEBD16F6478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598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28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52E7-62F3-4200-8C30-BFFD90F605B5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21D8-ED9C-447F-B44A-B53DFF46D2B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7639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4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A4AD-0A1F-4DFC-BC05-1AA4DDD57B7E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0240-4793-4D00-8FAC-40DB510F718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3598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B2BE-1E68-4D22-AD19-35BBDAFC457A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55CD-CB06-4523-80BE-00749806CA0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1315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/>
          <p:cNvCxnSpPr/>
          <p:nvPr/>
        </p:nvCxnSpPr>
        <p:spPr>
          <a:xfrm>
            <a:off x="1447800" y="3205163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E973-5C5E-4175-8AF9-828E27A84EBA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75A4-86B8-4485-AAB1-9ED49397839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132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/>
          <p:cNvCxnSpPr/>
          <p:nvPr/>
        </p:nvCxnSpPr>
        <p:spPr>
          <a:xfrm>
            <a:off x="1447800" y="3143250"/>
            <a:ext cx="5527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CF2EC84-34D3-429F-A561-AAA63CCB4BF3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50A5-941C-4E72-8EBF-87DEF747639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0024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1930-B038-402B-BEAF-50FBECE4DF82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30F4-D6F5-4AD9-9036-B366FE9173D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06285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300"/>
            <a:ext cx="12192000" cy="41068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163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50975" y="2016125"/>
            <a:ext cx="9604375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Edit Master text styles</a:t>
            </a:r>
          </a:p>
          <a:p>
            <a:pPr lvl="1"/>
            <a:r>
              <a:rPr lang="en-US" altLang="uk-UA" smtClean="0"/>
              <a:t>Second level</a:t>
            </a:r>
          </a:p>
          <a:p>
            <a:pPr lvl="2"/>
            <a:r>
              <a:rPr lang="en-US" altLang="uk-UA" smtClean="0"/>
              <a:t>Third level</a:t>
            </a:r>
          </a:p>
          <a:p>
            <a:pPr lvl="3"/>
            <a:r>
              <a:rPr lang="en-US" altLang="uk-UA" smtClean="0"/>
              <a:t>Fourth level</a:t>
            </a:r>
          </a:p>
          <a:p>
            <a:pPr lvl="4"/>
            <a:r>
              <a:rPr lang="en-US" altLang="uk-U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619BE-864D-4945-8444-CB16EF82C117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chemeClr val="accent1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82043FD1-6704-4581-B8F5-AD5329A583B4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46" r:id="rId6"/>
    <p:sldLayoutId id="2147483753" r:id="rId7"/>
    <p:sldLayoutId id="2147483754" r:id="rId8"/>
    <p:sldLayoutId id="2147483755" r:id="rId9"/>
    <p:sldLayoutId id="214748375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anose="0202060305040502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anose="0202060305040502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anose="0202060305040502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1270001" y="960438"/>
            <a:ext cx="10278532" cy="2382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b="1" dirty="0">
                <a:solidFill>
                  <a:srgbClr val="1F06B6"/>
                </a:solidFill>
              </a:rPr>
              <a:t>Виконавче провадження</a:t>
            </a:r>
            <a:r>
              <a:rPr lang="uk-UA" b="1" dirty="0" smtClean="0">
                <a:solidFill>
                  <a:srgbClr val="1F06B6"/>
                </a:solidFill>
              </a:rPr>
              <a:t>:</a:t>
            </a:r>
            <a:br>
              <a:rPr lang="uk-UA" b="1" dirty="0" smtClean="0">
                <a:solidFill>
                  <a:srgbClr val="1F06B6"/>
                </a:solidFill>
              </a:rPr>
            </a:br>
            <a:r>
              <a:rPr lang="uk-UA" b="1" dirty="0" smtClean="0">
                <a:solidFill>
                  <a:srgbClr val="1F06B6"/>
                </a:solidFill>
              </a:rPr>
              <a:t>актуальні </a:t>
            </a:r>
            <a:r>
              <a:rPr lang="uk-UA" b="1" dirty="0">
                <a:solidFill>
                  <a:srgbClr val="1F06B6"/>
                </a:solidFill>
              </a:rPr>
              <a:t>питання судової практики</a:t>
            </a:r>
            <a:r>
              <a:rPr lang="uk-UA" altLang="uk-UA" sz="5000" b="1" cap="none" dirty="0" smtClean="0">
                <a:solidFill>
                  <a:srgbClr val="14A826"/>
                </a:solidFill>
              </a:rPr>
              <a:t/>
            </a:r>
            <a:br>
              <a:rPr lang="uk-UA" altLang="uk-UA" sz="5000" b="1" cap="none" dirty="0" smtClean="0">
                <a:solidFill>
                  <a:srgbClr val="14A826"/>
                </a:solidFill>
              </a:rPr>
            </a:br>
            <a:endParaRPr lang="ru-RU" altLang="uk-UA" sz="5000" cap="none" dirty="0" smtClean="0">
              <a:solidFill>
                <a:srgbClr val="14A826"/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417763" y="3530600"/>
            <a:ext cx="8637587" cy="2108200"/>
          </a:xfrm>
        </p:spPr>
        <p:txBody>
          <a:bodyPr tIns="91440" bIns="91440"/>
          <a:lstStyle/>
          <a:p>
            <a:pPr marL="0" indent="0" algn="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uk-UA" altLang="uk-UA" sz="1800" b="1" i="1" smtClean="0"/>
          </a:p>
          <a:p>
            <a:pPr marL="0" indent="0" algn="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uk-UA" altLang="uk-UA" sz="2400" b="1" i="1" smtClean="0"/>
              <a:t>Крижний Олександр,</a:t>
            </a:r>
          </a:p>
          <a:p>
            <a:pPr marL="0" indent="0" algn="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uk-UA" altLang="uk-UA" sz="2400" b="1" i="1" smtClean="0"/>
              <a:t>суддя Господарського суду Дніпропетровської області</a:t>
            </a:r>
            <a:endParaRPr lang="uk-UA" altLang="uk-UA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1" dirty="0" smtClean="0">
                <a:solidFill>
                  <a:srgbClr val="FF0000"/>
                </a:solidFill>
              </a:rPr>
              <a:t>заміна сторони виконавчого провадження правонаступником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2016124"/>
            <a:ext cx="10216092" cy="40290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uk-UA" sz="2800" dirty="0" smtClean="0"/>
              <a:t>За відсутності </a:t>
            </a:r>
            <a:r>
              <a:rPr lang="uk-UA" sz="2800" dirty="0"/>
              <a:t>відкритого виконавчого провадження заміна відповідної сторони виконавчого провадження правонаступником є неможливою. </a:t>
            </a:r>
            <a:endParaRPr lang="uk-UA" sz="2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uk-UA" sz="2800" dirty="0" smtClean="0"/>
              <a:t>Єдиним </a:t>
            </a:r>
            <a:r>
              <a:rPr lang="uk-UA" sz="2800" dirty="0"/>
              <a:t>винятком є заміна боржника або стягувача у виконавчому документі до відкриття виконавчого провадження, що окремо обумовлено у частині п`ятій статті 334 ГПК </a:t>
            </a:r>
            <a:r>
              <a:rPr lang="uk-UA" sz="2800" dirty="0" smtClean="0"/>
              <a:t>України</a:t>
            </a:r>
          </a:p>
          <a:p>
            <a:pPr marL="0" indent="0" algn="r">
              <a:buFont typeface="Arial" panose="020B0604020202020204" pitchFamily="34" charset="0"/>
              <a:buNone/>
              <a:defRPr/>
            </a:pPr>
            <a:r>
              <a:rPr lang="uk-UA" b="1" dirty="0" smtClean="0"/>
              <a:t>Постанова ВП ВС від 16.02.2021 справа № 911/3411/14 (№ 12-39гс20)</a:t>
            </a:r>
            <a:endParaRPr lang="ru-RU" dirty="0"/>
          </a:p>
          <a:p>
            <a:pPr>
              <a:defRPr/>
            </a:pPr>
            <a:endParaRPr lang="uk-UA" dirty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280194"/>
            <a:ext cx="9604375" cy="1049337"/>
          </a:xfrm>
        </p:spPr>
        <p:txBody>
          <a:bodyPr/>
          <a:lstStyle/>
          <a:p>
            <a:pPr algn="ctr">
              <a:defRPr/>
            </a:pPr>
            <a:r>
              <a:rPr lang="uk-UA" b="1" dirty="0" smtClean="0">
                <a:solidFill>
                  <a:srgbClr val="FF0000"/>
                </a:solidFill>
              </a:rPr>
              <a:t>заміна сторони виконавчого провадження правонаступником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1364455"/>
            <a:ext cx="10368492" cy="474847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uk-UA" sz="3200" dirty="0" smtClean="0"/>
              <a:t>Після закінчення виконавчого провадження - заміна </a:t>
            </a:r>
            <a:r>
              <a:rPr lang="uk-UA" sz="3200" b="1" dirty="0" smtClean="0">
                <a:solidFill>
                  <a:srgbClr val="1F06B6"/>
                </a:solidFill>
              </a:rPr>
              <a:t>учасника</a:t>
            </a:r>
            <a:r>
              <a:rPr lang="uk-UA" sz="3200" dirty="0" smtClean="0"/>
              <a:t> справи правонаступником здійснюється виключно на підставі статті 52 Господарського процесуального кодексу України. </a:t>
            </a:r>
            <a:r>
              <a:rPr lang="uk-UA" sz="3200" b="1" dirty="0" smtClean="0"/>
              <a:t> </a:t>
            </a:r>
          </a:p>
          <a:p>
            <a:pPr marL="0" indent="0" algn="r">
              <a:lnSpc>
                <a:spcPct val="100000"/>
              </a:lnSpc>
              <a:buNone/>
              <a:defRPr/>
            </a:pPr>
            <a:endParaRPr lang="uk-UA" sz="2400" b="1" dirty="0" smtClean="0"/>
          </a:p>
          <a:p>
            <a:pPr marL="0" indent="0" algn="r">
              <a:lnSpc>
                <a:spcPct val="100000"/>
              </a:lnSpc>
              <a:buNone/>
              <a:defRPr/>
            </a:pPr>
            <a:endParaRPr lang="uk-UA" sz="2400" b="1" dirty="0"/>
          </a:p>
          <a:p>
            <a:pPr marL="0" indent="0" algn="r">
              <a:lnSpc>
                <a:spcPct val="100000"/>
              </a:lnSpc>
              <a:buNone/>
              <a:defRPr/>
            </a:pPr>
            <a:r>
              <a:rPr lang="uk-UA" sz="2400" b="1" dirty="0" smtClean="0"/>
              <a:t>Постанова </a:t>
            </a:r>
            <a:r>
              <a:rPr lang="uk-UA" sz="2400" b="1" dirty="0"/>
              <a:t>ВП ВС від 16.02.2021 у справі № 911/3411/14</a:t>
            </a:r>
          </a:p>
          <a:p>
            <a:pPr marL="0" indent="0" algn="r">
              <a:lnSpc>
                <a:spcPct val="100000"/>
              </a:lnSpc>
              <a:buNone/>
              <a:defRPr/>
            </a:pPr>
            <a:r>
              <a:rPr lang="uk-UA" sz="2400" b="1" dirty="0"/>
              <a:t>Постанова ВП ВС </a:t>
            </a:r>
            <a:r>
              <a:rPr lang="ru-RU" sz="2400" b="1" dirty="0" err="1"/>
              <a:t>від</a:t>
            </a:r>
            <a:r>
              <a:rPr lang="ru-RU" sz="2400" b="1" dirty="0"/>
              <a:t> 03.11.2020 у </a:t>
            </a:r>
            <a:r>
              <a:rPr lang="ru-RU" sz="2400" b="1" dirty="0" err="1"/>
              <a:t>справі</a:t>
            </a:r>
            <a:r>
              <a:rPr lang="ru-RU" sz="2400" b="1" dirty="0"/>
              <a:t> № 916/16/17</a:t>
            </a:r>
          </a:p>
          <a:p>
            <a:pPr marL="0" indent="0">
              <a:buNone/>
              <a:defRPr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6986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280988"/>
            <a:ext cx="9604375" cy="10477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rgbClr val="1F06B6"/>
                </a:solidFill>
              </a:rPr>
              <a:t>Конкуренція норм </a:t>
            </a:r>
            <a:r>
              <a:rPr lang="uk-UA" sz="2800" b="1" dirty="0" smtClean="0">
                <a:solidFill>
                  <a:srgbClr val="1F06B6"/>
                </a:solidFill>
              </a:rPr>
              <a:t>ЗаконІВ </a:t>
            </a:r>
            <a:r>
              <a:rPr lang="uk-UA" sz="2800" b="1" dirty="0">
                <a:solidFill>
                  <a:srgbClr val="1F06B6"/>
                </a:solidFill>
              </a:rPr>
              <a:t>України "Про виконавче провадження" та </a:t>
            </a:r>
            <a:r>
              <a:rPr lang="uk-UA" sz="2800" b="1" dirty="0" smtClean="0">
                <a:solidFill>
                  <a:srgbClr val="1F06B6"/>
                </a:solidFill>
              </a:rPr>
              <a:t>"</a:t>
            </a:r>
            <a:r>
              <a:rPr lang="uk-UA" sz="2800" b="1" dirty="0">
                <a:solidFill>
                  <a:srgbClr val="1F06B6"/>
                </a:solidFill>
              </a:rPr>
              <a:t>Про іпотеку"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1328737"/>
            <a:ext cx="10165292" cy="4784195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uk-UA" sz="2800" b="1" dirty="0" smtClean="0"/>
              <a:t>Норми статті 61 Закону України «Про виконавче провадження» є загальними відносно до норм статті 49 Закону України «Про іпотеку»</a:t>
            </a:r>
            <a:r>
              <a:rPr lang="uk-UA" sz="2800" dirty="0" smtClean="0"/>
              <a:t>, якими визначено </a:t>
            </a:r>
            <a:r>
              <a:rPr lang="uk-UA" sz="2800" b="1" dirty="0" smtClean="0">
                <a:solidFill>
                  <a:srgbClr val="1F06B6"/>
                </a:solidFill>
              </a:rPr>
              <a:t>особливості</a:t>
            </a:r>
            <a:r>
              <a:rPr lang="uk-UA" sz="2800" dirty="0" smtClean="0"/>
              <a:t> реалізації іпотечного майна з публічних торгів, зважаючи на правовий режим майна, що відчужується, як обтяженого іпотекою стягувача-іпотекодержателя та з огляду на переважне право іпотекодержателя на задоволення вимог за рахунок предмета іпотеки. </a:t>
            </a:r>
            <a:endParaRPr lang="uk-UA" b="1" dirty="0" smtClean="0"/>
          </a:p>
          <a:p>
            <a:pPr marL="0" indent="0" algn="r">
              <a:buNone/>
              <a:defRPr/>
            </a:pPr>
            <a:r>
              <a:rPr lang="ru-RU" b="1" dirty="0" smtClean="0"/>
              <a:t>Постанова ВП </a:t>
            </a:r>
            <a:r>
              <a:rPr lang="ru-RU" b="1" dirty="0"/>
              <a:t>ВС </a:t>
            </a:r>
            <a:r>
              <a:rPr lang="ru-RU" b="1" dirty="0" err="1"/>
              <a:t>від</a:t>
            </a:r>
            <a:r>
              <a:rPr lang="ru-RU" b="1" dirty="0"/>
              <a:t> 25.05.2021, справа № 923/971/19</a:t>
            </a:r>
            <a:endParaRPr lang="uk-UA" dirty="0"/>
          </a:p>
          <a:p>
            <a:pPr marL="0" indent="0" algn="r">
              <a:buFont typeface="Arial" panose="020B0604020202020204" pitchFamily="34" charset="0"/>
              <a:buNone/>
              <a:defRPr/>
            </a:pPr>
            <a:endParaRPr lang="uk-UA" dirty="0"/>
          </a:p>
          <a:p>
            <a:pPr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28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280988"/>
            <a:ext cx="9604375" cy="10477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rgbClr val="1F06B6"/>
                </a:solidFill>
              </a:rPr>
              <a:t>Конкуренція норм </a:t>
            </a:r>
            <a:r>
              <a:rPr lang="uk-UA" sz="2800" b="1" dirty="0" smtClean="0">
                <a:solidFill>
                  <a:srgbClr val="1F06B6"/>
                </a:solidFill>
              </a:rPr>
              <a:t>ЗаконІВ </a:t>
            </a:r>
            <a:r>
              <a:rPr lang="uk-UA" sz="2800" b="1" dirty="0">
                <a:solidFill>
                  <a:srgbClr val="1F06B6"/>
                </a:solidFill>
              </a:rPr>
              <a:t>України "Про виконавче провадження" та </a:t>
            </a:r>
            <a:r>
              <a:rPr lang="uk-UA" sz="2800" b="1" dirty="0" smtClean="0">
                <a:solidFill>
                  <a:srgbClr val="1F06B6"/>
                </a:solidFill>
              </a:rPr>
              <a:t>"</a:t>
            </a:r>
            <a:r>
              <a:rPr lang="uk-UA" sz="2800" b="1" dirty="0">
                <a:solidFill>
                  <a:srgbClr val="1F06B6"/>
                </a:solidFill>
              </a:rPr>
              <a:t>Про іпотеку"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1328737"/>
            <a:ext cx="10165292" cy="4784195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uk-UA" sz="2800" dirty="0"/>
              <a:t>І</a:t>
            </a:r>
            <a:r>
              <a:rPr lang="uk-UA" sz="2800" dirty="0" smtClean="0"/>
              <a:t>потекодержатель, як єдиний стягувач у виконавчому провадженні з виконання судового рішення про стягнення на його користь грошових коштів, має право залишити за собою предмет іпотеки за початковою ціною шляхом заліку своїх забезпечених вимог у рахунок ціни майна, щодо якого звертається стягнення, за результатами кожних торгів, які оголошено такими, що не відбулися (перших, других, третіх).</a:t>
            </a:r>
          </a:p>
          <a:p>
            <a:pPr marL="0" indent="0" algn="r">
              <a:buNone/>
              <a:defRPr/>
            </a:pPr>
            <a:endParaRPr lang="ru-RU" b="1" dirty="0" smtClean="0"/>
          </a:p>
          <a:p>
            <a:pPr marL="0" indent="0" algn="r">
              <a:buNone/>
              <a:defRPr/>
            </a:pPr>
            <a:r>
              <a:rPr lang="ru-RU" b="1" dirty="0" smtClean="0"/>
              <a:t>Постанова ВП </a:t>
            </a:r>
            <a:r>
              <a:rPr lang="ru-RU" b="1" dirty="0"/>
              <a:t>ВС </a:t>
            </a:r>
            <a:r>
              <a:rPr lang="ru-RU" b="1" dirty="0" err="1"/>
              <a:t>від</a:t>
            </a:r>
            <a:r>
              <a:rPr lang="ru-RU" b="1" dirty="0"/>
              <a:t> 25.05.2021, справа № </a:t>
            </a:r>
            <a:r>
              <a:rPr lang="ru-RU" b="1" dirty="0" smtClean="0"/>
              <a:t>923/971/19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59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280988"/>
            <a:ext cx="9604375" cy="10477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b="1" dirty="0">
                <a:solidFill>
                  <a:srgbClr val="1F06B6"/>
                </a:solidFill>
              </a:rPr>
              <a:t>Визнання відсутності права </a:t>
            </a:r>
            <a:r>
              <a:rPr lang="uk-UA" b="1" dirty="0" smtClean="0">
                <a:solidFill>
                  <a:srgbClr val="1F06B6"/>
                </a:solidFill>
              </a:rPr>
              <a:t>- </a:t>
            </a:r>
            <a:br>
              <a:rPr lang="uk-UA" b="1" dirty="0" smtClean="0">
                <a:solidFill>
                  <a:srgbClr val="1F06B6"/>
                </a:solidFill>
              </a:rPr>
            </a:br>
            <a:r>
              <a:rPr lang="uk-UA" b="1" dirty="0" smtClean="0">
                <a:solidFill>
                  <a:srgbClr val="1F06B6"/>
                </a:solidFill>
              </a:rPr>
              <a:t>виключно </a:t>
            </a:r>
            <a:r>
              <a:rPr lang="uk-UA" b="1" dirty="0">
                <a:solidFill>
                  <a:srgbClr val="1F06B6"/>
                </a:solidFill>
              </a:rPr>
              <a:t>превентивний спосіб захисту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1328738"/>
            <a:ext cx="9604375" cy="4278312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uk-UA" sz="2800" dirty="0" smtClean="0"/>
              <a:t>Задоволення </a:t>
            </a:r>
            <a:r>
              <a:rPr lang="uk-UA" sz="2800" dirty="0"/>
              <a:t>позову про </a:t>
            </a:r>
            <a:r>
              <a:rPr lang="uk-UA" sz="2800" b="1" dirty="0">
                <a:solidFill>
                  <a:srgbClr val="CF0F21"/>
                </a:solidFill>
              </a:rPr>
              <a:t>визнання поруки припиненою</a:t>
            </a:r>
            <a:r>
              <a:rPr lang="uk-UA" sz="2800" dirty="0">
                <a:solidFill>
                  <a:srgbClr val="CF0F21"/>
                </a:solidFill>
              </a:rPr>
              <a:t> </a:t>
            </a:r>
            <a:r>
              <a:rPr lang="uk-UA" sz="2800" dirty="0"/>
              <a:t>в одній справі </a:t>
            </a:r>
            <a:r>
              <a:rPr lang="uk-UA" sz="2800" b="1" dirty="0">
                <a:solidFill>
                  <a:srgbClr val="1F06B6"/>
                </a:solidFill>
              </a:rPr>
              <a:t>не є ані підставою перегляду судового рішення в іншій справі за нововиявленими обставинами</a:t>
            </a:r>
            <a:r>
              <a:rPr lang="uk-UA" sz="2800" b="1" dirty="0">
                <a:solidFill>
                  <a:srgbClr val="CF0F21"/>
                </a:solidFill>
              </a:rPr>
              <a:t> </a:t>
            </a:r>
            <a:r>
              <a:rPr lang="uk-UA" sz="2800" dirty="0"/>
              <a:t>(частина друга статті 423 ЦПК України), </a:t>
            </a:r>
            <a:r>
              <a:rPr lang="uk-UA" sz="2800" b="1" dirty="0">
                <a:solidFill>
                  <a:srgbClr val="002060"/>
                </a:solidFill>
              </a:rPr>
              <a:t>ані підставою визнання виконавчого документа таким, що не підлягає виконанню </a:t>
            </a:r>
            <a:r>
              <a:rPr lang="uk-UA" sz="2800" dirty="0"/>
              <a:t>(частина друга статті 432 ЦПК України). </a:t>
            </a:r>
            <a:endParaRPr lang="uk-UA" sz="2800" dirty="0" smtClean="0"/>
          </a:p>
          <a:p>
            <a:pPr>
              <a:defRPr/>
            </a:pPr>
            <a:endParaRPr lang="uk-UA" b="1" dirty="0"/>
          </a:p>
          <a:p>
            <a:pPr marL="0" indent="0" algn="r">
              <a:buFont typeface="Arial" panose="020B0604020202020204" pitchFamily="34" charset="0"/>
              <a:buNone/>
              <a:defRPr/>
            </a:pPr>
            <a:r>
              <a:rPr lang="ru-RU" b="1" dirty="0"/>
              <a:t>Постанова ВП ВС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smtClean="0"/>
              <a:t>26.01.2021, справа </a:t>
            </a:r>
            <a:r>
              <a:rPr lang="ru-RU" b="1" dirty="0"/>
              <a:t>№ 522/1528/15-ц</a:t>
            </a:r>
            <a:endParaRPr lang="uk-UA" dirty="0"/>
          </a:p>
          <a:p>
            <a:pPr>
              <a:defRPr/>
            </a:pPr>
            <a:endParaRPr lang="uk-UA" dirty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50975" y="804863"/>
            <a:ext cx="96043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altLang="uk-UA" sz="2800" b="1" cap="none" smtClean="0">
                <a:solidFill>
                  <a:srgbClr val="1F06B6"/>
                </a:solidFill>
              </a:rPr>
              <a:t>Юрисдикція щодо оскарження рішень, дій чи бездіяльності органу ДВС або приватного виконавця</a:t>
            </a:r>
            <a:r>
              <a:rPr lang="uk-UA" altLang="uk-UA" sz="2800" cap="none" smtClean="0"/>
              <a:t>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1450975" y="1944688"/>
            <a:ext cx="9604375" cy="35210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uk-UA" altLang="uk-UA" smtClean="0">
              <a:latin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uk-UA" smtClean="0"/>
              <a:t>    </a:t>
            </a:r>
            <a:r>
              <a:rPr lang="uk-UA" altLang="uk-UA" sz="3200" smtClean="0"/>
              <a:t>Скарга, </a:t>
            </a:r>
            <a:r>
              <a:rPr lang="uk-UA" altLang="uk-UA" sz="3200" b="1" i="1" smtClean="0"/>
              <a:t>за загальним правилом</a:t>
            </a:r>
            <a:r>
              <a:rPr lang="uk-UA" altLang="uk-UA" sz="3200" smtClean="0"/>
              <a:t>, розглядається судом, який ухвалив відповідне рішення, за правилами відповідного судочинства.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altLang="uk-UA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50975" y="804863"/>
            <a:ext cx="96043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altLang="uk-UA" sz="2800" b="1" cap="none" smtClean="0">
                <a:solidFill>
                  <a:srgbClr val="1F06B6"/>
                </a:solidFill>
              </a:rPr>
              <a:t>Юрисдикція щодо оскарження рішень, дій чи бездіяльності органу ДВС або приватного виконавця</a:t>
            </a:r>
            <a:r>
              <a:rPr lang="uk-UA" altLang="uk-UA" sz="2800" cap="none" smtClean="0"/>
              <a:t>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1450975" y="1944688"/>
            <a:ext cx="9604375" cy="35210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uk-UA" altLang="uk-UA" smtClean="0">
              <a:latin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uk-UA" smtClean="0"/>
              <a:t>    </a:t>
            </a:r>
            <a:r>
              <a:rPr lang="uk-UA" altLang="uk-UA" sz="3200" b="1" smtClean="0">
                <a:solidFill>
                  <a:srgbClr val="CF0F21"/>
                </a:solidFill>
              </a:rPr>
              <a:t>Зведене виконавче провадження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uk-UA" altLang="uk-UA" sz="2800" b="1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uk-UA" sz="2800" b="1" smtClean="0"/>
              <a:t>Загальне правило діє і при виконанні зведеного виконавчого провадження, у якому об'єднані судові рішення, </a:t>
            </a:r>
            <a:r>
              <a:rPr lang="uk-UA" altLang="uk-UA" sz="2800" b="1" smtClean="0">
                <a:solidFill>
                  <a:srgbClr val="CF0F21"/>
                </a:solidFill>
              </a:rPr>
              <a:t>ухвалені за правилами однієї юрисдикції</a:t>
            </a:r>
            <a:r>
              <a:rPr lang="uk-UA" altLang="uk-UA" sz="2800" b="1" smtClean="0"/>
              <a:t>.</a:t>
            </a:r>
            <a:r>
              <a:rPr lang="uk-UA" altLang="uk-UA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1450975" y="415925"/>
            <a:ext cx="9604375" cy="50498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uk-UA" altLang="uk-UA" sz="1800" smtClean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uk-UA" altLang="uk-UA" sz="1800" smtClean="0"/>
              <a:t>    </a:t>
            </a:r>
            <a:r>
              <a:rPr lang="uk-UA" altLang="uk-UA" sz="2800" smtClean="0"/>
              <a:t>Оскарження рішень, дій чи бездіяльності посадової особи органу ДВС або приватного виконавця під час виконання </a:t>
            </a:r>
          </a:p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uk-UA" altLang="uk-UA" sz="2800" b="1" smtClean="0">
                <a:solidFill>
                  <a:srgbClr val="14A826"/>
                </a:solidFill>
              </a:rPr>
              <a:t>зведеного виконавчого провадження</a:t>
            </a:r>
            <a:r>
              <a:rPr lang="uk-UA" altLang="uk-UA" sz="2800" smtClean="0"/>
              <a:t>, </a:t>
            </a:r>
          </a:p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uk-UA" altLang="uk-UA" sz="2800" smtClean="0"/>
              <a:t>у якому об'єднано виконання судових рішень, ухвалених</a:t>
            </a:r>
            <a:r>
              <a:rPr lang="uk-UA" altLang="uk-UA" sz="2800" b="1" smtClean="0">
                <a:solidFill>
                  <a:srgbClr val="CF0F21"/>
                </a:solidFill>
              </a:rPr>
              <a:t> судами за правилами різних юрисдикцій</a:t>
            </a:r>
            <a:r>
              <a:rPr lang="uk-UA" altLang="uk-UA" sz="2800" smtClean="0"/>
              <a:t>, підлягає розгляду </a:t>
            </a:r>
            <a:r>
              <a:rPr lang="uk-UA" altLang="uk-UA" sz="2800" b="1" smtClean="0">
                <a:solidFill>
                  <a:srgbClr val="CF0F21"/>
                </a:solidFill>
              </a:rPr>
              <a:t>за правилами адміністративного судочинства</a:t>
            </a:r>
            <a:r>
              <a:rPr lang="uk-UA" altLang="uk-UA" sz="2800" smtClean="0"/>
              <a:t> відповідно до частини першої статті 287 КАС України.</a:t>
            </a:r>
          </a:p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uk-UA" altLang="uk-UA" sz="2800" smtClean="0"/>
          </a:p>
          <a:p>
            <a:pPr algn="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uk-UA" altLang="uk-UA" sz="2400" b="1" smtClean="0"/>
              <a:t>Постанова ВП ВС від 14.03.2018 по справі № 660/612/16-ц.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50975" y="331788"/>
            <a:ext cx="9604375" cy="88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altLang="uk-UA" sz="2600" b="1" cap="none" smtClean="0"/>
              <a:t>Судовий збір за подання апеляційних та касаційний скарг на ухвалу суду, прийняту за результатами розгляду скарги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1450975" y="1214438"/>
            <a:ext cx="9604375" cy="49196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uk-UA" altLang="uk-UA" sz="1800" smtClean="0"/>
          </a:p>
          <a:p>
            <a:pPr eaLnBrk="1" hangingPunct="1">
              <a:lnSpc>
                <a:spcPct val="110000"/>
              </a:lnSpc>
            </a:pPr>
            <a:r>
              <a:rPr lang="uk-UA" altLang="uk-UA" sz="2400" smtClean="0"/>
              <a:t>Підпунктом 7 пункту 2 частини другої статті 4 Закону № 3674-</a:t>
            </a:r>
            <a:r>
              <a:rPr lang="en-US" altLang="uk-UA" sz="2400" smtClean="0"/>
              <a:t>VI </a:t>
            </a:r>
            <a:r>
              <a:rPr lang="uk-UA" altLang="uk-UA" sz="2400" smtClean="0"/>
              <a:t>визначено ставку судового збору з апеляційної і касаційної скарг на ухвалу господарського суду у розмірі одного прожиткового мінімуму для працездатних осіб.</a:t>
            </a:r>
            <a:endParaRPr lang="uk-UA" altLang="uk-UA" sz="2400" b="1" smtClean="0"/>
          </a:p>
          <a:p>
            <a:pPr eaLnBrk="1" hangingPunct="1">
              <a:lnSpc>
                <a:spcPct val="110000"/>
              </a:lnSpc>
            </a:pPr>
            <a:r>
              <a:rPr lang="uk-UA" altLang="uk-UA" sz="2400" smtClean="0"/>
              <a:t>Зазначене положення стосується подання апеляційних і касаційних скарг на всі без винятку ухвали господарського суду, які підлягають оскарженню, незалежно від того, чи передбачено</a:t>
            </a:r>
            <a:r>
              <a:rPr lang="en-US" altLang="uk-UA" sz="2400" smtClean="0"/>
              <a:t> </a:t>
            </a:r>
            <a:r>
              <a:rPr lang="uk-UA" altLang="uk-UA" sz="2400" smtClean="0"/>
              <a:t>Законом № 3674-</a:t>
            </a:r>
            <a:r>
              <a:rPr lang="en-US" altLang="uk-UA" sz="2400" smtClean="0"/>
              <a:t>VI</a:t>
            </a:r>
            <a:r>
              <a:rPr lang="uk-UA" altLang="uk-UA" sz="2400" smtClean="0"/>
              <a:t> справляння судового збору за подання тих заяв, за результатами розгляду яких виносяться відповідні ухвали.</a:t>
            </a:r>
          </a:p>
          <a:p>
            <a:pPr algn="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uk-UA" altLang="uk-UA" sz="1800" b="1" smtClean="0"/>
              <a:t>Постанова ВП ВС від 29.05.2018 по справі № 915/955/15.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50975" y="331788"/>
            <a:ext cx="9604375" cy="88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altLang="uk-UA" sz="2800" b="1" cap="none" smtClean="0">
                <a:solidFill>
                  <a:srgbClr val="CF0F21"/>
                </a:solidFill>
              </a:rPr>
              <a:t>Оскарження рішень ДВС у виконавчому провадженні з виконання вироку в частині цивільних позовних вимог</a:t>
            </a:r>
            <a:r>
              <a:rPr lang="uk-UA" altLang="uk-UA" sz="2800" cap="none" smtClean="0"/>
              <a:t> </a:t>
            </a:r>
          </a:p>
        </p:txBody>
      </p:sp>
      <p:sp>
        <p:nvSpPr>
          <p:cNvPr id="172035" name="Rectangle 3"/>
          <p:cNvSpPr>
            <a:spLocks noGrp="1"/>
          </p:cNvSpPr>
          <p:nvPr>
            <p:ph type="body" idx="4294967295"/>
          </p:nvPr>
        </p:nvSpPr>
        <p:spPr>
          <a:xfrm>
            <a:off x="1450975" y="1214438"/>
            <a:ext cx="9604375" cy="49196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uk-UA" altLang="uk-UA" sz="2400" b="1" smtClean="0"/>
              <a:t>   Інститут цивільного позову у кримінальному провадженні є суміжним з позовним провадженням, врегульованим ЦПК.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uk-UA" altLang="uk-UA" sz="2400" b="1" smtClean="0"/>
              <a:t>   Справа щодо оскарження рішень державного виконавця у виконавчому провадженні з виконання вироку в частині цивільних позовних вимог підлягає розгляду в порядку цивільного судочинства.</a:t>
            </a:r>
            <a:r>
              <a:rPr lang="uk-UA" altLang="uk-UA" sz="2400" smtClean="0"/>
              <a:t> </a:t>
            </a:r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uk-UA" altLang="uk-UA" sz="2200" b="1" smtClean="0"/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uk-UA" sz="2200" b="1" smtClean="0"/>
              <a:t>Постанова ВСУ від 7 червня 2016 року у справі № 815/1554/15 </a:t>
            </a:r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uk-UA" sz="2200" b="1" smtClean="0"/>
              <a:t>Постанова ВСУ від 22 лютого 2017 року № 755/5626/16-ц </a:t>
            </a:r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uk-UA" b="1" smtClean="0"/>
              <a:t>Постанова ВП ВС від 28.03.2018 у справі № 724/689/16-а</a:t>
            </a:r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uk-UA" b="1" smtClean="0"/>
              <a:t>Постанова ВП ВС від 22.01.2020 по справі № 320/247/19</a:t>
            </a:r>
            <a:r>
              <a:rPr lang="uk-UA" altLang="uk-UA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940175"/>
          </a:xfrm>
        </p:spPr>
        <p:txBody>
          <a:bodyPr/>
          <a:lstStyle/>
          <a:p>
            <a:r>
              <a:rPr lang="uk-UA" altLang="uk-UA" sz="2400" smtClean="0"/>
              <a:t>Стаття 335 Господарського процесуального кодексу України підлягає застосуванню </a:t>
            </a:r>
            <a:r>
              <a:rPr lang="uk-UA" altLang="uk-UA" sz="2400" b="1" smtClean="0">
                <a:solidFill>
                  <a:srgbClr val="CF0F21"/>
                </a:solidFill>
              </a:rPr>
              <a:t>виключно за відсутності спору про право</a:t>
            </a:r>
            <a:r>
              <a:rPr lang="uk-UA" altLang="uk-UA" sz="2400" smtClean="0"/>
              <a:t>. </a:t>
            </a:r>
          </a:p>
          <a:p>
            <a:endParaRPr lang="uk-UA" altLang="uk-UA" sz="1100" smtClean="0"/>
          </a:p>
          <a:p>
            <a:r>
              <a:rPr lang="uk-UA" altLang="uk-UA" sz="2400" smtClean="0"/>
              <a:t>У цьому разі відповідно до статті 338 Господарського процесуального кодексу України </a:t>
            </a:r>
            <a:r>
              <a:rPr lang="uk-UA" altLang="uk-UA" sz="2400" b="1" smtClean="0">
                <a:solidFill>
                  <a:srgbClr val="1F06B6"/>
                </a:solidFill>
              </a:rPr>
              <a:t>подання</a:t>
            </a:r>
            <a:r>
              <a:rPr lang="uk-UA" altLang="uk-UA" sz="2400" smtClean="0"/>
              <a:t> державного чи приватного </a:t>
            </a:r>
            <a:r>
              <a:rPr lang="uk-UA" altLang="uk-UA" sz="2400" b="1" smtClean="0">
                <a:solidFill>
                  <a:srgbClr val="1F06B6"/>
                </a:solidFill>
              </a:rPr>
              <a:t>виконавця розглядається судом, який розглядав справу як суд першої інстанції, </a:t>
            </a:r>
            <a:r>
              <a:rPr lang="uk-UA" altLang="uk-UA" sz="2400" b="1" smtClean="0">
                <a:solidFill>
                  <a:srgbClr val="CF0F21"/>
                </a:solidFill>
              </a:rPr>
              <a:t>незалежно від суб'єктного складу боржника та інших співвласників майна</a:t>
            </a:r>
            <a:r>
              <a:rPr lang="uk-UA" altLang="uk-UA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50975" y="331788"/>
            <a:ext cx="9604375" cy="88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altLang="uk-UA" sz="2800" b="1" cap="none" smtClean="0">
                <a:solidFill>
                  <a:srgbClr val="CF0F21"/>
                </a:solidFill>
              </a:rPr>
              <a:t>Оскарження дій ДВС, вчинених </a:t>
            </a:r>
            <a:br>
              <a:rPr lang="uk-UA" altLang="uk-UA" sz="2800" b="1" cap="none" smtClean="0">
                <a:solidFill>
                  <a:srgbClr val="CF0F21"/>
                </a:solidFill>
              </a:rPr>
            </a:br>
            <a:r>
              <a:rPr lang="uk-UA" altLang="uk-UA" sz="2800" b="1" cap="none" smtClean="0">
                <a:solidFill>
                  <a:srgbClr val="CF0F21"/>
                </a:solidFill>
              </a:rPr>
              <a:t>при виконанні ухвал слідчих суддів</a:t>
            </a:r>
            <a:r>
              <a:rPr lang="uk-UA" altLang="uk-UA" sz="2800" cap="none" smtClean="0"/>
              <a:t> </a:t>
            </a:r>
          </a:p>
        </p:txBody>
      </p:sp>
      <p:sp>
        <p:nvSpPr>
          <p:cNvPr id="206851" name="Rectangle 3"/>
          <p:cNvSpPr>
            <a:spLocks noGrp="1"/>
          </p:cNvSpPr>
          <p:nvPr>
            <p:ph type="body" idx="4294967295"/>
          </p:nvPr>
        </p:nvSpPr>
        <p:spPr>
          <a:xfrm>
            <a:off x="1450975" y="1214438"/>
            <a:ext cx="9604375" cy="49196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uk-UA" altLang="uk-UA" sz="2400" b="1" smtClean="0"/>
              <a:t>   </a:t>
            </a:r>
            <a:r>
              <a:rPr lang="uk-UA" altLang="uk-UA" b="1" smtClean="0"/>
              <a:t>КПК передбачає можливість виконання судових рішень органами ДВС, однак не встановлює порядок оскарження дій, рішень чи бездіяльності державного виконавця при виконанні рішень, прийнятих у кримінальному провадженні.</a:t>
            </a:r>
            <a:r>
              <a:rPr lang="uk-UA" altLang="uk-UA" smtClean="0"/>
              <a:t>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uk-UA" altLang="uk-UA" smtClean="0"/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uk-UA" altLang="uk-UA" smtClean="0"/>
              <a:t>   З урахуванням того, що КПК не передбачений порядок оскарження рішень, дій чи бездіяльності ДВС при примусовому виконанні судових рішень, прийнятих у кримінальному провадженні, учасники виконавчого провадження можуть оскаржити такі рішення, дії чи бездіяльність у порядку адміністративного судочинства. </a:t>
            </a:r>
            <a:endParaRPr lang="uk-UA" altLang="uk-UA" b="1" smtClean="0"/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uk-UA" altLang="uk-UA" b="1" smtClean="0"/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uk-UA" b="1" smtClean="0"/>
              <a:t>Постанова ВП ВС від 22.01.2020 по справі № 823/564/17</a:t>
            </a:r>
            <a:r>
              <a:rPr lang="uk-UA" altLang="uk-UA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0975" y="293688"/>
            <a:ext cx="9604375" cy="65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altLang="uk-UA" sz="3600" b="1" cap="none" smtClean="0"/>
              <a:t>Державна казначейська служба України</a:t>
            </a:r>
            <a:r>
              <a:rPr lang="ru-RU" altLang="uk-UA" cap="none" smtClean="0"/>
              <a:t> 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1450975" y="949325"/>
            <a:ext cx="9986963" cy="45164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800" smtClean="0"/>
              <a:t>   Спори, що виникають </a:t>
            </a:r>
            <a:r>
              <a:rPr lang="uk-UA" altLang="uk-UA" sz="2800" b="1" i="1" smtClean="0"/>
              <a:t>під час виконання судових рішень центральним органом виконавчої влади</a:t>
            </a:r>
            <a:r>
              <a:rPr lang="uk-UA" altLang="uk-UA" sz="2800" smtClean="0"/>
              <a:t>, що реалізує державну політику </a:t>
            </a:r>
            <a:r>
              <a:rPr lang="uk-UA" altLang="uk-UA" sz="2800" b="1" i="1" smtClean="0"/>
              <a:t>у сфері казначейського обслуговування бюджетних коштів</a:t>
            </a:r>
            <a:r>
              <a:rPr lang="uk-UA" altLang="uk-UA" sz="2800" smtClean="0"/>
              <a:t> </a:t>
            </a:r>
            <a:r>
              <a:rPr lang="uk-UA" altLang="uk-UA" sz="2800" b="1" smtClean="0"/>
              <a:t>у порядку, установленому ЗУ «Про гарантії держави щодо виконання судових рішень»</a:t>
            </a:r>
            <a:r>
              <a:rPr lang="uk-UA" altLang="uk-UA" sz="2800" smtClean="0"/>
              <a:t>, розглядаються </a:t>
            </a:r>
            <a:r>
              <a:rPr lang="uk-UA" altLang="uk-UA" sz="2800" b="1" i="1" smtClean="0">
                <a:solidFill>
                  <a:srgbClr val="CF0F21"/>
                </a:solidFill>
              </a:rPr>
              <a:t>в порядку адміністративного судочинства</a:t>
            </a:r>
            <a:r>
              <a:rPr lang="uk-UA" altLang="uk-UA" sz="2800" smtClean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uk-UA" altLang="uk-UA" sz="2800" smtClean="0"/>
          </a:p>
          <a:p>
            <a:pPr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i="1" smtClean="0"/>
              <a:t>Постанови ВП ВС від 12.09.2018 у справі № 916/223/17, 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i="1" smtClean="0"/>
              <a:t>від 20.06.2018 року у справах № 916/1226/16 та № 916/1227/16.</a:t>
            </a:r>
            <a:r>
              <a:rPr lang="uk-UA" altLang="uk-UA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0975" y="414338"/>
            <a:ext cx="9604375" cy="620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altLang="uk-UA" b="1" cap="none" smtClean="0"/>
              <a:t>Виконавчий збір</a:t>
            </a:r>
            <a:endParaRPr lang="ru-RU" altLang="uk-UA" b="1" cap="none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450975" y="1035050"/>
            <a:ext cx="9604375" cy="4430713"/>
          </a:xfrm>
        </p:spPr>
        <p:txBody>
          <a:bodyPr/>
          <a:lstStyle/>
          <a:p>
            <a:r>
              <a:rPr lang="uk-UA" altLang="uk-UA" sz="2800" smtClean="0"/>
              <a:t>Закон України «Про виконавче провадження» встановлює спеціальний порядок судового оскарження рішення щодо стягнення виконавчого збору та/або витрат на проведення виконавчих дій, згідно з яким відповідні спори відносяться до юрисдикції адміністративних судів та підлягають розгляду за правилами адміністративного судочинства. </a:t>
            </a:r>
          </a:p>
          <a:p>
            <a:endParaRPr lang="uk-UA" altLang="uk-UA" sz="2800" smtClean="0"/>
          </a:p>
          <a:p>
            <a:pPr algn="r">
              <a:buFont typeface="Arial" panose="020B0604020202020204" pitchFamily="34" charset="0"/>
              <a:buNone/>
            </a:pPr>
            <a:r>
              <a:rPr lang="uk-UA" altLang="uk-UA" sz="2800" b="1" i="1" smtClean="0"/>
              <a:t>Постанова ПВ ВС від 06.06.2018 у справі № 921/16/14-г/15</a:t>
            </a:r>
            <a:r>
              <a:rPr lang="uk-UA" altLang="uk-UA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52563" y="441325"/>
            <a:ext cx="9602787" cy="1814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uk-UA" altLang="uk-UA" sz="4000" b="1" cap="none" smtClean="0">
                <a:cs typeface="Times New Roman" panose="02020603050405020304" pitchFamily="18" charset="0"/>
              </a:rPr>
              <a:t>Якщо скаргу подано не стороною виконавчого провадження.  Юрисдикція?</a:t>
            </a:r>
            <a:r>
              <a:rPr lang="uk-UA" altLang="uk-UA" sz="1700" b="1" cap="none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 algn="just">
              <a:buFont typeface="Arial" panose="020B0604020202020204" pitchFamily="34" charset="0"/>
              <a:buNone/>
            </a:pPr>
            <a:r>
              <a:rPr lang="uk-UA" altLang="uk-UA" smtClean="0"/>
              <a:t>    </a:t>
            </a:r>
            <a:endParaRPr lang="uk-UA" altLang="uk-UA" sz="1800" smtClean="0">
              <a:cs typeface="Times New Roman" panose="02020603050405020304" pitchFamily="18" charset="0"/>
            </a:endParaRPr>
          </a:p>
          <a:p>
            <a:pPr marL="273050" indent="-27305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1800" b="1" smtClean="0">
                <a:solidFill>
                  <a:schemeClr val="tx2"/>
                </a:solidFill>
                <a:cs typeface="Times New Roman" panose="02020603050405020304" pitchFamily="18" charset="0"/>
              </a:rPr>
              <a:t>    </a:t>
            </a:r>
            <a:r>
              <a:rPr lang="uk-UA" altLang="uk-UA" sz="3000" b="1" u="sng" smtClean="0">
                <a:solidFill>
                  <a:schemeClr val="tx2"/>
                </a:solidFill>
                <a:cs typeface="Times New Roman" panose="02020603050405020304" pitchFamily="18" charset="0"/>
              </a:rPr>
              <a:t>Позовні заяви</a:t>
            </a:r>
            <a:r>
              <a:rPr lang="uk-UA" altLang="uk-UA" sz="3000" b="1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uk-UA" altLang="uk-UA" sz="3000" smtClean="0">
                <a:cs typeface="Times New Roman" panose="02020603050405020304" pitchFamily="18" charset="0"/>
              </a:rPr>
              <a:t>щодо оскарження рішень, дій чи бездіяльності державного виконавця </a:t>
            </a:r>
            <a:r>
              <a:rPr lang="uk-UA" altLang="uk-UA" sz="3000" b="1" u="sng" smtClean="0">
                <a:solidFill>
                  <a:schemeClr val="tx2"/>
                </a:solidFill>
                <a:cs typeface="Times New Roman" panose="02020603050405020304" pitchFamily="18" charset="0"/>
              </a:rPr>
              <a:t>в процесі виконання судових рішень, подані не сторонами </a:t>
            </a:r>
            <a:r>
              <a:rPr lang="uk-UA" altLang="uk-UA" sz="3000" smtClean="0">
                <a:cs typeface="Times New Roman" panose="02020603050405020304" pitchFamily="18" charset="0"/>
              </a:rPr>
              <a:t>виконавчого провадження підлягають розгляду в </a:t>
            </a:r>
            <a:r>
              <a:rPr lang="uk-UA" altLang="uk-UA" sz="3000" b="1" u="sng" smtClean="0">
                <a:cs typeface="Times New Roman" panose="02020603050405020304" pitchFamily="18" charset="0"/>
              </a:rPr>
              <a:t>порядку адміністративного судочинства</a:t>
            </a:r>
            <a:r>
              <a:rPr lang="uk-UA" altLang="uk-UA" sz="3000" b="1" u="sng" smtClean="0">
                <a:solidFill>
                  <a:schemeClr val="tx2"/>
                </a:solidFill>
                <a:cs typeface="Times New Roman" panose="02020603050405020304" pitchFamily="18" charset="0"/>
              </a:rPr>
              <a:t>. </a:t>
            </a:r>
            <a:endParaRPr lang="uk-UA" altLang="uk-UA" sz="3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  <a:t/>
            </a:r>
            <a:b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</a:br>
            <a: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  <a:t/>
            </a:r>
            <a:b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</a:br>
            <a: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  <a:t/>
            </a:r>
            <a:b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</a:br>
            <a:r>
              <a:rPr lang="ru-RU" altLang="uk-UA" sz="4600" b="1" cap="none" smtClean="0">
                <a:solidFill>
                  <a:srgbClr val="CF0F21"/>
                </a:solidFill>
              </a:rPr>
              <a:t>ДЯКУЮ ЗА УВАГУ !</a:t>
            </a:r>
            <a: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  <a:t/>
            </a:r>
            <a:br>
              <a:rPr lang="ru-RU" altLang="uk-UA" sz="4600" b="1" cap="none" smtClean="0">
                <a:solidFill>
                  <a:srgbClr val="17C32B"/>
                </a:solidFill>
                <a:latin typeface="Arial" panose="020B0604020202020204" pitchFamily="34" charset="0"/>
              </a:rPr>
            </a:br>
            <a:r>
              <a:rPr lang="ru-RU" altLang="uk-UA" sz="4600" b="1" cap="none" smtClean="0">
                <a:solidFill>
                  <a:srgbClr val="0A5613"/>
                </a:solidFill>
                <a:latin typeface="Arial" panose="020B0604020202020204" pitchFamily="34" charset="0"/>
              </a:rPr>
              <a:t/>
            </a:r>
            <a:br>
              <a:rPr lang="ru-RU" altLang="uk-UA" sz="4600" b="1" cap="none" smtClean="0">
                <a:solidFill>
                  <a:srgbClr val="0A5613"/>
                </a:solidFill>
                <a:latin typeface="Arial" panose="020B0604020202020204" pitchFamily="34" charset="0"/>
              </a:rPr>
            </a:br>
            <a:r>
              <a:rPr lang="ru-RU" altLang="uk-UA" sz="4600" b="1" cap="none" smtClean="0">
                <a:solidFill>
                  <a:srgbClr val="0A5613"/>
                </a:solidFill>
                <a:latin typeface="Arial" panose="020B0604020202020204" pitchFamily="34" charset="0"/>
              </a:rPr>
              <a:t/>
            </a:r>
            <a:br>
              <a:rPr lang="ru-RU" altLang="uk-UA" sz="4600" b="1" cap="none" smtClean="0">
                <a:solidFill>
                  <a:srgbClr val="0A5613"/>
                </a:solidFill>
                <a:latin typeface="Arial" panose="020B0604020202020204" pitchFamily="34" charset="0"/>
              </a:rPr>
            </a:br>
            <a:endParaRPr lang="ru-RU" altLang="uk-UA" sz="4600" b="1" cap="none" smtClean="0">
              <a:solidFill>
                <a:srgbClr val="0A561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smtClean="0">
                <a:solidFill>
                  <a:srgbClr val="CF0F21"/>
                </a:solidFill>
              </a:rPr>
              <a:t>За наявності спору про право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smtClean="0"/>
              <a:t>виконавець звертається з таким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smtClean="0">
                <a:solidFill>
                  <a:srgbClr val="14A826"/>
                </a:solidFill>
              </a:rPr>
              <a:t>поданням (позовною заявою)</a:t>
            </a:r>
            <a:r>
              <a:rPr lang="uk-UA" altLang="uk-UA" sz="3600" b="1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smtClean="0">
                <a:solidFill>
                  <a:srgbClr val="1F06B6"/>
                </a:solidFill>
              </a:rPr>
              <a:t>в порядку позовного провадження</a:t>
            </a:r>
            <a:r>
              <a:rPr lang="uk-UA" altLang="uk-UA" sz="36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>
                <a:solidFill>
                  <a:srgbClr val="CF0F21"/>
                </a:solidFill>
              </a:rPr>
              <a:t>Спір про визначення частки </a:t>
            </a:r>
            <a:r>
              <a:rPr lang="uk-UA" altLang="uk-UA" sz="2400" b="1" smtClean="0"/>
              <a:t>майна боржника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/>
              <a:t>в майні, яким він володіє спільно з іншими особами,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>
                <a:solidFill>
                  <a:srgbClr val="00B050"/>
                </a:solidFill>
              </a:rPr>
              <a:t>є спором </a:t>
            </a:r>
            <a:r>
              <a:rPr lang="uk-UA" altLang="uk-UA" sz="2400" b="1" smtClean="0">
                <a:solidFill>
                  <a:srgbClr val="1F06B6"/>
                </a:solidFill>
              </a:rPr>
              <a:t>між боржником і іншими співвласниками майна</a:t>
            </a:r>
            <a:r>
              <a:rPr lang="uk-UA" altLang="uk-UA" sz="2400" b="1" smtClean="0"/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uk-UA" altLang="uk-UA" sz="1600" b="1" smtClean="0"/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/>
              <a:t>Якщо </a:t>
            </a:r>
            <a:r>
              <a:rPr lang="uk-UA" altLang="uk-UA" sz="2400" b="1" smtClean="0">
                <a:solidFill>
                  <a:srgbClr val="1F06B6"/>
                </a:solidFill>
              </a:rPr>
              <a:t>юрисдикційність</a:t>
            </a:r>
            <a:r>
              <a:rPr lang="uk-UA" altLang="uk-UA" sz="2400" b="1" smtClean="0"/>
              <a:t> такого спору залежить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/>
              <a:t>від суб'єктного складу сторін, то вона визначається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>
                <a:solidFill>
                  <a:srgbClr val="1F06B6"/>
                </a:solidFill>
              </a:rPr>
              <a:t>виходячи із суб'єктного складу співвласників</a:t>
            </a:r>
            <a:r>
              <a:rPr lang="uk-UA" altLang="uk-UA" sz="2400" b="1" smtClean="0"/>
              <a:t> спірного майна.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uk-UA" altLang="uk-UA" sz="2400" b="1" smtClean="0"/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b="1" smtClean="0"/>
              <a:t>Постанова ВП ВС від 06.10.2020, справа № 2-24/494-2009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uk-UA" altLang="uk-UA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400" b="1" smtClean="0">
                <a:solidFill>
                  <a:srgbClr val="CF0F21"/>
                </a:solidFill>
              </a:rPr>
              <a:t>Повноваження виконавця на звернення з позовом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mtClean="0"/>
              <a:t>про визначення частки майна боржника у майні,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mtClean="0"/>
              <a:t>яким він володіє спільно з іншими особами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2400" b="1" smtClean="0">
                <a:solidFill>
                  <a:srgbClr val="CF0F21"/>
                </a:solidFill>
              </a:rPr>
              <a:t>є повноваженням звертатися до суду в інтересах інших осіб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uk-UA" altLang="uk-UA" smtClean="0"/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mtClean="0"/>
              <a:t>(частина третя статті 4, частина третя статті 41 ГПК України;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mtClean="0"/>
              <a:t>частина друга статті 4, частина четверта статті 42 ЦПК України).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uk-UA" altLang="uk-UA" smtClean="0"/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b="1" smtClean="0"/>
              <a:t>Постанова ВП ВС від 06.10.2020, справа № 2-24/494-2009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60521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800" smtClean="0"/>
              <a:t>Оскільки ГПК України </a:t>
            </a:r>
            <a:r>
              <a:rPr lang="uk-UA" altLang="uk-UA" sz="2800" b="1" smtClean="0">
                <a:solidFill>
                  <a:srgbClr val="1F06B6"/>
                </a:solidFill>
              </a:rPr>
              <a:t>не містить вичерпного регулювання участі виконавця у позовному провадженні</a:t>
            </a:r>
            <a:r>
              <a:rPr lang="uk-UA" altLang="uk-UA" sz="2800" smtClean="0"/>
              <a:t>, </a:t>
            </a:r>
            <a:r>
              <a:rPr lang="uk-UA" altLang="uk-UA" sz="2800" b="1" smtClean="0">
                <a:solidFill>
                  <a:srgbClr val="14A826"/>
                </a:solidFill>
              </a:rPr>
              <a:t>mutatis mutandis </a:t>
            </a:r>
            <a:r>
              <a:rPr lang="uk-UA" altLang="uk-UA" sz="2800" b="1" smtClean="0">
                <a:solidFill>
                  <a:srgbClr val="CF0F21"/>
                </a:solidFill>
              </a:rPr>
              <a:t>підлягають застосуванню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sz="2800" smtClean="0"/>
              <a:t>правила частини четвертої статті 54, частин четвертої, п`ятої статті 55 ГПК України, частин третьої, четвертої статті 57 ЦПК України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uk-UA" altLang="uk-UA" smtClean="0"/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uk-UA" b="1" smtClean="0"/>
              <a:t>Постанова ВП ВС від 06.10.2020, справа № 2-24/494-2009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5242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dirty="0" smtClean="0"/>
              <a:t>зменшення </a:t>
            </a:r>
            <a:r>
              <a:rPr lang="uk-UA" sz="2400" dirty="0"/>
              <a:t>розміру позовних вимог,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dirty="0"/>
              <a:t>зміна предмета або підстави позову,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dirty="0"/>
              <a:t>укладення мирової угоди,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dirty="0"/>
              <a:t>відмова від апеляційної або касаційної скарги,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dirty="0"/>
              <a:t>заяви про перегляд рішення суду за нововиявленими або виключними обставинами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b="1" dirty="0">
                <a:solidFill>
                  <a:srgbClr val="1F06B6"/>
                </a:solidFill>
              </a:rPr>
              <a:t>можлива лише за письмовою згодою </a:t>
            </a:r>
            <a:r>
              <a:rPr lang="uk-UA" sz="2400" b="1" dirty="0" smtClean="0">
                <a:solidFill>
                  <a:srgbClr val="1F06B6"/>
                </a:solidFill>
              </a:rPr>
              <a:t>виконавця</a:t>
            </a:r>
            <a:endParaRPr lang="uk-UA" sz="2400" dirty="0">
              <a:solidFill>
                <a:srgbClr val="1F06B6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uk-UA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uk-UA" b="1" dirty="0"/>
              <a:t>Постанова ВП ВС від 06.10.2020, справа № 2-24/494-2009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2600" b="1" dirty="0" smtClean="0">
                <a:solidFill>
                  <a:srgbClr val="1F06B6"/>
                </a:solidFill>
              </a:rPr>
              <a:t>Визначення частки майна боржника у майні, яким він володіє спільно з іншими особами</a:t>
            </a:r>
            <a:endParaRPr lang="uk-UA" sz="2600" b="1" dirty="0">
              <a:solidFill>
                <a:srgbClr val="1F06B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50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b="1" dirty="0" smtClean="0"/>
              <a:t>якщо </a:t>
            </a:r>
            <a:r>
              <a:rPr lang="uk-UA" sz="2400" b="1" dirty="0"/>
              <a:t>боржник не підтримує заявлених позовних вимог, то це не є підставою для залишення подання без розгляду</a:t>
            </a:r>
            <a:r>
              <a:rPr lang="uk-UA" sz="2400" dirty="0"/>
              <a:t>; </a:t>
            </a:r>
            <a:endParaRPr lang="uk-UA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uk-UA" sz="24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uk-UA" sz="2400" b="1" dirty="0"/>
              <a:t>відмова боржника від позову, подання ним заяви про залишення позову без розгляду не позбавляє виконавця права підтримувати позов і вимагати розгляду справи по суті</a:t>
            </a:r>
            <a:r>
              <a:rPr lang="uk-UA" sz="2400" dirty="0"/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uk-UA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uk-UA" b="1" dirty="0"/>
              <a:t>Постанова ВП ВС від 06.10.2020, справа № 2-24/494-2009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280194"/>
            <a:ext cx="9604375" cy="1049337"/>
          </a:xfrm>
        </p:spPr>
        <p:txBody>
          <a:bodyPr/>
          <a:lstStyle/>
          <a:p>
            <a:pPr algn="ctr">
              <a:defRPr/>
            </a:pPr>
            <a:r>
              <a:rPr lang="uk-UA" b="1" dirty="0" smtClean="0">
                <a:solidFill>
                  <a:srgbClr val="FF0000"/>
                </a:solidFill>
              </a:rPr>
              <a:t>заміна сторони виконавчого провадження правонаступником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975" y="1364455"/>
            <a:ext cx="10368492" cy="474847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uk-UA" sz="2800" b="1" dirty="0" smtClean="0">
                <a:solidFill>
                  <a:srgbClr val="1F06B6"/>
                </a:solidFill>
              </a:rPr>
              <a:t>Заміна </a:t>
            </a:r>
            <a:r>
              <a:rPr lang="uk-UA" sz="2800" b="1" dirty="0">
                <a:solidFill>
                  <a:srgbClr val="1F06B6"/>
                </a:solidFill>
              </a:rPr>
              <a:t>сторони виконавчого провадження означає й заміну учасника справи. </a:t>
            </a:r>
            <a:endParaRPr lang="uk-UA" sz="2800" b="1" dirty="0" smtClean="0">
              <a:solidFill>
                <a:srgbClr val="1F06B6"/>
              </a:solidFill>
            </a:endParaRPr>
          </a:p>
          <a:p>
            <a:pPr marL="0" indent="0">
              <a:buNone/>
              <a:defRPr/>
            </a:pPr>
            <a:r>
              <a:rPr lang="uk-UA" sz="2800" dirty="0" smtClean="0"/>
              <a:t>Відтак </a:t>
            </a:r>
            <a:r>
              <a:rPr lang="uk-UA" sz="2800" dirty="0"/>
              <a:t>заміна у разі вибуття сторони виконавчого провадження правонаступником (стаття 334 ГПК України) має відбуватись з одночасною заміною правонаступником відповідного учасника справи (стаття 52 ГПК України</a:t>
            </a:r>
            <a:r>
              <a:rPr lang="uk-UA" sz="2800" dirty="0" smtClean="0"/>
              <a:t>).</a:t>
            </a:r>
            <a:r>
              <a:rPr lang="uk-UA" b="1" dirty="0" smtClean="0"/>
              <a:t> </a:t>
            </a:r>
          </a:p>
          <a:p>
            <a:pPr marL="0" indent="0" algn="r">
              <a:lnSpc>
                <a:spcPct val="100000"/>
              </a:lnSpc>
              <a:buNone/>
              <a:defRPr/>
            </a:pPr>
            <a:r>
              <a:rPr lang="uk-UA" sz="2400" b="1" dirty="0"/>
              <a:t>Постанова ВП ВС від 16.02.2021 у справі № 911/3411/14</a:t>
            </a:r>
          </a:p>
          <a:p>
            <a:pPr marL="0" indent="0" algn="r">
              <a:lnSpc>
                <a:spcPct val="100000"/>
              </a:lnSpc>
              <a:buNone/>
              <a:defRPr/>
            </a:pPr>
            <a:r>
              <a:rPr lang="uk-UA" sz="2400" b="1" dirty="0"/>
              <a:t>Постанова ВП ВС </a:t>
            </a:r>
            <a:r>
              <a:rPr lang="ru-RU" sz="2400" b="1" dirty="0" err="1"/>
              <a:t>від</a:t>
            </a:r>
            <a:r>
              <a:rPr lang="ru-RU" sz="2400" b="1" dirty="0"/>
              <a:t> 03.11.2020 у </a:t>
            </a:r>
            <a:r>
              <a:rPr lang="ru-RU" sz="2400" b="1" dirty="0" err="1"/>
              <a:t>справі</a:t>
            </a:r>
            <a:r>
              <a:rPr lang="ru-RU" sz="2400" b="1" dirty="0"/>
              <a:t> № 916/16/17</a:t>
            </a:r>
          </a:p>
          <a:p>
            <a:pPr marL="0" indent="0">
              <a:buNone/>
              <a:defRPr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24387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{710BCBA8-086B-0149-AED5-B2BB3539E8C2}tf10001119</Template>
  <TotalTime>0</TotalTime>
  <Words>1431</Words>
  <Application>Microsoft Office PowerPoint</Application>
  <PresentationFormat>Широкий екран</PresentationFormat>
  <Paragraphs>126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8" baseType="lpstr">
      <vt:lpstr>Arial</vt:lpstr>
      <vt:lpstr>Gill Sans MT</vt:lpstr>
      <vt:lpstr>Times New Roman</vt:lpstr>
      <vt:lpstr>Галерея</vt:lpstr>
      <vt:lpstr>Виконавче провадження: актуальні питання судової практики </vt:lpstr>
      <vt:lpstr>Визначення частки майна боржника у майні, яким він володіє спільно з іншими особами</vt:lpstr>
      <vt:lpstr>Визначення частки майна боржника у майні, яким він володіє спільно з іншими особами</vt:lpstr>
      <vt:lpstr>Визначення частки майна боржника у майні, яким він володіє спільно з іншими особами</vt:lpstr>
      <vt:lpstr>Визначення частки майна боржника у майні, яким він володіє спільно з іншими особами</vt:lpstr>
      <vt:lpstr>Визначення частки майна боржника у майні, яким він володіє спільно з іншими особами</vt:lpstr>
      <vt:lpstr>Визначення частки майна боржника у майні, яким він володіє спільно з іншими особами</vt:lpstr>
      <vt:lpstr>Визначення частки майна боржника у майні, яким він володіє спільно з іншими особами</vt:lpstr>
      <vt:lpstr>заміна сторони виконавчого провадження правонаступником</vt:lpstr>
      <vt:lpstr>заміна сторони виконавчого провадження правонаступником</vt:lpstr>
      <vt:lpstr>заміна сторони виконавчого провадження правонаступником</vt:lpstr>
      <vt:lpstr>Конкуренція норм ЗаконІВ України "Про виконавче провадження" та "Про іпотеку"</vt:lpstr>
      <vt:lpstr>Конкуренція норм ЗаконІВ України "Про виконавче провадження" та "Про іпотеку"</vt:lpstr>
      <vt:lpstr>Визнання відсутності права -  виключно превентивний спосіб захисту </vt:lpstr>
      <vt:lpstr>Юрисдикція щодо оскарження рішень, дій чи бездіяльності органу ДВС або приватного виконавця </vt:lpstr>
      <vt:lpstr>Юрисдикція щодо оскарження рішень, дій чи бездіяльності органу ДВС або приватного виконавця </vt:lpstr>
      <vt:lpstr>Презентація PowerPoint</vt:lpstr>
      <vt:lpstr>Судовий збір за подання апеляційних та касаційний скарг на ухвалу суду, прийняту за результатами розгляду скарги</vt:lpstr>
      <vt:lpstr>Оскарження рішень ДВС у виконавчому провадженні з виконання вироку в частині цивільних позовних вимог </vt:lpstr>
      <vt:lpstr>Оскарження дій ДВС, вчинених  при виконанні ухвал слідчих суддів </vt:lpstr>
      <vt:lpstr>Державна казначейська служба України </vt:lpstr>
      <vt:lpstr>Виконавчий збір</vt:lpstr>
      <vt:lpstr>Якщо скаргу подано не стороною виконавчого провадження.  Юрисдикція? </vt:lpstr>
      <vt:lpstr>   ДЯКУЮ ЗА УВАГУ 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 при викладанні</dc:title>
  <dc:creator/>
  <cp:lastModifiedBy/>
  <cp:revision>111</cp:revision>
  <dcterms:created xsi:type="dcterms:W3CDTF">2018-02-26T11:08:47Z</dcterms:created>
  <dcterms:modified xsi:type="dcterms:W3CDTF">2021-09-15T06:11:57Z</dcterms:modified>
</cp:coreProperties>
</file>