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74" r:id="rId3"/>
    <p:sldId id="275" r:id="rId4"/>
    <p:sldId id="276" r:id="rId5"/>
    <p:sldId id="277" r:id="rId6"/>
    <p:sldId id="278" r:id="rId7"/>
    <p:sldId id="279" r:id="rId8"/>
    <p:sldId id="280" r:id="rId9"/>
    <p:sldId id="282" r:id="rId10"/>
  </p:sldIdLst>
  <p:sldSz cx="12192000" cy="6858000"/>
  <p:notesSz cx="6797675" cy="9926638"/>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9" d="100"/>
          <a:sy n="99" d="100"/>
        </p:scale>
        <p:origin x="96" y="2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1E4F33B-672B-4B54-A817-A85A41DAE10E}"/>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uk-UA"/>
          </a:p>
        </p:txBody>
      </p:sp>
      <p:sp>
        <p:nvSpPr>
          <p:cNvPr id="3" name="Подзаголовок 2">
            <a:extLst>
              <a:ext uri="{FF2B5EF4-FFF2-40B4-BE49-F238E27FC236}">
                <a16:creationId xmlns:a16="http://schemas.microsoft.com/office/drawing/2014/main" id="{B200DAB0-6B1A-4BCC-A404-627E7B9698E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uk-UA"/>
          </a:p>
        </p:txBody>
      </p:sp>
      <p:sp>
        <p:nvSpPr>
          <p:cNvPr id="4" name="Дата 3">
            <a:extLst>
              <a:ext uri="{FF2B5EF4-FFF2-40B4-BE49-F238E27FC236}">
                <a16:creationId xmlns:a16="http://schemas.microsoft.com/office/drawing/2014/main" id="{08661D8F-53A0-4770-B80A-2EB72CE9E715}"/>
              </a:ext>
            </a:extLst>
          </p:cNvPr>
          <p:cNvSpPr>
            <a:spLocks noGrp="1"/>
          </p:cNvSpPr>
          <p:nvPr>
            <p:ph type="dt" sz="half" idx="10"/>
          </p:nvPr>
        </p:nvSpPr>
        <p:spPr/>
        <p:txBody>
          <a:bodyPr/>
          <a:lstStyle/>
          <a:p>
            <a:fld id="{149EF91F-B55B-4839-A4BC-22D1397A1800}" type="datetimeFigureOut">
              <a:rPr lang="uk-UA" smtClean="0"/>
              <a:t>07.07.2021</a:t>
            </a:fld>
            <a:endParaRPr lang="uk-UA"/>
          </a:p>
        </p:txBody>
      </p:sp>
      <p:sp>
        <p:nvSpPr>
          <p:cNvPr id="5" name="Нижний колонтитул 4">
            <a:extLst>
              <a:ext uri="{FF2B5EF4-FFF2-40B4-BE49-F238E27FC236}">
                <a16:creationId xmlns:a16="http://schemas.microsoft.com/office/drawing/2014/main" id="{6D1C8258-BFF1-43A4-8C0C-D705FC503D61}"/>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969403F2-5E43-4F6A-98FB-0560E9BC1392}"/>
              </a:ext>
            </a:extLst>
          </p:cNvPr>
          <p:cNvSpPr>
            <a:spLocks noGrp="1"/>
          </p:cNvSpPr>
          <p:nvPr>
            <p:ph type="sldNum" sz="quarter" idx="12"/>
          </p:nvPr>
        </p:nvSpPr>
        <p:spPr/>
        <p:txBody>
          <a:bodyPr/>
          <a:lstStyle/>
          <a:p>
            <a:fld id="{CF7D0CFC-F17D-47FC-93FB-B5BC2541CA7B}" type="slidenum">
              <a:rPr lang="uk-UA" smtClean="0"/>
              <a:t>‹#›</a:t>
            </a:fld>
            <a:endParaRPr lang="uk-UA"/>
          </a:p>
        </p:txBody>
      </p:sp>
    </p:spTree>
    <p:extLst>
      <p:ext uri="{BB962C8B-B14F-4D97-AF65-F5344CB8AC3E}">
        <p14:creationId xmlns:p14="http://schemas.microsoft.com/office/powerpoint/2010/main" val="13613345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305C1F7-C9A5-4038-A915-78E63EF05586}"/>
              </a:ext>
            </a:extLst>
          </p:cNvPr>
          <p:cNvSpPr>
            <a:spLocks noGrp="1"/>
          </p:cNvSpPr>
          <p:nvPr>
            <p:ph type="title"/>
          </p:nvPr>
        </p:nvSpPr>
        <p:spPr/>
        <p:txBody>
          <a:bodyPr/>
          <a:lstStyle/>
          <a:p>
            <a:r>
              <a:rPr lang="ru-RU"/>
              <a:t>Образец заголовка</a:t>
            </a:r>
            <a:endParaRPr lang="uk-UA"/>
          </a:p>
        </p:txBody>
      </p:sp>
      <p:sp>
        <p:nvSpPr>
          <p:cNvPr id="3" name="Вертикальный текст 2">
            <a:extLst>
              <a:ext uri="{FF2B5EF4-FFF2-40B4-BE49-F238E27FC236}">
                <a16:creationId xmlns:a16="http://schemas.microsoft.com/office/drawing/2014/main" id="{A952D99C-4A41-44E5-A57B-733C1402A818}"/>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03E073A2-663B-47D4-80D1-7D2004B8199C}"/>
              </a:ext>
            </a:extLst>
          </p:cNvPr>
          <p:cNvSpPr>
            <a:spLocks noGrp="1"/>
          </p:cNvSpPr>
          <p:nvPr>
            <p:ph type="dt" sz="half" idx="10"/>
          </p:nvPr>
        </p:nvSpPr>
        <p:spPr/>
        <p:txBody>
          <a:bodyPr/>
          <a:lstStyle/>
          <a:p>
            <a:fld id="{149EF91F-B55B-4839-A4BC-22D1397A1800}" type="datetimeFigureOut">
              <a:rPr lang="uk-UA" smtClean="0"/>
              <a:t>07.07.2021</a:t>
            </a:fld>
            <a:endParaRPr lang="uk-UA"/>
          </a:p>
        </p:txBody>
      </p:sp>
      <p:sp>
        <p:nvSpPr>
          <p:cNvPr id="5" name="Нижний колонтитул 4">
            <a:extLst>
              <a:ext uri="{FF2B5EF4-FFF2-40B4-BE49-F238E27FC236}">
                <a16:creationId xmlns:a16="http://schemas.microsoft.com/office/drawing/2014/main" id="{F391D6F1-E1E1-4266-8B29-741EB140C145}"/>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A7051682-9ACC-44C1-BEDB-2EAFE187AEDC}"/>
              </a:ext>
            </a:extLst>
          </p:cNvPr>
          <p:cNvSpPr>
            <a:spLocks noGrp="1"/>
          </p:cNvSpPr>
          <p:nvPr>
            <p:ph type="sldNum" sz="quarter" idx="12"/>
          </p:nvPr>
        </p:nvSpPr>
        <p:spPr/>
        <p:txBody>
          <a:bodyPr/>
          <a:lstStyle/>
          <a:p>
            <a:fld id="{CF7D0CFC-F17D-47FC-93FB-B5BC2541CA7B}" type="slidenum">
              <a:rPr lang="uk-UA" smtClean="0"/>
              <a:t>‹#›</a:t>
            </a:fld>
            <a:endParaRPr lang="uk-UA"/>
          </a:p>
        </p:txBody>
      </p:sp>
    </p:spTree>
    <p:extLst>
      <p:ext uri="{BB962C8B-B14F-4D97-AF65-F5344CB8AC3E}">
        <p14:creationId xmlns:p14="http://schemas.microsoft.com/office/powerpoint/2010/main" val="173716458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3C6CFAE9-C21A-4619-BD98-B2E5E7E20EEE}"/>
              </a:ext>
            </a:extLst>
          </p:cNvPr>
          <p:cNvSpPr>
            <a:spLocks noGrp="1"/>
          </p:cNvSpPr>
          <p:nvPr>
            <p:ph type="title" orient="vert"/>
          </p:nvPr>
        </p:nvSpPr>
        <p:spPr>
          <a:xfrm>
            <a:off x="8724900" y="365125"/>
            <a:ext cx="2628900" cy="5811838"/>
          </a:xfrm>
        </p:spPr>
        <p:txBody>
          <a:bodyPr vert="eaVert"/>
          <a:lstStyle/>
          <a:p>
            <a:r>
              <a:rPr lang="ru-RU"/>
              <a:t>Образец заголовка</a:t>
            </a:r>
            <a:endParaRPr lang="uk-UA"/>
          </a:p>
        </p:txBody>
      </p:sp>
      <p:sp>
        <p:nvSpPr>
          <p:cNvPr id="3" name="Вертикальный текст 2">
            <a:extLst>
              <a:ext uri="{FF2B5EF4-FFF2-40B4-BE49-F238E27FC236}">
                <a16:creationId xmlns:a16="http://schemas.microsoft.com/office/drawing/2014/main" id="{0884AF31-5DEA-492D-B418-700F9C3228B3}"/>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AD360354-9D1A-4FC0-AF3B-6FD8B1F2E20D}"/>
              </a:ext>
            </a:extLst>
          </p:cNvPr>
          <p:cNvSpPr>
            <a:spLocks noGrp="1"/>
          </p:cNvSpPr>
          <p:nvPr>
            <p:ph type="dt" sz="half" idx="10"/>
          </p:nvPr>
        </p:nvSpPr>
        <p:spPr/>
        <p:txBody>
          <a:bodyPr/>
          <a:lstStyle/>
          <a:p>
            <a:fld id="{149EF91F-B55B-4839-A4BC-22D1397A1800}" type="datetimeFigureOut">
              <a:rPr lang="uk-UA" smtClean="0"/>
              <a:t>07.07.2021</a:t>
            </a:fld>
            <a:endParaRPr lang="uk-UA"/>
          </a:p>
        </p:txBody>
      </p:sp>
      <p:sp>
        <p:nvSpPr>
          <p:cNvPr id="5" name="Нижний колонтитул 4">
            <a:extLst>
              <a:ext uri="{FF2B5EF4-FFF2-40B4-BE49-F238E27FC236}">
                <a16:creationId xmlns:a16="http://schemas.microsoft.com/office/drawing/2014/main" id="{20E2206A-1719-4051-A870-63563F742CD9}"/>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AF08BEB9-D364-4907-9C43-7DFB441B8D1E}"/>
              </a:ext>
            </a:extLst>
          </p:cNvPr>
          <p:cNvSpPr>
            <a:spLocks noGrp="1"/>
          </p:cNvSpPr>
          <p:nvPr>
            <p:ph type="sldNum" sz="quarter" idx="12"/>
          </p:nvPr>
        </p:nvSpPr>
        <p:spPr/>
        <p:txBody>
          <a:bodyPr/>
          <a:lstStyle/>
          <a:p>
            <a:fld id="{CF7D0CFC-F17D-47FC-93FB-B5BC2541CA7B}" type="slidenum">
              <a:rPr lang="uk-UA" smtClean="0"/>
              <a:t>‹#›</a:t>
            </a:fld>
            <a:endParaRPr lang="uk-UA"/>
          </a:p>
        </p:txBody>
      </p:sp>
    </p:spTree>
    <p:extLst>
      <p:ext uri="{BB962C8B-B14F-4D97-AF65-F5344CB8AC3E}">
        <p14:creationId xmlns:p14="http://schemas.microsoft.com/office/powerpoint/2010/main" val="349674752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4BAD4C8-1404-4798-8F5D-618A73E93598}"/>
              </a:ext>
            </a:extLst>
          </p:cNvPr>
          <p:cNvSpPr>
            <a:spLocks noGrp="1"/>
          </p:cNvSpPr>
          <p:nvPr>
            <p:ph type="title"/>
          </p:nvPr>
        </p:nvSpPr>
        <p:spPr/>
        <p:txBody>
          <a:bodyPr/>
          <a:lstStyle/>
          <a:p>
            <a:r>
              <a:rPr lang="ru-RU"/>
              <a:t>Образец заголовка</a:t>
            </a:r>
            <a:endParaRPr lang="uk-UA"/>
          </a:p>
        </p:txBody>
      </p:sp>
      <p:sp>
        <p:nvSpPr>
          <p:cNvPr id="3" name="Объект 2">
            <a:extLst>
              <a:ext uri="{FF2B5EF4-FFF2-40B4-BE49-F238E27FC236}">
                <a16:creationId xmlns:a16="http://schemas.microsoft.com/office/drawing/2014/main" id="{3F5F2753-FAA0-47C7-9EDB-0AC97933E09E}"/>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8A53D524-5295-4832-9D8F-CDC20827B8D4}"/>
              </a:ext>
            </a:extLst>
          </p:cNvPr>
          <p:cNvSpPr>
            <a:spLocks noGrp="1"/>
          </p:cNvSpPr>
          <p:nvPr>
            <p:ph type="dt" sz="half" idx="10"/>
          </p:nvPr>
        </p:nvSpPr>
        <p:spPr/>
        <p:txBody>
          <a:bodyPr/>
          <a:lstStyle/>
          <a:p>
            <a:fld id="{149EF91F-B55B-4839-A4BC-22D1397A1800}" type="datetimeFigureOut">
              <a:rPr lang="uk-UA" smtClean="0"/>
              <a:t>07.07.2021</a:t>
            </a:fld>
            <a:endParaRPr lang="uk-UA"/>
          </a:p>
        </p:txBody>
      </p:sp>
      <p:sp>
        <p:nvSpPr>
          <p:cNvPr id="5" name="Нижний колонтитул 4">
            <a:extLst>
              <a:ext uri="{FF2B5EF4-FFF2-40B4-BE49-F238E27FC236}">
                <a16:creationId xmlns:a16="http://schemas.microsoft.com/office/drawing/2014/main" id="{56FE293D-C9E0-4435-B45E-568AD3489776}"/>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805BC936-B0FB-4221-A70C-0020501588D8}"/>
              </a:ext>
            </a:extLst>
          </p:cNvPr>
          <p:cNvSpPr>
            <a:spLocks noGrp="1"/>
          </p:cNvSpPr>
          <p:nvPr>
            <p:ph type="sldNum" sz="quarter" idx="12"/>
          </p:nvPr>
        </p:nvSpPr>
        <p:spPr/>
        <p:txBody>
          <a:bodyPr/>
          <a:lstStyle/>
          <a:p>
            <a:fld id="{CF7D0CFC-F17D-47FC-93FB-B5BC2541CA7B}" type="slidenum">
              <a:rPr lang="uk-UA" smtClean="0"/>
              <a:t>‹#›</a:t>
            </a:fld>
            <a:endParaRPr lang="uk-UA"/>
          </a:p>
        </p:txBody>
      </p:sp>
    </p:spTree>
    <p:extLst>
      <p:ext uri="{BB962C8B-B14F-4D97-AF65-F5344CB8AC3E}">
        <p14:creationId xmlns:p14="http://schemas.microsoft.com/office/powerpoint/2010/main" val="281481419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D28FD9A-03F2-4127-85EC-9BF03FB4208B}"/>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uk-UA"/>
          </a:p>
        </p:txBody>
      </p:sp>
      <p:sp>
        <p:nvSpPr>
          <p:cNvPr id="3" name="Текст 2">
            <a:extLst>
              <a:ext uri="{FF2B5EF4-FFF2-40B4-BE49-F238E27FC236}">
                <a16:creationId xmlns:a16="http://schemas.microsoft.com/office/drawing/2014/main" id="{08958298-8218-4D8E-89AB-5DC38A2E539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1EAB4E69-1BB6-4C01-8122-D003D2C527B7}"/>
              </a:ext>
            </a:extLst>
          </p:cNvPr>
          <p:cNvSpPr>
            <a:spLocks noGrp="1"/>
          </p:cNvSpPr>
          <p:nvPr>
            <p:ph type="dt" sz="half" idx="10"/>
          </p:nvPr>
        </p:nvSpPr>
        <p:spPr/>
        <p:txBody>
          <a:bodyPr/>
          <a:lstStyle/>
          <a:p>
            <a:fld id="{149EF91F-B55B-4839-A4BC-22D1397A1800}" type="datetimeFigureOut">
              <a:rPr lang="uk-UA" smtClean="0"/>
              <a:t>07.07.2021</a:t>
            </a:fld>
            <a:endParaRPr lang="uk-UA"/>
          </a:p>
        </p:txBody>
      </p:sp>
      <p:sp>
        <p:nvSpPr>
          <p:cNvPr id="5" name="Нижний колонтитул 4">
            <a:extLst>
              <a:ext uri="{FF2B5EF4-FFF2-40B4-BE49-F238E27FC236}">
                <a16:creationId xmlns:a16="http://schemas.microsoft.com/office/drawing/2014/main" id="{5AE3F40A-3113-492A-94A8-C29CAEDC43BB}"/>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0576A92E-A2FB-43C8-8C33-F09436CCF6DC}"/>
              </a:ext>
            </a:extLst>
          </p:cNvPr>
          <p:cNvSpPr>
            <a:spLocks noGrp="1"/>
          </p:cNvSpPr>
          <p:nvPr>
            <p:ph type="sldNum" sz="quarter" idx="12"/>
          </p:nvPr>
        </p:nvSpPr>
        <p:spPr/>
        <p:txBody>
          <a:bodyPr/>
          <a:lstStyle/>
          <a:p>
            <a:fld id="{CF7D0CFC-F17D-47FC-93FB-B5BC2541CA7B}" type="slidenum">
              <a:rPr lang="uk-UA" smtClean="0"/>
              <a:t>‹#›</a:t>
            </a:fld>
            <a:endParaRPr lang="uk-UA"/>
          </a:p>
        </p:txBody>
      </p:sp>
    </p:spTree>
    <p:extLst>
      <p:ext uri="{BB962C8B-B14F-4D97-AF65-F5344CB8AC3E}">
        <p14:creationId xmlns:p14="http://schemas.microsoft.com/office/powerpoint/2010/main" val="31417002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0FD34DD-29B2-4321-96B4-5776B2D4691A}"/>
              </a:ext>
            </a:extLst>
          </p:cNvPr>
          <p:cNvSpPr>
            <a:spLocks noGrp="1"/>
          </p:cNvSpPr>
          <p:nvPr>
            <p:ph type="title"/>
          </p:nvPr>
        </p:nvSpPr>
        <p:spPr/>
        <p:txBody>
          <a:bodyPr/>
          <a:lstStyle/>
          <a:p>
            <a:r>
              <a:rPr lang="ru-RU"/>
              <a:t>Образец заголовка</a:t>
            </a:r>
            <a:endParaRPr lang="uk-UA"/>
          </a:p>
        </p:txBody>
      </p:sp>
      <p:sp>
        <p:nvSpPr>
          <p:cNvPr id="3" name="Объект 2">
            <a:extLst>
              <a:ext uri="{FF2B5EF4-FFF2-40B4-BE49-F238E27FC236}">
                <a16:creationId xmlns:a16="http://schemas.microsoft.com/office/drawing/2014/main" id="{828C81B1-8931-461E-A76A-B7D9C156F313}"/>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Объект 3">
            <a:extLst>
              <a:ext uri="{FF2B5EF4-FFF2-40B4-BE49-F238E27FC236}">
                <a16:creationId xmlns:a16="http://schemas.microsoft.com/office/drawing/2014/main" id="{6F043B3E-F8A7-4FB0-92A0-4F2999DFFA4E}"/>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5" name="Дата 4">
            <a:extLst>
              <a:ext uri="{FF2B5EF4-FFF2-40B4-BE49-F238E27FC236}">
                <a16:creationId xmlns:a16="http://schemas.microsoft.com/office/drawing/2014/main" id="{7C587E1D-23E3-48D3-9825-4F44CDF9D490}"/>
              </a:ext>
            </a:extLst>
          </p:cNvPr>
          <p:cNvSpPr>
            <a:spLocks noGrp="1"/>
          </p:cNvSpPr>
          <p:nvPr>
            <p:ph type="dt" sz="half" idx="10"/>
          </p:nvPr>
        </p:nvSpPr>
        <p:spPr/>
        <p:txBody>
          <a:bodyPr/>
          <a:lstStyle/>
          <a:p>
            <a:fld id="{149EF91F-B55B-4839-A4BC-22D1397A1800}" type="datetimeFigureOut">
              <a:rPr lang="uk-UA" smtClean="0"/>
              <a:t>07.07.2021</a:t>
            </a:fld>
            <a:endParaRPr lang="uk-UA"/>
          </a:p>
        </p:txBody>
      </p:sp>
      <p:sp>
        <p:nvSpPr>
          <p:cNvPr id="6" name="Нижний колонтитул 5">
            <a:extLst>
              <a:ext uri="{FF2B5EF4-FFF2-40B4-BE49-F238E27FC236}">
                <a16:creationId xmlns:a16="http://schemas.microsoft.com/office/drawing/2014/main" id="{8ACC8678-4EBE-47FC-9578-2EFC86FF2705}"/>
              </a:ext>
            </a:extLst>
          </p:cNvPr>
          <p:cNvSpPr>
            <a:spLocks noGrp="1"/>
          </p:cNvSpPr>
          <p:nvPr>
            <p:ph type="ftr" sz="quarter" idx="11"/>
          </p:nvPr>
        </p:nvSpPr>
        <p:spPr/>
        <p:txBody>
          <a:bodyPr/>
          <a:lstStyle/>
          <a:p>
            <a:endParaRPr lang="uk-UA"/>
          </a:p>
        </p:txBody>
      </p:sp>
      <p:sp>
        <p:nvSpPr>
          <p:cNvPr id="7" name="Номер слайда 6">
            <a:extLst>
              <a:ext uri="{FF2B5EF4-FFF2-40B4-BE49-F238E27FC236}">
                <a16:creationId xmlns:a16="http://schemas.microsoft.com/office/drawing/2014/main" id="{13A5C19C-386D-485A-B836-C9840B15987D}"/>
              </a:ext>
            </a:extLst>
          </p:cNvPr>
          <p:cNvSpPr>
            <a:spLocks noGrp="1"/>
          </p:cNvSpPr>
          <p:nvPr>
            <p:ph type="sldNum" sz="quarter" idx="12"/>
          </p:nvPr>
        </p:nvSpPr>
        <p:spPr/>
        <p:txBody>
          <a:bodyPr/>
          <a:lstStyle/>
          <a:p>
            <a:fld id="{CF7D0CFC-F17D-47FC-93FB-B5BC2541CA7B}" type="slidenum">
              <a:rPr lang="uk-UA" smtClean="0"/>
              <a:t>‹#›</a:t>
            </a:fld>
            <a:endParaRPr lang="uk-UA"/>
          </a:p>
        </p:txBody>
      </p:sp>
    </p:spTree>
    <p:extLst>
      <p:ext uri="{BB962C8B-B14F-4D97-AF65-F5344CB8AC3E}">
        <p14:creationId xmlns:p14="http://schemas.microsoft.com/office/powerpoint/2010/main" val="106993527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E0ABDD2-2985-40B1-A634-E54803722CCC}"/>
              </a:ext>
            </a:extLst>
          </p:cNvPr>
          <p:cNvSpPr>
            <a:spLocks noGrp="1"/>
          </p:cNvSpPr>
          <p:nvPr>
            <p:ph type="title"/>
          </p:nvPr>
        </p:nvSpPr>
        <p:spPr>
          <a:xfrm>
            <a:off x="839788" y="365125"/>
            <a:ext cx="10515600" cy="1325563"/>
          </a:xfrm>
        </p:spPr>
        <p:txBody>
          <a:bodyPr/>
          <a:lstStyle/>
          <a:p>
            <a:r>
              <a:rPr lang="ru-RU"/>
              <a:t>Образец заголовка</a:t>
            </a:r>
            <a:endParaRPr lang="uk-UA"/>
          </a:p>
        </p:txBody>
      </p:sp>
      <p:sp>
        <p:nvSpPr>
          <p:cNvPr id="3" name="Текст 2">
            <a:extLst>
              <a:ext uri="{FF2B5EF4-FFF2-40B4-BE49-F238E27FC236}">
                <a16:creationId xmlns:a16="http://schemas.microsoft.com/office/drawing/2014/main" id="{AAD35E6B-1E43-4E9E-B1E0-3F471D42A4F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6FE1CF91-7FD7-4F6C-9554-9E78F3E43643}"/>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5" name="Текст 4">
            <a:extLst>
              <a:ext uri="{FF2B5EF4-FFF2-40B4-BE49-F238E27FC236}">
                <a16:creationId xmlns:a16="http://schemas.microsoft.com/office/drawing/2014/main" id="{A17053EE-DAE3-407A-A2DD-D096E1D972A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0E514314-E779-48E9-9904-AE135C52E05F}"/>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7" name="Дата 6">
            <a:extLst>
              <a:ext uri="{FF2B5EF4-FFF2-40B4-BE49-F238E27FC236}">
                <a16:creationId xmlns:a16="http://schemas.microsoft.com/office/drawing/2014/main" id="{9C3EDB6C-D066-4D71-B4A1-55629B8CE0C8}"/>
              </a:ext>
            </a:extLst>
          </p:cNvPr>
          <p:cNvSpPr>
            <a:spLocks noGrp="1"/>
          </p:cNvSpPr>
          <p:nvPr>
            <p:ph type="dt" sz="half" idx="10"/>
          </p:nvPr>
        </p:nvSpPr>
        <p:spPr/>
        <p:txBody>
          <a:bodyPr/>
          <a:lstStyle/>
          <a:p>
            <a:fld id="{149EF91F-B55B-4839-A4BC-22D1397A1800}" type="datetimeFigureOut">
              <a:rPr lang="uk-UA" smtClean="0"/>
              <a:t>07.07.2021</a:t>
            </a:fld>
            <a:endParaRPr lang="uk-UA"/>
          </a:p>
        </p:txBody>
      </p:sp>
      <p:sp>
        <p:nvSpPr>
          <p:cNvPr id="8" name="Нижний колонтитул 7">
            <a:extLst>
              <a:ext uri="{FF2B5EF4-FFF2-40B4-BE49-F238E27FC236}">
                <a16:creationId xmlns:a16="http://schemas.microsoft.com/office/drawing/2014/main" id="{281DCE4E-836C-48B5-831D-B16E01F44AE2}"/>
              </a:ext>
            </a:extLst>
          </p:cNvPr>
          <p:cNvSpPr>
            <a:spLocks noGrp="1"/>
          </p:cNvSpPr>
          <p:nvPr>
            <p:ph type="ftr" sz="quarter" idx="11"/>
          </p:nvPr>
        </p:nvSpPr>
        <p:spPr/>
        <p:txBody>
          <a:bodyPr/>
          <a:lstStyle/>
          <a:p>
            <a:endParaRPr lang="uk-UA"/>
          </a:p>
        </p:txBody>
      </p:sp>
      <p:sp>
        <p:nvSpPr>
          <p:cNvPr id="9" name="Номер слайда 8">
            <a:extLst>
              <a:ext uri="{FF2B5EF4-FFF2-40B4-BE49-F238E27FC236}">
                <a16:creationId xmlns:a16="http://schemas.microsoft.com/office/drawing/2014/main" id="{1D950791-F9B4-4720-A841-AD200BF66502}"/>
              </a:ext>
            </a:extLst>
          </p:cNvPr>
          <p:cNvSpPr>
            <a:spLocks noGrp="1"/>
          </p:cNvSpPr>
          <p:nvPr>
            <p:ph type="sldNum" sz="quarter" idx="12"/>
          </p:nvPr>
        </p:nvSpPr>
        <p:spPr/>
        <p:txBody>
          <a:bodyPr/>
          <a:lstStyle/>
          <a:p>
            <a:fld id="{CF7D0CFC-F17D-47FC-93FB-B5BC2541CA7B}" type="slidenum">
              <a:rPr lang="uk-UA" smtClean="0"/>
              <a:t>‹#›</a:t>
            </a:fld>
            <a:endParaRPr lang="uk-UA"/>
          </a:p>
        </p:txBody>
      </p:sp>
    </p:spTree>
    <p:extLst>
      <p:ext uri="{BB962C8B-B14F-4D97-AF65-F5344CB8AC3E}">
        <p14:creationId xmlns:p14="http://schemas.microsoft.com/office/powerpoint/2010/main" val="112926497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23E0107-B48D-4219-BEFE-DB8F3BA782D4}"/>
              </a:ext>
            </a:extLst>
          </p:cNvPr>
          <p:cNvSpPr>
            <a:spLocks noGrp="1"/>
          </p:cNvSpPr>
          <p:nvPr>
            <p:ph type="title"/>
          </p:nvPr>
        </p:nvSpPr>
        <p:spPr/>
        <p:txBody>
          <a:bodyPr/>
          <a:lstStyle/>
          <a:p>
            <a:r>
              <a:rPr lang="ru-RU"/>
              <a:t>Образец заголовка</a:t>
            </a:r>
            <a:endParaRPr lang="uk-UA"/>
          </a:p>
        </p:txBody>
      </p:sp>
      <p:sp>
        <p:nvSpPr>
          <p:cNvPr id="3" name="Дата 2">
            <a:extLst>
              <a:ext uri="{FF2B5EF4-FFF2-40B4-BE49-F238E27FC236}">
                <a16:creationId xmlns:a16="http://schemas.microsoft.com/office/drawing/2014/main" id="{1A100596-397D-45D7-8860-3F081E83F115}"/>
              </a:ext>
            </a:extLst>
          </p:cNvPr>
          <p:cNvSpPr>
            <a:spLocks noGrp="1"/>
          </p:cNvSpPr>
          <p:nvPr>
            <p:ph type="dt" sz="half" idx="10"/>
          </p:nvPr>
        </p:nvSpPr>
        <p:spPr/>
        <p:txBody>
          <a:bodyPr/>
          <a:lstStyle/>
          <a:p>
            <a:fld id="{149EF91F-B55B-4839-A4BC-22D1397A1800}" type="datetimeFigureOut">
              <a:rPr lang="uk-UA" smtClean="0"/>
              <a:t>07.07.2021</a:t>
            </a:fld>
            <a:endParaRPr lang="uk-UA"/>
          </a:p>
        </p:txBody>
      </p:sp>
      <p:sp>
        <p:nvSpPr>
          <p:cNvPr id="4" name="Нижний колонтитул 3">
            <a:extLst>
              <a:ext uri="{FF2B5EF4-FFF2-40B4-BE49-F238E27FC236}">
                <a16:creationId xmlns:a16="http://schemas.microsoft.com/office/drawing/2014/main" id="{25FDD4AA-E45E-43FA-8E68-28BA40E4F6AF}"/>
              </a:ext>
            </a:extLst>
          </p:cNvPr>
          <p:cNvSpPr>
            <a:spLocks noGrp="1"/>
          </p:cNvSpPr>
          <p:nvPr>
            <p:ph type="ftr" sz="quarter" idx="11"/>
          </p:nvPr>
        </p:nvSpPr>
        <p:spPr/>
        <p:txBody>
          <a:bodyPr/>
          <a:lstStyle/>
          <a:p>
            <a:endParaRPr lang="uk-UA"/>
          </a:p>
        </p:txBody>
      </p:sp>
      <p:sp>
        <p:nvSpPr>
          <p:cNvPr id="5" name="Номер слайда 4">
            <a:extLst>
              <a:ext uri="{FF2B5EF4-FFF2-40B4-BE49-F238E27FC236}">
                <a16:creationId xmlns:a16="http://schemas.microsoft.com/office/drawing/2014/main" id="{1D6C2E7F-ABB4-4155-8DA3-E7DC37A38C19}"/>
              </a:ext>
            </a:extLst>
          </p:cNvPr>
          <p:cNvSpPr>
            <a:spLocks noGrp="1"/>
          </p:cNvSpPr>
          <p:nvPr>
            <p:ph type="sldNum" sz="quarter" idx="12"/>
          </p:nvPr>
        </p:nvSpPr>
        <p:spPr/>
        <p:txBody>
          <a:bodyPr/>
          <a:lstStyle/>
          <a:p>
            <a:fld id="{CF7D0CFC-F17D-47FC-93FB-B5BC2541CA7B}" type="slidenum">
              <a:rPr lang="uk-UA" smtClean="0"/>
              <a:t>‹#›</a:t>
            </a:fld>
            <a:endParaRPr lang="uk-UA"/>
          </a:p>
        </p:txBody>
      </p:sp>
    </p:spTree>
    <p:extLst>
      <p:ext uri="{BB962C8B-B14F-4D97-AF65-F5344CB8AC3E}">
        <p14:creationId xmlns:p14="http://schemas.microsoft.com/office/powerpoint/2010/main" val="252601520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C1C49020-3E7B-46B6-8E78-ADF0FB1F516D}"/>
              </a:ext>
            </a:extLst>
          </p:cNvPr>
          <p:cNvSpPr>
            <a:spLocks noGrp="1"/>
          </p:cNvSpPr>
          <p:nvPr>
            <p:ph type="dt" sz="half" idx="10"/>
          </p:nvPr>
        </p:nvSpPr>
        <p:spPr/>
        <p:txBody>
          <a:bodyPr/>
          <a:lstStyle/>
          <a:p>
            <a:fld id="{149EF91F-B55B-4839-A4BC-22D1397A1800}" type="datetimeFigureOut">
              <a:rPr lang="uk-UA" smtClean="0"/>
              <a:t>07.07.2021</a:t>
            </a:fld>
            <a:endParaRPr lang="uk-UA"/>
          </a:p>
        </p:txBody>
      </p:sp>
      <p:sp>
        <p:nvSpPr>
          <p:cNvPr id="3" name="Нижний колонтитул 2">
            <a:extLst>
              <a:ext uri="{FF2B5EF4-FFF2-40B4-BE49-F238E27FC236}">
                <a16:creationId xmlns:a16="http://schemas.microsoft.com/office/drawing/2014/main" id="{60B49266-621D-4311-96EA-6480FCBC531D}"/>
              </a:ext>
            </a:extLst>
          </p:cNvPr>
          <p:cNvSpPr>
            <a:spLocks noGrp="1"/>
          </p:cNvSpPr>
          <p:nvPr>
            <p:ph type="ftr" sz="quarter" idx="11"/>
          </p:nvPr>
        </p:nvSpPr>
        <p:spPr/>
        <p:txBody>
          <a:bodyPr/>
          <a:lstStyle/>
          <a:p>
            <a:endParaRPr lang="uk-UA"/>
          </a:p>
        </p:txBody>
      </p:sp>
      <p:sp>
        <p:nvSpPr>
          <p:cNvPr id="4" name="Номер слайда 3">
            <a:extLst>
              <a:ext uri="{FF2B5EF4-FFF2-40B4-BE49-F238E27FC236}">
                <a16:creationId xmlns:a16="http://schemas.microsoft.com/office/drawing/2014/main" id="{77E559A4-D052-4ACE-A6DF-702C0C00366C}"/>
              </a:ext>
            </a:extLst>
          </p:cNvPr>
          <p:cNvSpPr>
            <a:spLocks noGrp="1"/>
          </p:cNvSpPr>
          <p:nvPr>
            <p:ph type="sldNum" sz="quarter" idx="12"/>
          </p:nvPr>
        </p:nvSpPr>
        <p:spPr/>
        <p:txBody>
          <a:bodyPr/>
          <a:lstStyle/>
          <a:p>
            <a:fld id="{CF7D0CFC-F17D-47FC-93FB-B5BC2541CA7B}" type="slidenum">
              <a:rPr lang="uk-UA" smtClean="0"/>
              <a:t>‹#›</a:t>
            </a:fld>
            <a:endParaRPr lang="uk-UA"/>
          </a:p>
        </p:txBody>
      </p:sp>
    </p:spTree>
    <p:extLst>
      <p:ext uri="{BB962C8B-B14F-4D97-AF65-F5344CB8AC3E}">
        <p14:creationId xmlns:p14="http://schemas.microsoft.com/office/powerpoint/2010/main" val="294353693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BBB2D16-D6E4-4A04-B09D-7414C6D25606}"/>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uk-UA"/>
          </a:p>
        </p:txBody>
      </p:sp>
      <p:sp>
        <p:nvSpPr>
          <p:cNvPr id="3" name="Объект 2">
            <a:extLst>
              <a:ext uri="{FF2B5EF4-FFF2-40B4-BE49-F238E27FC236}">
                <a16:creationId xmlns:a16="http://schemas.microsoft.com/office/drawing/2014/main" id="{DF274B0F-22AA-4640-A9C2-F7C7D728384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Текст 3">
            <a:extLst>
              <a:ext uri="{FF2B5EF4-FFF2-40B4-BE49-F238E27FC236}">
                <a16:creationId xmlns:a16="http://schemas.microsoft.com/office/drawing/2014/main" id="{065AC9D1-66D1-49E9-9E3C-580A56729F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787F4E57-AA14-4C62-B480-F50B7894C075}"/>
              </a:ext>
            </a:extLst>
          </p:cNvPr>
          <p:cNvSpPr>
            <a:spLocks noGrp="1"/>
          </p:cNvSpPr>
          <p:nvPr>
            <p:ph type="dt" sz="half" idx="10"/>
          </p:nvPr>
        </p:nvSpPr>
        <p:spPr/>
        <p:txBody>
          <a:bodyPr/>
          <a:lstStyle/>
          <a:p>
            <a:fld id="{149EF91F-B55B-4839-A4BC-22D1397A1800}" type="datetimeFigureOut">
              <a:rPr lang="uk-UA" smtClean="0"/>
              <a:t>07.07.2021</a:t>
            </a:fld>
            <a:endParaRPr lang="uk-UA"/>
          </a:p>
        </p:txBody>
      </p:sp>
      <p:sp>
        <p:nvSpPr>
          <p:cNvPr id="6" name="Нижний колонтитул 5">
            <a:extLst>
              <a:ext uri="{FF2B5EF4-FFF2-40B4-BE49-F238E27FC236}">
                <a16:creationId xmlns:a16="http://schemas.microsoft.com/office/drawing/2014/main" id="{B08B85EF-2DE3-4306-BE4C-C7131F8B49CD}"/>
              </a:ext>
            </a:extLst>
          </p:cNvPr>
          <p:cNvSpPr>
            <a:spLocks noGrp="1"/>
          </p:cNvSpPr>
          <p:nvPr>
            <p:ph type="ftr" sz="quarter" idx="11"/>
          </p:nvPr>
        </p:nvSpPr>
        <p:spPr/>
        <p:txBody>
          <a:bodyPr/>
          <a:lstStyle/>
          <a:p>
            <a:endParaRPr lang="uk-UA"/>
          </a:p>
        </p:txBody>
      </p:sp>
      <p:sp>
        <p:nvSpPr>
          <p:cNvPr id="7" name="Номер слайда 6">
            <a:extLst>
              <a:ext uri="{FF2B5EF4-FFF2-40B4-BE49-F238E27FC236}">
                <a16:creationId xmlns:a16="http://schemas.microsoft.com/office/drawing/2014/main" id="{C8455BF4-FE60-4EC9-BDD9-F4C23A5050C3}"/>
              </a:ext>
            </a:extLst>
          </p:cNvPr>
          <p:cNvSpPr>
            <a:spLocks noGrp="1"/>
          </p:cNvSpPr>
          <p:nvPr>
            <p:ph type="sldNum" sz="quarter" idx="12"/>
          </p:nvPr>
        </p:nvSpPr>
        <p:spPr/>
        <p:txBody>
          <a:bodyPr/>
          <a:lstStyle/>
          <a:p>
            <a:fld id="{CF7D0CFC-F17D-47FC-93FB-B5BC2541CA7B}" type="slidenum">
              <a:rPr lang="uk-UA" smtClean="0"/>
              <a:t>‹#›</a:t>
            </a:fld>
            <a:endParaRPr lang="uk-UA"/>
          </a:p>
        </p:txBody>
      </p:sp>
    </p:spTree>
    <p:extLst>
      <p:ext uri="{BB962C8B-B14F-4D97-AF65-F5344CB8AC3E}">
        <p14:creationId xmlns:p14="http://schemas.microsoft.com/office/powerpoint/2010/main" val="296295346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8B29AE0-33C7-469D-B3A1-C1750308A826}"/>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uk-UA"/>
          </a:p>
        </p:txBody>
      </p:sp>
      <p:sp>
        <p:nvSpPr>
          <p:cNvPr id="3" name="Рисунок 2">
            <a:extLst>
              <a:ext uri="{FF2B5EF4-FFF2-40B4-BE49-F238E27FC236}">
                <a16:creationId xmlns:a16="http://schemas.microsoft.com/office/drawing/2014/main" id="{1D4CAF68-4710-4C09-B439-B4C228DB383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a:extLst>
              <a:ext uri="{FF2B5EF4-FFF2-40B4-BE49-F238E27FC236}">
                <a16:creationId xmlns:a16="http://schemas.microsoft.com/office/drawing/2014/main" id="{F548EE76-241D-409A-9C1D-72670B448D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008ED47F-DAFA-45F7-A781-B9E8D0EE18A1}"/>
              </a:ext>
            </a:extLst>
          </p:cNvPr>
          <p:cNvSpPr>
            <a:spLocks noGrp="1"/>
          </p:cNvSpPr>
          <p:nvPr>
            <p:ph type="dt" sz="half" idx="10"/>
          </p:nvPr>
        </p:nvSpPr>
        <p:spPr/>
        <p:txBody>
          <a:bodyPr/>
          <a:lstStyle/>
          <a:p>
            <a:fld id="{149EF91F-B55B-4839-A4BC-22D1397A1800}" type="datetimeFigureOut">
              <a:rPr lang="uk-UA" smtClean="0"/>
              <a:t>07.07.2021</a:t>
            </a:fld>
            <a:endParaRPr lang="uk-UA"/>
          </a:p>
        </p:txBody>
      </p:sp>
      <p:sp>
        <p:nvSpPr>
          <p:cNvPr id="6" name="Нижний колонтитул 5">
            <a:extLst>
              <a:ext uri="{FF2B5EF4-FFF2-40B4-BE49-F238E27FC236}">
                <a16:creationId xmlns:a16="http://schemas.microsoft.com/office/drawing/2014/main" id="{0124A297-E4C2-43F1-B9AD-45AC1E85563E}"/>
              </a:ext>
            </a:extLst>
          </p:cNvPr>
          <p:cNvSpPr>
            <a:spLocks noGrp="1"/>
          </p:cNvSpPr>
          <p:nvPr>
            <p:ph type="ftr" sz="quarter" idx="11"/>
          </p:nvPr>
        </p:nvSpPr>
        <p:spPr/>
        <p:txBody>
          <a:bodyPr/>
          <a:lstStyle/>
          <a:p>
            <a:endParaRPr lang="uk-UA"/>
          </a:p>
        </p:txBody>
      </p:sp>
      <p:sp>
        <p:nvSpPr>
          <p:cNvPr id="7" name="Номер слайда 6">
            <a:extLst>
              <a:ext uri="{FF2B5EF4-FFF2-40B4-BE49-F238E27FC236}">
                <a16:creationId xmlns:a16="http://schemas.microsoft.com/office/drawing/2014/main" id="{15B4310B-A80C-426B-8FCA-55CA5A05B749}"/>
              </a:ext>
            </a:extLst>
          </p:cNvPr>
          <p:cNvSpPr>
            <a:spLocks noGrp="1"/>
          </p:cNvSpPr>
          <p:nvPr>
            <p:ph type="sldNum" sz="quarter" idx="12"/>
          </p:nvPr>
        </p:nvSpPr>
        <p:spPr/>
        <p:txBody>
          <a:bodyPr/>
          <a:lstStyle/>
          <a:p>
            <a:fld id="{CF7D0CFC-F17D-47FC-93FB-B5BC2541CA7B}" type="slidenum">
              <a:rPr lang="uk-UA" smtClean="0"/>
              <a:t>‹#›</a:t>
            </a:fld>
            <a:endParaRPr lang="uk-UA"/>
          </a:p>
        </p:txBody>
      </p:sp>
    </p:spTree>
    <p:extLst>
      <p:ext uri="{BB962C8B-B14F-4D97-AF65-F5344CB8AC3E}">
        <p14:creationId xmlns:p14="http://schemas.microsoft.com/office/powerpoint/2010/main" val="371834495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8000"/>
            <a:lum/>
          </a:blip>
          <a:srcRect/>
          <a:stretch>
            <a:fillRect t="-2000" b="-2000"/>
          </a:stretch>
        </a:blip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810D7E5-2524-43C6-AF89-6C354338A31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uk-UA"/>
          </a:p>
        </p:txBody>
      </p:sp>
      <p:sp>
        <p:nvSpPr>
          <p:cNvPr id="3" name="Текст 2">
            <a:extLst>
              <a:ext uri="{FF2B5EF4-FFF2-40B4-BE49-F238E27FC236}">
                <a16:creationId xmlns:a16="http://schemas.microsoft.com/office/drawing/2014/main" id="{BC2B2700-87B9-4192-A4BC-4B71D5D4C6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44DBB2CC-6DB3-4E05-A4FC-71F02CDDCA6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9EF91F-B55B-4839-A4BC-22D1397A1800}" type="datetimeFigureOut">
              <a:rPr lang="uk-UA" smtClean="0"/>
              <a:t>07.07.2021</a:t>
            </a:fld>
            <a:endParaRPr lang="uk-UA"/>
          </a:p>
        </p:txBody>
      </p:sp>
      <p:sp>
        <p:nvSpPr>
          <p:cNvPr id="5" name="Нижний колонтитул 4">
            <a:extLst>
              <a:ext uri="{FF2B5EF4-FFF2-40B4-BE49-F238E27FC236}">
                <a16:creationId xmlns:a16="http://schemas.microsoft.com/office/drawing/2014/main" id="{16524181-E6CB-446E-B63E-856BC598887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a:extLst>
              <a:ext uri="{FF2B5EF4-FFF2-40B4-BE49-F238E27FC236}">
                <a16:creationId xmlns:a16="http://schemas.microsoft.com/office/drawing/2014/main" id="{0FD8F938-A06A-4BCD-9F95-B487320E1BE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7D0CFC-F17D-47FC-93FB-B5BC2541CA7B}" type="slidenum">
              <a:rPr lang="uk-UA" smtClean="0"/>
              <a:t>‹#›</a:t>
            </a:fld>
            <a:endParaRPr lang="uk-UA"/>
          </a:p>
        </p:txBody>
      </p:sp>
    </p:spTree>
    <p:extLst>
      <p:ext uri="{BB962C8B-B14F-4D97-AF65-F5344CB8AC3E}">
        <p14:creationId xmlns:p14="http://schemas.microsoft.com/office/powerpoint/2010/main" val="2167414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facebook.com/nabu.gov.ua/?__cft__%5b0%5d=AZV7PUL6oYaGja5UmcNotk_DRHqFvMoinreD5rnMdodI30dU9Rcgk7v4dXInBZrm7dcHrmw_wtDS7wnWOQaLRIU6TJ4CyAaBruIvwRFK0btrcrBMNIgR1CEfi6EEzYbf53iqAcotnp2U9Am5HkkVxscf&amp;__tn__=kK-R" TargetMode="External"/><Relationship Id="rId7" Type="http://schemas.openxmlformats.org/officeDocument/2006/relationships/image" Target="../media/image2.png"/><Relationship Id="rId2" Type="http://schemas.openxmlformats.org/officeDocument/2006/relationships/hyperlink" Target="https://www.facebook.com/hashtag/%D0%B2%D0%B0%D0%BA%D1%81?__eep__=6&amp;__cft__%5b0%5d=AZV7PUL6oYaGja5UmcNotk_DRHqFvMoinreD5rnMdodI30dU9Rcgk7v4dXInBZrm7dcHrmw_wtDS7wnWOQaLRIU6TJ4CyAaBruIvwRFK0btrcrBMNIgR1CEfi6EEzYbf53iqAcotnp2U9Am5HkkVxscf&amp;__tn__=*NK-R" TargetMode="External"/><Relationship Id="rId1" Type="http://schemas.openxmlformats.org/officeDocument/2006/relationships/slideLayout" Target="../slideLayouts/slideLayout2.xml"/><Relationship Id="rId6" Type="http://schemas.openxmlformats.org/officeDocument/2006/relationships/hyperlink" Target="https://izbirkom.org.ua/news/kriminal-15/2021/antikorupcijnij-sud-zalishiv-zaareshtovanimi-koshti-kompanij-zi-spravi-******/" TargetMode="External"/><Relationship Id="rId5" Type="http://schemas.openxmlformats.org/officeDocument/2006/relationships/hyperlink" Target="https://www.radiosvoboda.org/a/news-******-aresht-koshty/31076356.html" TargetMode="External"/><Relationship Id="rId4" Type="http://schemas.openxmlformats.org/officeDocument/2006/relationships/hyperlink" Target="https://www.facebook.com/HACCUkraine/posts/138848867485754/"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slovoidilo.ua/2020/11/23/novyna/ekonomika/vaks-skasuvav-aresht-majna-filiyi-ukrzaliznyczi"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izbirkom.org.ua/news/kriminal-15/2021/antikorupcijnij-sud-znovu-vidstoroniv-zastupnika-direktoru-portu-pivdennij/"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32C9152-BDAD-43DC-B05D-7ACA5051F4FB}"/>
              </a:ext>
            </a:extLst>
          </p:cNvPr>
          <p:cNvSpPr>
            <a:spLocks noGrp="1"/>
          </p:cNvSpPr>
          <p:nvPr>
            <p:ph type="ctrTitle"/>
          </p:nvPr>
        </p:nvSpPr>
        <p:spPr>
          <a:xfrm>
            <a:off x="2887579" y="2204185"/>
            <a:ext cx="9018872" cy="1973179"/>
          </a:xfrm>
          <a:solidFill>
            <a:schemeClr val="accent1">
              <a:lumMod val="40000"/>
              <a:lumOff val="60000"/>
            </a:schemeClr>
          </a:solidFill>
        </p:spPr>
        <p:txBody>
          <a:bodyPr>
            <a:noAutofit/>
          </a:bodyPr>
          <a:lstStyle/>
          <a:p>
            <a:pPr>
              <a:lnSpc>
                <a:spcPct val="100000"/>
              </a:lnSpc>
            </a:pPr>
            <a:r>
              <a:rPr lang="uk-UA" sz="4400" b="1" cap="all" dirty="0">
                <a:latin typeface="Palatino Linotype" panose="02040502050505030304" pitchFamily="18" charset="0"/>
                <a:ea typeface="Calibri" panose="020F0502020204030204" pitchFamily="34" charset="0"/>
                <a:cs typeface="Times New Roman" panose="02020603050405020304" pitchFamily="18" charset="0"/>
              </a:rPr>
              <a:t>Антикорупційна практика щодо захисту інвестицій</a:t>
            </a:r>
            <a:endParaRPr lang="uk-UA" sz="4400" dirty="0"/>
          </a:p>
        </p:txBody>
      </p:sp>
      <p:sp>
        <p:nvSpPr>
          <p:cNvPr id="3" name="Подзаголовок 2">
            <a:extLst>
              <a:ext uri="{FF2B5EF4-FFF2-40B4-BE49-F238E27FC236}">
                <a16:creationId xmlns:a16="http://schemas.microsoft.com/office/drawing/2014/main" id="{5A482E42-C52D-42C2-A26A-9769F8216C11}"/>
              </a:ext>
            </a:extLst>
          </p:cNvPr>
          <p:cNvSpPr>
            <a:spLocks noGrp="1"/>
          </p:cNvSpPr>
          <p:nvPr>
            <p:ph type="subTitle" idx="1"/>
          </p:nvPr>
        </p:nvSpPr>
        <p:spPr>
          <a:xfrm>
            <a:off x="8123068" y="4754629"/>
            <a:ext cx="3596578" cy="1511418"/>
          </a:xfrm>
          <a:solidFill>
            <a:schemeClr val="accent1">
              <a:lumMod val="40000"/>
              <a:lumOff val="60000"/>
            </a:schemeClr>
          </a:solidFill>
        </p:spPr>
        <p:txBody>
          <a:bodyPr>
            <a:normAutofit/>
          </a:bodyPr>
          <a:lstStyle/>
          <a:p>
            <a:pPr algn="l">
              <a:lnSpc>
                <a:spcPct val="107000"/>
              </a:lnSpc>
              <a:spcAft>
                <a:spcPts val="800"/>
              </a:spcAft>
            </a:pPr>
            <a:r>
              <a:rPr lang="uk-UA" sz="2000" b="1" dirty="0">
                <a:effectLst/>
                <a:latin typeface="Palatino Linotype" panose="02040502050505030304" pitchFamily="18" charset="0"/>
                <a:ea typeface="Calibri" panose="020F0502020204030204" pitchFamily="34" charset="0"/>
                <a:cs typeface="Times New Roman" panose="02020603050405020304" pitchFamily="18" charset="0"/>
              </a:rPr>
              <a:t>ЄВГЕН КРУК,</a:t>
            </a:r>
          </a:p>
          <a:p>
            <a:pPr algn="l">
              <a:lnSpc>
                <a:spcPct val="107000"/>
              </a:lnSpc>
              <a:spcAft>
                <a:spcPts val="800"/>
              </a:spcAft>
            </a:pPr>
            <a:r>
              <a:rPr lang="uk-UA" sz="2000" b="1" dirty="0">
                <a:effectLst/>
                <a:latin typeface="Palatino Linotype" panose="02040502050505030304" pitchFamily="18" charset="0"/>
                <a:ea typeface="Calibri" panose="020F0502020204030204" pitchFamily="34" charset="0"/>
                <a:cs typeface="Times New Roman" panose="02020603050405020304" pitchFamily="18" charset="0"/>
              </a:rPr>
              <a:t>заступник Голови Вищого антикорупційного суду</a:t>
            </a:r>
          </a:p>
          <a:p>
            <a:endParaRPr lang="uk-UA" dirty="0"/>
          </a:p>
        </p:txBody>
      </p:sp>
      <p:pic>
        <p:nvPicPr>
          <p:cNvPr id="5" name="Рисунок 4">
            <a:extLst>
              <a:ext uri="{FF2B5EF4-FFF2-40B4-BE49-F238E27FC236}">
                <a16:creationId xmlns:a16="http://schemas.microsoft.com/office/drawing/2014/main" id="{911FB918-BCB3-4C7D-9D6D-36B46B4BE9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1228" y="1164656"/>
            <a:ext cx="2586164" cy="2190599"/>
          </a:xfrm>
          <a:prstGeom prst="rect">
            <a:avLst/>
          </a:prstGeom>
        </p:spPr>
      </p:pic>
      <p:pic>
        <p:nvPicPr>
          <p:cNvPr id="9" name="Рисунок 8">
            <a:extLst>
              <a:ext uri="{FF2B5EF4-FFF2-40B4-BE49-F238E27FC236}">
                <a16:creationId xmlns:a16="http://schemas.microsoft.com/office/drawing/2014/main" id="{290C6ABE-06DD-4403-904A-4D6B43464F0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1228" y="3686476"/>
            <a:ext cx="2586165" cy="2291313"/>
          </a:xfrm>
          <a:prstGeom prst="rect">
            <a:avLst/>
          </a:prstGeom>
        </p:spPr>
      </p:pic>
    </p:spTree>
    <p:extLst>
      <p:ext uri="{BB962C8B-B14F-4D97-AF65-F5344CB8AC3E}">
        <p14:creationId xmlns:p14="http://schemas.microsoft.com/office/powerpoint/2010/main" val="103252274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Рисунок 8">
            <a:extLst>
              <a:ext uri="{FF2B5EF4-FFF2-40B4-BE49-F238E27FC236}">
                <a16:creationId xmlns:a16="http://schemas.microsoft.com/office/drawing/2014/main" id="{290C6ABE-06DD-4403-904A-4D6B43464F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81913" y="5586113"/>
            <a:ext cx="1155030" cy="862812"/>
          </a:xfrm>
          <a:prstGeom prst="rect">
            <a:avLst/>
          </a:prstGeom>
        </p:spPr>
      </p:pic>
      <p:sp>
        <p:nvSpPr>
          <p:cNvPr id="6" name="Подзаголовок 5">
            <a:extLst>
              <a:ext uri="{FF2B5EF4-FFF2-40B4-BE49-F238E27FC236}">
                <a16:creationId xmlns:a16="http://schemas.microsoft.com/office/drawing/2014/main" id="{CD5A35FE-CDC1-4989-96C6-4B5853616B6F}"/>
              </a:ext>
            </a:extLst>
          </p:cNvPr>
          <p:cNvSpPr>
            <a:spLocks noGrp="1"/>
          </p:cNvSpPr>
          <p:nvPr>
            <p:ph type="subTitle" idx="1"/>
          </p:nvPr>
        </p:nvSpPr>
        <p:spPr>
          <a:xfrm>
            <a:off x="555058" y="627830"/>
            <a:ext cx="11081886" cy="4447885"/>
          </a:xfrm>
        </p:spPr>
        <p:txBody>
          <a:bodyPr>
            <a:normAutofit fontScale="77500" lnSpcReduction="20000"/>
          </a:bodyPr>
          <a:lstStyle/>
          <a:p>
            <a:pPr indent="450215">
              <a:lnSpc>
                <a:spcPct val="150000"/>
              </a:lnSpc>
              <a:spcAft>
                <a:spcPts val="800"/>
              </a:spcAft>
            </a:pPr>
            <a:r>
              <a:rPr lang="uk-UA" sz="3600" b="1" cap="all" dirty="0">
                <a:effectLst/>
                <a:latin typeface="Arial" panose="020B0604020202020204" pitchFamily="34" charset="0"/>
                <a:ea typeface="Calibri" panose="020F0502020204030204" pitchFamily="34" charset="0"/>
                <a:cs typeface="Arial" panose="020B0604020202020204" pitchFamily="34" charset="0"/>
              </a:rPr>
              <a:t>міжнародні документи, ратифіковані Україною:</a:t>
            </a:r>
          </a:p>
          <a:p>
            <a:pPr marL="342900" lvl="0" indent="-342900" algn="just">
              <a:lnSpc>
                <a:spcPct val="150000"/>
              </a:lnSpc>
              <a:buFont typeface="Symbol" panose="05050102010706020507" pitchFamily="18" charset="2"/>
              <a:buChar char=""/>
            </a:pPr>
            <a:r>
              <a:rPr lang="uk-UA" sz="2600" dirty="0">
                <a:effectLst/>
                <a:latin typeface="Arial" panose="020B0604020202020204" pitchFamily="34" charset="0"/>
                <a:ea typeface="Calibri" panose="020F0502020204030204" pitchFamily="34" charset="0"/>
                <a:cs typeface="Arial" panose="020B0604020202020204" pitchFamily="34" charset="0"/>
              </a:rPr>
              <a:t>Конвенція ООН проти корупції (2003)</a:t>
            </a:r>
          </a:p>
          <a:p>
            <a:pPr marL="342900" lvl="0" indent="-342900" algn="just">
              <a:lnSpc>
                <a:spcPct val="150000"/>
              </a:lnSpc>
              <a:buFont typeface="Symbol" panose="05050102010706020507" pitchFamily="18" charset="2"/>
              <a:buChar char=""/>
            </a:pPr>
            <a:r>
              <a:rPr lang="uk-UA" sz="2600" dirty="0">
                <a:effectLst/>
                <a:latin typeface="Arial" panose="020B0604020202020204" pitchFamily="34" charset="0"/>
                <a:ea typeface="Calibri" panose="020F0502020204030204" pitchFamily="34" charset="0"/>
                <a:cs typeface="Arial" panose="020B0604020202020204" pitchFamily="34" charset="0"/>
              </a:rPr>
              <a:t>Кримінальна Конвенція Ради Європи про боротьбу з корупцією (1999 р.)</a:t>
            </a:r>
          </a:p>
          <a:p>
            <a:pPr marL="342900" lvl="0" indent="-342900" algn="just">
              <a:lnSpc>
                <a:spcPct val="150000"/>
              </a:lnSpc>
              <a:buFont typeface="Symbol" panose="05050102010706020507" pitchFamily="18" charset="2"/>
              <a:buChar char=""/>
            </a:pPr>
            <a:r>
              <a:rPr lang="uk-UA" sz="2600" dirty="0">
                <a:effectLst/>
                <a:latin typeface="Arial" panose="020B0604020202020204" pitchFamily="34" charset="0"/>
                <a:ea typeface="Calibri" panose="020F0502020204030204" pitchFamily="34" charset="0"/>
                <a:cs typeface="Arial" panose="020B0604020202020204" pitchFamily="34" charset="0"/>
              </a:rPr>
              <a:t>Цивільна Конвенцію Ради Європи про боротьбу з корупцією (1999 р.)</a:t>
            </a:r>
          </a:p>
          <a:p>
            <a:pPr marL="342900" lvl="0" indent="-342900" algn="just">
              <a:lnSpc>
                <a:spcPct val="150000"/>
              </a:lnSpc>
              <a:buFont typeface="Symbol" panose="05050102010706020507" pitchFamily="18" charset="2"/>
              <a:buChar char=""/>
            </a:pPr>
            <a:r>
              <a:rPr lang="uk-UA" sz="2600" dirty="0">
                <a:effectLst/>
                <a:latin typeface="Arial" panose="020B0604020202020204" pitchFamily="34" charset="0"/>
                <a:ea typeface="Calibri" panose="020F0502020204030204" pitchFamily="34" charset="0"/>
                <a:cs typeface="Arial" panose="020B0604020202020204" pitchFamily="34" charset="0"/>
              </a:rPr>
              <a:t>Двадцять принципів боротьби з корупцією (1997 р.)</a:t>
            </a:r>
          </a:p>
          <a:p>
            <a:pPr marL="342900" lvl="0" indent="-342900" algn="just">
              <a:lnSpc>
                <a:spcPct val="150000"/>
              </a:lnSpc>
              <a:buFont typeface="Symbol" panose="05050102010706020507" pitchFamily="18" charset="2"/>
              <a:buChar char=""/>
            </a:pPr>
            <a:r>
              <a:rPr lang="uk-UA" sz="2600" dirty="0">
                <a:effectLst/>
                <a:latin typeface="Arial" panose="020B0604020202020204" pitchFamily="34" charset="0"/>
                <a:ea typeface="Calibri" panose="020F0502020204030204" pitchFamily="34" charset="0"/>
                <a:cs typeface="Arial" panose="020B0604020202020204" pitchFamily="34" charset="0"/>
              </a:rPr>
              <a:t>Модельний кодекс поведінки для державних службовців (2000 р.)</a:t>
            </a:r>
          </a:p>
          <a:p>
            <a:pPr marL="342900" lvl="0" indent="-342900" algn="just">
              <a:lnSpc>
                <a:spcPct val="150000"/>
              </a:lnSpc>
              <a:spcAft>
                <a:spcPts val="800"/>
              </a:spcAft>
              <a:buFont typeface="Symbol" panose="05050102010706020507" pitchFamily="18" charset="2"/>
              <a:buChar char=""/>
            </a:pPr>
            <a:r>
              <a:rPr lang="uk-UA" sz="2600" dirty="0">
                <a:effectLst/>
                <a:latin typeface="Arial" panose="020B0604020202020204" pitchFamily="34" charset="0"/>
                <a:ea typeface="Calibri" panose="020F0502020204030204" pitchFamily="34" charset="0"/>
                <a:cs typeface="Arial" panose="020B0604020202020204" pitchFamily="34" charset="0"/>
              </a:rPr>
              <a:t>Єдині правила протидії корупції при фінансуванні політичних партій та виборчих кампаній (2003 р.).</a:t>
            </a:r>
          </a:p>
          <a:p>
            <a:endParaRPr lang="uk-UA" dirty="0"/>
          </a:p>
        </p:txBody>
      </p:sp>
    </p:spTree>
    <p:extLst>
      <p:ext uri="{BB962C8B-B14F-4D97-AF65-F5344CB8AC3E}">
        <p14:creationId xmlns:p14="http://schemas.microsoft.com/office/powerpoint/2010/main" val="261938571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одзаголовок 5">
            <a:extLst>
              <a:ext uri="{FF2B5EF4-FFF2-40B4-BE49-F238E27FC236}">
                <a16:creationId xmlns:a16="http://schemas.microsoft.com/office/drawing/2014/main" id="{CD5A35FE-CDC1-4989-96C6-4B5853616B6F}"/>
              </a:ext>
            </a:extLst>
          </p:cNvPr>
          <p:cNvSpPr>
            <a:spLocks noGrp="1"/>
          </p:cNvSpPr>
          <p:nvPr>
            <p:ph type="subTitle" idx="1"/>
          </p:nvPr>
        </p:nvSpPr>
        <p:spPr>
          <a:xfrm>
            <a:off x="519764" y="627830"/>
            <a:ext cx="11117179" cy="4447885"/>
          </a:xfrm>
        </p:spPr>
        <p:txBody>
          <a:bodyPr>
            <a:normAutofit fontScale="92500"/>
          </a:bodyPr>
          <a:lstStyle/>
          <a:p>
            <a:pPr indent="450215" algn="just">
              <a:lnSpc>
                <a:spcPct val="107000"/>
              </a:lnSpc>
              <a:spcAft>
                <a:spcPts val="800"/>
              </a:spcAft>
            </a:pPr>
            <a:r>
              <a:rPr lang="uk-UA" b="1" u="sng" dirty="0">
                <a:solidFill>
                  <a:srgbClr val="212529"/>
                </a:solidFill>
                <a:effectLst/>
                <a:latin typeface="Arial" panose="020B0604020202020204" pitchFamily="34" charset="0"/>
                <a:ea typeface="Calibri" panose="020F0502020204030204" pitchFamily="34" charset="0"/>
                <a:cs typeface="Arial" panose="020B0604020202020204" pitchFamily="34" charset="0"/>
              </a:rPr>
              <a:t>Конвенція ООН проти корупції </a:t>
            </a:r>
            <a:r>
              <a:rPr lang="ru-RU" b="1" dirty="0">
                <a:effectLst/>
                <a:latin typeface="Arial" panose="020B0604020202020204" pitchFamily="34" charset="0"/>
                <a:ea typeface="Calibri" panose="020F0502020204030204" pitchFamily="34" charset="0"/>
                <a:cs typeface="Arial" panose="020B0604020202020204" pitchFamily="34" charset="0"/>
              </a:rPr>
              <a:t>(</a:t>
            </a:r>
            <a:r>
              <a:rPr lang="uk-UA" b="1" dirty="0">
                <a:effectLst/>
                <a:latin typeface="Arial" panose="020B0604020202020204" pitchFamily="34" charset="0"/>
                <a:ea typeface="Calibri" panose="020F0502020204030204" pitchFamily="34" charset="0"/>
                <a:cs typeface="Arial" panose="020B0604020202020204" pitchFamily="34" charset="0"/>
              </a:rPr>
              <a:t>31.10.2003</a:t>
            </a:r>
            <a:r>
              <a:rPr lang="ru-RU" b="1" dirty="0">
                <a:effectLst/>
                <a:latin typeface="Arial" panose="020B0604020202020204" pitchFamily="34" charset="0"/>
                <a:ea typeface="Calibri" panose="020F0502020204030204" pitchFamily="34" charset="0"/>
                <a:cs typeface="Arial" panose="020B0604020202020204" pitchFamily="34" charset="0"/>
              </a:rPr>
              <a:t>)</a:t>
            </a:r>
            <a:endParaRPr lang="uk-UA" b="1" dirty="0">
              <a:effectLst/>
              <a:latin typeface="Arial" panose="020B060402020202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uk-UA" dirty="0">
                <a:effectLst/>
                <a:latin typeface="Arial" panose="020B0604020202020204" pitchFamily="34" charset="0"/>
                <a:ea typeface="Calibri" panose="020F0502020204030204" pitchFamily="34" charset="0"/>
                <a:cs typeface="Arial" panose="020B0604020202020204" pitchFamily="34" charset="0"/>
              </a:rPr>
              <a:t>Стаття 36 – Спеціалізовані органи </a:t>
            </a:r>
          </a:p>
          <a:p>
            <a:pPr indent="450215" algn="just">
              <a:lnSpc>
                <a:spcPct val="107000"/>
              </a:lnSpc>
              <a:spcAft>
                <a:spcPts val="800"/>
              </a:spcAft>
            </a:pPr>
            <a:r>
              <a:rPr lang="uk-UA" dirty="0">
                <a:effectLst/>
                <a:latin typeface="Arial" panose="020B0604020202020204" pitchFamily="34" charset="0"/>
                <a:ea typeface="Calibri" panose="020F0502020204030204" pitchFamily="34" charset="0"/>
                <a:cs typeface="Arial" panose="020B0604020202020204" pitchFamily="34" charset="0"/>
              </a:rPr>
              <a:t>Кожна Держава-учасниця забезпечує, відповідно до основоположних принципів своєї правової системи, наявність органу чи органів або осіб, які спеціалізуються на боротьбі проти корупції за допомогою правоохоронних заходів. Такому органу чи органам забезпечується необхідна самостійність, відповідно до основоположних принципів правової системи Держави-учасниці, щоб вони могли виконувати свої функції ефективно й без будь-якого неналежного впливу. Такі особи або працівники такого органу або органів повинні мати відповідну кваліфікацію та ресурси для виконання покладених на них завдань.</a:t>
            </a:r>
          </a:p>
          <a:p>
            <a:endParaRPr lang="uk-UA" dirty="0"/>
          </a:p>
        </p:txBody>
      </p:sp>
      <p:pic>
        <p:nvPicPr>
          <p:cNvPr id="4" name="Рисунок 3">
            <a:extLst>
              <a:ext uri="{FF2B5EF4-FFF2-40B4-BE49-F238E27FC236}">
                <a16:creationId xmlns:a16="http://schemas.microsoft.com/office/drawing/2014/main" id="{22D09F64-14F0-49E0-8D76-83F2E515B14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81913" y="5586113"/>
            <a:ext cx="1155030" cy="862812"/>
          </a:xfrm>
          <a:prstGeom prst="rect">
            <a:avLst/>
          </a:prstGeom>
        </p:spPr>
      </p:pic>
    </p:spTree>
    <p:extLst>
      <p:ext uri="{BB962C8B-B14F-4D97-AF65-F5344CB8AC3E}">
        <p14:creationId xmlns:p14="http://schemas.microsoft.com/office/powerpoint/2010/main" val="142575032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одзаголовок 5">
            <a:extLst>
              <a:ext uri="{FF2B5EF4-FFF2-40B4-BE49-F238E27FC236}">
                <a16:creationId xmlns:a16="http://schemas.microsoft.com/office/drawing/2014/main" id="{CD5A35FE-CDC1-4989-96C6-4B5853616B6F}"/>
              </a:ext>
            </a:extLst>
          </p:cNvPr>
          <p:cNvSpPr>
            <a:spLocks noGrp="1"/>
          </p:cNvSpPr>
          <p:nvPr>
            <p:ph type="subTitle" idx="1"/>
          </p:nvPr>
        </p:nvSpPr>
        <p:spPr>
          <a:xfrm>
            <a:off x="404261" y="627830"/>
            <a:ext cx="11232682" cy="5821095"/>
          </a:xfrm>
        </p:spPr>
        <p:txBody>
          <a:bodyPr>
            <a:normAutofit/>
          </a:bodyPr>
          <a:lstStyle/>
          <a:p>
            <a:pPr indent="450215" algn="just">
              <a:lnSpc>
                <a:spcPct val="107000"/>
              </a:lnSpc>
              <a:spcAft>
                <a:spcPts val="800"/>
              </a:spcAft>
            </a:pPr>
            <a:r>
              <a:rPr lang="uk-UA" sz="2200" b="1" u="sng" dirty="0">
                <a:solidFill>
                  <a:srgbClr val="212529"/>
                </a:solidFill>
                <a:effectLst/>
                <a:latin typeface="Arial" panose="020B0604020202020204" pitchFamily="34" charset="0"/>
                <a:ea typeface="Calibri" panose="020F0502020204030204" pitchFamily="34" charset="0"/>
                <a:cs typeface="Arial" panose="020B0604020202020204" pitchFamily="34" charset="0"/>
              </a:rPr>
              <a:t>Закон України «Про Вищий антикорупційний суд» (07.06.2018 № 2447-</a:t>
            </a:r>
            <a:r>
              <a:rPr lang="en-US" sz="2200" b="1" u="sng" dirty="0">
                <a:solidFill>
                  <a:srgbClr val="212529"/>
                </a:solidFill>
                <a:effectLst/>
                <a:latin typeface="Arial" panose="020B0604020202020204" pitchFamily="34" charset="0"/>
                <a:ea typeface="Calibri" panose="020F0502020204030204" pitchFamily="34" charset="0"/>
                <a:cs typeface="Arial" panose="020B0604020202020204" pitchFamily="34" charset="0"/>
              </a:rPr>
              <a:t>V</a:t>
            </a:r>
            <a:r>
              <a:rPr lang="uk-UA" sz="2200" b="1" u="sng" dirty="0">
                <a:solidFill>
                  <a:srgbClr val="212529"/>
                </a:solidFill>
                <a:latin typeface="Arial" panose="020B0604020202020204" pitchFamily="34" charset="0"/>
                <a:ea typeface="Calibri" panose="020F0502020204030204" pitchFamily="34" charset="0"/>
                <a:cs typeface="Arial" panose="020B0604020202020204" pitchFamily="34" charset="0"/>
              </a:rPr>
              <a:t>ІІІ)</a:t>
            </a:r>
            <a:endParaRPr lang="uk-UA" sz="2200" b="1" dirty="0">
              <a:effectLst/>
              <a:latin typeface="Arial" panose="020B0604020202020204" pitchFamily="34" charset="0"/>
              <a:ea typeface="Calibri" panose="020F0502020204030204" pitchFamily="34" charset="0"/>
              <a:cs typeface="Arial" panose="020B0604020202020204" pitchFamily="34" charset="0"/>
            </a:endParaRPr>
          </a:p>
          <a:p>
            <a:pPr algn="just"/>
            <a:r>
              <a:rPr lang="ru-RU" sz="2000" b="1" i="0" u="none" strike="noStrike" dirty="0" err="1">
                <a:solidFill>
                  <a:srgbClr val="333333"/>
                </a:solidFill>
                <a:effectLst/>
                <a:latin typeface="Arial" panose="020B0604020202020204" pitchFamily="34" charset="0"/>
                <a:cs typeface="Arial" panose="020B0604020202020204" pitchFamily="34" charset="0"/>
              </a:rPr>
              <a:t>Стаття</a:t>
            </a:r>
            <a:r>
              <a:rPr lang="ru-RU" sz="2000" b="1" i="0" u="none" strike="noStrike" dirty="0">
                <a:solidFill>
                  <a:srgbClr val="333333"/>
                </a:solidFill>
                <a:effectLst/>
                <a:latin typeface="Arial" panose="020B0604020202020204" pitchFamily="34" charset="0"/>
                <a:cs typeface="Arial" panose="020B0604020202020204" pitchFamily="34" charset="0"/>
              </a:rPr>
              <a:t> 3. </a:t>
            </a:r>
            <a:r>
              <a:rPr lang="ru-RU" sz="2000" b="1" i="0" dirty="0" err="1">
                <a:solidFill>
                  <a:srgbClr val="333333"/>
                </a:solidFill>
                <a:effectLst/>
                <a:latin typeface="Arial" panose="020B0604020202020204" pitchFamily="34" charset="0"/>
                <a:cs typeface="Arial" panose="020B0604020202020204" pitchFamily="34" charset="0"/>
              </a:rPr>
              <a:t>Завдання</a:t>
            </a:r>
            <a:r>
              <a:rPr lang="ru-RU" sz="2000" b="1" i="0" dirty="0">
                <a:solidFill>
                  <a:srgbClr val="333333"/>
                </a:solidFill>
                <a:effectLst/>
                <a:latin typeface="Arial" panose="020B0604020202020204" pitchFamily="34" charset="0"/>
                <a:cs typeface="Arial" panose="020B0604020202020204" pitchFamily="34" charset="0"/>
              </a:rPr>
              <a:t> </a:t>
            </a:r>
            <a:r>
              <a:rPr lang="ru-RU" sz="2000" b="1" i="0" dirty="0" err="1">
                <a:solidFill>
                  <a:srgbClr val="333333"/>
                </a:solidFill>
                <a:effectLst/>
                <a:latin typeface="Arial" panose="020B0604020202020204" pitchFamily="34" charset="0"/>
                <a:cs typeface="Arial" panose="020B0604020202020204" pitchFamily="34" charset="0"/>
              </a:rPr>
              <a:t>Вищого</a:t>
            </a:r>
            <a:r>
              <a:rPr lang="ru-RU" sz="2000" b="1" i="0" dirty="0">
                <a:solidFill>
                  <a:srgbClr val="333333"/>
                </a:solidFill>
                <a:effectLst/>
                <a:latin typeface="Arial" panose="020B0604020202020204" pitchFamily="34" charset="0"/>
                <a:cs typeface="Arial" panose="020B0604020202020204" pitchFamily="34" charset="0"/>
              </a:rPr>
              <a:t> </a:t>
            </a:r>
            <a:r>
              <a:rPr lang="ru-RU" sz="2000" b="1" i="0" dirty="0" err="1">
                <a:solidFill>
                  <a:srgbClr val="333333"/>
                </a:solidFill>
                <a:effectLst/>
                <a:latin typeface="Arial" panose="020B0604020202020204" pitchFamily="34" charset="0"/>
                <a:cs typeface="Arial" panose="020B0604020202020204" pitchFamily="34" charset="0"/>
              </a:rPr>
              <a:t>антикорупційного</a:t>
            </a:r>
            <a:r>
              <a:rPr lang="ru-RU" sz="2000" b="1" i="0" dirty="0">
                <a:solidFill>
                  <a:srgbClr val="333333"/>
                </a:solidFill>
                <a:effectLst/>
                <a:latin typeface="Arial" panose="020B0604020202020204" pitchFamily="34" charset="0"/>
                <a:cs typeface="Arial" panose="020B0604020202020204" pitchFamily="34" charset="0"/>
              </a:rPr>
              <a:t> суду</a:t>
            </a:r>
          </a:p>
          <a:p>
            <a:pPr algn="just">
              <a:lnSpc>
                <a:spcPct val="150000"/>
              </a:lnSpc>
              <a:spcAft>
                <a:spcPts val="1800"/>
              </a:spcAft>
            </a:pPr>
            <a:r>
              <a:rPr lang="ru-RU" sz="2000" b="0" i="0" dirty="0">
                <a:solidFill>
                  <a:srgbClr val="333333"/>
                </a:solidFill>
                <a:effectLst/>
                <a:latin typeface="Arial" panose="020B0604020202020204" pitchFamily="34" charset="0"/>
                <a:cs typeface="Arial" panose="020B0604020202020204" pitchFamily="34" charset="0"/>
              </a:rPr>
              <a:t>     З</a:t>
            </a:r>
            <a:r>
              <a:rPr lang="uk-UA" sz="1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авданням</a:t>
            </a:r>
            <a:r>
              <a:rPr lang="uk-UA"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Вищого антикорупційного суду є </a:t>
            </a:r>
            <a:r>
              <a:rPr lang="uk-UA" sz="1800" u="sng" dirty="0">
                <a:solidFill>
                  <a:srgbClr val="000000"/>
                </a:solidFill>
                <a:effectLst/>
                <a:latin typeface="Arial" panose="020B0604020202020204" pitchFamily="34" charset="0"/>
                <a:ea typeface="Calibri" panose="020F0502020204030204" pitchFamily="34" charset="0"/>
                <a:cs typeface="Arial" panose="020B0604020202020204" pitchFamily="34" charset="0"/>
              </a:rPr>
              <a:t>здійснення правосуддя </a:t>
            </a:r>
            <a:r>
              <a:rPr lang="uk-UA"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відповідно до визначених законом засад та процедур судочинства</a:t>
            </a:r>
            <a:r>
              <a:rPr lang="uk-UA" sz="1800" u="sng" dirty="0">
                <a:solidFill>
                  <a:srgbClr val="000000"/>
                </a:solidFill>
                <a:effectLst/>
                <a:latin typeface="Arial" panose="020B0604020202020204" pitchFamily="34" charset="0"/>
                <a:ea typeface="Calibri" panose="020F0502020204030204" pitchFamily="34" charset="0"/>
                <a:cs typeface="Arial" panose="020B0604020202020204" pitchFamily="34" charset="0"/>
              </a:rPr>
              <a:t> з метою захисту</a:t>
            </a:r>
            <a:r>
              <a:rPr lang="uk-UA"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uk-UA" sz="1800" u="sng" dirty="0">
                <a:solidFill>
                  <a:srgbClr val="000000"/>
                </a:solidFill>
                <a:effectLst/>
                <a:latin typeface="Arial" panose="020B0604020202020204" pitchFamily="34" charset="0"/>
                <a:ea typeface="Calibri" panose="020F0502020204030204" pitchFamily="34" charset="0"/>
                <a:cs typeface="Arial" panose="020B0604020202020204" pitchFamily="34" charset="0"/>
              </a:rPr>
              <a:t>особи, суспільства та держави від корупційних і пов’язаних із ними кримінальних правопорушень</a:t>
            </a:r>
            <a:r>
              <a:rPr lang="uk-UA"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та судового контролю за досудовим розслідуванням цих кримінальних правопорушень, дотриманням прав, свобод та інтересів осіб у кримінальному провадженні, а також </a:t>
            </a:r>
            <a:r>
              <a:rPr lang="uk-UA" sz="1800" u="sng" dirty="0">
                <a:solidFill>
                  <a:srgbClr val="000000"/>
                </a:solidFill>
                <a:effectLst/>
                <a:latin typeface="Arial" panose="020B0604020202020204" pitchFamily="34" charset="0"/>
                <a:ea typeface="Calibri" panose="020F0502020204030204" pitchFamily="34" charset="0"/>
                <a:cs typeface="Arial" panose="020B0604020202020204" pitchFamily="34" charset="0"/>
              </a:rPr>
              <a:t>вирішення питання про визнання необґрунтованими активів та їх стягнення в дохід держави</a:t>
            </a:r>
            <a:r>
              <a:rPr lang="uk-UA"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у випадках, передбачених законом, у порядку цивільного судочинства.</a:t>
            </a:r>
            <a:endParaRPr lang="uk-UA" dirty="0">
              <a:latin typeface="Arial" panose="020B0604020202020204" pitchFamily="34" charset="0"/>
              <a:cs typeface="Arial" panose="020B0604020202020204" pitchFamily="34" charset="0"/>
            </a:endParaRPr>
          </a:p>
        </p:txBody>
      </p:sp>
      <p:pic>
        <p:nvPicPr>
          <p:cNvPr id="4" name="Рисунок 3">
            <a:extLst>
              <a:ext uri="{FF2B5EF4-FFF2-40B4-BE49-F238E27FC236}">
                <a16:creationId xmlns:a16="http://schemas.microsoft.com/office/drawing/2014/main" id="{F50B7D6B-9948-4E33-9011-8C81B15B9B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81913" y="5586113"/>
            <a:ext cx="1155030" cy="862812"/>
          </a:xfrm>
          <a:prstGeom prst="rect">
            <a:avLst/>
          </a:prstGeom>
        </p:spPr>
      </p:pic>
    </p:spTree>
    <p:extLst>
      <p:ext uri="{BB962C8B-B14F-4D97-AF65-F5344CB8AC3E}">
        <p14:creationId xmlns:p14="http://schemas.microsoft.com/office/powerpoint/2010/main" val="8458855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61DC59F-3FC2-47E6-A55B-9072DC72DA50}"/>
              </a:ext>
            </a:extLst>
          </p:cNvPr>
          <p:cNvSpPr txBox="1"/>
          <p:nvPr/>
        </p:nvSpPr>
        <p:spPr>
          <a:xfrm>
            <a:off x="716229" y="535994"/>
            <a:ext cx="10718583" cy="646331"/>
          </a:xfrm>
          <a:prstGeom prst="rect">
            <a:avLst/>
          </a:prstGeom>
          <a:solidFill>
            <a:schemeClr val="accent1">
              <a:lumMod val="60000"/>
              <a:lumOff val="40000"/>
            </a:schemeClr>
          </a:solidFill>
        </p:spPr>
        <p:txBody>
          <a:bodyPr wrap="square">
            <a:spAutoFit/>
          </a:bodyPr>
          <a:lstStyle/>
          <a:p>
            <a:pPr algn="ctr"/>
            <a:r>
              <a:rPr lang="uk-UA" sz="3600" b="1" cap="all" dirty="0">
                <a:latin typeface="Palatino Linotype" panose="02040502050505030304" pitchFamily="18" charset="0"/>
              </a:rPr>
              <a:t>Інструмент 1 – цивільний позов</a:t>
            </a:r>
          </a:p>
        </p:txBody>
      </p:sp>
      <p:sp>
        <p:nvSpPr>
          <p:cNvPr id="10" name="TextBox 9">
            <a:extLst>
              <a:ext uri="{FF2B5EF4-FFF2-40B4-BE49-F238E27FC236}">
                <a16:creationId xmlns:a16="http://schemas.microsoft.com/office/drawing/2014/main" id="{558AD272-BCFF-4328-AD4F-E97469BB960E}"/>
              </a:ext>
            </a:extLst>
          </p:cNvPr>
          <p:cNvSpPr txBox="1"/>
          <p:nvPr/>
        </p:nvSpPr>
        <p:spPr>
          <a:xfrm>
            <a:off x="606389" y="2662205"/>
            <a:ext cx="10828423" cy="954107"/>
          </a:xfrm>
          <a:prstGeom prst="rect">
            <a:avLst/>
          </a:prstGeom>
          <a:solidFill>
            <a:schemeClr val="accent1">
              <a:lumMod val="40000"/>
              <a:lumOff val="60000"/>
            </a:schemeClr>
          </a:solidFill>
        </p:spPr>
        <p:txBody>
          <a:bodyPr wrap="square">
            <a:spAutoFit/>
          </a:bodyPr>
          <a:lstStyle/>
          <a:p>
            <a:r>
              <a:rPr lang="uk-UA" sz="2800" dirty="0">
                <a:solidFill>
                  <a:srgbClr val="000000"/>
                </a:solidFill>
                <a:effectLst/>
                <a:latin typeface="Times New Roman" panose="02020603050405020304" pitchFamily="18" charset="0"/>
                <a:ea typeface="Calibri" panose="020F0502020204030204" pitchFamily="34" charset="0"/>
              </a:rPr>
              <a:t>Сума найбільшого цивільного позову, що знаходиться на розгляді ВАКС становить 1,425 мільярди гривень.</a:t>
            </a:r>
            <a:endParaRPr lang="uk-UA" sz="2800" dirty="0">
              <a:latin typeface="Palatino Linotype" panose="02040502050505030304" pitchFamily="18" charset="0"/>
            </a:endParaRPr>
          </a:p>
        </p:txBody>
      </p:sp>
      <p:pic>
        <p:nvPicPr>
          <p:cNvPr id="11" name="Рисунок 10">
            <a:extLst>
              <a:ext uri="{FF2B5EF4-FFF2-40B4-BE49-F238E27FC236}">
                <a16:creationId xmlns:a16="http://schemas.microsoft.com/office/drawing/2014/main" id="{58AC6B46-58F0-4299-9DF2-B3F9BBE245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81913" y="5586113"/>
            <a:ext cx="1155030" cy="862812"/>
          </a:xfrm>
          <a:prstGeom prst="rect">
            <a:avLst/>
          </a:prstGeom>
        </p:spPr>
      </p:pic>
    </p:spTree>
    <p:extLst>
      <p:ext uri="{BB962C8B-B14F-4D97-AF65-F5344CB8AC3E}">
        <p14:creationId xmlns:p14="http://schemas.microsoft.com/office/powerpoint/2010/main" val="59623948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61DC59F-3FC2-47E6-A55B-9072DC72DA50}"/>
              </a:ext>
            </a:extLst>
          </p:cNvPr>
          <p:cNvSpPr txBox="1"/>
          <p:nvPr/>
        </p:nvSpPr>
        <p:spPr>
          <a:xfrm>
            <a:off x="433137" y="535994"/>
            <a:ext cx="11223057" cy="584775"/>
          </a:xfrm>
          <a:prstGeom prst="rect">
            <a:avLst/>
          </a:prstGeom>
          <a:solidFill>
            <a:schemeClr val="accent1">
              <a:lumMod val="60000"/>
              <a:lumOff val="40000"/>
            </a:schemeClr>
          </a:solidFill>
        </p:spPr>
        <p:txBody>
          <a:bodyPr wrap="square">
            <a:spAutoFit/>
          </a:bodyPr>
          <a:lstStyle/>
          <a:p>
            <a:pPr algn="ctr"/>
            <a:r>
              <a:rPr lang="uk-UA" sz="3000" b="1" cap="all" dirty="0">
                <a:latin typeface="Palatino Linotype" panose="02040502050505030304" pitchFamily="18" charset="0"/>
              </a:rPr>
              <a:t>Інструмент</a:t>
            </a:r>
            <a:r>
              <a:rPr lang="uk-UA" sz="3200" b="1" cap="all" dirty="0">
                <a:latin typeface="Palatino Linotype" panose="02040502050505030304" pitchFamily="18" charset="0"/>
              </a:rPr>
              <a:t> 2 – накладення арешту на майно</a:t>
            </a:r>
          </a:p>
        </p:txBody>
      </p:sp>
      <p:sp>
        <p:nvSpPr>
          <p:cNvPr id="10" name="TextBox 9">
            <a:extLst>
              <a:ext uri="{FF2B5EF4-FFF2-40B4-BE49-F238E27FC236}">
                <a16:creationId xmlns:a16="http://schemas.microsoft.com/office/drawing/2014/main" id="{558AD272-BCFF-4328-AD4F-E97469BB960E}"/>
              </a:ext>
            </a:extLst>
          </p:cNvPr>
          <p:cNvSpPr txBox="1"/>
          <p:nvPr/>
        </p:nvSpPr>
        <p:spPr>
          <a:xfrm>
            <a:off x="460206" y="1451083"/>
            <a:ext cx="7933024" cy="5057475"/>
          </a:xfrm>
          <a:prstGeom prst="rect">
            <a:avLst/>
          </a:prstGeom>
          <a:solidFill>
            <a:schemeClr val="bg1"/>
          </a:solidFill>
        </p:spPr>
        <p:txBody>
          <a:bodyPr wrap="square">
            <a:spAutoFit/>
          </a:bodyPr>
          <a:lstStyle/>
          <a:p>
            <a:pPr algn="just">
              <a:lnSpc>
                <a:spcPct val="107000"/>
              </a:lnSpc>
              <a:spcAft>
                <a:spcPts val="800"/>
              </a:spcAft>
            </a:pPr>
            <a:r>
              <a:rPr lang="uk-UA" sz="1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Кейс 1</a:t>
            </a:r>
            <a:r>
              <a:rPr lang="uk-UA"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i="1" u="sng"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hlinkClick r:id="rId2"/>
              </a:rPr>
              <a:t>#ВАКС</a:t>
            </a:r>
            <a:r>
              <a:rPr lang="uk-UA" sz="14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наклав арешт на майно </a:t>
            </a:r>
            <a:r>
              <a:rPr lang="uk-UA" sz="14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ексдепутата</a:t>
            </a:r>
            <a:r>
              <a:rPr lang="uk-UA" sz="14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підозрюваного у незаконних схемах із «Укрзалізницею». Слідчий суддя Вищого антикорупційного суду задовольнила клопотання детектива </a:t>
            </a:r>
            <a:r>
              <a:rPr lang="uk-UA" sz="1400" i="1" u="none" strike="noStrike"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hlinkClick r:id="rId3"/>
              </a:rPr>
              <a:t>НАБУ</a:t>
            </a:r>
            <a:r>
              <a:rPr lang="uk-UA" sz="14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про накладення арешту на майно </a:t>
            </a:r>
            <a:r>
              <a:rPr lang="uk-UA" sz="14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екснардепа</a:t>
            </a:r>
            <a:r>
              <a:rPr lang="uk-UA" sz="14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якого підозрюють у схемах на «Укрзалізниці». Підозрюваний – народний депутат України VIII-ого скликання. Зокрема, його підозрюють у заволодінні майном ДП «</a:t>
            </a:r>
            <a:r>
              <a:rPr lang="uk-UA" sz="14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Укрзалізничпостач</a:t>
            </a:r>
            <a:r>
              <a:rPr lang="uk-UA" sz="14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та Філії «Центр забезпечення виробництва» ПАТ «Укрзалізниця» в особливо великих розмірах під час здійснення останніми </a:t>
            </a:r>
            <a:r>
              <a:rPr lang="uk-UA" sz="14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держзакупівель</a:t>
            </a:r>
            <a:r>
              <a:rPr lang="uk-UA" sz="14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uk-UA" sz="1400" i="1" u="sng"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hlinkClick r:id="rId4"/>
              </a:rPr>
              <a:t>https://www.facebook.com/HACCUkraine/posts/138848867485754/</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uk-UA" sz="14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«Так, за рішенням суду арештовано понад 100 тисяч доларів і понад 100 тисяч євро, які були вилучені у народного депутата під час обшуків. Зазначені кошти арештовані на термін судового слідства та розгляду справи в суді».</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uk-UA" sz="1400" i="1" u="sng"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hlinkClick r:id="rId5"/>
              </a:rPr>
              <a:t>https://www.radiosvoboda.org/a/news-******-aresht-koshty/31076356.html</a:t>
            </a:r>
            <a:r>
              <a:rPr lang="uk-UA" sz="14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uk-UA" sz="1400" i="1"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uk-UA" sz="1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Кейс 2</a:t>
            </a:r>
            <a:r>
              <a:rPr lang="uk-UA"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Вищий антикорупційний суд залишив заарештованими кошти двох приватних компаній, на які наклали арешт у межах кримінального провадження про зловживання на митниці, організовані одеським бізнесменом. Йшлося про грошові кошти у розмірі  34,84 млн грн. та  4,7 млн грн.</a:t>
            </a:r>
            <a:endParaRPr lang="uk-UA"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uk-UA" sz="1400" i="1"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6"/>
              </a:rPr>
              <a:t>https://izbirkom.org.ua/news/kriminal-15/2021/antikorupcijnij-sud-zalishiv-zaareshtovanimi-koshti-kompanij-zi-spravi-******/</a:t>
            </a:r>
            <a:r>
              <a:rPr lang="uk-UA"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p>
            <a:endParaRPr lang="uk-UA" sz="2800" dirty="0">
              <a:latin typeface="Palatino Linotype" panose="02040502050505030304" pitchFamily="18" charset="0"/>
            </a:endParaRPr>
          </a:p>
        </p:txBody>
      </p:sp>
      <p:pic>
        <p:nvPicPr>
          <p:cNvPr id="9" name="Рисунок 8">
            <a:extLst>
              <a:ext uri="{FF2B5EF4-FFF2-40B4-BE49-F238E27FC236}">
                <a16:creationId xmlns:a16="http://schemas.microsoft.com/office/drawing/2014/main" id="{5CF8A3DE-EFCC-4355-A170-1812D65870E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481913" y="5586113"/>
            <a:ext cx="1155030" cy="862812"/>
          </a:xfrm>
          <a:prstGeom prst="rect">
            <a:avLst/>
          </a:prstGeom>
        </p:spPr>
      </p:pic>
    </p:spTree>
    <p:extLst>
      <p:ext uri="{BB962C8B-B14F-4D97-AF65-F5344CB8AC3E}">
        <p14:creationId xmlns:p14="http://schemas.microsoft.com/office/powerpoint/2010/main" val="6932917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61DC59F-3FC2-47E6-A55B-9072DC72DA50}"/>
              </a:ext>
            </a:extLst>
          </p:cNvPr>
          <p:cNvSpPr txBox="1"/>
          <p:nvPr/>
        </p:nvSpPr>
        <p:spPr>
          <a:xfrm>
            <a:off x="433137" y="535994"/>
            <a:ext cx="11223057" cy="584775"/>
          </a:xfrm>
          <a:prstGeom prst="rect">
            <a:avLst/>
          </a:prstGeom>
          <a:solidFill>
            <a:schemeClr val="accent1">
              <a:lumMod val="60000"/>
              <a:lumOff val="40000"/>
            </a:schemeClr>
          </a:solidFill>
        </p:spPr>
        <p:txBody>
          <a:bodyPr wrap="square">
            <a:spAutoFit/>
          </a:bodyPr>
          <a:lstStyle/>
          <a:p>
            <a:pPr algn="ctr"/>
            <a:r>
              <a:rPr lang="uk-UA" sz="3000" b="1" cap="all" dirty="0">
                <a:latin typeface="Palatino Linotype" panose="02040502050505030304" pitchFamily="18" charset="0"/>
              </a:rPr>
              <a:t>Інструмент</a:t>
            </a:r>
            <a:r>
              <a:rPr lang="uk-UA" sz="3200" b="1" cap="all" dirty="0">
                <a:latin typeface="Palatino Linotype" panose="02040502050505030304" pitchFamily="18" charset="0"/>
              </a:rPr>
              <a:t> 3 – скасування арешту майна</a:t>
            </a:r>
          </a:p>
        </p:txBody>
      </p:sp>
      <p:sp>
        <p:nvSpPr>
          <p:cNvPr id="10" name="TextBox 9">
            <a:extLst>
              <a:ext uri="{FF2B5EF4-FFF2-40B4-BE49-F238E27FC236}">
                <a16:creationId xmlns:a16="http://schemas.microsoft.com/office/drawing/2014/main" id="{558AD272-BCFF-4328-AD4F-E97469BB960E}"/>
              </a:ext>
            </a:extLst>
          </p:cNvPr>
          <p:cNvSpPr txBox="1"/>
          <p:nvPr/>
        </p:nvSpPr>
        <p:spPr>
          <a:xfrm>
            <a:off x="460206" y="1451083"/>
            <a:ext cx="7933024" cy="4185761"/>
          </a:xfrm>
          <a:prstGeom prst="rect">
            <a:avLst/>
          </a:prstGeom>
          <a:solidFill>
            <a:schemeClr val="bg1"/>
          </a:solidFill>
        </p:spPr>
        <p:txBody>
          <a:bodyPr wrap="square">
            <a:spAutoFit/>
          </a:bodyPr>
          <a:lstStyle/>
          <a:p>
            <a:pPr algn="just" fontAlgn="base"/>
            <a:r>
              <a:rPr lang="uk-UA"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Кейс 3: </a:t>
            </a:r>
            <a:r>
              <a:rPr lang="uk-UA" sz="14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Вищий антикорупційний суд скасував арешт майна філії ПАТ «Укрзалізниця» у межах справи про ймовірне заволодіння державними коштами під час закупівлі обладнання для ремонту колісних пар.</a:t>
            </a:r>
            <a:endParaRPr lang="uk-UA"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fontAlgn="base"/>
            <a:r>
              <a:rPr lang="uk-UA" sz="1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Таке рішення 18 листопада ухвалив слідчий суддя ВАКС, повідомляє «Слово і діло».</a:t>
            </a:r>
            <a:endParaRPr lang="uk-UA"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fontAlgn="base"/>
            <a:r>
              <a:rPr lang="uk-UA" sz="1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Як відомо, 23 травня 2019 року Генеральна прокуратура України провела обшук у приміщенні виробничого підрозділу Локомотивного депо Конотоп регіональної філії «Південно-західна залізниця» ПАТ УЗ. В ході обшуку, зокрема, був вилучений прес гідравлічний для обтиску буртів, на який пізніше наклали арешт. Не погоджуючись із цим, представник УЗ подав клопотання про скасування арешту з усього вилученого майна, проте суд зняв арешт лише з пресу.</a:t>
            </a:r>
            <a:endParaRPr lang="uk-UA"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fontAlgn="base"/>
            <a:r>
              <a:rPr lang="uk-UA" sz="1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Раніше Генпрокуратура розслідувала справу за фактами готування до заволодіння чужим майном в особливо великих розмірах шляхом зловживання службовим становищем, складанням завідомо неправдивих офіційних документів службовими особами УЗ. Пізніше справу передали до Національного антикорупційного бюро. Як встановлено слідством, 6 червня 2018 року УЗ в </a:t>
            </a:r>
            <a:r>
              <a:rPr lang="uk-UA" sz="1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Prozorro</a:t>
            </a:r>
            <a:r>
              <a:rPr lang="uk-UA" sz="1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розмістила оголошення щодо наміру закупівлі обладнання для ремонту колісних пар за 3,7 млн грн.</a:t>
            </a:r>
            <a:endParaRPr lang="uk-UA"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fontAlgn="base"/>
            <a:r>
              <a:rPr lang="uk-UA" sz="1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За результатами проведення електронного аукціону переможцем визнано МПП «</a:t>
            </a:r>
            <a:r>
              <a:rPr lang="uk-UA" sz="1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Ерфольг</a:t>
            </a:r>
            <a:r>
              <a:rPr lang="uk-UA" sz="1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з яким уклали договір щодо поставки пресу. Пізніше компанія поставила прес, виробником якого є ПП «Сервісна фірма «</a:t>
            </a:r>
            <a:r>
              <a:rPr lang="uk-UA" sz="1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Аста</a:t>
            </a:r>
            <a:r>
              <a:rPr lang="uk-UA" sz="1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Водночас ринкова вартість такого пресу становить 800 тисяч гривень, що значно менше сплаченої УЗ ціни.</a:t>
            </a:r>
            <a:endParaRPr lang="uk-UA"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uk-UA" sz="1400" i="1" u="sng"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hlinkClick r:id="rId2"/>
              </a:rPr>
              <a:t>https://www.slovoidilo.ua/2020/11/23/novyna/ekonomika/vaks-skasuvav-aresht-majna-filiyi-ukrzaliznyczi</a:t>
            </a:r>
            <a:endParaRPr lang="uk-UA" sz="1400" dirty="0">
              <a:latin typeface="Times New Roman" panose="02020603050405020304" pitchFamily="18" charset="0"/>
              <a:cs typeface="Times New Roman" panose="02020603050405020304" pitchFamily="18" charset="0"/>
            </a:endParaRPr>
          </a:p>
        </p:txBody>
      </p:sp>
      <p:pic>
        <p:nvPicPr>
          <p:cNvPr id="9" name="Рисунок 8">
            <a:extLst>
              <a:ext uri="{FF2B5EF4-FFF2-40B4-BE49-F238E27FC236}">
                <a16:creationId xmlns:a16="http://schemas.microsoft.com/office/drawing/2014/main" id="{5CF8A3DE-EFCC-4355-A170-1812D65870E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81913" y="5586113"/>
            <a:ext cx="1155030" cy="862812"/>
          </a:xfrm>
          <a:prstGeom prst="rect">
            <a:avLst/>
          </a:prstGeom>
        </p:spPr>
      </p:pic>
    </p:spTree>
    <p:extLst>
      <p:ext uri="{BB962C8B-B14F-4D97-AF65-F5344CB8AC3E}">
        <p14:creationId xmlns:p14="http://schemas.microsoft.com/office/powerpoint/2010/main" val="222831881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61DC59F-3FC2-47E6-A55B-9072DC72DA50}"/>
              </a:ext>
            </a:extLst>
          </p:cNvPr>
          <p:cNvSpPr txBox="1"/>
          <p:nvPr/>
        </p:nvSpPr>
        <p:spPr>
          <a:xfrm>
            <a:off x="433137" y="535994"/>
            <a:ext cx="11223057" cy="584775"/>
          </a:xfrm>
          <a:prstGeom prst="rect">
            <a:avLst/>
          </a:prstGeom>
          <a:solidFill>
            <a:schemeClr val="accent1">
              <a:lumMod val="60000"/>
              <a:lumOff val="40000"/>
            </a:schemeClr>
          </a:solidFill>
        </p:spPr>
        <p:txBody>
          <a:bodyPr wrap="square">
            <a:spAutoFit/>
          </a:bodyPr>
          <a:lstStyle/>
          <a:p>
            <a:pPr algn="ctr"/>
            <a:r>
              <a:rPr lang="uk-UA" sz="3000" b="1" cap="all" dirty="0">
                <a:latin typeface="Palatino Linotype" panose="02040502050505030304" pitchFamily="18" charset="0"/>
              </a:rPr>
              <a:t>Інструмент</a:t>
            </a:r>
            <a:r>
              <a:rPr lang="uk-UA" sz="3200" b="1" cap="all" dirty="0">
                <a:latin typeface="Palatino Linotype" panose="02040502050505030304" pitchFamily="18" charset="0"/>
              </a:rPr>
              <a:t> 4 – відсторонення від посади</a:t>
            </a:r>
          </a:p>
        </p:txBody>
      </p:sp>
      <p:sp>
        <p:nvSpPr>
          <p:cNvPr id="10" name="TextBox 9">
            <a:extLst>
              <a:ext uri="{FF2B5EF4-FFF2-40B4-BE49-F238E27FC236}">
                <a16:creationId xmlns:a16="http://schemas.microsoft.com/office/drawing/2014/main" id="{558AD272-BCFF-4328-AD4F-E97469BB960E}"/>
              </a:ext>
            </a:extLst>
          </p:cNvPr>
          <p:cNvSpPr txBox="1"/>
          <p:nvPr/>
        </p:nvSpPr>
        <p:spPr>
          <a:xfrm>
            <a:off x="433137" y="1755456"/>
            <a:ext cx="7933024" cy="1690463"/>
          </a:xfrm>
          <a:prstGeom prst="rect">
            <a:avLst/>
          </a:prstGeom>
          <a:solidFill>
            <a:schemeClr val="bg1"/>
          </a:solidFill>
        </p:spPr>
        <p:txBody>
          <a:bodyPr wrap="square">
            <a:spAutoFit/>
          </a:bodyPr>
          <a:lstStyle/>
          <a:p>
            <a:pPr marL="457200" indent="457200" algn="just">
              <a:lnSpc>
                <a:spcPct val="107000"/>
              </a:lnSpc>
            </a:pPr>
            <a:r>
              <a:rPr lang="uk-UA" sz="1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Кейс</a:t>
            </a:r>
            <a:r>
              <a:rPr lang="uk-UA" sz="14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Вищий антикорупційний суд до 11 серпня відсторонив від посади першого заступника директора державного підприємства «Морський торговельний порт «Південний» </a:t>
            </a:r>
            <a:r>
              <a:rPr lang="uk-UA" sz="1400" b="1"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Романа Інде</a:t>
            </a:r>
            <a:r>
              <a:rPr lang="uk-UA" sz="14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якого Національне антикорупційне бюро та Спеціалізована антикорупційна прокуратура підозрюють у завданні понад 47 мільйонів гривень збитків держпідприємству.</a:t>
            </a:r>
            <a:endParaRPr lang="uk-UA" sz="1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lgn="just">
              <a:lnSpc>
                <a:spcPct val="107000"/>
              </a:lnSpc>
              <a:spcAft>
                <a:spcPts val="800"/>
              </a:spcAft>
            </a:pPr>
            <a:r>
              <a:rPr lang="uk-UA" sz="1400" i="1"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https://izbirkom.org.ua/news/kriminal-15/2021/antikorupcijnij-sud-znovu-vidstoroniv-zastupnika-direktoru-portu-pivdennij/</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a:t>
            </a:r>
          </a:p>
        </p:txBody>
      </p:sp>
      <p:pic>
        <p:nvPicPr>
          <p:cNvPr id="9" name="Рисунок 8">
            <a:extLst>
              <a:ext uri="{FF2B5EF4-FFF2-40B4-BE49-F238E27FC236}">
                <a16:creationId xmlns:a16="http://schemas.microsoft.com/office/drawing/2014/main" id="{5CF8A3DE-EFCC-4355-A170-1812D65870E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81913" y="5586113"/>
            <a:ext cx="1155030" cy="862812"/>
          </a:xfrm>
          <a:prstGeom prst="rect">
            <a:avLst/>
          </a:prstGeom>
        </p:spPr>
      </p:pic>
    </p:spTree>
    <p:extLst>
      <p:ext uri="{BB962C8B-B14F-4D97-AF65-F5344CB8AC3E}">
        <p14:creationId xmlns:p14="http://schemas.microsoft.com/office/powerpoint/2010/main" val="330277514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Рисунок 8">
            <a:extLst>
              <a:ext uri="{FF2B5EF4-FFF2-40B4-BE49-F238E27FC236}">
                <a16:creationId xmlns:a16="http://schemas.microsoft.com/office/drawing/2014/main" id="{5CF8A3DE-EFCC-4355-A170-1812D65870E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81913" y="5586113"/>
            <a:ext cx="1155030" cy="862812"/>
          </a:xfrm>
          <a:prstGeom prst="rect">
            <a:avLst/>
          </a:prstGeom>
        </p:spPr>
      </p:pic>
      <p:sp>
        <p:nvSpPr>
          <p:cNvPr id="5" name="TextBox 4">
            <a:extLst>
              <a:ext uri="{FF2B5EF4-FFF2-40B4-BE49-F238E27FC236}">
                <a16:creationId xmlns:a16="http://schemas.microsoft.com/office/drawing/2014/main" id="{6F42C45C-0611-4CCB-9D1C-6F33139DB095}"/>
              </a:ext>
            </a:extLst>
          </p:cNvPr>
          <p:cNvSpPr txBox="1"/>
          <p:nvPr/>
        </p:nvSpPr>
        <p:spPr>
          <a:xfrm>
            <a:off x="2810576" y="2697169"/>
            <a:ext cx="6102417" cy="1323439"/>
          </a:xfrm>
          <a:prstGeom prst="rect">
            <a:avLst/>
          </a:prstGeom>
          <a:solidFill>
            <a:schemeClr val="accent1">
              <a:lumMod val="75000"/>
            </a:schemeClr>
          </a:solidFill>
        </p:spPr>
        <p:txBody>
          <a:bodyPr wrap="square">
            <a:spAutoFit/>
          </a:bodyPr>
          <a:lstStyle/>
          <a:p>
            <a:pPr algn="ctr"/>
            <a:r>
              <a:rPr lang="uk-UA" sz="4000" b="1" dirty="0">
                <a:solidFill>
                  <a:schemeClr val="bg1"/>
                </a:solidFill>
                <a:effectLst/>
                <a:latin typeface="Palatino Linotype" panose="02040502050505030304" pitchFamily="18" charset="0"/>
                <a:ea typeface="Calibri" panose="020F0502020204030204" pitchFamily="34" charset="0"/>
              </a:rPr>
              <a:t>ДЯКУЮ </a:t>
            </a:r>
          </a:p>
          <a:p>
            <a:pPr algn="ctr"/>
            <a:r>
              <a:rPr lang="uk-UA" sz="4000" b="1" dirty="0">
                <a:solidFill>
                  <a:schemeClr val="bg1"/>
                </a:solidFill>
                <a:effectLst/>
                <a:latin typeface="Palatino Linotype" panose="02040502050505030304" pitchFamily="18" charset="0"/>
                <a:ea typeface="Calibri" panose="020F0502020204030204" pitchFamily="34" charset="0"/>
              </a:rPr>
              <a:t>ЗА УВАГУ!</a:t>
            </a:r>
            <a:endParaRPr lang="uk-UA" sz="4000" dirty="0">
              <a:solidFill>
                <a:schemeClr val="bg1"/>
              </a:solidFill>
              <a:latin typeface="Palatino Linotype" panose="02040502050505030304" pitchFamily="18" charset="0"/>
            </a:endParaRPr>
          </a:p>
        </p:txBody>
      </p:sp>
    </p:spTree>
    <p:extLst>
      <p:ext uri="{BB962C8B-B14F-4D97-AF65-F5344CB8AC3E}">
        <p14:creationId xmlns:p14="http://schemas.microsoft.com/office/powerpoint/2010/main" val="118093042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236</TotalTime>
  <Words>839</Words>
  <Application>Microsoft Office PowerPoint</Application>
  <PresentationFormat>Широкоэкранный</PresentationFormat>
  <Paragraphs>37</Paragraphs>
  <Slides>9</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9</vt:i4>
      </vt:variant>
    </vt:vector>
  </HeadingPairs>
  <TitlesOfParts>
    <vt:vector size="16" baseType="lpstr">
      <vt:lpstr>Arial</vt:lpstr>
      <vt:lpstr>Calibri</vt:lpstr>
      <vt:lpstr>Calibri Light</vt:lpstr>
      <vt:lpstr>Palatino Linotype</vt:lpstr>
      <vt:lpstr>Symbol</vt:lpstr>
      <vt:lpstr>Times New Roman</vt:lpstr>
      <vt:lpstr>Тема Office</vt:lpstr>
      <vt:lpstr>Антикорупційна практика щодо захисту інвестицій</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ДІЯЛЬНІСТЬ  ВИЩОГО АНТИКОРУПЦІЙНОГО СУДУ:  ОЧІКУВАННЯ, РЕАЛЬНІСТЬ, КРИТИКА </dc:title>
  <dc:creator>u37 vaks</dc:creator>
  <cp:lastModifiedBy>u37 vaks</cp:lastModifiedBy>
  <cp:revision>106</cp:revision>
  <cp:lastPrinted>2021-03-17T12:19:12Z</cp:lastPrinted>
  <dcterms:created xsi:type="dcterms:W3CDTF">2021-03-17T09:17:01Z</dcterms:created>
  <dcterms:modified xsi:type="dcterms:W3CDTF">2021-07-07T12:12:11Z</dcterms:modified>
</cp:coreProperties>
</file>