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98" r:id="rId4"/>
    <p:sldId id="260" r:id="rId5"/>
    <p:sldId id="299" r:id="rId6"/>
    <p:sldId id="300" r:id="rId7"/>
    <p:sldId id="301" r:id="rId8"/>
    <p:sldId id="302" r:id="rId9"/>
    <p:sldId id="257" r:id="rId10"/>
    <p:sldId id="303" r:id="rId11"/>
    <p:sldId id="304" r:id="rId12"/>
    <p:sldId id="305" r:id="rId13"/>
    <p:sldId id="306" r:id="rId14"/>
    <p:sldId id="307" r:id="rId15"/>
    <p:sldId id="308" r:id="rId16"/>
    <p:sldId id="296"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93" userDrawn="1">
          <p15:clr>
            <a:srgbClr val="A4A3A4"/>
          </p15:clr>
        </p15:guide>
        <p15:guide id="2" orient="horz" pos="2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30"/>
    <a:srgbClr val="71252C"/>
    <a:srgbClr val="A9C8CF"/>
    <a:srgbClr val="E1A63B"/>
    <a:srgbClr val="ADC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90" d="100"/>
          <a:sy n="90" d="100"/>
        </p:scale>
        <p:origin x="576" y="90"/>
      </p:cViewPr>
      <p:guideLst>
        <p:guide pos="393"/>
        <p:guide orient="horz" pos="27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67C6E9B8-2CF8-4FA2-AEF4-ADE5382565D5}" type="datetimeFigureOut">
              <a:rPr lang="en-US" smtClean="0"/>
              <a:t>6/14/2021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5A419FC-467A-454D-82C1-43F4B2E0B920}" type="slidenum">
              <a:rPr lang="en-US" smtClean="0"/>
              <a:t>‹#›</a:t>
            </a:fld>
            <a:endParaRPr lang="en-US"/>
          </a:p>
        </p:txBody>
      </p:sp>
    </p:spTree>
    <p:extLst>
      <p:ext uri="{BB962C8B-B14F-4D97-AF65-F5344CB8AC3E}">
        <p14:creationId xmlns:p14="http://schemas.microsoft.com/office/powerpoint/2010/main" val="35689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67C6E9B8-2CF8-4FA2-AEF4-ADE5382565D5}" type="datetimeFigureOut">
              <a:rPr lang="en-US" smtClean="0"/>
              <a:t>6/14/2021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5A419FC-467A-454D-82C1-43F4B2E0B920}" type="slidenum">
              <a:rPr lang="en-US" smtClean="0"/>
              <a:t>‹#›</a:t>
            </a:fld>
            <a:endParaRPr lang="en-US"/>
          </a:p>
        </p:txBody>
      </p:sp>
    </p:spTree>
    <p:extLst>
      <p:ext uri="{BB962C8B-B14F-4D97-AF65-F5344CB8AC3E}">
        <p14:creationId xmlns:p14="http://schemas.microsoft.com/office/powerpoint/2010/main" val="515913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67C6E9B8-2CF8-4FA2-AEF4-ADE5382565D5}" type="datetimeFigureOut">
              <a:rPr lang="en-US" smtClean="0"/>
              <a:t>6/14/2021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5A419FC-467A-454D-82C1-43F4B2E0B920}" type="slidenum">
              <a:rPr lang="en-US" smtClean="0"/>
              <a:t>‹#›</a:t>
            </a:fld>
            <a:endParaRPr lang="en-US"/>
          </a:p>
        </p:txBody>
      </p:sp>
    </p:spTree>
    <p:extLst>
      <p:ext uri="{BB962C8B-B14F-4D97-AF65-F5344CB8AC3E}">
        <p14:creationId xmlns:p14="http://schemas.microsoft.com/office/powerpoint/2010/main" val="3539316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67C6E9B8-2CF8-4FA2-AEF4-ADE5382565D5}" type="datetimeFigureOut">
              <a:rPr lang="en-US" smtClean="0"/>
              <a:t>6/14/2021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5A419FC-467A-454D-82C1-43F4B2E0B920}" type="slidenum">
              <a:rPr lang="en-US" smtClean="0"/>
              <a:t>‹#›</a:t>
            </a:fld>
            <a:endParaRPr lang="en-US"/>
          </a:p>
        </p:txBody>
      </p:sp>
    </p:spTree>
    <p:extLst>
      <p:ext uri="{BB962C8B-B14F-4D97-AF65-F5344CB8AC3E}">
        <p14:creationId xmlns:p14="http://schemas.microsoft.com/office/powerpoint/2010/main" val="3186210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7C6E9B8-2CF8-4FA2-AEF4-ADE5382565D5}" type="datetimeFigureOut">
              <a:rPr lang="en-US" smtClean="0"/>
              <a:t>6/14/2021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5A419FC-467A-454D-82C1-43F4B2E0B920}" type="slidenum">
              <a:rPr lang="en-US" smtClean="0"/>
              <a:t>‹#›</a:t>
            </a:fld>
            <a:endParaRPr lang="en-US"/>
          </a:p>
        </p:txBody>
      </p:sp>
    </p:spTree>
    <p:extLst>
      <p:ext uri="{BB962C8B-B14F-4D97-AF65-F5344CB8AC3E}">
        <p14:creationId xmlns:p14="http://schemas.microsoft.com/office/powerpoint/2010/main" val="17101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67C6E9B8-2CF8-4FA2-AEF4-ADE5382565D5}" type="datetimeFigureOut">
              <a:rPr lang="en-US" smtClean="0"/>
              <a:t>6/14/2021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5A419FC-467A-454D-82C1-43F4B2E0B920}" type="slidenum">
              <a:rPr lang="en-US" smtClean="0"/>
              <a:t>‹#›</a:t>
            </a:fld>
            <a:endParaRPr lang="en-US"/>
          </a:p>
        </p:txBody>
      </p:sp>
    </p:spTree>
    <p:extLst>
      <p:ext uri="{BB962C8B-B14F-4D97-AF65-F5344CB8AC3E}">
        <p14:creationId xmlns:p14="http://schemas.microsoft.com/office/powerpoint/2010/main" val="315235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67C6E9B8-2CF8-4FA2-AEF4-ADE5382565D5}" type="datetimeFigureOut">
              <a:rPr lang="en-US" smtClean="0"/>
              <a:t>6/14/2021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D5A419FC-467A-454D-82C1-43F4B2E0B920}" type="slidenum">
              <a:rPr lang="en-US" smtClean="0"/>
              <a:t>‹#›</a:t>
            </a:fld>
            <a:endParaRPr lang="en-US"/>
          </a:p>
        </p:txBody>
      </p:sp>
    </p:spTree>
    <p:extLst>
      <p:ext uri="{BB962C8B-B14F-4D97-AF65-F5344CB8AC3E}">
        <p14:creationId xmlns:p14="http://schemas.microsoft.com/office/powerpoint/2010/main" val="233238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67C6E9B8-2CF8-4FA2-AEF4-ADE5382565D5}" type="datetimeFigureOut">
              <a:rPr lang="en-US" smtClean="0"/>
              <a:t>6/14/2021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D5A419FC-467A-454D-82C1-43F4B2E0B920}" type="slidenum">
              <a:rPr lang="en-US" smtClean="0"/>
              <a:t>‹#›</a:t>
            </a:fld>
            <a:endParaRPr lang="en-US"/>
          </a:p>
        </p:txBody>
      </p:sp>
    </p:spTree>
    <p:extLst>
      <p:ext uri="{BB962C8B-B14F-4D97-AF65-F5344CB8AC3E}">
        <p14:creationId xmlns:p14="http://schemas.microsoft.com/office/powerpoint/2010/main" val="665691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7C6E9B8-2CF8-4FA2-AEF4-ADE5382565D5}" type="datetimeFigureOut">
              <a:rPr lang="en-US" smtClean="0"/>
              <a:t>6/14/2021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D5A419FC-467A-454D-82C1-43F4B2E0B920}" type="slidenum">
              <a:rPr lang="en-US" smtClean="0"/>
              <a:t>‹#›</a:t>
            </a:fld>
            <a:endParaRPr lang="en-US"/>
          </a:p>
        </p:txBody>
      </p:sp>
    </p:spTree>
    <p:extLst>
      <p:ext uri="{BB962C8B-B14F-4D97-AF65-F5344CB8AC3E}">
        <p14:creationId xmlns:p14="http://schemas.microsoft.com/office/powerpoint/2010/main" val="848539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67C6E9B8-2CF8-4FA2-AEF4-ADE5382565D5}" type="datetimeFigureOut">
              <a:rPr lang="en-US" smtClean="0"/>
              <a:t>6/14/2021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5A419FC-467A-454D-82C1-43F4B2E0B920}" type="slidenum">
              <a:rPr lang="en-US" smtClean="0"/>
              <a:t>‹#›</a:t>
            </a:fld>
            <a:endParaRPr lang="en-US"/>
          </a:p>
        </p:txBody>
      </p:sp>
    </p:spTree>
    <p:extLst>
      <p:ext uri="{BB962C8B-B14F-4D97-AF65-F5344CB8AC3E}">
        <p14:creationId xmlns:p14="http://schemas.microsoft.com/office/powerpoint/2010/main" val="2743797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67C6E9B8-2CF8-4FA2-AEF4-ADE5382565D5}" type="datetimeFigureOut">
              <a:rPr lang="en-US" smtClean="0"/>
              <a:t>6/14/2021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5A419FC-467A-454D-82C1-43F4B2E0B920}" type="slidenum">
              <a:rPr lang="en-US" smtClean="0"/>
              <a:t>‹#›</a:t>
            </a:fld>
            <a:endParaRPr lang="en-US"/>
          </a:p>
        </p:txBody>
      </p:sp>
    </p:spTree>
    <p:extLst>
      <p:ext uri="{BB962C8B-B14F-4D97-AF65-F5344CB8AC3E}">
        <p14:creationId xmlns:p14="http://schemas.microsoft.com/office/powerpoint/2010/main" val="229338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6E9B8-2CF8-4FA2-AEF4-ADE5382565D5}" type="datetimeFigureOut">
              <a:rPr lang="en-US" smtClean="0"/>
              <a:t>6/14/2021</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419FC-467A-454D-82C1-43F4B2E0B920}" type="slidenum">
              <a:rPr lang="en-US" smtClean="0"/>
              <a:t>‹#›</a:t>
            </a:fld>
            <a:endParaRPr lang="en-US"/>
          </a:p>
        </p:txBody>
      </p:sp>
    </p:spTree>
    <p:extLst>
      <p:ext uri="{BB962C8B-B14F-4D97-AF65-F5344CB8AC3E}">
        <p14:creationId xmlns:p14="http://schemas.microsoft.com/office/powerpoint/2010/main" val="1293954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arch.ligazakon.ua/l_doc2.nsf/link1/ed_2016_05_12/pravo1/T124651.html?pravo=1"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arch.ligazakon.ua/l_doc2.nsf/link1/an_909742/ed_2018_06_07/pravo1/T012341.html?pravo=1#909742"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hape 1031"/>
          <p:cNvSpPr/>
          <p:nvPr/>
        </p:nvSpPr>
        <p:spPr>
          <a:xfrm>
            <a:off x="2300139" y="-65987"/>
            <a:ext cx="9929567" cy="6923988"/>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rgbClr val="A80030"/>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19" name="Shape 1031"/>
          <p:cNvSpPr/>
          <p:nvPr/>
        </p:nvSpPr>
        <p:spPr>
          <a:xfrm flipH="1">
            <a:off x="-11290" y="719516"/>
            <a:ext cx="11962615" cy="2576578"/>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4" name="Прямоугольник 3"/>
          <p:cNvSpPr/>
          <p:nvPr/>
        </p:nvSpPr>
        <p:spPr>
          <a:xfrm>
            <a:off x="299135" y="1556029"/>
            <a:ext cx="8687154" cy="1685846"/>
          </a:xfrm>
          <a:prstGeom prst="rect">
            <a:avLst/>
          </a:prstGeom>
        </p:spPr>
        <p:txBody>
          <a:bodyPr wrap="square">
            <a:spAutoFit/>
          </a:bodyPr>
          <a:lstStyle/>
          <a:p>
            <a:pPr>
              <a:lnSpc>
                <a:spcPct val="107000"/>
              </a:lnSpc>
              <a:spcAft>
                <a:spcPts val="0"/>
              </a:spcAft>
            </a:pPr>
            <a:r>
              <a:rPr lang="uk-UA" sz="4000" b="1" dirty="0">
                <a:solidFill>
                  <a:schemeClr val="bg1"/>
                </a:solidFill>
                <a:latin typeface="Times New Roman" panose="02020603050405020304" pitchFamily="18" charset="0"/>
                <a:ea typeface="Helvetica" panose="00000500000000000000" pitchFamily="50" charset="0"/>
                <a:cs typeface="Times New Roman" panose="02020603050405020304" pitchFamily="18" charset="0"/>
              </a:rPr>
              <a:t> Нюанси примирення у кримінальному провадженні </a:t>
            </a:r>
            <a:br>
              <a:rPr lang="uk-UA" dirty="0">
                <a:latin typeface="Helvetica" panose="00000500000000000000" pitchFamily="50" charset="0"/>
                <a:ea typeface="Helvetica" panose="00000500000000000000" pitchFamily="50" charset="0"/>
                <a:cs typeface="Times New Roman" panose="02020603050405020304" pitchFamily="18" charset="0"/>
              </a:rPr>
            </a:br>
            <a:endParaRPr lang="en-US" dirty="0">
              <a:solidFill>
                <a:srgbClr val="A9C8CF"/>
              </a:solidFill>
              <a:effectLst/>
              <a:latin typeface="Helvetica" panose="00000500000000000000" pitchFamily="50" charset="0"/>
              <a:ea typeface="Helvetica" panose="00000500000000000000" pitchFamily="50" charset="0"/>
              <a:cs typeface="Times New Roman" panose="02020603050405020304" pitchFamily="18" charset="0"/>
            </a:endParaRPr>
          </a:p>
        </p:txBody>
      </p:sp>
      <p:pic>
        <p:nvPicPr>
          <p:cNvPr id="23" name="Рисунок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6850" y="983216"/>
            <a:ext cx="3916877" cy="5877612"/>
          </a:xfrm>
          <a:prstGeom prst="rect">
            <a:avLst/>
          </a:prstGeom>
        </p:spPr>
      </p:pic>
      <p:sp>
        <p:nvSpPr>
          <p:cNvPr id="24" name="Прямоугольник 23"/>
          <p:cNvSpPr/>
          <p:nvPr/>
        </p:nvSpPr>
        <p:spPr>
          <a:xfrm>
            <a:off x="6081210" y="4639807"/>
            <a:ext cx="3268321" cy="1410643"/>
          </a:xfrm>
          <a:prstGeom prst="rect">
            <a:avLst/>
          </a:prstGeom>
        </p:spPr>
        <p:txBody>
          <a:bodyPr wrap="square">
            <a:spAutoFit/>
          </a:bodyPr>
          <a:lstStyle/>
          <a:p>
            <a:pPr>
              <a:spcBef>
                <a:spcPts val="2000"/>
              </a:spcBef>
              <a:spcAft>
                <a:spcPts val="600"/>
              </a:spcAft>
            </a:pPr>
            <a:r>
              <a:rPr lang="ru-RU" sz="2800" dirty="0" err="1">
                <a:solidFill>
                  <a:schemeClr val="bg1"/>
                </a:solidFill>
                <a:latin typeface="Arial" panose="020B0604020202020204" pitchFamily="34" charset="0"/>
              </a:rPr>
              <a:t>Дмитро</a:t>
            </a:r>
            <a:r>
              <a:rPr lang="ru-RU" sz="2800" dirty="0">
                <a:solidFill>
                  <a:schemeClr val="bg1"/>
                </a:solidFill>
                <a:latin typeface="Arial" panose="020B0604020202020204" pitchFamily="34" charset="0"/>
              </a:rPr>
              <a:t> Сирко </a:t>
            </a:r>
          </a:p>
          <a:p>
            <a:pPr>
              <a:spcBef>
                <a:spcPts val="2000"/>
              </a:spcBef>
              <a:spcAft>
                <a:spcPts val="600"/>
              </a:spcAft>
            </a:pPr>
            <a:r>
              <a:rPr lang="ru-RU" dirty="0">
                <a:solidFill>
                  <a:schemeClr val="bg1"/>
                </a:solidFill>
                <a:latin typeface="Arial" panose="020B0604020202020204" pitchFamily="34" charset="0"/>
              </a:rPr>
              <a:t>Адвокат, старший партнер АО </a:t>
            </a:r>
            <a:r>
              <a:rPr lang="en-US" dirty="0" err="1">
                <a:solidFill>
                  <a:schemeClr val="bg1"/>
                </a:solidFill>
                <a:latin typeface="Arial" panose="020B0604020202020204" pitchFamily="34" charset="0"/>
              </a:rPr>
              <a:t>Legard</a:t>
            </a:r>
            <a:endParaRPr lang="en-US" dirty="0">
              <a:solidFill>
                <a:schemeClr val="bg1"/>
              </a:solidFill>
              <a:latin typeface="Arial" panose="020B0604020202020204" pitchFamily="34" charset="0"/>
            </a:endParaRPr>
          </a:p>
        </p:txBody>
      </p:sp>
      <p:sp>
        <p:nvSpPr>
          <p:cNvPr id="25" name="Rounded Rectangle 31"/>
          <p:cNvSpPr/>
          <p:nvPr/>
        </p:nvSpPr>
        <p:spPr>
          <a:xfrm rot="5400000">
            <a:off x="5083546" y="5230230"/>
            <a:ext cx="1503310" cy="322465"/>
          </a:xfrm>
          <a:prstGeom prst="roundRect">
            <a:avLst>
              <a:gd name="adj" fmla="val 50000"/>
            </a:avLst>
          </a:prstGeom>
          <a:solidFill>
            <a:schemeClr val="tx1"/>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r>
              <a:rPr lang="uk-UA" sz="1200" b="1" dirty="0">
                <a:solidFill>
                  <a:srgbClr val="A9C8CF"/>
                </a:solidFill>
                <a:latin typeface="Arial" panose="020B0604020202020204" pitchFamily="34" charset="0"/>
              </a:rPr>
              <a:t>СПІКЕР</a:t>
            </a:r>
            <a:endParaRPr lang="en-US" sz="1200" b="1" dirty="0">
              <a:solidFill>
                <a:srgbClr val="A9C8CF"/>
              </a:solidFill>
              <a:latin typeface="Roboto" charset="0"/>
              <a:ea typeface="Roboto" charset="0"/>
              <a:cs typeface="Roboto" charset="0"/>
            </a:endParaRPr>
          </a:p>
        </p:txBody>
      </p:sp>
      <p:pic>
        <p:nvPicPr>
          <p:cNvPr id="9" name="Рисунок 8"/>
          <p:cNvPicPr>
            <a:picLocks noChangeAspect="1"/>
          </p:cNvPicPr>
          <p:nvPr/>
        </p:nvPicPr>
        <p:blipFill>
          <a:blip r:embed="rId3" cstate="print">
            <a:duotone>
              <a:schemeClr val="bg2">
                <a:shade val="45000"/>
                <a:satMod val="135000"/>
              </a:schemeClr>
              <a:prstClr val="white"/>
            </a:duotone>
            <a:lum bright="91000"/>
            <a:extLst>
              <a:ext uri="{BEBA8EAE-BF5A-486C-A8C5-ECC9F3942E4B}">
                <a14:imgProps xmlns:a14="http://schemas.microsoft.com/office/drawing/2010/main">
                  <a14:imgLayer r:embed="rId4">
                    <a14:imgEffect>
                      <a14:brightnessContrast bright="1000"/>
                    </a14:imgEffect>
                  </a14:imgLayer>
                </a14:imgProps>
              </a:ext>
              <a:ext uri="{28A0092B-C50C-407E-A947-70E740481C1C}">
                <a14:useLocalDpi xmlns:a14="http://schemas.microsoft.com/office/drawing/2010/main" val="0"/>
              </a:ext>
            </a:extLst>
          </a:blip>
          <a:stretch>
            <a:fillRect/>
          </a:stretch>
        </p:blipFill>
        <p:spPr>
          <a:xfrm>
            <a:off x="3696232" y="5100074"/>
            <a:ext cx="1892960" cy="578763"/>
          </a:xfrm>
          <a:prstGeom prst="rect">
            <a:avLst/>
          </a:prstGeom>
        </p:spPr>
      </p:pic>
    </p:spTree>
    <p:extLst>
      <p:ext uri="{BB962C8B-B14F-4D97-AF65-F5344CB8AC3E}">
        <p14:creationId xmlns:p14="http://schemas.microsoft.com/office/powerpoint/2010/main" val="355627643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1031"/>
          <p:cNvSpPr/>
          <p:nvPr/>
        </p:nvSpPr>
        <p:spPr>
          <a:xfrm flipH="1">
            <a:off x="0" y="-11350"/>
            <a:ext cx="8196943" cy="2234853"/>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27" name="Прямоугольник 26"/>
          <p:cNvSpPr/>
          <p:nvPr/>
        </p:nvSpPr>
        <p:spPr>
          <a:xfrm>
            <a:off x="2977116" y="2445583"/>
            <a:ext cx="8564765" cy="4093428"/>
          </a:xfrm>
          <a:prstGeom prst="rect">
            <a:avLst/>
          </a:prstGeom>
        </p:spPr>
        <p:txBody>
          <a:bodyPr wrap="square">
            <a:spAutoFit/>
          </a:bodyPr>
          <a:lstStyle/>
          <a:p>
            <a:pPr algn="just"/>
            <a:r>
              <a:rPr lang="uk-UA" sz="2000" i="1" dirty="0">
                <a:latin typeface="Times New Roman" panose="02020603050405020304" pitchFamily="18" charset="0"/>
                <a:cs typeface="Times New Roman" panose="02020603050405020304" pitchFamily="18" charset="0"/>
              </a:rPr>
              <a:t>Ухвалою </a:t>
            </a:r>
            <a:r>
              <a:rPr lang="uk-UA" sz="2000" i="1" dirty="0" err="1">
                <a:latin typeface="Times New Roman" panose="02020603050405020304" pitchFamily="18" charset="0"/>
                <a:cs typeface="Times New Roman" panose="02020603050405020304" pitchFamily="18" charset="0"/>
              </a:rPr>
              <a:t>Борзнянського</a:t>
            </a:r>
            <a:r>
              <a:rPr lang="uk-UA" sz="2000" i="1" dirty="0">
                <a:latin typeface="Times New Roman" panose="02020603050405020304" pitchFamily="18" charset="0"/>
                <a:cs typeface="Times New Roman" panose="02020603050405020304" pitchFamily="18" charset="0"/>
              </a:rPr>
              <a:t> районного суду Чернігівської області  у справі 730/533/17 було відмовлено в у затвердженні угоди про примирення між</a:t>
            </a:r>
            <a:r>
              <a:rPr lang="uk-UA" sz="2000" dirty="0">
                <a:latin typeface="Times New Roman" panose="02020603050405020304" pitchFamily="18" charset="0"/>
                <a:cs typeface="Times New Roman" panose="02020603050405020304" pitchFamily="18" charset="0"/>
              </a:rPr>
              <a:t> потерпілою ОСОБА_3 та обвинуваченим ОСОБА_2 </a:t>
            </a:r>
            <a:r>
              <a:rPr lang="uk-UA" sz="2000" i="1" dirty="0">
                <a:latin typeface="Times New Roman" panose="02020603050405020304" pitchFamily="18" charset="0"/>
                <a:cs typeface="Times New Roman" panose="02020603050405020304" pitchFamily="18" charset="0"/>
              </a:rPr>
              <a:t>оскільки в п.3 укладеної між сторонами угоди про примирення остаточне покарання, яке пропонується ОСОБА_2 (за сукупністю </a:t>
            </a:r>
            <a:r>
              <a:rPr lang="uk-UA" sz="2000" i="1" dirty="0" err="1">
                <a:latin typeface="Times New Roman" panose="02020603050405020304" pitchFamily="18" charset="0"/>
                <a:cs typeface="Times New Roman" panose="02020603050405020304" pitchFamily="18" charset="0"/>
              </a:rPr>
              <a:t>вироків</a:t>
            </a:r>
            <a:r>
              <a:rPr lang="uk-UA" sz="2000" i="1" dirty="0">
                <a:latin typeface="Times New Roman" panose="02020603050405020304" pitchFamily="18" charset="0"/>
                <a:cs typeface="Times New Roman" panose="02020603050405020304" pitchFamily="18" charset="0"/>
              </a:rPr>
              <a:t>), суперечить вимогам </a:t>
            </a:r>
            <a:r>
              <a:rPr lang="uk-UA" sz="2000" i="1" dirty="0" err="1">
                <a:latin typeface="Times New Roman" panose="02020603050405020304" pitchFamily="18" charset="0"/>
                <a:cs typeface="Times New Roman" panose="02020603050405020304" pitchFamily="18" charset="0"/>
              </a:rPr>
              <a:t>ст.ст</a:t>
            </a:r>
            <a:r>
              <a:rPr lang="uk-UA" sz="2000" i="1" dirty="0">
                <a:latin typeface="Times New Roman" panose="02020603050405020304" pitchFamily="18" charset="0"/>
                <a:cs typeface="Times New Roman" panose="02020603050405020304" pitchFamily="18" charset="0"/>
              </a:rPr>
              <a:t>. 70, 71 КК України, оскільки в даному випадку має застосовуватися норма ч.4 ст.70 КК України (дане кримінальне правопорушення, передбачене ч. 2 ст.185 КК України, ОСОБА_2 вчинив до постановлення попереднього </a:t>
            </a:r>
            <a:r>
              <a:rPr lang="uk-UA" sz="2000" i="1" dirty="0" err="1">
                <a:latin typeface="Times New Roman" panose="02020603050405020304" pitchFamily="18" charset="0"/>
                <a:cs typeface="Times New Roman" panose="02020603050405020304" pitchFamily="18" charset="0"/>
              </a:rPr>
              <a:t>вироку</a:t>
            </a:r>
            <a:r>
              <a:rPr lang="uk-UA" sz="2000" i="1" dirty="0">
                <a:latin typeface="Times New Roman" panose="02020603050405020304" pitchFamily="18" charset="0"/>
                <a:cs typeface="Times New Roman" panose="02020603050405020304" pitchFamily="18" charset="0"/>
              </a:rPr>
              <a:t> Менського районного суду Чернігівської області від 27 червня 2017 року); до того ж </a:t>
            </a:r>
            <a:r>
              <a:rPr lang="uk-UA" sz="2000" i="1" dirty="0" err="1">
                <a:latin typeface="Times New Roman" panose="02020603050405020304" pitchFamily="18" charset="0"/>
                <a:cs typeface="Times New Roman" panose="02020603050405020304" pitchFamily="18" charset="0"/>
              </a:rPr>
              <a:t>вироку</a:t>
            </a:r>
            <a:r>
              <a:rPr lang="uk-UA" sz="2000" i="1" dirty="0">
                <a:latin typeface="Times New Roman" panose="02020603050405020304" pitchFamily="18" charset="0"/>
                <a:cs typeface="Times New Roman" panose="02020603050405020304" pitchFamily="18" charset="0"/>
              </a:rPr>
              <a:t> Новгород-Сіверського районного суду Чернігівської області від 27 червня 2017 року щодо ОСОБА_2, як то зазначено в п.3 угоди, не існує в природі, а мається відповідний вирок Менського районного суду Чернігівської області від 27 червня 2017 року</a:t>
            </a:r>
            <a:r>
              <a:rPr lang="uk-UA" sz="2000" dirty="0">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ea typeface="Roboto" charset="0"/>
              <a:cs typeface="Times New Roman" panose="02020603050405020304" pitchFamily="18" charset="0"/>
            </a:endParaRPr>
          </a:p>
        </p:txBody>
      </p:sp>
      <p:pic>
        <p:nvPicPr>
          <p:cNvPr id="36" name="Рисунок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37" name="Shape 2613"/>
          <p:cNvSpPr/>
          <p:nvPr/>
        </p:nvSpPr>
        <p:spPr>
          <a:xfrm>
            <a:off x="623888" y="615751"/>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9636" y="1964"/>
                </a:moveTo>
                <a:lnTo>
                  <a:pt x="10800" y="1964"/>
                </a:lnTo>
                <a:cubicBezTo>
                  <a:pt x="8836" y="1964"/>
                  <a:pt x="8836" y="0"/>
                  <a:pt x="6873" y="0"/>
                </a:cubicBezTo>
                <a:lnTo>
                  <a:pt x="1964" y="0"/>
                </a:lnTo>
                <a:cubicBezTo>
                  <a:pt x="879" y="0"/>
                  <a:pt x="0" y="879"/>
                  <a:pt x="0" y="1964"/>
                </a:cubicBezTo>
                <a:lnTo>
                  <a:pt x="0" y="15709"/>
                </a:lnTo>
                <a:cubicBezTo>
                  <a:pt x="0" y="16794"/>
                  <a:pt x="879" y="17673"/>
                  <a:pt x="1964" y="17673"/>
                </a:cubicBezTo>
                <a:lnTo>
                  <a:pt x="6599" y="17673"/>
                </a:lnTo>
                <a:cubicBezTo>
                  <a:pt x="6257" y="17372"/>
                  <a:pt x="5941" y="17046"/>
                  <a:pt x="5656" y="16691"/>
                </a:cubicBezTo>
                <a:lnTo>
                  <a:pt x="1964" y="16691"/>
                </a:lnTo>
                <a:cubicBezTo>
                  <a:pt x="1422" y="16691"/>
                  <a:pt x="982" y="16252"/>
                  <a:pt x="982" y="15709"/>
                </a:cubicBezTo>
                <a:lnTo>
                  <a:pt x="982" y="5891"/>
                </a:lnTo>
                <a:lnTo>
                  <a:pt x="6599" y="5891"/>
                </a:lnTo>
                <a:cubicBezTo>
                  <a:pt x="7023" y="5517"/>
                  <a:pt x="7484" y="5185"/>
                  <a:pt x="7982" y="4909"/>
                </a:cubicBezTo>
                <a:lnTo>
                  <a:pt x="982" y="4909"/>
                </a:lnTo>
                <a:lnTo>
                  <a:pt x="982" y="1964"/>
                </a:lnTo>
                <a:cubicBezTo>
                  <a:pt x="982" y="1422"/>
                  <a:pt x="1422" y="982"/>
                  <a:pt x="1964" y="982"/>
                </a:cubicBezTo>
                <a:lnTo>
                  <a:pt x="6873" y="982"/>
                </a:lnTo>
                <a:cubicBezTo>
                  <a:pt x="8345" y="982"/>
                  <a:pt x="8345" y="2946"/>
                  <a:pt x="10800" y="2946"/>
                </a:cubicBezTo>
                <a:lnTo>
                  <a:pt x="19636" y="2946"/>
                </a:lnTo>
                <a:cubicBezTo>
                  <a:pt x="20178" y="2946"/>
                  <a:pt x="20618" y="3385"/>
                  <a:pt x="20618" y="3927"/>
                </a:cubicBezTo>
                <a:lnTo>
                  <a:pt x="20618" y="4909"/>
                </a:lnTo>
                <a:lnTo>
                  <a:pt x="15582" y="4909"/>
                </a:lnTo>
                <a:cubicBezTo>
                  <a:pt x="16080" y="5185"/>
                  <a:pt x="16541" y="5517"/>
                  <a:pt x="16965" y="5891"/>
                </a:cubicBezTo>
                <a:lnTo>
                  <a:pt x="20618" y="5891"/>
                </a:lnTo>
                <a:lnTo>
                  <a:pt x="20618" y="15709"/>
                </a:lnTo>
                <a:cubicBezTo>
                  <a:pt x="20618" y="16252"/>
                  <a:pt x="20178" y="16691"/>
                  <a:pt x="19636" y="16691"/>
                </a:cubicBezTo>
                <a:lnTo>
                  <a:pt x="18766" y="16691"/>
                </a:lnTo>
                <a:lnTo>
                  <a:pt x="19738" y="17663"/>
                </a:lnTo>
                <a:cubicBezTo>
                  <a:pt x="20774" y="17609"/>
                  <a:pt x="21600" y="16759"/>
                  <a:pt x="21600" y="15709"/>
                </a:cubicBezTo>
                <a:lnTo>
                  <a:pt x="21600" y="3927"/>
                </a:lnTo>
                <a:cubicBezTo>
                  <a:pt x="21600" y="2843"/>
                  <a:pt x="20721" y="1964"/>
                  <a:pt x="19636" y="1964"/>
                </a:cubicBezTo>
                <a:moveTo>
                  <a:pt x="11782" y="17673"/>
                </a:moveTo>
                <a:cubicBezTo>
                  <a:pt x="8529" y="17673"/>
                  <a:pt x="5891" y="15036"/>
                  <a:pt x="5891" y="11782"/>
                </a:cubicBezTo>
                <a:cubicBezTo>
                  <a:pt x="5891" y="8529"/>
                  <a:pt x="8529" y="5891"/>
                  <a:pt x="11782" y="5891"/>
                </a:cubicBezTo>
                <a:cubicBezTo>
                  <a:pt x="15035" y="5891"/>
                  <a:pt x="17673" y="8529"/>
                  <a:pt x="17673" y="11782"/>
                </a:cubicBezTo>
                <a:cubicBezTo>
                  <a:pt x="17673" y="15036"/>
                  <a:pt x="15035" y="17673"/>
                  <a:pt x="11782" y="17673"/>
                </a:cubicBezTo>
                <a:moveTo>
                  <a:pt x="16972" y="16278"/>
                </a:moveTo>
                <a:cubicBezTo>
                  <a:pt x="18018" y="15072"/>
                  <a:pt x="18655" y="13503"/>
                  <a:pt x="18655" y="11782"/>
                </a:cubicBezTo>
                <a:cubicBezTo>
                  <a:pt x="18655" y="7987"/>
                  <a:pt x="15578" y="4910"/>
                  <a:pt x="11782" y="4910"/>
                </a:cubicBezTo>
                <a:cubicBezTo>
                  <a:pt x="7986" y="4910"/>
                  <a:pt x="4909" y="7987"/>
                  <a:pt x="4909" y="11782"/>
                </a:cubicBezTo>
                <a:cubicBezTo>
                  <a:pt x="4909" y="15578"/>
                  <a:pt x="7986" y="18655"/>
                  <a:pt x="11782" y="18655"/>
                </a:cubicBezTo>
                <a:cubicBezTo>
                  <a:pt x="13503" y="18655"/>
                  <a:pt x="15072" y="18017"/>
                  <a:pt x="16278" y="16972"/>
                </a:cubicBezTo>
                <a:lnTo>
                  <a:pt x="16972" y="17666"/>
                </a:lnTo>
                <a:cubicBezTo>
                  <a:pt x="16969" y="17668"/>
                  <a:pt x="16967" y="17671"/>
                  <a:pt x="16965" y="17673"/>
                </a:cubicBezTo>
                <a:lnTo>
                  <a:pt x="16979" y="17673"/>
                </a:lnTo>
                <a:lnTo>
                  <a:pt x="20762" y="21457"/>
                </a:lnTo>
                <a:cubicBezTo>
                  <a:pt x="20851" y="21546"/>
                  <a:pt x="20974" y="21600"/>
                  <a:pt x="21109" y="21600"/>
                </a:cubicBezTo>
                <a:cubicBezTo>
                  <a:pt x="21380" y="21600"/>
                  <a:pt x="21600" y="21381"/>
                  <a:pt x="21600" y="21109"/>
                </a:cubicBezTo>
                <a:cubicBezTo>
                  <a:pt x="21600" y="20974"/>
                  <a:pt x="21545" y="20851"/>
                  <a:pt x="21456" y="20762"/>
                </a:cubicBezTo>
                <a:cubicBezTo>
                  <a:pt x="21456" y="20762"/>
                  <a:pt x="16972" y="16278"/>
                  <a:pt x="16972" y="16278"/>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9" name="Rounded Rectangle 31"/>
          <p:cNvSpPr/>
          <p:nvPr/>
        </p:nvSpPr>
        <p:spPr>
          <a:xfrm>
            <a:off x="903288" y="3548108"/>
            <a:ext cx="1662112" cy="1087395"/>
          </a:xfrm>
          <a:prstGeom prst="roundRect">
            <a:avLst>
              <a:gd name="adj" fmla="val 50000"/>
            </a:avLst>
          </a:prstGeom>
          <a:solidFill>
            <a:srgbClr val="A9C8CF"/>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endParaRPr lang="en-US" dirty="0">
              <a:solidFill>
                <a:schemeClr val="tx1"/>
              </a:solidFill>
              <a:latin typeface="Roboto" charset="0"/>
              <a:ea typeface="Roboto" charset="0"/>
              <a:cs typeface="Roboto" charset="0"/>
            </a:endParaRPr>
          </a:p>
        </p:txBody>
      </p:sp>
      <p:sp>
        <p:nvSpPr>
          <p:cNvPr id="47" name="Shape 2550"/>
          <p:cNvSpPr/>
          <p:nvPr/>
        </p:nvSpPr>
        <p:spPr>
          <a:xfrm>
            <a:off x="1454943" y="3812404"/>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21109" y="7364"/>
                </a:moveTo>
                <a:cubicBezTo>
                  <a:pt x="20838" y="7364"/>
                  <a:pt x="20618" y="7584"/>
                  <a:pt x="20618" y="7855"/>
                </a:cubicBezTo>
                <a:lnTo>
                  <a:pt x="20618" y="18655"/>
                </a:lnTo>
                <a:cubicBezTo>
                  <a:pt x="20618" y="19739"/>
                  <a:pt x="19739" y="20618"/>
                  <a:pt x="18655" y="20618"/>
                </a:cubicBezTo>
                <a:lnTo>
                  <a:pt x="2945" y="20618"/>
                </a:lnTo>
                <a:cubicBezTo>
                  <a:pt x="1861" y="20618"/>
                  <a:pt x="982" y="19739"/>
                  <a:pt x="982" y="18655"/>
                </a:cubicBezTo>
                <a:lnTo>
                  <a:pt x="982" y="2945"/>
                </a:lnTo>
                <a:cubicBezTo>
                  <a:pt x="982" y="1861"/>
                  <a:pt x="1861" y="982"/>
                  <a:pt x="2945" y="982"/>
                </a:cubicBezTo>
                <a:lnTo>
                  <a:pt x="13745" y="982"/>
                </a:lnTo>
                <a:cubicBezTo>
                  <a:pt x="14017" y="982"/>
                  <a:pt x="14236" y="762"/>
                  <a:pt x="14236" y="491"/>
                </a:cubicBezTo>
                <a:cubicBezTo>
                  <a:pt x="14236" y="220"/>
                  <a:pt x="14017" y="0"/>
                  <a:pt x="13745" y="0"/>
                </a:cubicBezTo>
                <a:lnTo>
                  <a:pt x="2945" y="0"/>
                </a:lnTo>
                <a:cubicBezTo>
                  <a:pt x="1318" y="0"/>
                  <a:pt x="0" y="1319"/>
                  <a:pt x="0" y="2945"/>
                </a:cubicBezTo>
                <a:lnTo>
                  <a:pt x="0" y="18655"/>
                </a:lnTo>
                <a:cubicBezTo>
                  <a:pt x="0" y="20282"/>
                  <a:pt x="1318" y="21600"/>
                  <a:pt x="2945" y="21600"/>
                </a:cubicBezTo>
                <a:lnTo>
                  <a:pt x="18655" y="21600"/>
                </a:lnTo>
                <a:cubicBezTo>
                  <a:pt x="20282" y="21600"/>
                  <a:pt x="21600" y="20282"/>
                  <a:pt x="21600" y="18655"/>
                </a:cubicBezTo>
                <a:lnTo>
                  <a:pt x="21600" y="7855"/>
                </a:lnTo>
                <a:cubicBezTo>
                  <a:pt x="21600" y="7584"/>
                  <a:pt x="21380" y="7364"/>
                  <a:pt x="21109" y="7364"/>
                </a:cubicBezTo>
                <a:moveTo>
                  <a:pt x="7006" y="12764"/>
                </a:moveTo>
                <a:lnTo>
                  <a:pt x="8836" y="12764"/>
                </a:lnTo>
                <a:lnTo>
                  <a:pt x="8836" y="14594"/>
                </a:lnTo>
                <a:lnTo>
                  <a:pt x="6627" y="14973"/>
                </a:lnTo>
                <a:cubicBezTo>
                  <a:pt x="6627" y="14973"/>
                  <a:pt x="7006" y="12764"/>
                  <a:pt x="7006" y="12764"/>
                </a:cubicBezTo>
                <a:close/>
                <a:moveTo>
                  <a:pt x="16775" y="2742"/>
                </a:moveTo>
                <a:lnTo>
                  <a:pt x="18858" y="4825"/>
                </a:lnTo>
                <a:lnTo>
                  <a:pt x="9818" y="13865"/>
                </a:lnTo>
                <a:lnTo>
                  <a:pt x="9818" y="11782"/>
                </a:lnTo>
                <a:lnTo>
                  <a:pt x="7736" y="11782"/>
                </a:lnTo>
                <a:cubicBezTo>
                  <a:pt x="7736" y="11782"/>
                  <a:pt x="16775" y="2742"/>
                  <a:pt x="16775" y="2742"/>
                </a:cubicBezTo>
                <a:close/>
                <a:moveTo>
                  <a:pt x="18104" y="1414"/>
                </a:moveTo>
                <a:cubicBezTo>
                  <a:pt x="18371" y="1147"/>
                  <a:pt x="18739" y="982"/>
                  <a:pt x="19145" y="982"/>
                </a:cubicBezTo>
                <a:cubicBezTo>
                  <a:pt x="19959" y="982"/>
                  <a:pt x="20618" y="1642"/>
                  <a:pt x="20618" y="2455"/>
                </a:cubicBezTo>
                <a:cubicBezTo>
                  <a:pt x="20618" y="2861"/>
                  <a:pt x="20453" y="3230"/>
                  <a:pt x="20187" y="3496"/>
                </a:cubicBezTo>
                <a:lnTo>
                  <a:pt x="19552" y="4131"/>
                </a:lnTo>
                <a:lnTo>
                  <a:pt x="17469" y="2048"/>
                </a:lnTo>
                <a:cubicBezTo>
                  <a:pt x="17469" y="2048"/>
                  <a:pt x="18104" y="1414"/>
                  <a:pt x="18104" y="1414"/>
                </a:cubicBezTo>
                <a:close/>
                <a:moveTo>
                  <a:pt x="5400" y="16200"/>
                </a:moveTo>
                <a:lnTo>
                  <a:pt x="9590" y="15481"/>
                </a:lnTo>
                <a:lnTo>
                  <a:pt x="20881" y="4190"/>
                </a:lnTo>
                <a:cubicBezTo>
                  <a:pt x="21325" y="3746"/>
                  <a:pt x="21600" y="3133"/>
                  <a:pt x="21600" y="2455"/>
                </a:cubicBezTo>
                <a:cubicBezTo>
                  <a:pt x="21600" y="1099"/>
                  <a:pt x="20501" y="0"/>
                  <a:pt x="19145" y="0"/>
                </a:cubicBezTo>
                <a:cubicBezTo>
                  <a:pt x="18468" y="0"/>
                  <a:pt x="17854" y="275"/>
                  <a:pt x="17410" y="719"/>
                </a:cubicBezTo>
                <a:lnTo>
                  <a:pt x="6119" y="12010"/>
                </a:lnTo>
                <a:cubicBezTo>
                  <a:pt x="6119" y="12010"/>
                  <a:pt x="5400" y="16200"/>
                  <a:pt x="5400" y="16200"/>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9" name="Прямоугольник 8">
            <a:extLst>
              <a:ext uri="{FF2B5EF4-FFF2-40B4-BE49-F238E27FC236}">
                <a16:creationId xmlns:a16="http://schemas.microsoft.com/office/drawing/2014/main" id="{2BAE238A-8751-4C40-9DBD-19A861B65AD1}"/>
              </a:ext>
            </a:extLst>
          </p:cNvPr>
          <p:cNvSpPr/>
          <p:nvPr/>
        </p:nvSpPr>
        <p:spPr>
          <a:xfrm>
            <a:off x="1680702" y="318989"/>
            <a:ext cx="4065324" cy="1938992"/>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rPr>
              <a:t>Укладаючи угоду про примирення, сторони повинні:</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Tree>
    <p:extLst>
      <p:ext uri="{BB962C8B-B14F-4D97-AF65-F5344CB8AC3E}">
        <p14:creationId xmlns:p14="http://schemas.microsoft.com/office/powerpoint/2010/main" val="45787097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1031"/>
          <p:cNvSpPr/>
          <p:nvPr/>
        </p:nvSpPr>
        <p:spPr>
          <a:xfrm flipH="1">
            <a:off x="0" y="-11350"/>
            <a:ext cx="8196943" cy="2234853"/>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27" name="Прямоугольник 26"/>
          <p:cNvSpPr/>
          <p:nvPr/>
        </p:nvSpPr>
        <p:spPr>
          <a:xfrm>
            <a:off x="2966485" y="2223503"/>
            <a:ext cx="9021944" cy="4524315"/>
          </a:xfrm>
          <a:prstGeom prst="rect">
            <a:avLst/>
          </a:prstGeom>
        </p:spPr>
        <p:txBody>
          <a:bodyPr wrap="square">
            <a:spAutoFit/>
          </a:bodyPr>
          <a:lstStyle/>
          <a:p>
            <a:pPr algn="just"/>
            <a:r>
              <a:rPr lang="uk-UA" sz="2400" dirty="0">
                <a:latin typeface="Times New Roman" panose="02020603050405020304" pitchFamily="18" charset="0"/>
                <a:cs typeface="Times New Roman" panose="02020603050405020304" pitchFamily="18" charset="0"/>
              </a:rPr>
              <a:t>Узгоджувати розмір шкоди, завданої кримінальним правопорушенням, строк її відшкодування чи перелік дій, не пов’язаних із відшкодуванням шкоди, які підозрюваний чи обвинувачений зобов’язані вчинити на користь потерпілого, строк їх вчинення. Слід пам’ятати, що Рекомендації № R (85) 11 щодо положення потерпілого в рамках кримінального права і кримінального процесу, прийнятій Комітетом міністрів Ради Європи від 28 червня 1985 р., наголошується на необхідності приділяти більше уваги потребам потерпілого на всіх етапах кримінального процесу, у зв’язку з чим відшкодування заподіяної потерпілому шкоди (поновлення його прав) є однією з основних умов укладення угоди про примирення.</a:t>
            </a:r>
            <a:endParaRPr lang="en-US" sz="2400" dirty="0">
              <a:solidFill>
                <a:schemeClr val="tx1"/>
              </a:solidFill>
              <a:latin typeface="Times New Roman" panose="02020603050405020304" pitchFamily="18" charset="0"/>
              <a:ea typeface="Roboto" charset="0"/>
              <a:cs typeface="Times New Roman" panose="02020603050405020304" pitchFamily="18" charset="0"/>
            </a:endParaRPr>
          </a:p>
        </p:txBody>
      </p:sp>
      <p:pic>
        <p:nvPicPr>
          <p:cNvPr id="36" name="Рисунок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37" name="Shape 2613"/>
          <p:cNvSpPr/>
          <p:nvPr/>
        </p:nvSpPr>
        <p:spPr>
          <a:xfrm>
            <a:off x="623888" y="615751"/>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9636" y="1964"/>
                </a:moveTo>
                <a:lnTo>
                  <a:pt x="10800" y="1964"/>
                </a:lnTo>
                <a:cubicBezTo>
                  <a:pt x="8836" y="1964"/>
                  <a:pt x="8836" y="0"/>
                  <a:pt x="6873" y="0"/>
                </a:cubicBezTo>
                <a:lnTo>
                  <a:pt x="1964" y="0"/>
                </a:lnTo>
                <a:cubicBezTo>
                  <a:pt x="879" y="0"/>
                  <a:pt x="0" y="879"/>
                  <a:pt x="0" y="1964"/>
                </a:cubicBezTo>
                <a:lnTo>
                  <a:pt x="0" y="15709"/>
                </a:lnTo>
                <a:cubicBezTo>
                  <a:pt x="0" y="16794"/>
                  <a:pt x="879" y="17673"/>
                  <a:pt x="1964" y="17673"/>
                </a:cubicBezTo>
                <a:lnTo>
                  <a:pt x="6599" y="17673"/>
                </a:lnTo>
                <a:cubicBezTo>
                  <a:pt x="6257" y="17372"/>
                  <a:pt x="5941" y="17046"/>
                  <a:pt x="5656" y="16691"/>
                </a:cubicBezTo>
                <a:lnTo>
                  <a:pt x="1964" y="16691"/>
                </a:lnTo>
                <a:cubicBezTo>
                  <a:pt x="1422" y="16691"/>
                  <a:pt x="982" y="16252"/>
                  <a:pt x="982" y="15709"/>
                </a:cubicBezTo>
                <a:lnTo>
                  <a:pt x="982" y="5891"/>
                </a:lnTo>
                <a:lnTo>
                  <a:pt x="6599" y="5891"/>
                </a:lnTo>
                <a:cubicBezTo>
                  <a:pt x="7023" y="5517"/>
                  <a:pt x="7484" y="5185"/>
                  <a:pt x="7982" y="4909"/>
                </a:cubicBezTo>
                <a:lnTo>
                  <a:pt x="982" y="4909"/>
                </a:lnTo>
                <a:lnTo>
                  <a:pt x="982" y="1964"/>
                </a:lnTo>
                <a:cubicBezTo>
                  <a:pt x="982" y="1422"/>
                  <a:pt x="1422" y="982"/>
                  <a:pt x="1964" y="982"/>
                </a:cubicBezTo>
                <a:lnTo>
                  <a:pt x="6873" y="982"/>
                </a:lnTo>
                <a:cubicBezTo>
                  <a:pt x="8345" y="982"/>
                  <a:pt x="8345" y="2946"/>
                  <a:pt x="10800" y="2946"/>
                </a:cubicBezTo>
                <a:lnTo>
                  <a:pt x="19636" y="2946"/>
                </a:lnTo>
                <a:cubicBezTo>
                  <a:pt x="20178" y="2946"/>
                  <a:pt x="20618" y="3385"/>
                  <a:pt x="20618" y="3927"/>
                </a:cubicBezTo>
                <a:lnTo>
                  <a:pt x="20618" y="4909"/>
                </a:lnTo>
                <a:lnTo>
                  <a:pt x="15582" y="4909"/>
                </a:lnTo>
                <a:cubicBezTo>
                  <a:pt x="16080" y="5185"/>
                  <a:pt x="16541" y="5517"/>
                  <a:pt x="16965" y="5891"/>
                </a:cubicBezTo>
                <a:lnTo>
                  <a:pt x="20618" y="5891"/>
                </a:lnTo>
                <a:lnTo>
                  <a:pt x="20618" y="15709"/>
                </a:lnTo>
                <a:cubicBezTo>
                  <a:pt x="20618" y="16252"/>
                  <a:pt x="20178" y="16691"/>
                  <a:pt x="19636" y="16691"/>
                </a:cubicBezTo>
                <a:lnTo>
                  <a:pt x="18766" y="16691"/>
                </a:lnTo>
                <a:lnTo>
                  <a:pt x="19738" y="17663"/>
                </a:lnTo>
                <a:cubicBezTo>
                  <a:pt x="20774" y="17609"/>
                  <a:pt x="21600" y="16759"/>
                  <a:pt x="21600" y="15709"/>
                </a:cubicBezTo>
                <a:lnTo>
                  <a:pt x="21600" y="3927"/>
                </a:lnTo>
                <a:cubicBezTo>
                  <a:pt x="21600" y="2843"/>
                  <a:pt x="20721" y="1964"/>
                  <a:pt x="19636" y="1964"/>
                </a:cubicBezTo>
                <a:moveTo>
                  <a:pt x="11782" y="17673"/>
                </a:moveTo>
                <a:cubicBezTo>
                  <a:pt x="8529" y="17673"/>
                  <a:pt x="5891" y="15036"/>
                  <a:pt x="5891" y="11782"/>
                </a:cubicBezTo>
                <a:cubicBezTo>
                  <a:pt x="5891" y="8529"/>
                  <a:pt x="8529" y="5891"/>
                  <a:pt x="11782" y="5891"/>
                </a:cubicBezTo>
                <a:cubicBezTo>
                  <a:pt x="15035" y="5891"/>
                  <a:pt x="17673" y="8529"/>
                  <a:pt x="17673" y="11782"/>
                </a:cubicBezTo>
                <a:cubicBezTo>
                  <a:pt x="17673" y="15036"/>
                  <a:pt x="15035" y="17673"/>
                  <a:pt x="11782" y="17673"/>
                </a:cubicBezTo>
                <a:moveTo>
                  <a:pt x="16972" y="16278"/>
                </a:moveTo>
                <a:cubicBezTo>
                  <a:pt x="18018" y="15072"/>
                  <a:pt x="18655" y="13503"/>
                  <a:pt x="18655" y="11782"/>
                </a:cubicBezTo>
                <a:cubicBezTo>
                  <a:pt x="18655" y="7987"/>
                  <a:pt x="15578" y="4910"/>
                  <a:pt x="11782" y="4910"/>
                </a:cubicBezTo>
                <a:cubicBezTo>
                  <a:pt x="7986" y="4910"/>
                  <a:pt x="4909" y="7987"/>
                  <a:pt x="4909" y="11782"/>
                </a:cubicBezTo>
                <a:cubicBezTo>
                  <a:pt x="4909" y="15578"/>
                  <a:pt x="7986" y="18655"/>
                  <a:pt x="11782" y="18655"/>
                </a:cubicBezTo>
                <a:cubicBezTo>
                  <a:pt x="13503" y="18655"/>
                  <a:pt x="15072" y="18017"/>
                  <a:pt x="16278" y="16972"/>
                </a:cubicBezTo>
                <a:lnTo>
                  <a:pt x="16972" y="17666"/>
                </a:lnTo>
                <a:cubicBezTo>
                  <a:pt x="16969" y="17668"/>
                  <a:pt x="16967" y="17671"/>
                  <a:pt x="16965" y="17673"/>
                </a:cubicBezTo>
                <a:lnTo>
                  <a:pt x="16979" y="17673"/>
                </a:lnTo>
                <a:lnTo>
                  <a:pt x="20762" y="21457"/>
                </a:lnTo>
                <a:cubicBezTo>
                  <a:pt x="20851" y="21546"/>
                  <a:pt x="20974" y="21600"/>
                  <a:pt x="21109" y="21600"/>
                </a:cubicBezTo>
                <a:cubicBezTo>
                  <a:pt x="21380" y="21600"/>
                  <a:pt x="21600" y="21381"/>
                  <a:pt x="21600" y="21109"/>
                </a:cubicBezTo>
                <a:cubicBezTo>
                  <a:pt x="21600" y="20974"/>
                  <a:pt x="21545" y="20851"/>
                  <a:pt x="21456" y="20762"/>
                </a:cubicBezTo>
                <a:cubicBezTo>
                  <a:pt x="21456" y="20762"/>
                  <a:pt x="16972" y="16278"/>
                  <a:pt x="16972" y="16278"/>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9" name="Rounded Rectangle 31"/>
          <p:cNvSpPr/>
          <p:nvPr/>
        </p:nvSpPr>
        <p:spPr>
          <a:xfrm>
            <a:off x="1039555" y="3512625"/>
            <a:ext cx="1662112" cy="1087395"/>
          </a:xfrm>
          <a:prstGeom prst="roundRect">
            <a:avLst>
              <a:gd name="adj" fmla="val 50000"/>
            </a:avLst>
          </a:prstGeom>
          <a:solidFill>
            <a:srgbClr val="A9C8CF"/>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endParaRPr lang="en-US" dirty="0">
              <a:solidFill>
                <a:schemeClr val="tx1"/>
              </a:solidFill>
              <a:latin typeface="Roboto" charset="0"/>
              <a:ea typeface="Roboto" charset="0"/>
              <a:cs typeface="Roboto" charset="0"/>
            </a:endParaRPr>
          </a:p>
        </p:txBody>
      </p:sp>
      <p:sp>
        <p:nvSpPr>
          <p:cNvPr id="9" name="Прямоугольник 8">
            <a:extLst>
              <a:ext uri="{FF2B5EF4-FFF2-40B4-BE49-F238E27FC236}">
                <a16:creationId xmlns:a16="http://schemas.microsoft.com/office/drawing/2014/main" id="{2BAE238A-8751-4C40-9DBD-19A861B65AD1}"/>
              </a:ext>
            </a:extLst>
          </p:cNvPr>
          <p:cNvSpPr/>
          <p:nvPr/>
        </p:nvSpPr>
        <p:spPr>
          <a:xfrm>
            <a:off x="1680702" y="318989"/>
            <a:ext cx="4065324" cy="1938992"/>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rPr>
              <a:t>Укладаючи угоду про примирення, сторони повинні:</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
        <p:nvSpPr>
          <p:cNvPr id="10" name="Shape 2841">
            <a:extLst>
              <a:ext uri="{FF2B5EF4-FFF2-40B4-BE49-F238E27FC236}">
                <a16:creationId xmlns:a16="http://schemas.microsoft.com/office/drawing/2014/main" id="{816142E1-005A-424E-BDB4-29A200084A9B}"/>
              </a:ext>
            </a:extLst>
          </p:cNvPr>
          <p:cNvSpPr/>
          <p:nvPr/>
        </p:nvSpPr>
        <p:spPr>
          <a:xfrm>
            <a:off x="1591210" y="3828072"/>
            <a:ext cx="558801" cy="457201"/>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982" y="20400"/>
                </a:lnTo>
                <a:lnTo>
                  <a:pt x="982" y="13200"/>
                </a:lnTo>
                <a:lnTo>
                  <a:pt x="6907" y="13200"/>
                </a:lnTo>
                <a:cubicBezTo>
                  <a:pt x="7149" y="15567"/>
                  <a:pt x="8798" y="17400"/>
                  <a:pt x="10800" y="17400"/>
                </a:cubicBezTo>
                <a:cubicBezTo>
                  <a:pt x="12802" y="17400"/>
                  <a:pt x="14451" y="15567"/>
                  <a:pt x="14693" y="13200"/>
                </a:cubicBezTo>
                <a:lnTo>
                  <a:pt x="20618" y="13200"/>
                </a:lnTo>
                <a:cubicBezTo>
                  <a:pt x="20618" y="13200"/>
                  <a:pt x="20618" y="20400"/>
                  <a:pt x="20618" y="20400"/>
                </a:cubicBezTo>
                <a:close/>
                <a:moveTo>
                  <a:pt x="5703" y="1200"/>
                </a:moveTo>
                <a:lnTo>
                  <a:pt x="15897" y="1200"/>
                </a:lnTo>
                <a:lnTo>
                  <a:pt x="20315" y="12000"/>
                </a:lnTo>
                <a:lnTo>
                  <a:pt x="14236" y="12000"/>
                </a:lnTo>
                <a:cubicBezTo>
                  <a:pt x="13966" y="12000"/>
                  <a:pt x="13745" y="12269"/>
                  <a:pt x="13745" y="12600"/>
                </a:cubicBezTo>
                <a:cubicBezTo>
                  <a:pt x="13745" y="14588"/>
                  <a:pt x="12427" y="16200"/>
                  <a:pt x="10800" y="16200"/>
                </a:cubicBezTo>
                <a:cubicBezTo>
                  <a:pt x="9173" y="16200"/>
                  <a:pt x="7855" y="14588"/>
                  <a:pt x="7855" y="12600"/>
                </a:cubicBezTo>
                <a:cubicBezTo>
                  <a:pt x="7855" y="12269"/>
                  <a:pt x="7634" y="12000"/>
                  <a:pt x="7364" y="12000"/>
                </a:cubicBezTo>
                <a:lnTo>
                  <a:pt x="1285" y="12000"/>
                </a:lnTo>
                <a:cubicBezTo>
                  <a:pt x="1285" y="12000"/>
                  <a:pt x="5703" y="1200"/>
                  <a:pt x="5703" y="1200"/>
                </a:cubicBezTo>
                <a:close/>
                <a:moveTo>
                  <a:pt x="21543" y="12334"/>
                </a:moveTo>
                <a:lnTo>
                  <a:pt x="21548" y="12332"/>
                </a:lnTo>
                <a:lnTo>
                  <a:pt x="16639" y="332"/>
                </a:lnTo>
                <a:lnTo>
                  <a:pt x="16634" y="335"/>
                </a:lnTo>
                <a:cubicBezTo>
                  <a:pt x="16554" y="138"/>
                  <a:pt x="16392" y="0"/>
                  <a:pt x="16200" y="0"/>
                </a:cubicBezTo>
                <a:lnTo>
                  <a:pt x="5400" y="0"/>
                </a:lnTo>
                <a:cubicBezTo>
                  <a:pt x="5208" y="0"/>
                  <a:pt x="5046" y="138"/>
                  <a:pt x="4966" y="335"/>
                </a:cubicBezTo>
                <a:lnTo>
                  <a:pt x="4961" y="332"/>
                </a:lnTo>
                <a:lnTo>
                  <a:pt x="52" y="12332"/>
                </a:lnTo>
                <a:lnTo>
                  <a:pt x="57" y="12334"/>
                </a:lnTo>
                <a:cubicBezTo>
                  <a:pt x="23" y="12416"/>
                  <a:pt x="0" y="12503"/>
                  <a:pt x="0" y="12600"/>
                </a:cubicBezTo>
                <a:lnTo>
                  <a:pt x="0" y="21000"/>
                </a:lnTo>
                <a:cubicBezTo>
                  <a:pt x="0" y="21332"/>
                  <a:pt x="220" y="21600"/>
                  <a:pt x="491" y="21600"/>
                </a:cubicBezTo>
                <a:lnTo>
                  <a:pt x="21109" y="21600"/>
                </a:lnTo>
                <a:cubicBezTo>
                  <a:pt x="21380" y="21600"/>
                  <a:pt x="21600" y="21332"/>
                  <a:pt x="21600" y="21000"/>
                </a:cubicBezTo>
                <a:lnTo>
                  <a:pt x="21600" y="12600"/>
                </a:lnTo>
                <a:cubicBezTo>
                  <a:pt x="21600" y="12503"/>
                  <a:pt x="21577" y="12416"/>
                  <a:pt x="21543" y="12334"/>
                </a:cubicBezTo>
                <a:moveTo>
                  <a:pt x="16691" y="9000"/>
                </a:moveTo>
                <a:cubicBezTo>
                  <a:pt x="16691" y="8669"/>
                  <a:pt x="16471" y="8400"/>
                  <a:pt x="16200" y="8400"/>
                </a:cubicBezTo>
                <a:lnTo>
                  <a:pt x="5400" y="8400"/>
                </a:lnTo>
                <a:cubicBezTo>
                  <a:pt x="5129" y="8400"/>
                  <a:pt x="4909" y="8669"/>
                  <a:pt x="4909" y="9000"/>
                </a:cubicBezTo>
                <a:cubicBezTo>
                  <a:pt x="4909" y="9332"/>
                  <a:pt x="5129" y="9600"/>
                  <a:pt x="5400" y="9600"/>
                </a:cubicBezTo>
                <a:lnTo>
                  <a:pt x="16200" y="9600"/>
                </a:lnTo>
                <a:cubicBezTo>
                  <a:pt x="16471" y="9600"/>
                  <a:pt x="16691" y="9332"/>
                  <a:pt x="16691" y="9000"/>
                </a:cubicBezTo>
                <a:moveTo>
                  <a:pt x="6382" y="7200"/>
                </a:moveTo>
                <a:lnTo>
                  <a:pt x="15218" y="7200"/>
                </a:lnTo>
                <a:cubicBezTo>
                  <a:pt x="15489" y="7200"/>
                  <a:pt x="15709" y="6932"/>
                  <a:pt x="15709" y="6600"/>
                </a:cubicBezTo>
                <a:cubicBezTo>
                  <a:pt x="15709" y="6269"/>
                  <a:pt x="15489" y="6000"/>
                  <a:pt x="15218" y="6000"/>
                </a:cubicBezTo>
                <a:lnTo>
                  <a:pt x="6382" y="6000"/>
                </a:lnTo>
                <a:cubicBezTo>
                  <a:pt x="6111" y="6000"/>
                  <a:pt x="5891" y="6269"/>
                  <a:pt x="5891" y="6600"/>
                </a:cubicBezTo>
                <a:cubicBezTo>
                  <a:pt x="5891" y="6932"/>
                  <a:pt x="6111" y="7200"/>
                  <a:pt x="6382" y="7200"/>
                </a:cubicBezTo>
                <a:moveTo>
                  <a:pt x="7364" y="4800"/>
                </a:moveTo>
                <a:lnTo>
                  <a:pt x="14236" y="4800"/>
                </a:lnTo>
                <a:cubicBezTo>
                  <a:pt x="14507" y="4800"/>
                  <a:pt x="14727" y="4532"/>
                  <a:pt x="14727" y="4200"/>
                </a:cubicBezTo>
                <a:cubicBezTo>
                  <a:pt x="14727" y="3869"/>
                  <a:pt x="14507" y="3600"/>
                  <a:pt x="14236" y="3600"/>
                </a:cubicBezTo>
                <a:lnTo>
                  <a:pt x="7364" y="3600"/>
                </a:lnTo>
                <a:cubicBezTo>
                  <a:pt x="7093" y="3600"/>
                  <a:pt x="6873" y="3869"/>
                  <a:pt x="6873" y="4200"/>
                </a:cubicBezTo>
                <a:cubicBezTo>
                  <a:pt x="6873" y="4532"/>
                  <a:pt x="7093" y="4800"/>
                  <a:pt x="7364" y="4800"/>
                </a:cubicBezTo>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48047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1031"/>
          <p:cNvSpPr/>
          <p:nvPr/>
        </p:nvSpPr>
        <p:spPr>
          <a:xfrm flipH="1">
            <a:off x="0" y="-11350"/>
            <a:ext cx="8196943" cy="2234853"/>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27" name="Прямоугольник 26"/>
          <p:cNvSpPr/>
          <p:nvPr/>
        </p:nvSpPr>
        <p:spPr>
          <a:xfrm>
            <a:off x="2849528" y="2417470"/>
            <a:ext cx="9021944" cy="3477875"/>
          </a:xfrm>
          <a:prstGeom prst="rect">
            <a:avLst/>
          </a:prstGeom>
        </p:spPr>
        <p:txBody>
          <a:bodyPr wrap="square">
            <a:spAutoFit/>
          </a:bodyPr>
          <a:lstStyle/>
          <a:p>
            <a:pPr algn="just"/>
            <a:r>
              <a:rPr lang="uk-UA" sz="2000" i="1" dirty="0">
                <a:latin typeface="Times New Roman" panose="02020603050405020304" pitchFamily="18" charset="0"/>
                <a:cs typeface="Times New Roman" panose="02020603050405020304" pitchFamily="18" charset="0"/>
              </a:rPr>
              <a:t>Ухвалою Комсомольського міського суду Полтавської області у справі                                   № 534/471/17, було відмовлено в у затвердженні угоди про примирення між потерпілим ОСОБА_1 та обвинуваченим ОСОБА_3, оскільки зі змісту угоди встановлено, що в ній зазначено розмір шкоди, який складає 1000 грн, яка не відшкодована в повному обсязі. В той час, в угоді не зазначено чи повинен обвинувачений вчиняти які-небудь дії на користь потерпілого, строк їх вчинення, чи сторони відмовляються від будь-яких дій, тобто ніякої насправді домовленості між сторонами не відбулося. Потерпілий в підготовчому засіданні зазначив , що обвинувачений написав йому розписку про відшкодування завданої шкоди в розмірі 1000 грн в строк до 25.04.2017р., однак до теперішнього часу шкоду не відшкодував</a:t>
            </a:r>
            <a:endParaRPr lang="en-US" sz="2800" dirty="0">
              <a:solidFill>
                <a:schemeClr val="tx1"/>
              </a:solidFill>
              <a:latin typeface="Times New Roman" panose="02020603050405020304" pitchFamily="18" charset="0"/>
              <a:ea typeface="Roboto" charset="0"/>
              <a:cs typeface="Times New Roman" panose="02020603050405020304" pitchFamily="18" charset="0"/>
            </a:endParaRPr>
          </a:p>
        </p:txBody>
      </p:sp>
      <p:pic>
        <p:nvPicPr>
          <p:cNvPr id="36" name="Рисунок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37" name="Shape 2613"/>
          <p:cNvSpPr/>
          <p:nvPr/>
        </p:nvSpPr>
        <p:spPr>
          <a:xfrm>
            <a:off x="623888" y="615751"/>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9636" y="1964"/>
                </a:moveTo>
                <a:lnTo>
                  <a:pt x="10800" y="1964"/>
                </a:lnTo>
                <a:cubicBezTo>
                  <a:pt x="8836" y="1964"/>
                  <a:pt x="8836" y="0"/>
                  <a:pt x="6873" y="0"/>
                </a:cubicBezTo>
                <a:lnTo>
                  <a:pt x="1964" y="0"/>
                </a:lnTo>
                <a:cubicBezTo>
                  <a:pt x="879" y="0"/>
                  <a:pt x="0" y="879"/>
                  <a:pt x="0" y="1964"/>
                </a:cubicBezTo>
                <a:lnTo>
                  <a:pt x="0" y="15709"/>
                </a:lnTo>
                <a:cubicBezTo>
                  <a:pt x="0" y="16794"/>
                  <a:pt x="879" y="17673"/>
                  <a:pt x="1964" y="17673"/>
                </a:cubicBezTo>
                <a:lnTo>
                  <a:pt x="6599" y="17673"/>
                </a:lnTo>
                <a:cubicBezTo>
                  <a:pt x="6257" y="17372"/>
                  <a:pt x="5941" y="17046"/>
                  <a:pt x="5656" y="16691"/>
                </a:cubicBezTo>
                <a:lnTo>
                  <a:pt x="1964" y="16691"/>
                </a:lnTo>
                <a:cubicBezTo>
                  <a:pt x="1422" y="16691"/>
                  <a:pt x="982" y="16252"/>
                  <a:pt x="982" y="15709"/>
                </a:cubicBezTo>
                <a:lnTo>
                  <a:pt x="982" y="5891"/>
                </a:lnTo>
                <a:lnTo>
                  <a:pt x="6599" y="5891"/>
                </a:lnTo>
                <a:cubicBezTo>
                  <a:pt x="7023" y="5517"/>
                  <a:pt x="7484" y="5185"/>
                  <a:pt x="7982" y="4909"/>
                </a:cubicBezTo>
                <a:lnTo>
                  <a:pt x="982" y="4909"/>
                </a:lnTo>
                <a:lnTo>
                  <a:pt x="982" y="1964"/>
                </a:lnTo>
                <a:cubicBezTo>
                  <a:pt x="982" y="1422"/>
                  <a:pt x="1422" y="982"/>
                  <a:pt x="1964" y="982"/>
                </a:cubicBezTo>
                <a:lnTo>
                  <a:pt x="6873" y="982"/>
                </a:lnTo>
                <a:cubicBezTo>
                  <a:pt x="8345" y="982"/>
                  <a:pt x="8345" y="2946"/>
                  <a:pt x="10800" y="2946"/>
                </a:cubicBezTo>
                <a:lnTo>
                  <a:pt x="19636" y="2946"/>
                </a:lnTo>
                <a:cubicBezTo>
                  <a:pt x="20178" y="2946"/>
                  <a:pt x="20618" y="3385"/>
                  <a:pt x="20618" y="3927"/>
                </a:cubicBezTo>
                <a:lnTo>
                  <a:pt x="20618" y="4909"/>
                </a:lnTo>
                <a:lnTo>
                  <a:pt x="15582" y="4909"/>
                </a:lnTo>
                <a:cubicBezTo>
                  <a:pt x="16080" y="5185"/>
                  <a:pt x="16541" y="5517"/>
                  <a:pt x="16965" y="5891"/>
                </a:cubicBezTo>
                <a:lnTo>
                  <a:pt x="20618" y="5891"/>
                </a:lnTo>
                <a:lnTo>
                  <a:pt x="20618" y="15709"/>
                </a:lnTo>
                <a:cubicBezTo>
                  <a:pt x="20618" y="16252"/>
                  <a:pt x="20178" y="16691"/>
                  <a:pt x="19636" y="16691"/>
                </a:cubicBezTo>
                <a:lnTo>
                  <a:pt x="18766" y="16691"/>
                </a:lnTo>
                <a:lnTo>
                  <a:pt x="19738" y="17663"/>
                </a:lnTo>
                <a:cubicBezTo>
                  <a:pt x="20774" y="17609"/>
                  <a:pt x="21600" y="16759"/>
                  <a:pt x="21600" y="15709"/>
                </a:cubicBezTo>
                <a:lnTo>
                  <a:pt x="21600" y="3927"/>
                </a:lnTo>
                <a:cubicBezTo>
                  <a:pt x="21600" y="2843"/>
                  <a:pt x="20721" y="1964"/>
                  <a:pt x="19636" y="1964"/>
                </a:cubicBezTo>
                <a:moveTo>
                  <a:pt x="11782" y="17673"/>
                </a:moveTo>
                <a:cubicBezTo>
                  <a:pt x="8529" y="17673"/>
                  <a:pt x="5891" y="15036"/>
                  <a:pt x="5891" y="11782"/>
                </a:cubicBezTo>
                <a:cubicBezTo>
                  <a:pt x="5891" y="8529"/>
                  <a:pt x="8529" y="5891"/>
                  <a:pt x="11782" y="5891"/>
                </a:cubicBezTo>
                <a:cubicBezTo>
                  <a:pt x="15035" y="5891"/>
                  <a:pt x="17673" y="8529"/>
                  <a:pt x="17673" y="11782"/>
                </a:cubicBezTo>
                <a:cubicBezTo>
                  <a:pt x="17673" y="15036"/>
                  <a:pt x="15035" y="17673"/>
                  <a:pt x="11782" y="17673"/>
                </a:cubicBezTo>
                <a:moveTo>
                  <a:pt x="16972" y="16278"/>
                </a:moveTo>
                <a:cubicBezTo>
                  <a:pt x="18018" y="15072"/>
                  <a:pt x="18655" y="13503"/>
                  <a:pt x="18655" y="11782"/>
                </a:cubicBezTo>
                <a:cubicBezTo>
                  <a:pt x="18655" y="7987"/>
                  <a:pt x="15578" y="4910"/>
                  <a:pt x="11782" y="4910"/>
                </a:cubicBezTo>
                <a:cubicBezTo>
                  <a:pt x="7986" y="4910"/>
                  <a:pt x="4909" y="7987"/>
                  <a:pt x="4909" y="11782"/>
                </a:cubicBezTo>
                <a:cubicBezTo>
                  <a:pt x="4909" y="15578"/>
                  <a:pt x="7986" y="18655"/>
                  <a:pt x="11782" y="18655"/>
                </a:cubicBezTo>
                <a:cubicBezTo>
                  <a:pt x="13503" y="18655"/>
                  <a:pt x="15072" y="18017"/>
                  <a:pt x="16278" y="16972"/>
                </a:cubicBezTo>
                <a:lnTo>
                  <a:pt x="16972" y="17666"/>
                </a:lnTo>
                <a:cubicBezTo>
                  <a:pt x="16969" y="17668"/>
                  <a:pt x="16967" y="17671"/>
                  <a:pt x="16965" y="17673"/>
                </a:cubicBezTo>
                <a:lnTo>
                  <a:pt x="16979" y="17673"/>
                </a:lnTo>
                <a:lnTo>
                  <a:pt x="20762" y="21457"/>
                </a:lnTo>
                <a:cubicBezTo>
                  <a:pt x="20851" y="21546"/>
                  <a:pt x="20974" y="21600"/>
                  <a:pt x="21109" y="21600"/>
                </a:cubicBezTo>
                <a:cubicBezTo>
                  <a:pt x="21380" y="21600"/>
                  <a:pt x="21600" y="21381"/>
                  <a:pt x="21600" y="21109"/>
                </a:cubicBezTo>
                <a:cubicBezTo>
                  <a:pt x="21600" y="20974"/>
                  <a:pt x="21545" y="20851"/>
                  <a:pt x="21456" y="20762"/>
                </a:cubicBezTo>
                <a:cubicBezTo>
                  <a:pt x="21456" y="20762"/>
                  <a:pt x="16972" y="16278"/>
                  <a:pt x="16972" y="16278"/>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9" name="Rounded Rectangle 31"/>
          <p:cNvSpPr/>
          <p:nvPr/>
        </p:nvSpPr>
        <p:spPr>
          <a:xfrm>
            <a:off x="1039555" y="3512625"/>
            <a:ext cx="1662112" cy="1087395"/>
          </a:xfrm>
          <a:prstGeom prst="roundRect">
            <a:avLst>
              <a:gd name="adj" fmla="val 50000"/>
            </a:avLst>
          </a:prstGeom>
          <a:solidFill>
            <a:srgbClr val="A9C8CF"/>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endParaRPr lang="en-US" dirty="0">
              <a:solidFill>
                <a:schemeClr val="tx1"/>
              </a:solidFill>
              <a:latin typeface="Roboto" charset="0"/>
              <a:ea typeface="Roboto" charset="0"/>
              <a:cs typeface="Roboto" charset="0"/>
            </a:endParaRPr>
          </a:p>
        </p:txBody>
      </p:sp>
      <p:sp>
        <p:nvSpPr>
          <p:cNvPr id="9" name="Прямоугольник 8">
            <a:extLst>
              <a:ext uri="{FF2B5EF4-FFF2-40B4-BE49-F238E27FC236}">
                <a16:creationId xmlns:a16="http://schemas.microsoft.com/office/drawing/2014/main" id="{2BAE238A-8751-4C40-9DBD-19A861B65AD1}"/>
              </a:ext>
            </a:extLst>
          </p:cNvPr>
          <p:cNvSpPr/>
          <p:nvPr/>
        </p:nvSpPr>
        <p:spPr>
          <a:xfrm>
            <a:off x="1680702" y="318989"/>
            <a:ext cx="4065324" cy="1938992"/>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rPr>
              <a:t>Укладаючи угоду про примирення, сторони повинні:</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
        <p:nvSpPr>
          <p:cNvPr id="10" name="Shape 2841">
            <a:extLst>
              <a:ext uri="{FF2B5EF4-FFF2-40B4-BE49-F238E27FC236}">
                <a16:creationId xmlns:a16="http://schemas.microsoft.com/office/drawing/2014/main" id="{816142E1-005A-424E-BDB4-29A200084A9B}"/>
              </a:ext>
            </a:extLst>
          </p:cNvPr>
          <p:cNvSpPr/>
          <p:nvPr/>
        </p:nvSpPr>
        <p:spPr>
          <a:xfrm>
            <a:off x="1591210" y="3828072"/>
            <a:ext cx="558801" cy="457201"/>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982" y="20400"/>
                </a:lnTo>
                <a:lnTo>
                  <a:pt x="982" y="13200"/>
                </a:lnTo>
                <a:lnTo>
                  <a:pt x="6907" y="13200"/>
                </a:lnTo>
                <a:cubicBezTo>
                  <a:pt x="7149" y="15567"/>
                  <a:pt x="8798" y="17400"/>
                  <a:pt x="10800" y="17400"/>
                </a:cubicBezTo>
                <a:cubicBezTo>
                  <a:pt x="12802" y="17400"/>
                  <a:pt x="14451" y="15567"/>
                  <a:pt x="14693" y="13200"/>
                </a:cubicBezTo>
                <a:lnTo>
                  <a:pt x="20618" y="13200"/>
                </a:lnTo>
                <a:cubicBezTo>
                  <a:pt x="20618" y="13200"/>
                  <a:pt x="20618" y="20400"/>
                  <a:pt x="20618" y="20400"/>
                </a:cubicBezTo>
                <a:close/>
                <a:moveTo>
                  <a:pt x="5703" y="1200"/>
                </a:moveTo>
                <a:lnTo>
                  <a:pt x="15897" y="1200"/>
                </a:lnTo>
                <a:lnTo>
                  <a:pt x="20315" y="12000"/>
                </a:lnTo>
                <a:lnTo>
                  <a:pt x="14236" y="12000"/>
                </a:lnTo>
                <a:cubicBezTo>
                  <a:pt x="13966" y="12000"/>
                  <a:pt x="13745" y="12269"/>
                  <a:pt x="13745" y="12600"/>
                </a:cubicBezTo>
                <a:cubicBezTo>
                  <a:pt x="13745" y="14588"/>
                  <a:pt x="12427" y="16200"/>
                  <a:pt x="10800" y="16200"/>
                </a:cubicBezTo>
                <a:cubicBezTo>
                  <a:pt x="9173" y="16200"/>
                  <a:pt x="7855" y="14588"/>
                  <a:pt x="7855" y="12600"/>
                </a:cubicBezTo>
                <a:cubicBezTo>
                  <a:pt x="7855" y="12269"/>
                  <a:pt x="7634" y="12000"/>
                  <a:pt x="7364" y="12000"/>
                </a:cubicBezTo>
                <a:lnTo>
                  <a:pt x="1285" y="12000"/>
                </a:lnTo>
                <a:cubicBezTo>
                  <a:pt x="1285" y="12000"/>
                  <a:pt x="5703" y="1200"/>
                  <a:pt x="5703" y="1200"/>
                </a:cubicBezTo>
                <a:close/>
                <a:moveTo>
                  <a:pt x="21543" y="12334"/>
                </a:moveTo>
                <a:lnTo>
                  <a:pt x="21548" y="12332"/>
                </a:lnTo>
                <a:lnTo>
                  <a:pt x="16639" y="332"/>
                </a:lnTo>
                <a:lnTo>
                  <a:pt x="16634" y="335"/>
                </a:lnTo>
                <a:cubicBezTo>
                  <a:pt x="16554" y="138"/>
                  <a:pt x="16392" y="0"/>
                  <a:pt x="16200" y="0"/>
                </a:cubicBezTo>
                <a:lnTo>
                  <a:pt x="5400" y="0"/>
                </a:lnTo>
                <a:cubicBezTo>
                  <a:pt x="5208" y="0"/>
                  <a:pt x="5046" y="138"/>
                  <a:pt x="4966" y="335"/>
                </a:cubicBezTo>
                <a:lnTo>
                  <a:pt x="4961" y="332"/>
                </a:lnTo>
                <a:lnTo>
                  <a:pt x="52" y="12332"/>
                </a:lnTo>
                <a:lnTo>
                  <a:pt x="57" y="12334"/>
                </a:lnTo>
                <a:cubicBezTo>
                  <a:pt x="23" y="12416"/>
                  <a:pt x="0" y="12503"/>
                  <a:pt x="0" y="12600"/>
                </a:cubicBezTo>
                <a:lnTo>
                  <a:pt x="0" y="21000"/>
                </a:lnTo>
                <a:cubicBezTo>
                  <a:pt x="0" y="21332"/>
                  <a:pt x="220" y="21600"/>
                  <a:pt x="491" y="21600"/>
                </a:cubicBezTo>
                <a:lnTo>
                  <a:pt x="21109" y="21600"/>
                </a:lnTo>
                <a:cubicBezTo>
                  <a:pt x="21380" y="21600"/>
                  <a:pt x="21600" y="21332"/>
                  <a:pt x="21600" y="21000"/>
                </a:cubicBezTo>
                <a:lnTo>
                  <a:pt x="21600" y="12600"/>
                </a:lnTo>
                <a:cubicBezTo>
                  <a:pt x="21600" y="12503"/>
                  <a:pt x="21577" y="12416"/>
                  <a:pt x="21543" y="12334"/>
                </a:cubicBezTo>
                <a:moveTo>
                  <a:pt x="16691" y="9000"/>
                </a:moveTo>
                <a:cubicBezTo>
                  <a:pt x="16691" y="8669"/>
                  <a:pt x="16471" y="8400"/>
                  <a:pt x="16200" y="8400"/>
                </a:cubicBezTo>
                <a:lnTo>
                  <a:pt x="5400" y="8400"/>
                </a:lnTo>
                <a:cubicBezTo>
                  <a:pt x="5129" y="8400"/>
                  <a:pt x="4909" y="8669"/>
                  <a:pt x="4909" y="9000"/>
                </a:cubicBezTo>
                <a:cubicBezTo>
                  <a:pt x="4909" y="9332"/>
                  <a:pt x="5129" y="9600"/>
                  <a:pt x="5400" y="9600"/>
                </a:cubicBezTo>
                <a:lnTo>
                  <a:pt x="16200" y="9600"/>
                </a:lnTo>
                <a:cubicBezTo>
                  <a:pt x="16471" y="9600"/>
                  <a:pt x="16691" y="9332"/>
                  <a:pt x="16691" y="9000"/>
                </a:cubicBezTo>
                <a:moveTo>
                  <a:pt x="6382" y="7200"/>
                </a:moveTo>
                <a:lnTo>
                  <a:pt x="15218" y="7200"/>
                </a:lnTo>
                <a:cubicBezTo>
                  <a:pt x="15489" y="7200"/>
                  <a:pt x="15709" y="6932"/>
                  <a:pt x="15709" y="6600"/>
                </a:cubicBezTo>
                <a:cubicBezTo>
                  <a:pt x="15709" y="6269"/>
                  <a:pt x="15489" y="6000"/>
                  <a:pt x="15218" y="6000"/>
                </a:cubicBezTo>
                <a:lnTo>
                  <a:pt x="6382" y="6000"/>
                </a:lnTo>
                <a:cubicBezTo>
                  <a:pt x="6111" y="6000"/>
                  <a:pt x="5891" y="6269"/>
                  <a:pt x="5891" y="6600"/>
                </a:cubicBezTo>
                <a:cubicBezTo>
                  <a:pt x="5891" y="6932"/>
                  <a:pt x="6111" y="7200"/>
                  <a:pt x="6382" y="7200"/>
                </a:cubicBezTo>
                <a:moveTo>
                  <a:pt x="7364" y="4800"/>
                </a:moveTo>
                <a:lnTo>
                  <a:pt x="14236" y="4800"/>
                </a:lnTo>
                <a:cubicBezTo>
                  <a:pt x="14507" y="4800"/>
                  <a:pt x="14727" y="4532"/>
                  <a:pt x="14727" y="4200"/>
                </a:cubicBezTo>
                <a:cubicBezTo>
                  <a:pt x="14727" y="3869"/>
                  <a:pt x="14507" y="3600"/>
                  <a:pt x="14236" y="3600"/>
                </a:cubicBezTo>
                <a:lnTo>
                  <a:pt x="7364" y="3600"/>
                </a:lnTo>
                <a:cubicBezTo>
                  <a:pt x="7093" y="3600"/>
                  <a:pt x="6873" y="3869"/>
                  <a:pt x="6873" y="4200"/>
                </a:cubicBezTo>
                <a:cubicBezTo>
                  <a:pt x="6873" y="4532"/>
                  <a:pt x="7093" y="4800"/>
                  <a:pt x="7364" y="4800"/>
                </a:cubicBezTo>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90876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1031"/>
          <p:cNvSpPr/>
          <p:nvPr/>
        </p:nvSpPr>
        <p:spPr>
          <a:xfrm flipH="1">
            <a:off x="0" y="-11350"/>
            <a:ext cx="8196943" cy="2234853"/>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27" name="Прямоугольник 26"/>
          <p:cNvSpPr/>
          <p:nvPr/>
        </p:nvSpPr>
        <p:spPr>
          <a:xfrm>
            <a:off x="3076521" y="3512625"/>
            <a:ext cx="8446845" cy="1200329"/>
          </a:xfrm>
          <a:prstGeom prst="rect">
            <a:avLst/>
          </a:prstGeom>
        </p:spPr>
        <p:txBody>
          <a:bodyPr wrap="square">
            <a:spAutoFit/>
          </a:bodyPr>
          <a:lstStyle/>
          <a:p>
            <a:r>
              <a:rPr lang="uk-UA" sz="2400" dirty="0">
                <a:latin typeface="Times New Roman" panose="02020603050405020304" pitchFamily="18" charset="0"/>
                <a:cs typeface="Times New Roman" panose="02020603050405020304" pitchFamily="18" charset="0"/>
              </a:rPr>
              <a:t>Правильно зазначати формулювання підозри чи обвинувачення та його правову кваліфікацію, істотні для відповідного кримінального провадження обставини</a:t>
            </a:r>
            <a:endParaRPr lang="en-US" sz="2400" dirty="0">
              <a:solidFill>
                <a:schemeClr val="tx1"/>
              </a:solidFill>
              <a:latin typeface="Times New Roman" panose="02020603050405020304" pitchFamily="18" charset="0"/>
              <a:ea typeface="Roboto" charset="0"/>
              <a:cs typeface="Times New Roman" panose="02020603050405020304" pitchFamily="18" charset="0"/>
            </a:endParaRPr>
          </a:p>
        </p:txBody>
      </p:sp>
      <p:pic>
        <p:nvPicPr>
          <p:cNvPr id="36" name="Рисунок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37" name="Shape 2613"/>
          <p:cNvSpPr/>
          <p:nvPr/>
        </p:nvSpPr>
        <p:spPr>
          <a:xfrm>
            <a:off x="623888" y="615751"/>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9636" y="1964"/>
                </a:moveTo>
                <a:lnTo>
                  <a:pt x="10800" y="1964"/>
                </a:lnTo>
                <a:cubicBezTo>
                  <a:pt x="8836" y="1964"/>
                  <a:pt x="8836" y="0"/>
                  <a:pt x="6873" y="0"/>
                </a:cubicBezTo>
                <a:lnTo>
                  <a:pt x="1964" y="0"/>
                </a:lnTo>
                <a:cubicBezTo>
                  <a:pt x="879" y="0"/>
                  <a:pt x="0" y="879"/>
                  <a:pt x="0" y="1964"/>
                </a:cubicBezTo>
                <a:lnTo>
                  <a:pt x="0" y="15709"/>
                </a:lnTo>
                <a:cubicBezTo>
                  <a:pt x="0" y="16794"/>
                  <a:pt x="879" y="17673"/>
                  <a:pt x="1964" y="17673"/>
                </a:cubicBezTo>
                <a:lnTo>
                  <a:pt x="6599" y="17673"/>
                </a:lnTo>
                <a:cubicBezTo>
                  <a:pt x="6257" y="17372"/>
                  <a:pt x="5941" y="17046"/>
                  <a:pt x="5656" y="16691"/>
                </a:cubicBezTo>
                <a:lnTo>
                  <a:pt x="1964" y="16691"/>
                </a:lnTo>
                <a:cubicBezTo>
                  <a:pt x="1422" y="16691"/>
                  <a:pt x="982" y="16252"/>
                  <a:pt x="982" y="15709"/>
                </a:cubicBezTo>
                <a:lnTo>
                  <a:pt x="982" y="5891"/>
                </a:lnTo>
                <a:lnTo>
                  <a:pt x="6599" y="5891"/>
                </a:lnTo>
                <a:cubicBezTo>
                  <a:pt x="7023" y="5517"/>
                  <a:pt x="7484" y="5185"/>
                  <a:pt x="7982" y="4909"/>
                </a:cubicBezTo>
                <a:lnTo>
                  <a:pt x="982" y="4909"/>
                </a:lnTo>
                <a:lnTo>
                  <a:pt x="982" y="1964"/>
                </a:lnTo>
                <a:cubicBezTo>
                  <a:pt x="982" y="1422"/>
                  <a:pt x="1422" y="982"/>
                  <a:pt x="1964" y="982"/>
                </a:cubicBezTo>
                <a:lnTo>
                  <a:pt x="6873" y="982"/>
                </a:lnTo>
                <a:cubicBezTo>
                  <a:pt x="8345" y="982"/>
                  <a:pt x="8345" y="2946"/>
                  <a:pt x="10800" y="2946"/>
                </a:cubicBezTo>
                <a:lnTo>
                  <a:pt x="19636" y="2946"/>
                </a:lnTo>
                <a:cubicBezTo>
                  <a:pt x="20178" y="2946"/>
                  <a:pt x="20618" y="3385"/>
                  <a:pt x="20618" y="3927"/>
                </a:cubicBezTo>
                <a:lnTo>
                  <a:pt x="20618" y="4909"/>
                </a:lnTo>
                <a:lnTo>
                  <a:pt x="15582" y="4909"/>
                </a:lnTo>
                <a:cubicBezTo>
                  <a:pt x="16080" y="5185"/>
                  <a:pt x="16541" y="5517"/>
                  <a:pt x="16965" y="5891"/>
                </a:cubicBezTo>
                <a:lnTo>
                  <a:pt x="20618" y="5891"/>
                </a:lnTo>
                <a:lnTo>
                  <a:pt x="20618" y="15709"/>
                </a:lnTo>
                <a:cubicBezTo>
                  <a:pt x="20618" y="16252"/>
                  <a:pt x="20178" y="16691"/>
                  <a:pt x="19636" y="16691"/>
                </a:cubicBezTo>
                <a:lnTo>
                  <a:pt x="18766" y="16691"/>
                </a:lnTo>
                <a:lnTo>
                  <a:pt x="19738" y="17663"/>
                </a:lnTo>
                <a:cubicBezTo>
                  <a:pt x="20774" y="17609"/>
                  <a:pt x="21600" y="16759"/>
                  <a:pt x="21600" y="15709"/>
                </a:cubicBezTo>
                <a:lnTo>
                  <a:pt x="21600" y="3927"/>
                </a:lnTo>
                <a:cubicBezTo>
                  <a:pt x="21600" y="2843"/>
                  <a:pt x="20721" y="1964"/>
                  <a:pt x="19636" y="1964"/>
                </a:cubicBezTo>
                <a:moveTo>
                  <a:pt x="11782" y="17673"/>
                </a:moveTo>
                <a:cubicBezTo>
                  <a:pt x="8529" y="17673"/>
                  <a:pt x="5891" y="15036"/>
                  <a:pt x="5891" y="11782"/>
                </a:cubicBezTo>
                <a:cubicBezTo>
                  <a:pt x="5891" y="8529"/>
                  <a:pt x="8529" y="5891"/>
                  <a:pt x="11782" y="5891"/>
                </a:cubicBezTo>
                <a:cubicBezTo>
                  <a:pt x="15035" y="5891"/>
                  <a:pt x="17673" y="8529"/>
                  <a:pt x="17673" y="11782"/>
                </a:cubicBezTo>
                <a:cubicBezTo>
                  <a:pt x="17673" y="15036"/>
                  <a:pt x="15035" y="17673"/>
                  <a:pt x="11782" y="17673"/>
                </a:cubicBezTo>
                <a:moveTo>
                  <a:pt x="16972" y="16278"/>
                </a:moveTo>
                <a:cubicBezTo>
                  <a:pt x="18018" y="15072"/>
                  <a:pt x="18655" y="13503"/>
                  <a:pt x="18655" y="11782"/>
                </a:cubicBezTo>
                <a:cubicBezTo>
                  <a:pt x="18655" y="7987"/>
                  <a:pt x="15578" y="4910"/>
                  <a:pt x="11782" y="4910"/>
                </a:cubicBezTo>
                <a:cubicBezTo>
                  <a:pt x="7986" y="4910"/>
                  <a:pt x="4909" y="7987"/>
                  <a:pt x="4909" y="11782"/>
                </a:cubicBezTo>
                <a:cubicBezTo>
                  <a:pt x="4909" y="15578"/>
                  <a:pt x="7986" y="18655"/>
                  <a:pt x="11782" y="18655"/>
                </a:cubicBezTo>
                <a:cubicBezTo>
                  <a:pt x="13503" y="18655"/>
                  <a:pt x="15072" y="18017"/>
                  <a:pt x="16278" y="16972"/>
                </a:cubicBezTo>
                <a:lnTo>
                  <a:pt x="16972" y="17666"/>
                </a:lnTo>
                <a:cubicBezTo>
                  <a:pt x="16969" y="17668"/>
                  <a:pt x="16967" y="17671"/>
                  <a:pt x="16965" y="17673"/>
                </a:cubicBezTo>
                <a:lnTo>
                  <a:pt x="16979" y="17673"/>
                </a:lnTo>
                <a:lnTo>
                  <a:pt x="20762" y="21457"/>
                </a:lnTo>
                <a:cubicBezTo>
                  <a:pt x="20851" y="21546"/>
                  <a:pt x="20974" y="21600"/>
                  <a:pt x="21109" y="21600"/>
                </a:cubicBezTo>
                <a:cubicBezTo>
                  <a:pt x="21380" y="21600"/>
                  <a:pt x="21600" y="21381"/>
                  <a:pt x="21600" y="21109"/>
                </a:cubicBezTo>
                <a:cubicBezTo>
                  <a:pt x="21600" y="20974"/>
                  <a:pt x="21545" y="20851"/>
                  <a:pt x="21456" y="20762"/>
                </a:cubicBezTo>
                <a:cubicBezTo>
                  <a:pt x="21456" y="20762"/>
                  <a:pt x="16972" y="16278"/>
                  <a:pt x="16972" y="16278"/>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9" name="Rounded Rectangle 31"/>
          <p:cNvSpPr/>
          <p:nvPr/>
        </p:nvSpPr>
        <p:spPr>
          <a:xfrm>
            <a:off x="862754" y="3512625"/>
            <a:ext cx="1662112" cy="1087395"/>
          </a:xfrm>
          <a:prstGeom prst="roundRect">
            <a:avLst>
              <a:gd name="adj" fmla="val 50000"/>
            </a:avLst>
          </a:prstGeom>
          <a:solidFill>
            <a:srgbClr val="A9C8CF"/>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endParaRPr lang="en-US" dirty="0">
              <a:solidFill>
                <a:schemeClr val="tx1"/>
              </a:solidFill>
              <a:latin typeface="Roboto" charset="0"/>
              <a:ea typeface="Roboto" charset="0"/>
              <a:cs typeface="Roboto" charset="0"/>
            </a:endParaRPr>
          </a:p>
        </p:txBody>
      </p:sp>
      <p:sp>
        <p:nvSpPr>
          <p:cNvPr id="47" name="Shape 2550"/>
          <p:cNvSpPr/>
          <p:nvPr/>
        </p:nvSpPr>
        <p:spPr>
          <a:xfrm>
            <a:off x="1414409" y="3858710"/>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21109" y="7364"/>
                </a:moveTo>
                <a:cubicBezTo>
                  <a:pt x="20838" y="7364"/>
                  <a:pt x="20618" y="7584"/>
                  <a:pt x="20618" y="7855"/>
                </a:cubicBezTo>
                <a:lnTo>
                  <a:pt x="20618" y="18655"/>
                </a:lnTo>
                <a:cubicBezTo>
                  <a:pt x="20618" y="19739"/>
                  <a:pt x="19739" y="20618"/>
                  <a:pt x="18655" y="20618"/>
                </a:cubicBezTo>
                <a:lnTo>
                  <a:pt x="2945" y="20618"/>
                </a:lnTo>
                <a:cubicBezTo>
                  <a:pt x="1861" y="20618"/>
                  <a:pt x="982" y="19739"/>
                  <a:pt x="982" y="18655"/>
                </a:cubicBezTo>
                <a:lnTo>
                  <a:pt x="982" y="2945"/>
                </a:lnTo>
                <a:cubicBezTo>
                  <a:pt x="982" y="1861"/>
                  <a:pt x="1861" y="982"/>
                  <a:pt x="2945" y="982"/>
                </a:cubicBezTo>
                <a:lnTo>
                  <a:pt x="13745" y="982"/>
                </a:lnTo>
                <a:cubicBezTo>
                  <a:pt x="14017" y="982"/>
                  <a:pt x="14236" y="762"/>
                  <a:pt x="14236" y="491"/>
                </a:cubicBezTo>
                <a:cubicBezTo>
                  <a:pt x="14236" y="220"/>
                  <a:pt x="14017" y="0"/>
                  <a:pt x="13745" y="0"/>
                </a:cubicBezTo>
                <a:lnTo>
                  <a:pt x="2945" y="0"/>
                </a:lnTo>
                <a:cubicBezTo>
                  <a:pt x="1318" y="0"/>
                  <a:pt x="0" y="1319"/>
                  <a:pt x="0" y="2945"/>
                </a:cubicBezTo>
                <a:lnTo>
                  <a:pt x="0" y="18655"/>
                </a:lnTo>
                <a:cubicBezTo>
                  <a:pt x="0" y="20282"/>
                  <a:pt x="1318" y="21600"/>
                  <a:pt x="2945" y="21600"/>
                </a:cubicBezTo>
                <a:lnTo>
                  <a:pt x="18655" y="21600"/>
                </a:lnTo>
                <a:cubicBezTo>
                  <a:pt x="20282" y="21600"/>
                  <a:pt x="21600" y="20282"/>
                  <a:pt x="21600" y="18655"/>
                </a:cubicBezTo>
                <a:lnTo>
                  <a:pt x="21600" y="7855"/>
                </a:lnTo>
                <a:cubicBezTo>
                  <a:pt x="21600" y="7584"/>
                  <a:pt x="21380" y="7364"/>
                  <a:pt x="21109" y="7364"/>
                </a:cubicBezTo>
                <a:moveTo>
                  <a:pt x="7006" y="12764"/>
                </a:moveTo>
                <a:lnTo>
                  <a:pt x="8836" y="12764"/>
                </a:lnTo>
                <a:lnTo>
                  <a:pt x="8836" y="14594"/>
                </a:lnTo>
                <a:lnTo>
                  <a:pt x="6627" y="14973"/>
                </a:lnTo>
                <a:cubicBezTo>
                  <a:pt x="6627" y="14973"/>
                  <a:pt x="7006" y="12764"/>
                  <a:pt x="7006" y="12764"/>
                </a:cubicBezTo>
                <a:close/>
                <a:moveTo>
                  <a:pt x="16775" y="2742"/>
                </a:moveTo>
                <a:lnTo>
                  <a:pt x="18858" y="4825"/>
                </a:lnTo>
                <a:lnTo>
                  <a:pt x="9818" y="13865"/>
                </a:lnTo>
                <a:lnTo>
                  <a:pt x="9818" y="11782"/>
                </a:lnTo>
                <a:lnTo>
                  <a:pt x="7736" y="11782"/>
                </a:lnTo>
                <a:cubicBezTo>
                  <a:pt x="7736" y="11782"/>
                  <a:pt x="16775" y="2742"/>
                  <a:pt x="16775" y="2742"/>
                </a:cubicBezTo>
                <a:close/>
                <a:moveTo>
                  <a:pt x="18104" y="1414"/>
                </a:moveTo>
                <a:cubicBezTo>
                  <a:pt x="18371" y="1147"/>
                  <a:pt x="18739" y="982"/>
                  <a:pt x="19145" y="982"/>
                </a:cubicBezTo>
                <a:cubicBezTo>
                  <a:pt x="19959" y="982"/>
                  <a:pt x="20618" y="1642"/>
                  <a:pt x="20618" y="2455"/>
                </a:cubicBezTo>
                <a:cubicBezTo>
                  <a:pt x="20618" y="2861"/>
                  <a:pt x="20453" y="3230"/>
                  <a:pt x="20187" y="3496"/>
                </a:cubicBezTo>
                <a:lnTo>
                  <a:pt x="19552" y="4131"/>
                </a:lnTo>
                <a:lnTo>
                  <a:pt x="17469" y="2048"/>
                </a:lnTo>
                <a:cubicBezTo>
                  <a:pt x="17469" y="2048"/>
                  <a:pt x="18104" y="1414"/>
                  <a:pt x="18104" y="1414"/>
                </a:cubicBezTo>
                <a:close/>
                <a:moveTo>
                  <a:pt x="5400" y="16200"/>
                </a:moveTo>
                <a:lnTo>
                  <a:pt x="9590" y="15481"/>
                </a:lnTo>
                <a:lnTo>
                  <a:pt x="20881" y="4190"/>
                </a:lnTo>
                <a:cubicBezTo>
                  <a:pt x="21325" y="3746"/>
                  <a:pt x="21600" y="3133"/>
                  <a:pt x="21600" y="2455"/>
                </a:cubicBezTo>
                <a:cubicBezTo>
                  <a:pt x="21600" y="1099"/>
                  <a:pt x="20501" y="0"/>
                  <a:pt x="19145" y="0"/>
                </a:cubicBezTo>
                <a:cubicBezTo>
                  <a:pt x="18468" y="0"/>
                  <a:pt x="17854" y="275"/>
                  <a:pt x="17410" y="719"/>
                </a:cubicBezTo>
                <a:lnTo>
                  <a:pt x="6119" y="12010"/>
                </a:lnTo>
                <a:cubicBezTo>
                  <a:pt x="6119" y="12010"/>
                  <a:pt x="5400" y="16200"/>
                  <a:pt x="5400" y="16200"/>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9" name="Прямоугольник 8">
            <a:extLst>
              <a:ext uri="{FF2B5EF4-FFF2-40B4-BE49-F238E27FC236}">
                <a16:creationId xmlns:a16="http://schemas.microsoft.com/office/drawing/2014/main" id="{2BAE238A-8751-4C40-9DBD-19A861B65AD1}"/>
              </a:ext>
            </a:extLst>
          </p:cNvPr>
          <p:cNvSpPr/>
          <p:nvPr/>
        </p:nvSpPr>
        <p:spPr>
          <a:xfrm>
            <a:off x="1680702" y="318989"/>
            <a:ext cx="4065324" cy="1938992"/>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rPr>
              <a:t>Укладаючи угоду про примирення, сторони повинні:</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Tree>
    <p:extLst>
      <p:ext uri="{BB962C8B-B14F-4D97-AF65-F5344CB8AC3E}">
        <p14:creationId xmlns:p14="http://schemas.microsoft.com/office/powerpoint/2010/main" val="42614336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1031"/>
          <p:cNvSpPr/>
          <p:nvPr/>
        </p:nvSpPr>
        <p:spPr>
          <a:xfrm flipH="1">
            <a:off x="0" y="-11350"/>
            <a:ext cx="8196943" cy="2234853"/>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27" name="Прямоугольник 26"/>
          <p:cNvSpPr/>
          <p:nvPr/>
        </p:nvSpPr>
        <p:spPr>
          <a:xfrm>
            <a:off x="3076521" y="2385574"/>
            <a:ext cx="8446845" cy="3970318"/>
          </a:xfrm>
          <a:prstGeom prst="rect">
            <a:avLst/>
          </a:prstGeom>
        </p:spPr>
        <p:txBody>
          <a:bodyPr wrap="square">
            <a:spAutoFit/>
          </a:bodyPr>
          <a:lstStyle/>
          <a:p>
            <a:pPr algn="just"/>
            <a:r>
              <a:rPr lang="uk-UA" i="1" dirty="0">
                <a:latin typeface="Times New Roman" panose="02020603050405020304" pitchFamily="18" charset="0"/>
                <a:cs typeface="Times New Roman" panose="02020603050405020304" pitchFamily="18" charset="0"/>
              </a:rPr>
              <a:t>Ухвалою Жовтневого районного суду м. Дніпро у справі № 201/242/19 було відмовлено в у затвердженні угоди про примирення, укладеної між представником потерпілої сторони адвокатом і обвинуваченим, оскільки представником потерпілої сторони адвокатом та обвинуваченим при укладенні угоди про примирення, не було дотримано вимог кримінального процесуального закону щодо змісту такої угоди, зокрема, в угоді не зазначено формулювання обвинувачення, пред`явленого ОСОБА_1 , яке викладено у наданому суду обвинувальному акті, а також його правова кваліфікація діяння, оскільки у обвинувальному акті по іншому викладена кваліфікація дій обвинуваченого ОСОБА_1 , ніж в угоді про примирення, згідно з умов якої, така кваліфікація є більш ширшою, що є грубим порушенням, як права останнього на захист від конкретного і зрозумілого обвинувачення, так і вимог кримінального процесуального закону, згідно з якими, кваліфікація дій обвинуваченого і формулювання його обвинувачення, викладені в угоді про примирення, повинні відповідати обвинувальному акту</a:t>
            </a:r>
            <a:endParaRPr lang="en-US" sz="2400" dirty="0">
              <a:solidFill>
                <a:schemeClr val="tx1"/>
              </a:solidFill>
              <a:latin typeface="Times New Roman" panose="02020603050405020304" pitchFamily="18" charset="0"/>
              <a:ea typeface="Roboto" charset="0"/>
              <a:cs typeface="Times New Roman" panose="02020603050405020304" pitchFamily="18" charset="0"/>
            </a:endParaRPr>
          </a:p>
        </p:txBody>
      </p:sp>
      <p:pic>
        <p:nvPicPr>
          <p:cNvPr id="36" name="Рисунок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37" name="Shape 2613"/>
          <p:cNvSpPr/>
          <p:nvPr/>
        </p:nvSpPr>
        <p:spPr>
          <a:xfrm>
            <a:off x="623888" y="615751"/>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9636" y="1964"/>
                </a:moveTo>
                <a:lnTo>
                  <a:pt x="10800" y="1964"/>
                </a:lnTo>
                <a:cubicBezTo>
                  <a:pt x="8836" y="1964"/>
                  <a:pt x="8836" y="0"/>
                  <a:pt x="6873" y="0"/>
                </a:cubicBezTo>
                <a:lnTo>
                  <a:pt x="1964" y="0"/>
                </a:lnTo>
                <a:cubicBezTo>
                  <a:pt x="879" y="0"/>
                  <a:pt x="0" y="879"/>
                  <a:pt x="0" y="1964"/>
                </a:cubicBezTo>
                <a:lnTo>
                  <a:pt x="0" y="15709"/>
                </a:lnTo>
                <a:cubicBezTo>
                  <a:pt x="0" y="16794"/>
                  <a:pt x="879" y="17673"/>
                  <a:pt x="1964" y="17673"/>
                </a:cubicBezTo>
                <a:lnTo>
                  <a:pt x="6599" y="17673"/>
                </a:lnTo>
                <a:cubicBezTo>
                  <a:pt x="6257" y="17372"/>
                  <a:pt x="5941" y="17046"/>
                  <a:pt x="5656" y="16691"/>
                </a:cubicBezTo>
                <a:lnTo>
                  <a:pt x="1964" y="16691"/>
                </a:lnTo>
                <a:cubicBezTo>
                  <a:pt x="1422" y="16691"/>
                  <a:pt x="982" y="16252"/>
                  <a:pt x="982" y="15709"/>
                </a:cubicBezTo>
                <a:lnTo>
                  <a:pt x="982" y="5891"/>
                </a:lnTo>
                <a:lnTo>
                  <a:pt x="6599" y="5891"/>
                </a:lnTo>
                <a:cubicBezTo>
                  <a:pt x="7023" y="5517"/>
                  <a:pt x="7484" y="5185"/>
                  <a:pt x="7982" y="4909"/>
                </a:cubicBezTo>
                <a:lnTo>
                  <a:pt x="982" y="4909"/>
                </a:lnTo>
                <a:lnTo>
                  <a:pt x="982" y="1964"/>
                </a:lnTo>
                <a:cubicBezTo>
                  <a:pt x="982" y="1422"/>
                  <a:pt x="1422" y="982"/>
                  <a:pt x="1964" y="982"/>
                </a:cubicBezTo>
                <a:lnTo>
                  <a:pt x="6873" y="982"/>
                </a:lnTo>
                <a:cubicBezTo>
                  <a:pt x="8345" y="982"/>
                  <a:pt x="8345" y="2946"/>
                  <a:pt x="10800" y="2946"/>
                </a:cubicBezTo>
                <a:lnTo>
                  <a:pt x="19636" y="2946"/>
                </a:lnTo>
                <a:cubicBezTo>
                  <a:pt x="20178" y="2946"/>
                  <a:pt x="20618" y="3385"/>
                  <a:pt x="20618" y="3927"/>
                </a:cubicBezTo>
                <a:lnTo>
                  <a:pt x="20618" y="4909"/>
                </a:lnTo>
                <a:lnTo>
                  <a:pt x="15582" y="4909"/>
                </a:lnTo>
                <a:cubicBezTo>
                  <a:pt x="16080" y="5185"/>
                  <a:pt x="16541" y="5517"/>
                  <a:pt x="16965" y="5891"/>
                </a:cubicBezTo>
                <a:lnTo>
                  <a:pt x="20618" y="5891"/>
                </a:lnTo>
                <a:lnTo>
                  <a:pt x="20618" y="15709"/>
                </a:lnTo>
                <a:cubicBezTo>
                  <a:pt x="20618" y="16252"/>
                  <a:pt x="20178" y="16691"/>
                  <a:pt x="19636" y="16691"/>
                </a:cubicBezTo>
                <a:lnTo>
                  <a:pt x="18766" y="16691"/>
                </a:lnTo>
                <a:lnTo>
                  <a:pt x="19738" y="17663"/>
                </a:lnTo>
                <a:cubicBezTo>
                  <a:pt x="20774" y="17609"/>
                  <a:pt x="21600" y="16759"/>
                  <a:pt x="21600" y="15709"/>
                </a:cubicBezTo>
                <a:lnTo>
                  <a:pt x="21600" y="3927"/>
                </a:lnTo>
                <a:cubicBezTo>
                  <a:pt x="21600" y="2843"/>
                  <a:pt x="20721" y="1964"/>
                  <a:pt x="19636" y="1964"/>
                </a:cubicBezTo>
                <a:moveTo>
                  <a:pt x="11782" y="17673"/>
                </a:moveTo>
                <a:cubicBezTo>
                  <a:pt x="8529" y="17673"/>
                  <a:pt x="5891" y="15036"/>
                  <a:pt x="5891" y="11782"/>
                </a:cubicBezTo>
                <a:cubicBezTo>
                  <a:pt x="5891" y="8529"/>
                  <a:pt x="8529" y="5891"/>
                  <a:pt x="11782" y="5891"/>
                </a:cubicBezTo>
                <a:cubicBezTo>
                  <a:pt x="15035" y="5891"/>
                  <a:pt x="17673" y="8529"/>
                  <a:pt x="17673" y="11782"/>
                </a:cubicBezTo>
                <a:cubicBezTo>
                  <a:pt x="17673" y="15036"/>
                  <a:pt x="15035" y="17673"/>
                  <a:pt x="11782" y="17673"/>
                </a:cubicBezTo>
                <a:moveTo>
                  <a:pt x="16972" y="16278"/>
                </a:moveTo>
                <a:cubicBezTo>
                  <a:pt x="18018" y="15072"/>
                  <a:pt x="18655" y="13503"/>
                  <a:pt x="18655" y="11782"/>
                </a:cubicBezTo>
                <a:cubicBezTo>
                  <a:pt x="18655" y="7987"/>
                  <a:pt x="15578" y="4910"/>
                  <a:pt x="11782" y="4910"/>
                </a:cubicBezTo>
                <a:cubicBezTo>
                  <a:pt x="7986" y="4910"/>
                  <a:pt x="4909" y="7987"/>
                  <a:pt x="4909" y="11782"/>
                </a:cubicBezTo>
                <a:cubicBezTo>
                  <a:pt x="4909" y="15578"/>
                  <a:pt x="7986" y="18655"/>
                  <a:pt x="11782" y="18655"/>
                </a:cubicBezTo>
                <a:cubicBezTo>
                  <a:pt x="13503" y="18655"/>
                  <a:pt x="15072" y="18017"/>
                  <a:pt x="16278" y="16972"/>
                </a:cubicBezTo>
                <a:lnTo>
                  <a:pt x="16972" y="17666"/>
                </a:lnTo>
                <a:cubicBezTo>
                  <a:pt x="16969" y="17668"/>
                  <a:pt x="16967" y="17671"/>
                  <a:pt x="16965" y="17673"/>
                </a:cubicBezTo>
                <a:lnTo>
                  <a:pt x="16979" y="17673"/>
                </a:lnTo>
                <a:lnTo>
                  <a:pt x="20762" y="21457"/>
                </a:lnTo>
                <a:cubicBezTo>
                  <a:pt x="20851" y="21546"/>
                  <a:pt x="20974" y="21600"/>
                  <a:pt x="21109" y="21600"/>
                </a:cubicBezTo>
                <a:cubicBezTo>
                  <a:pt x="21380" y="21600"/>
                  <a:pt x="21600" y="21381"/>
                  <a:pt x="21600" y="21109"/>
                </a:cubicBezTo>
                <a:cubicBezTo>
                  <a:pt x="21600" y="20974"/>
                  <a:pt x="21545" y="20851"/>
                  <a:pt x="21456" y="20762"/>
                </a:cubicBezTo>
                <a:cubicBezTo>
                  <a:pt x="21456" y="20762"/>
                  <a:pt x="16972" y="16278"/>
                  <a:pt x="16972" y="16278"/>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9" name="Rounded Rectangle 31"/>
          <p:cNvSpPr/>
          <p:nvPr/>
        </p:nvSpPr>
        <p:spPr>
          <a:xfrm>
            <a:off x="862754" y="3512625"/>
            <a:ext cx="1662112" cy="1087395"/>
          </a:xfrm>
          <a:prstGeom prst="roundRect">
            <a:avLst>
              <a:gd name="adj" fmla="val 50000"/>
            </a:avLst>
          </a:prstGeom>
          <a:solidFill>
            <a:srgbClr val="A9C8CF"/>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endParaRPr lang="en-US" dirty="0">
              <a:solidFill>
                <a:schemeClr val="tx1"/>
              </a:solidFill>
              <a:latin typeface="Roboto" charset="0"/>
              <a:ea typeface="Roboto" charset="0"/>
              <a:cs typeface="Roboto" charset="0"/>
            </a:endParaRPr>
          </a:p>
        </p:txBody>
      </p:sp>
      <p:sp>
        <p:nvSpPr>
          <p:cNvPr id="47" name="Shape 2550"/>
          <p:cNvSpPr/>
          <p:nvPr/>
        </p:nvSpPr>
        <p:spPr>
          <a:xfrm>
            <a:off x="1414409" y="3858710"/>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21109" y="7364"/>
                </a:moveTo>
                <a:cubicBezTo>
                  <a:pt x="20838" y="7364"/>
                  <a:pt x="20618" y="7584"/>
                  <a:pt x="20618" y="7855"/>
                </a:cubicBezTo>
                <a:lnTo>
                  <a:pt x="20618" y="18655"/>
                </a:lnTo>
                <a:cubicBezTo>
                  <a:pt x="20618" y="19739"/>
                  <a:pt x="19739" y="20618"/>
                  <a:pt x="18655" y="20618"/>
                </a:cubicBezTo>
                <a:lnTo>
                  <a:pt x="2945" y="20618"/>
                </a:lnTo>
                <a:cubicBezTo>
                  <a:pt x="1861" y="20618"/>
                  <a:pt x="982" y="19739"/>
                  <a:pt x="982" y="18655"/>
                </a:cubicBezTo>
                <a:lnTo>
                  <a:pt x="982" y="2945"/>
                </a:lnTo>
                <a:cubicBezTo>
                  <a:pt x="982" y="1861"/>
                  <a:pt x="1861" y="982"/>
                  <a:pt x="2945" y="982"/>
                </a:cubicBezTo>
                <a:lnTo>
                  <a:pt x="13745" y="982"/>
                </a:lnTo>
                <a:cubicBezTo>
                  <a:pt x="14017" y="982"/>
                  <a:pt x="14236" y="762"/>
                  <a:pt x="14236" y="491"/>
                </a:cubicBezTo>
                <a:cubicBezTo>
                  <a:pt x="14236" y="220"/>
                  <a:pt x="14017" y="0"/>
                  <a:pt x="13745" y="0"/>
                </a:cubicBezTo>
                <a:lnTo>
                  <a:pt x="2945" y="0"/>
                </a:lnTo>
                <a:cubicBezTo>
                  <a:pt x="1318" y="0"/>
                  <a:pt x="0" y="1319"/>
                  <a:pt x="0" y="2945"/>
                </a:cubicBezTo>
                <a:lnTo>
                  <a:pt x="0" y="18655"/>
                </a:lnTo>
                <a:cubicBezTo>
                  <a:pt x="0" y="20282"/>
                  <a:pt x="1318" y="21600"/>
                  <a:pt x="2945" y="21600"/>
                </a:cubicBezTo>
                <a:lnTo>
                  <a:pt x="18655" y="21600"/>
                </a:lnTo>
                <a:cubicBezTo>
                  <a:pt x="20282" y="21600"/>
                  <a:pt x="21600" y="20282"/>
                  <a:pt x="21600" y="18655"/>
                </a:cubicBezTo>
                <a:lnTo>
                  <a:pt x="21600" y="7855"/>
                </a:lnTo>
                <a:cubicBezTo>
                  <a:pt x="21600" y="7584"/>
                  <a:pt x="21380" y="7364"/>
                  <a:pt x="21109" y="7364"/>
                </a:cubicBezTo>
                <a:moveTo>
                  <a:pt x="7006" y="12764"/>
                </a:moveTo>
                <a:lnTo>
                  <a:pt x="8836" y="12764"/>
                </a:lnTo>
                <a:lnTo>
                  <a:pt x="8836" y="14594"/>
                </a:lnTo>
                <a:lnTo>
                  <a:pt x="6627" y="14973"/>
                </a:lnTo>
                <a:cubicBezTo>
                  <a:pt x="6627" y="14973"/>
                  <a:pt x="7006" y="12764"/>
                  <a:pt x="7006" y="12764"/>
                </a:cubicBezTo>
                <a:close/>
                <a:moveTo>
                  <a:pt x="16775" y="2742"/>
                </a:moveTo>
                <a:lnTo>
                  <a:pt x="18858" y="4825"/>
                </a:lnTo>
                <a:lnTo>
                  <a:pt x="9818" y="13865"/>
                </a:lnTo>
                <a:lnTo>
                  <a:pt x="9818" y="11782"/>
                </a:lnTo>
                <a:lnTo>
                  <a:pt x="7736" y="11782"/>
                </a:lnTo>
                <a:cubicBezTo>
                  <a:pt x="7736" y="11782"/>
                  <a:pt x="16775" y="2742"/>
                  <a:pt x="16775" y="2742"/>
                </a:cubicBezTo>
                <a:close/>
                <a:moveTo>
                  <a:pt x="18104" y="1414"/>
                </a:moveTo>
                <a:cubicBezTo>
                  <a:pt x="18371" y="1147"/>
                  <a:pt x="18739" y="982"/>
                  <a:pt x="19145" y="982"/>
                </a:cubicBezTo>
                <a:cubicBezTo>
                  <a:pt x="19959" y="982"/>
                  <a:pt x="20618" y="1642"/>
                  <a:pt x="20618" y="2455"/>
                </a:cubicBezTo>
                <a:cubicBezTo>
                  <a:pt x="20618" y="2861"/>
                  <a:pt x="20453" y="3230"/>
                  <a:pt x="20187" y="3496"/>
                </a:cubicBezTo>
                <a:lnTo>
                  <a:pt x="19552" y="4131"/>
                </a:lnTo>
                <a:lnTo>
                  <a:pt x="17469" y="2048"/>
                </a:lnTo>
                <a:cubicBezTo>
                  <a:pt x="17469" y="2048"/>
                  <a:pt x="18104" y="1414"/>
                  <a:pt x="18104" y="1414"/>
                </a:cubicBezTo>
                <a:close/>
                <a:moveTo>
                  <a:pt x="5400" y="16200"/>
                </a:moveTo>
                <a:lnTo>
                  <a:pt x="9590" y="15481"/>
                </a:lnTo>
                <a:lnTo>
                  <a:pt x="20881" y="4190"/>
                </a:lnTo>
                <a:cubicBezTo>
                  <a:pt x="21325" y="3746"/>
                  <a:pt x="21600" y="3133"/>
                  <a:pt x="21600" y="2455"/>
                </a:cubicBezTo>
                <a:cubicBezTo>
                  <a:pt x="21600" y="1099"/>
                  <a:pt x="20501" y="0"/>
                  <a:pt x="19145" y="0"/>
                </a:cubicBezTo>
                <a:cubicBezTo>
                  <a:pt x="18468" y="0"/>
                  <a:pt x="17854" y="275"/>
                  <a:pt x="17410" y="719"/>
                </a:cubicBezTo>
                <a:lnTo>
                  <a:pt x="6119" y="12010"/>
                </a:lnTo>
                <a:cubicBezTo>
                  <a:pt x="6119" y="12010"/>
                  <a:pt x="5400" y="16200"/>
                  <a:pt x="5400" y="16200"/>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9" name="Прямоугольник 8">
            <a:extLst>
              <a:ext uri="{FF2B5EF4-FFF2-40B4-BE49-F238E27FC236}">
                <a16:creationId xmlns:a16="http://schemas.microsoft.com/office/drawing/2014/main" id="{2BAE238A-8751-4C40-9DBD-19A861B65AD1}"/>
              </a:ext>
            </a:extLst>
          </p:cNvPr>
          <p:cNvSpPr/>
          <p:nvPr/>
        </p:nvSpPr>
        <p:spPr>
          <a:xfrm>
            <a:off x="1680702" y="318989"/>
            <a:ext cx="4065324" cy="1938992"/>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rPr>
              <a:t>Укладаючи угоду про примирення, сторони повинні:</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Tree>
    <p:extLst>
      <p:ext uri="{BB962C8B-B14F-4D97-AF65-F5344CB8AC3E}">
        <p14:creationId xmlns:p14="http://schemas.microsoft.com/office/powerpoint/2010/main" val="189808713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1031"/>
          <p:cNvSpPr/>
          <p:nvPr/>
        </p:nvSpPr>
        <p:spPr>
          <a:xfrm flipH="1">
            <a:off x="0" y="-11350"/>
            <a:ext cx="8196943" cy="2234853"/>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27" name="Прямоугольник 26"/>
          <p:cNvSpPr/>
          <p:nvPr/>
        </p:nvSpPr>
        <p:spPr>
          <a:xfrm>
            <a:off x="3076521" y="3168802"/>
            <a:ext cx="8446845" cy="2308324"/>
          </a:xfrm>
          <a:prstGeom prst="rect">
            <a:avLst/>
          </a:prstGeom>
        </p:spPr>
        <p:txBody>
          <a:bodyPr wrap="square">
            <a:spAutoFit/>
          </a:bodyPr>
          <a:lstStyle/>
          <a:p>
            <a:pPr algn="just"/>
            <a:r>
              <a:rPr lang="uk-UA" sz="2400" dirty="0">
                <a:latin typeface="Times New Roman" panose="02020603050405020304" pitchFamily="18" charset="0"/>
                <a:cs typeface="Times New Roman" panose="02020603050405020304" pitchFamily="18" charset="0"/>
              </a:rPr>
              <a:t>Зазначити про ознайомлення підозрюваного чи обвинуваченого з кримінальною відповідальністю, передбаченою ст. 389-1 КК «Умисне невиконання угоди про примирення або про визнання винуватості» аби підтвердити чи цілком підозрюваний чи обвинувачений розуміє наслідки укладення та затвердження угод, передбачені ст. 473 КПК</a:t>
            </a:r>
            <a:endParaRPr lang="en-US" sz="3200" dirty="0">
              <a:solidFill>
                <a:schemeClr val="tx1"/>
              </a:solidFill>
              <a:latin typeface="Times New Roman" panose="02020603050405020304" pitchFamily="18" charset="0"/>
              <a:ea typeface="Roboto" charset="0"/>
              <a:cs typeface="Times New Roman" panose="02020603050405020304" pitchFamily="18" charset="0"/>
            </a:endParaRPr>
          </a:p>
        </p:txBody>
      </p:sp>
      <p:pic>
        <p:nvPicPr>
          <p:cNvPr id="36" name="Рисунок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37" name="Shape 2613"/>
          <p:cNvSpPr/>
          <p:nvPr/>
        </p:nvSpPr>
        <p:spPr>
          <a:xfrm>
            <a:off x="623888" y="615751"/>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9636" y="1964"/>
                </a:moveTo>
                <a:lnTo>
                  <a:pt x="10800" y="1964"/>
                </a:lnTo>
                <a:cubicBezTo>
                  <a:pt x="8836" y="1964"/>
                  <a:pt x="8836" y="0"/>
                  <a:pt x="6873" y="0"/>
                </a:cubicBezTo>
                <a:lnTo>
                  <a:pt x="1964" y="0"/>
                </a:lnTo>
                <a:cubicBezTo>
                  <a:pt x="879" y="0"/>
                  <a:pt x="0" y="879"/>
                  <a:pt x="0" y="1964"/>
                </a:cubicBezTo>
                <a:lnTo>
                  <a:pt x="0" y="15709"/>
                </a:lnTo>
                <a:cubicBezTo>
                  <a:pt x="0" y="16794"/>
                  <a:pt x="879" y="17673"/>
                  <a:pt x="1964" y="17673"/>
                </a:cubicBezTo>
                <a:lnTo>
                  <a:pt x="6599" y="17673"/>
                </a:lnTo>
                <a:cubicBezTo>
                  <a:pt x="6257" y="17372"/>
                  <a:pt x="5941" y="17046"/>
                  <a:pt x="5656" y="16691"/>
                </a:cubicBezTo>
                <a:lnTo>
                  <a:pt x="1964" y="16691"/>
                </a:lnTo>
                <a:cubicBezTo>
                  <a:pt x="1422" y="16691"/>
                  <a:pt x="982" y="16252"/>
                  <a:pt x="982" y="15709"/>
                </a:cubicBezTo>
                <a:lnTo>
                  <a:pt x="982" y="5891"/>
                </a:lnTo>
                <a:lnTo>
                  <a:pt x="6599" y="5891"/>
                </a:lnTo>
                <a:cubicBezTo>
                  <a:pt x="7023" y="5517"/>
                  <a:pt x="7484" y="5185"/>
                  <a:pt x="7982" y="4909"/>
                </a:cubicBezTo>
                <a:lnTo>
                  <a:pt x="982" y="4909"/>
                </a:lnTo>
                <a:lnTo>
                  <a:pt x="982" y="1964"/>
                </a:lnTo>
                <a:cubicBezTo>
                  <a:pt x="982" y="1422"/>
                  <a:pt x="1422" y="982"/>
                  <a:pt x="1964" y="982"/>
                </a:cubicBezTo>
                <a:lnTo>
                  <a:pt x="6873" y="982"/>
                </a:lnTo>
                <a:cubicBezTo>
                  <a:pt x="8345" y="982"/>
                  <a:pt x="8345" y="2946"/>
                  <a:pt x="10800" y="2946"/>
                </a:cubicBezTo>
                <a:lnTo>
                  <a:pt x="19636" y="2946"/>
                </a:lnTo>
                <a:cubicBezTo>
                  <a:pt x="20178" y="2946"/>
                  <a:pt x="20618" y="3385"/>
                  <a:pt x="20618" y="3927"/>
                </a:cubicBezTo>
                <a:lnTo>
                  <a:pt x="20618" y="4909"/>
                </a:lnTo>
                <a:lnTo>
                  <a:pt x="15582" y="4909"/>
                </a:lnTo>
                <a:cubicBezTo>
                  <a:pt x="16080" y="5185"/>
                  <a:pt x="16541" y="5517"/>
                  <a:pt x="16965" y="5891"/>
                </a:cubicBezTo>
                <a:lnTo>
                  <a:pt x="20618" y="5891"/>
                </a:lnTo>
                <a:lnTo>
                  <a:pt x="20618" y="15709"/>
                </a:lnTo>
                <a:cubicBezTo>
                  <a:pt x="20618" y="16252"/>
                  <a:pt x="20178" y="16691"/>
                  <a:pt x="19636" y="16691"/>
                </a:cubicBezTo>
                <a:lnTo>
                  <a:pt x="18766" y="16691"/>
                </a:lnTo>
                <a:lnTo>
                  <a:pt x="19738" y="17663"/>
                </a:lnTo>
                <a:cubicBezTo>
                  <a:pt x="20774" y="17609"/>
                  <a:pt x="21600" y="16759"/>
                  <a:pt x="21600" y="15709"/>
                </a:cubicBezTo>
                <a:lnTo>
                  <a:pt x="21600" y="3927"/>
                </a:lnTo>
                <a:cubicBezTo>
                  <a:pt x="21600" y="2843"/>
                  <a:pt x="20721" y="1964"/>
                  <a:pt x="19636" y="1964"/>
                </a:cubicBezTo>
                <a:moveTo>
                  <a:pt x="11782" y="17673"/>
                </a:moveTo>
                <a:cubicBezTo>
                  <a:pt x="8529" y="17673"/>
                  <a:pt x="5891" y="15036"/>
                  <a:pt x="5891" y="11782"/>
                </a:cubicBezTo>
                <a:cubicBezTo>
                  <a:pt x="5891" y="8529"/>
                  <a:pt x="8529" y="5891"/>
                  <a:pt x="11782" y="5891"/>
                </a:cubicBezTo>
                <a:cubicBezTo>
                  <a:pt x="15035" y="5891"/>
                  <a:pt x="17673" y="8529"/>
                  <a:pt x="17673" y="11782"/>
                </a:cubicBezTo>
                <a:cubicBezTo>
                  <a:pt x="17673" y="15036"/>
                  <a:pt x="15035" y="17673"/>
                  <a:pt x="11782" y="17673"/>
                </a:cubicBezTo>
                <a:moveTo>
                  <a:pt x="16972" y="16278"/>
                </a:moveTo>
                <a:cubicBezTo>
                  <a:pt x="18018" y="15072"/>
                  <a:pt x="18655" y="13503"/>
                  <a:pt x="18655" y="11782"/>
                </a:cubicBezTo>
                <a:cubicBezTo>
                  <a:pt x="18655" y="7987"/>
                  <a:pt x="15578" y="4910"/>
                  <a:pt x="11782" y="4910"/>
                </a:cubicBezTo>
                <a:cubicBezTo>
                  <a:pt x="7986" y="4910"/>
                  <a:pt x="4909" y="7987"/>
                  <a:pt x="4909" y="11782"/>
                </a:cubicBezTo>
                <a:cubicBezTo>
                  <a:pt x="4909" y="15578"/>
                  <a:pt x="7986" y="18655"/>
                  <a:pt x="11782" y="18655"/>
                </a:cubicBezTo>
                <a:cubicBezTo>
                  <a:pt x="13503" y="18655"/>
                  <a:pt x="15072" y="18017"/>
                  <a:pt x="16278" y="16972"/>
                </a:cubicBezTo>
                <a:lnTo>
                  <a:pt x="16972" y="17666"/>
                </a:lnTo>
                <a:cubicBezTo>
                  <a:pt x="16969" y="17668"/>
                  <a:pt x="16967" y="17671"/>
                  <a:pt x="16965" y="17673"/>
                </a:cubicBezTo>
                <a:lnTo>
                  <a:pt x="16979" y="17673"/>
                </a:lnTo>
                <a:lnTo>
                  <a:pt x="20762" y="21457"/>
                </a:lnTo>
                <a:cubicBezTo>
                  <a:pt x="20851" y="21546"/>
                  <a:pt x="20974" y="21600"/>
                  <a:pt x="21109" y="21600"/>
                </a:cubicBezTo>
                <a:cubicBezTo>
                  <a:pt x="21380" y="21600"/>
                  <a:pt x="21600" y="21381"/>
                  <a:pt x="21600" y="21109"/>
                </a:cubicBezTo>
                <a:cubicBezTo>
                  <a:pt x="21600" y="20974"/>
                  <a:pt x="21545" y="20851"/>
                  <a:pt x="21456" y="20762"/>
                </a:cubicBezTo>
                <a:cubicBezTo>
                  <a:pt x="21456" y="20762"/>
                  <a:pt x="16972" y="16278"/>
                  <a:pt x="16972" y="16278"/>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9" name="Rounded Rectangle 31"/>
          <p:cNvSpPr/>
          <p:nvPr/>
        </p:nvSpPr>
        <p:spPr>
          <a:xfrm>
            <a:off x="862754" y="3512625"/>
            <a:ext cx="1662112" cy="1087395"/>
          </a:xfrm>
          <a:prstGeom prst="roundRect">
            <a:avLst>
              <a:gd name="adj" fmla="val 50000"/>
            </a:avLst>
          </a:prstGeom>
          <a:solidFill>
            <a:srgbClr val="A9C8CF"/>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endParaRPr lang="en-US" dirty="0">
              <a:solidFill>
                <a:schemeClr val="tx1"/>
              </a:solidFill>
              <a:latin typeface="Roboto" charset="0"/>
              <a:ea typeface="Roboto" charset="0"/>
              <a:cs typeface="Roboto" charset="0"/>
            </a:endParaRPr>
          </a:p>
        </p:txBody>
      </p:sp>
      <p:sp>
        <p:nvSpPr>
          <p:cNvPr id="47" name="Shape 2550"/>
          <p:cNvSpPr/>
          <p:nvPr/>
        </p:nvSpPr>
        <p:spPr>
          <a:xfrm>
            <a:off x="1414409" y="3858710"/>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21109" y="7364"/>
                </a:moveTo>
                <a:cubicBezTo>
                  <a:pt x="20838" y="7364"/>
                  <a:pt x="20618" y="7584"/>
                  <a:pt x="20618" y="7855"/>
                </a:cubicBezTo>
                <a:lnTo>
                  <a:pt x="20618" y="18655"/>
                </a:lnTo>
                <a:cubicBezTo>
                  <a:pt x="20618" y="19739"/>
                  <a:pt x="19739" y="20618"/>
                  <a:pt x="18655" y="20618"/>
                </a:cubicBezTo>
                <a:lnTo>
                  <a:pt x="2945" y="20618"/>
                </a:lnTo>
                <a:cubicBezTo>
                  <a:pt x="1861" y="20618"/>
                  <a:pt x="982" y="19739"/>
                  <a:pt x="982" y="18655"/>
                </a:cubicBezTo>
                <a:lnTo>
                  <a:pt x="982" y="2945"/>
                </a:lnTo>
                <a:cubicBezTo>
                  <a:pt x="982" y="1861"/>
                  <a:pt x="1861" y="982"/>
                  <a:pt x="2945" y="982"/>
                </a:cubicBezTo>
                <a:lnTo>
                  <a:pt x="13745" y="982"/>
                </a:lnTo>
                <a:cubicBezTo>
                  <a:pt x="14017" y="982"/>
                  <a:pt x="14236" y="762"/>
                  <a:pt x="14236" y="491"/>
                </a:cubicBezTo>
                <a:cubicBezTo>
                  <a:pt x="14236" y="220"/>
                  <a:pt x="14017" y="0"/>
                  <a:pt x="13745" y="0"/>
                </a:cubicBezTo>
                <a:lnTo>
                  <a:pt x="2945" y="0"/>
                </a:lnTo>
                <a:cubicBezTo>
                  <a:pt x="1318" y="0"/>
                  <a:pt x="0" y="1319"/>
                  <a:pt x="0" y="2945"/>
                </a:cubicBezTo>
                <a:lnTo>
                  <a:pt x="0" y="18655"/>
                </a:lnTo>
                <a:cubicBezTo>
                  <a:pt x="0" y="20282"/>
                  <a:pt x="1318" y="21600"/>
                  <a:pt x="2945" y="21600"/>
                </a:cubicBezTo>
                <a:lnTo>
                  <a:pt x="18655" y="21600"/>
                </a:lnTo>
                <a:cubicBezTo>
                  <a:pt x="20282" y="21600"/>
                  <a:pt x="21600" y="20282"/>
                  <a:pt x="21600" y="18655"/>
                </a:cubicBezTo>
                <a:lnTo>
                  <a:pt x="21600" y="7855"/>
                </a:lnTo>
                <a:cubicBezTo>
                  <a:pt x="21600" y="7584"/>
                  <a:pt x="21380" y="7364"/>
                  <a:pt x="21109" y="7364"/>
                </a:cubicBezTo>
                <a:moveTo>
                  <a:pt x="7006" y="12764"/>
                </a:moveTo>
                <a:lnTo>
                  <a:pt x="8836" y="12764"/>
                </a:lnTo>
                <a:lnTo>
                  <a:pt x="8836" y="14594"/>
                </a:lnTo>
                <a:lnTo>
                  <a:pt x="6627" y="14973"/>
                </a:lnTo>
                <a:cubicBezTo>
                  <a:pt x="6627" y="14973"/>
                  <a:pt x="7006" y="12764"/>
                  <a:pt x="7006" y="12764"/>
                </a:cubicBezTo>
                <a:close/>
                <a:moveTo>
                  <a:pt x="16775" y="2742"/>
                </a:moveTo>
                <a:lnTo>
                  <a:pt x="18858" y="4825"/>
                </a:lnTo>
                <a:lnTo>
                  <a:pt x="9818" y="13865"/>
                </a:lnTo>
                <a:lnTo>
                  <a:pt x="9818" y="11782"/>
                </a:lnTo>
                <a:lnTo>
                  <a:pt x="7736" y="11782"/>
                </a:lnTo>
                <a:cubicBezTo>
                  <a:pt x="7736" y="11782"/>
                  <a:pt x="16775" y="2742"/>
                  <a:pt x="16775" y="2742"/>
                </a:cubicBezTo>
                <a:close/>
                <a:moveTo>
                  <a:pt x="18104" y="1414"/>
                </a:moveTo>
                <a:cubicBezTo>
                  <a:pt x="18371" y="1147"/>
                  <a:pt x="18739" y="982"/>
                  <a:pt x="19145" y="982"/>
                </a:cubicBezTo>
                <a:cubicBezTo>
                  <a:pt x="19959" y="982"/>
                  <a:pt x="20618" y="1642"/>
                  <a:pt x="20618" y="2455"/>
                </a:cubicBezTo>
                <a:cubicBezTo>
                  <a:pt x="20618" y="2861"/>
                  <a:pt x="20453" y="3230"/>
                  <a:pt x="20187" y="3496"/>
                </a:cubicBezTo>
                <a:lnTo>
                  <a:pt x="19552" y="4131"/>
                </a:lnTo>
                <a:lnTo>
                  <a:pt x="17469" y="2048"/>
                </a:lnTo>
                <a:cubicBezTo>
                  <a:pt x="17469" y="2048"/>
                  <a:pt x="18104" y="1414"/>
                  <a:pt x="18104" y="1414"/>
                </a:cubicBezTo>
                <a:close/>
                <a:moveTo>
                  <a:pt x="5400" y="16200"/>
                </a:moveTo>
                <a:lnTo>
                  <a:pt x="9590" y="15481"/>
                </a:lnTo>
                <a:lnTo>
                  <a:pt x="20881" y="4190"/>
                </a:lnTo>
                <a:cubicBezTo>
                  <a:pt x="21325" y="3746"/>
                  <a:pt x="21600" y="3133"/>
                  <a:pt x="21600" y="2455"/>
                </a:cubicBezTo>
                <a:cubicBezTo>
                  <a:pt x="21600" y="1099"/>
                  <a:pt x="20501" y="0"/>
                  <a:pt x="19145" y="0"/>
                </a:cubicBezTo>
                <a:cubicBezTo>
                  <a:pt x="18468" y="0"/>
                  <a:pt x="17854" y="275"/>
                  <a:pt x="17410" y="719"/>
                </a:cubicBezTo>
                <a:lnTo>
                  <a:pt x="6119" y="12010"/>
                </a:lnTo>
                <a:cubicBezTo>
                  <a:pt x="6119" y="12010"/>
                  <a:pt x="5400" y="16200"/>
                  <a:pt x="5400" y="16200"/>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9" name="Прямоугольник 8">
            <a:extLst>
              <a:ext uri="{FF2B5EF4-FFF2-40B4-BE49-F238E27FC236}">
                <a16:creationId xmlns:a16="http://schemas.microsoft.com/office/drawing/2014/main" id="{2BAE238A-8751-4C40-9DBD-19A861B65AD1}"/>
              </a:ext>
            </a:extLst>
          </p:cNvPr>
          <p:cNvSpPr/>
          <p:nvPr/>
        </p:nvSpPr>
        <p:spPr>
          <a:xfrm>
            <a:off x="1680702" y="318989"/>
            <a:ext cx="4065324" cy="1938992"/>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rPr>
              <a:t>Укладаючи угоду про примирення, сторони повинні:</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Tree>
    <p:extLst>
      <p:ext uri="{BB962C8B-B14F-4D97-AF65-F5344CB8AC3E}">
        <p14:creationId xmlns:p14="http://schemas.microsoft.com/office/powerpoint/2010/main" val="192753177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1031"/>
          <p:cNvSpPr/>
          <p:nvPr/>
        </p:nvSpPr>
        <p:spPr>
          <a:xfrm flipH="1">
            <a:off x="1851" y="-11507"/>
            <a:ext cx="8196943" cy="1681669"/>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cxnSp>
        <p:nvCxnSpPr>
          <p:cNvPr id="56" name="Shape 20"/>
          <p:cNvCxnSpPr/>
          <p:nvPr/>
        </p:nvCxnSpPr>
        <p:spPr>
          <a:xfrm>
            <a:off x="5636897" y="2688750"/>
            <a:ext cx="0" cy="1480499"/>
          </a:xfrm>
          <a:prstGeom prst="straightConnector1">
            <a:avLst/>
          </a:prstGeom>
          <a:noFill/>
          <a:ln w="9525" cap="flat" cmpd="sng">
            <a:solidFill>
              <a:srgbClr val="CCCCCC"/>
            </a:solidFill>
            <a:prstDash val="solid"/>
            <a:round/>
            <a:headEnd type="none" w="lg" len="lg"/>
            <a:tailEnd type="none" w="lg" len="lg"/>
          </a:ln>
        </p:spPr>
      </p:cxnSp>
      <p:sp>
        <p:nvSpPr>
          <p:cNvPr id="57" name="Shape 21"/>
          <p:cNvSpPr/>
          <p:nvPr/>
        </p:nvSpPr>
        <p:spPr>
          <a:xfrm>
            <a:off x="5722918" y="5671649"/>
            <a:ext cx="566999" cy="566999"/>
          </a:xfrm>
          <a:prstGeom prst="ellipse">
            <a:avLst/>
          </a:prstGeom>
          <a:solidFill>
            <a:srgbClr val="A9C8CF"/>
          </a:solidFill>
          <a:ln>
            <a:noFill/>
          </a:ln>
        </p:spPr>
        <p:txBody>
          <a:bodyPr lIns="91425" tIns="91425" rIns="91425" bIns="91425" anchor="ctr" anchorCtr="0">
            <a:noAutofit/>
          </a:bodyPr>
          <a:lstStyle/>
          <a:p>
            <a:pPr lvl="0" rtl="0">
              <a:spcBef>
                <a:spcPts val="0"/>
              </a:spcBef>
              <a:buNone/>
            </a:pPr>
            <a:endParaRPr dirty="0"/>
          </a:p>
        </p:txBody>
      </p:sp>
      <p:cxnSp>
        <p:nvCxnSpPr>
          <p:cNvPr id="59" name="Shape 20"/>
          <p:cNvCxnSpPr/>
          <p:nvPr/>
        </p:nvCxnSpPr>
        <p:spPr>
          <a:xfrm flipV="1">
            <a:off x="11580939" y="3933232"/>
            <a:ext cx="0" cy="1480499"/>
          </a:xfrm>
          <a:prstGeom prst="straightConnector1">
            <a:avLst/>
          </a:prstGeom>
          <a:noFill/>
          <a:ln w="9525" cap="flat" cmpd="sng">
            <a:solidFill>
              <a:srgbClr val="CCCCCC"/>
            </a:solidFill>
            <a:prstDash val="solid"/>
            <a:round/>
            <a:headEnd type="none" w="lg" len="lg"/>
            <a:tailEnd type="none" w="lg" len="lg"/>
          </a:ln>
        </p:spPr>
      </p:cxnSp>
      <p:sp>
        <p:nvSpPr>
          <p:cNvPr id="60" name="Shape 21"/>
          <p:cNvSpPr/>
          <p:nvPr/>
        </p:nvSpPr>
        <p:spPr>
          <a:xfrm flipV="1">
            <a:off x="5706437" y="2862000"/>
            <a:ext cx="566999" cy="566999"/>
          </a:xfrm>
          <a:prstGeom prst="ellipse">
            <a:avLst/>
          </a:prstGeom>
          <a:solidFill>
            <a:srgbClr val="A80030"/>
          </a:solidFill>
          <a:ln>
            <a:noFill/>
          </a:ln>
        </p:spPr>
        <p:txBody>
          <a:bodyPr lIns="91425" tIns="91425" rIns="91425" bIns="91425" anchor="ctr" anchorCtr="0">
            <a:noAutofit/>
          </a:bodyPr>
          <a:lstStyle/>
          <a:p>
            <a:pPr lvl="0" rtl="0">
              <a:spcBef>
                <a:spcPts val="0"/>
              </a:spcBef>
              <a:buNone/>
            </a:pPr>
            <a:endParaRPr/>
          </a:p>
        </p:txBody>
      </p:sp>
      <p:pic>
        <p:nvPicPr>
          <p:cNvPr id="65" name="Рисунок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66" name="Shape 2694"/>
          <p:cNvSpPr/>
          <p:nvPr/>
        </p:nvSpPr>
        <p:spPr>
          <a:xfrm>
            <a:off x="644529" y="549928"/>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3538" y="14727"/>
                </a:moveTo>
                <a:cubicBezTo>
                  <a:pt x="13628" y="14411"/>
                  <a:pt x="13690" y="14083"/>
                  <a:pt x="13721" y="13745"/>
                </a:cubicBezTo>
                <a:lnTo>
                  <a:pt x="2970" y="13745"/>
                </a:lnTo>
                <a:cubicBezTo>
                  <a:pt x="3001" y="14083"/>
                  <a:pt x="3063" y="14411"/>
                  <a:pt x="3153" y="14727"/>
                </a:cubicBezTo>
                <a:cubicBezTo>
                  <a:pt x="3153" y="14727"/>
                  <a:pt x="13538" y="14727"/>
                  <a:pt x="13538" y="14727"/>
                </a:cubicBezTo>
                <a:close/>
                <a:moveTo>
                  <a:pt x="18655" y="12764"/>
                </a:moveTo>
                <a:cubicBezTo>
                  <a:pt x="18383" y="12764"/>
                  <a:pt x="18164" y="12984"/>
                  <a:pt x="18164" y="13255"/>
                </a:cubicBezTo>
                <a:cubicBezTo>
                  <a:pt x="18164" y="13526"/>
                  <a:pt x="18383" y="13745"/>
                  <a:pt x="18655" y="13745"/>
                </a:cubicBezTo>
                <a:cubicBezTo>
                  <a:pt x="18926" y="13745"/>
                  <a:pt x="19145" y="13526"/>
                  <a:pt x="19145" y="13255"/>
                </a:cubicBezTo>
                <a:cubicBezTo>
                  <a:pt x="19145" y="12984"/>
                  <a:pt x="18926" y="12764"/>
                  <a:pt x="18655" y="12764"/>
                </a:cubicBezTo>
                <a:moveTo>
                  <a:pt x="18655" y="8836"/>
                </a:moveTo>
                <a:cubicBezTo>
                  <a:pt x="18112" y="8836"/>
                  <a:pt x="17673" y="9276"/>
                  <a:pt x="17673" y="9818"/>
                </a:cubicBezTo>
                <a:cubicBezTo>
                  <a:pt x="17673" y="10360"/>
                  <a:pt x="18112" y="10800"/>
                  <a:pt x="18655" y="10800"/>
                </a:cubicBezTo>
                <a:cubicBezTo>
                  <a:pt x="19197" y="10800"/>
                  <a:pt x="19636" y="10360"/>
                  <a:pt x="19636" y="9818"/>
                </a:cubicBezTo>
                <a:cubicBezTo>
                  <a:pt x="19636" y="9276"/>
                  <a:pt x="19197" y="8836"/>
                  <a:pt x="18655" y="8836"/>
                </a:cubicBezTo>
                <a:moveTo>
                  <a:pt x="20618" y="19636"/>
                </a:moveTo>
                <a:cubicBezTo>
                  <a:pt x="20618" y="20178"/>
                  <a:pt x="20179" y="20618"/>
                  <a:pt x="19636" y="20618"/>
                </a:cubicBezTo>
                <a:lnTo>
                  <a:pt x="16691" y="20618"/>
                </a:lnTo>
                <a:lnTo>
                  <a:pt x="16691" y="5891"/>
                </a:lnTo>
                <a:lnTo>
                  <a:pt x="19636" y="5891"/>
                </a:lnTo>
                <a:cubicBezTo>
                  <a:pt x="20179" y="5891"/>
                  <a:pt x="20618" y="6331"/>
                  <a:pt x="20618" y="6873"/>
                </a:cubicBezTo>
                <a:cubicBezTo>
                  <a:pt x="20618" y="6873"/>
                  <a:pt x="20618" y="19636"/>
                  <a:pt x="20618" y="19636"/>
                </a:cubicBezTo>
                <a:close/>
                <a:moveTo>
                  <a:pt x="15709" y="20618"/>
                </a:moveTo>
                <a:lnTo>
                  <a:pt x="1964" y="20618"/>
                </a:lnTo>
                <a:cubicBezTo>
                  <a:pt x="1421" y="20618"/>
                  <a:pt x="982" y="20178"/>
                  <a:pt x="982" y="19636"/>
                </a:cubicBezTo>
                <a:lnTo>
                  <a:pt x="982" y="6873"/>
                </a:lnTo>
                <a:cubicBezTo>
                  <a:pt x="982" y="6331"/>
                  <a:pt x="1421" y="5891"/>
                  <a:pt x="1964" y="5891"/>
                </a:cubicBezTo>
                <a:lnTo>
                  <a:pt x="15709" y="5891"/>
                </a:lnTo>
                <a:cubicBezTo>
                  <a:pt x="15709" y="5891"/>
                  <a:pt x="15709" y="20618"/>
                  <a:pt x="15709" y="20618"/>
                </a:cubicBezTo>
                <a:close/>
                <a:moveTo>
                  <a:pt x="19636" y="4909"/>
                </a:moveTo>
                <a:lnTo>
                  <a:pt x="4909" y="4909"/>
                </a:lnTo>
                <a:lnTo>
                  <a:pt x="4909" y="2855"/>
                </a:lnTo>
                <a:cubicBezTo>
                  <a:pt x="5480" y="2653"/>
                  <a:pt x="5891" y="2113"/>
                  <a:pt x="5891" y="1473"/>
                </a:cubicBezTo>
                <a:cubicBezTo>
                  <a:pt x="5891" y="659"/>
                  <a:pt x="5231" y="0"/>
                  <a:pt x="4418" y="0"/>
                </a:cubicBezTo>
                <a:cubicBezTo>
                  <a:pt x="3605" y="0"/>
                  <a:pt x="2945" y="659"/>
                  <a:pt x="2945" y="1473"/>
                </a:cubicBezTo>
                <a:cubicBezTo>
                  <a:pt x="2945" y="2113"/>
                  <a:pt x="3357" y="2653"/>
                  <a:pt x="3927" y="2855"/>
                </a:cubicBezTo>
                <a:lnTo>
                  <a:pt x="3927" y="4909"/>
                </a:lnTo>
                <a:lnTo>
                  <a:pt x="1964" y="4909"/>
                </a:lnTo>
                <a:cubicBezTo>
                  <a:pt x="879" y="4909"/>
                  <a:pt x="0" y="5788"/>
                  <a:pt x="0" y="6873"/>
                </a:cubicBezTo>
                <a:lnTo>
                  <a:pt x="0" y="19636"/>
                </a:lnTo>
                <a:cubicBezTo>
                  <a:pt x="0" y="20721"/>
                  <a:pt x="879" y="21600"/>
                  <a:pt x="1964" y="21600"/>
                </a:cubicBezTo>
                <a:lnTo>
                  <a:pt x="19636" y="21600"/>
                </a:lnTo>
                <a:cubicBezTo>
                  <a:pt x="20721" y="21600"/>
                  <a:pt x="21600" y="20721"/>
                  <a:pt x="21600" y="19636"/>
                </a:cubicBezTo>
                <a:lnTo>
                  <a:pt x="21600" y="6873"/>
                </a:lnTo>
                <a:cubicBezTo>
                  <a:pt x="21600" y="5788"/>
                  <a:pt x="20721" y="4909"/>
                  <a:pt x="19636" y="4909"/>
                </a:cubicBezTo>
                <a:moveTo>
                  <a:pt x="18655" y="15709"/>
                </a:moveTo>
                <a:cubicBezTo>
                  <a:pt x="18383" y="15709"/>
                  <a:pt x="18164" y="15929"/>
                  <a:pt x="18164" y="16200"/>
                </a:cubicBezTo>
                <a:cubicBezTo>
                  <a:pt x="18164" y="16471"/>
                  <a:pt x="18383" y="16691"/>
                  <a:pt x="18655" y="16691"/>
                </a:cubicBezTo>
                <a:cubicBezTo>
                  <a:pt x="18926" y="16691"/>
                  <a:pt x="19145" y="16471"/>
                  <a:pt x="19145" y="16200"/>
                </a:cubicBezTo>
                <a:cubicBezTo>
                  <a:pt x="19145" y="15929"/>
                  <a:pt x="18926" y="15709"/>
                  <a:pt x="18655" y="15709"/>
                </a:cubicBezTo>
                <a:moveTo>
                  <a:pt x="4199" y="16691"/>
                </a:moveTo>
                <a:lnTo>
                  <a:pt x="12492" y="16691"/>
                </a:lnTo>
                <a:cubicBezTo>
                  <a:pt x="12744" y="16387"/>
                  <a:pt x="12971" y="16064"/>
                  <a:pt x="13152" y="15709"/>
                </a:cubicBezTo>
                <a:lnTo>
                  <a:pt x="3539" y="15709"/>
                </a:lnTo>
                <a:cubicBezTo>
                  <a:pt x="3720" y="16064"/>
                  <a:pt x="3947" y="16387"/>
                  <a:pt x="4199" y="16691"/>
                </a:cubicBezTo>
                <a:moveTo>
                  <a:pt x="8345" y="7855"/>
                </a:moveTo>
                <a:cubicBezTo>
                  <a:pt x="7196" y="7855"/>
                  <a:pt x="6138" y="8224"/>
                  <a:pt x="5263" y="8836"/>
                </a:cubicBezTo>
                <a:lnTo>
                  <a:pt x="11428" y="8836"/>
                </a:lnTo>
                <a:cubicBezTo>
                  <a:pt x="10553" y="8224"/>
                  <a:pt x="9495" y="7855"/>
                  <a:pt x="8345" y="7855"/>
                </a:cubicBezTo>
                <a:moveTo>
                  <a:pt x="8345" y="18655"/>
                </a:moveTo>
                <a:cubicBezTo>
                  <a:pt x="9495" y="18655"/>
                  <a:pt x="10553" y="18285"/>
                  <a:pt x="11428" y="17673"/>
                </a:cubicBezTo>
                <a:lnTo>
                  <a:pt x="5263" y="17673"/>
                </a:lnTo>
                <a:cubicBezTo>
                  <a:pt x="6138" y="18285"/>
                  <a:pt x="7196" y="18655"/>
                  <a:pt x="8345" y="18655"/>
                </a:cubicBezTo>
                <a:moveTo>
                  <a:pt x="12492" y="9818"/>
                </a:moveTo>
                <a:lnTo>
                  <a:pt x="4199" y="9818"/>
                </a:lnTo>
                <a:cubicBezTo>
                  <a:pt x="3947" y="10122"/>
                  <a:pt x="3720" y="10446"/>
                  <a:pt x="3539" y="10800"/>
                </a:cubicBezTo>
                <a:lnTo>
                  <a:pt x="13152" y="10800"/>
                </a:lnTo>
                <a:cubicBezTo>
                  <a:pt x="12971" y="10446"/>
                  <a:pt x="12744" y="10122"/>
                  <a:pt x="12492" y="9818"/>
                </a:cubicBezTo>
                <a:moveTo>
                  <a:pt x="13538" y="11782"/>
                </a:moveTo>
                <a:lnTo>
                  <a:pt x="3153" y="11782"/>
                </a:lnTo>
                <a:cubicBezTo>
                  <a:pt x="3063" y="12098"/>
                  <a:pt x="3001" y="12427"/>
                  <a:pt x="2970" y="12764"/>
                </a:cubicBezTo>
                <a:lnTo>
                  <a:pt x="13721" y="12764"/>
                </a:lnTo>
                <a:cubicBezTo>
                  <a:pt x="13690" y="12427"/>
                  <a:pt x="13628" y="12098"/>
                  <a:pt x="13538" y="11782"/>
                </a:cubicBezTo>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15" name="Прямоугольник 14">
            <a:extLst>
              <a:ext uri="{FF2B5EF4-FFF2-40B4-BE49-F238E27FC236}">
                <a16:creationId xmlns:a16="http://schemas.microsoft.com/office/drawing/2014/main" id="{38AF1376-1F02-4D4F-AAFC-B77014825993}"/>
              </a:ext>
            </a:extLst>
          </p:cNvPr>
          <p:cNvSpPr/>
          <p:nvPr/>
        </p:nvSpPr>
        <p:spPr>
          <a:xfrm>
            <a:off x="644529" y="1838887"/>
            <a:ext cx="5048106" cy="1938992"/>
          </a:xfrm>
          <a:prstGeom prst="rect">
            <a:avLst/>
          </a:prstGeom>
        </p:spPr>
        <p:txBody>
          <a:bodyPr wrap="square">
            <a:spAutoFit/>
          </a:bodyPr>
          <a:lstStyle/>
          <a:p>
            <a:pPr>
              <a:spcBef>
                <a:spcPts val="2000"/>
              </a:spcBef>
              <a:spcAft>
                <a:spcPts val="600"/>
              </a:spcAft>
            </a:pPr>
            <a:r>
              <a:rPr lang="uk-UA" sz="2000" dirty="0">
                <a:latin typeface="Times New Roman" panose="02020603050405020304" pitchFamily="18" charset="0"/>
                <a:cs typeface="Times New Roman" panose="02020603050405020304" pitchFamily="18" charset="0"/>
              </a:rPr>
              <a:t>Користуватися правовою допомогою захисника, оскільки право щодо укладення та затвердження угоди про примирення є єдиним, а тому будь-яка правова необізнаність може зруйнувати ваші дійсні бажання</a:t>
            </a:r>
          </a:p>
        </p:txBody>
      </p:sp>
      <p:sp>
        <p:nvSpPr>
          <p:cNvPr id="12" name="Прямоугольник 11">
            <a:extLst>
              <a:ext uri="{FF2B5EF4-FFF2-40B4-BE49-F238E27FC236}">
                <a16:creationId xmlns:a16="http://schemas.microsoft.com/office/drawing/2014/main" id="{8C1BB75E-7CCE-440E-AD98-13F0FE380281}"/>
              </a:ext>
            </a:extLst>
          </p:cNvPr>
          <p:cNvSpPr/>
          <p:nvPr/>
        </p:nvSpPr>
        <p:spPr>
          <a:xfrm>
            <a:off x="1571573" y="104955"/>
            <a:ext cx="4065324" cy="1323439"/>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rPr>
              <a:t>Практичні поради адвоката:</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ACE9E683-E5A3-4E16-B446-73D22BA2BA30}"/>
              </a:ext>
            </a:extLst>
          </p:cNvPr>
          <p:cNvSpPr/>
          <p:nvPr/>
        </p:nvSpPr>
        <p:spPr>
          <a:xfrm>
            <a:off x="6231501" y="2736158"/>
            <a:ext cx="6096000" cy="1323439"/>
          </a:xfrm>
          <a:prstGeom prst="rect">
            <a:avLst/>
          </a:prstGeom>
        </p:spPr>
        <p:txBody>
          <a:bodyPr>
            <a:spAutoFit/>
          </a:bodyPr>
          <a:lstStyle/>
          <a:p>
            <a:r>
              <a:rPr lang="uk-UA" sz="2000" dirty="0">
                <a:latin typeface="Times New Roman" panose="02020603050405020304" pitchFamily="18" charset="0"/>
                <a:ea typeface="Calibri" panose="020F0502020204030204" pitchFamily="34" charset="0"/>
              </a:rPr>
              <a:t>у разі відшкодування шкоди, отримати від потерпілого розписку про прийняття останнім матеріального відшкодування або скласти угоду про примирення сторін в кримінальному провадженні</a:t>
            </a:r>
            <a:endParaRPr lang="ru-RU" sz="2000" dirty="0"/>
          </a:p>
        </p:txBody>
      </p:sp>
      <p:sp>
        <p:nvSpPr>
          <p:cNvPr id="3" name="Прямоугольник 2">
            <a:extLst>
              <a:ext uri="{FF2B5EF4-FFF2-40B4-BE49-F238E27FC236}">
                <a16:creationId xmlns:a16="http://schemas.microsoft.com/office/drawing/2014/main" id="{5142A935-3493-44BA-9AAB-25E218001C55}"/>
              </a:ext>
            </a:extLst>
          </p:cNvPr>
          <p:cNvSpPr/>
          <p:nvPr/>
        </p:nvSpPr>
        <p:spPr>
          <a:xfrm>
            <a:off x="1203330" y="4233418"/>
            <a:ext cx="6096000" cy="1323439"/>
          </a:xfrm>
          <a:prstGeom prst="rect">
            <a:avLst/>
          </a:prstGeom>
        </p:spPr>
        <p:txBody>
          <a:bodyPr>
            <a:spAutoFit/>
          </a:bodyPr>
          <a:lstStyle/>
          <a:p>
            <a:r>
              <a:rPr lang="uk-UA" sz="2000" dirty="0">
                <a:latin typeface="Times New Roman" panose="02020603050405020304" pitchFamily="18" charset="0"/>
                <a:ea typeface="Calibri" panose="020F0502020204030204" pitchFamily="34" charset="0"/>
              </a:rPr>
              <a:t>детально узгоджувати міру покарання. </a:t>
            </a:r>
          </a:p>
          <a:p>
            <a:r>
              <a:rPr lang="uk-UA" sz="2000" dirty="0">
                <a:latin typeface="Times New Roman" panose="02020603050405020304" pitchFamily="18" charset="0"/>
                <a:ea typeface="Calibri" panose="020F0502020204030204" pitchFamily="34" charset="0"/>
              </a:rPr>
              <a:t>За необхідності, заявити прокурору клопотання про зміну правової кваліфікації кримінального провадження</a:t>
            </a:r>
            <a:endParaRPr lang="ru-RU" sz="2000" dirty="0"/>
          </a:p>
        </p:txBody>
      </p:sp>
      <p:sp>
        <p:nvSpPr>
          <p:cNvPr id="4" name="Прямоугольник 3">
            <a:extLst>
              <a:ext uri="{FF2B5EF4-FFF2-40B4-BE49-F238E27FC236}">
                <a16:creationId xmlns:a16="http://schemas.microsoft.com/office/drawing/2014/main" id="{D6AF1694-402A-4F6A-BC41-AFB61B5A850B}"/>
              </a:ext>
            </a:extLst>
          </p:cNvPr>
          <p:cNvSpPr/>
          <p:nvPr/>
        </p:nvSpPr>
        <p:spPr>
          <a:xfrm>
            <a:off x="6289917" y="5579881"/>
            <a:ext cx="6096000" cy="1015663"/>
          </a:xfrm>
          <a:prstGeom prst="rect">
            <a:avLst/>
          </a:prstGeom>
        </p:spPr>
        <p:txBody>
          <a:bodyPr>
            <a:spAutoFit/>
          </a:bodyPr>
          <a:lstStyle/>
          <a:p>
            <a:r>
              <a:rPr lang="uk-UA" sz="2000" dirty="0">
                <a:latin typeface="Times New Roman" panose="02020603050405020304" pitchFamily="18" charset="0"/>
                <a:ea typeface="Calibri" panose="020F0502020204030204" pitchFamily="34" charset="0"/>
              </a:rPr>
              <a:t>забезпечити явку потерпілого до суду, з метою забезпечення вільного волевиявлення в укладені угоди з боку потерпілого</a:t>
            </a:r>
            <a:endParaRPr lang="ru-RU" sz="2000" dirty="0"/>
          </a:p>
        </p:txBody>
      </p:sp>
      <p:sp>
        <p:nvSpPr>
          <p:cNvPr id="16" name="Shape 21">
            <a:extLst>
              <a:ext uri="{FF2B5EF4-FFF2-40B4-BE49-F238E27FC236}">
                <a16:creationId xmlns:a16="http://schemas.microsoft.com/office/drawing/2014/main" id="{7EF1AFC5-5599-4683-8990-6547120C90AE}"/>
              </a:ext>
            </a:extLst>
          </p:cNvPr>
          <p:cNvSpPr/>
          <p:nvPr/>
        </p:nvSpPr>
        <p:spPr>
          <a:xfrm flipV="1">
            <a:off x="644529" y="4298798"/>
            <a:ext cx="566999" cy="566999"/>
          </a:xfrm>
          <a:prstGeom prst="ellipse">
            <a:avLst/>
          </a:prstGeom>
          <a:solidFill>
            <a:srgbClr val="A80030"/>
          </a:solidFill>
          <a:ln>
            <a:noFill/>
          </a:ln>
        </p:spPr>
        <p:txBody>
          <a:bodyPr lIns="91425" tIns="91425" rIns="91425" bIns="91425" anchor="ctr" anchorCtr="0">
            <a:noAutofit/>
          </a:bodyPr>
          <a:lstStyle/>
          <a:p>
            <a:pPr lvl="0" rtl="0">
              <a:spcBef>
                <a:spcPts val="0"/>
              </a:spcBef>
              <a:buNone/>
            </a:pPr>
            <a:endParaRPr/>
          </a:p>
        </p:txBody>
      </p:sp>
      <p:sp>
        <p:nvSpPr>
          <p:cNvPr id="17" name="Shape 21">
            <a:extLst>
              <a:ext uri="{FF2B5EF4-FFF2-40B4-BE49-F238E27FC236}">
                <a16:creationId xmlns:a16="http://schemas.microsoft.com/office/drawing/2014/main" id="{A1580A70-9F2F-431A-9A83-04C27E519650}"/>
              </a:ext>
            </a:extLst>
          </p:cNvPr>
          <p:cNvSpPr/>
          <p:nvPr/>
        </p:nvSpPr>
        <p:spPr>
          <a:xfrm>
            <a:off x="77530" y="1948097"/>
            <a:ext cx="566999" cy="566999"/>
          </a:xfrm>
          <a:prstGeom prst="ellipse">
            <a:avLst/>
          </a:prstGeom>
          <a:solidFill>
            <a:srgbClr val="A9C8CF"/>
          </a:solidFill>
          <a:ln>
            <a:noFill/>
          </a:ln>
        </p:spPr>
        <p:txBody>
          <a:bodyPr lIns="91425" tIns="91425" rIns="91425" bIns="91425" anchor="ctr" anchorCtr="0">
            <a:noAutofit/>
          </a:bodyPr>
          <a:lstStyle/>
          <a:p>
            <a:pPr lvl="0" rtl="0">
              <a:spcBef>
                <a:spcPts val="0"/>
              </a:spcBef>
              <a:buNone/>
            </a:pPr>
            <a:endParaRPr/>
          </a:p>
        </p:txBody>
      </p:sp>
    </p:spTree>
    <p:extLst>
      <p:ext uri="{BB962C8B-B14F-4D97-AF65-F5344CB8AC3E}">
        <p14:creationId xmlns:p14="http://schemas.microsoft.com/office/powerpoint/2010/main" val="197020270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hape 1031"/>
          <p:cNvSpPr/>
          <p:nvPr/>
        </p:nvSpPr>
        <p:spPr>
          <a:xfrm>
            <a:off x="2300139" y="-65987"/>
            <a:ext cx="9929567" cy="6923988"/>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rgbClr val="A80030"/>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19" name="Shape 1031"/>
          <p:cNvSpPr/>
          <p:nvPr/>
        </p:nvSpPr>
        <p:spPr>
          <a:xfrm flipH="1">
            <a:off x="-22578" y="719515"/>
            <a:ext cx="11962615" cy="2820451"/>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4" name="Прямоугольник 3"/>
          <p:cNvSpPr/>
          <p:nvPr/>
        </p:nvSpPr>
        <p:spPr>
          <a:xfrm>
            <a:off x="623888" y="1691588"/>
            <a:ext cx="6096000" cy="1343701"/>
          </a:xfrm>
          <a:prstGeom prst="rect">
            <a:avLst/>
          </a:prstGeom>
        </p:spPr>
        <p:txBody>
          <a:bodyPr>
            <a:spAutoFit/>
          </a:bodyPr>
          <a:lstStyle/>
          <a:p>
            <a:pPr>
              <a:lnSpc>
                <a:spcPct val="107000"/>
              </a:lnSpc>
              <a:spcAft>
                <a:spcPts val="0"/>
              </a:spcAft>
            </a:pPr>
            <a:r>
              <a:rPr lang="uk-UA" sz="4000" b="1" dirty="0">
                <a:solidFill>
                  <a:schemeClr val="bg1"/>
                </a:solidFill>
                <a:latin typeface="Arial" panose="020B0604020202020204" pitchFamily="34" charset="0"/>
                <a:ea typeface="Helvetica" panose="00000500000000000000" pitchFamily="50" charset="0"/>
                <a:cs typeface="Arial" panose="020B0604020202020204" pitchFamily="34" charset="0"/>
              </a:rPr>
              <a:t>Дякую за увагу!</a:t>
            </a:r>
            <a:endParaRPr lang="uk-UA" sz="4000" b="1" dirty="0">
              <a:solidFill>
                <a:schemeClr val="bg1"/>
              </a:solidFill>
              <a:effectLst/>
              <a:latin typeface="Arial" panose="020B0604020202020204" pitchFamily="34" charset="0"/>
              <a:ea typeface="Helvetica" panose="00000500000000000000" pitchFamily="50" charset="0"/>
              <a:cs typeface="Arial" panose="020B0604020202020204" pitchFamily="34" charset="0"/>
            </a:endParaRPr>
          </a:p>
          <a:p>
            <a:pPr>
              <a:lnSpc>
                <a:spcPct val="107000"/>
              </a:lnSpc>
              <a:spcAft>
                <a:spcPts val="0"/>
              </a:spcAft>
            </a:pPr>
            <a:br>
              <a:rPr lang="uk-UA" dirty="0">
                <a:latin typeface="Helvetica" panose="00000500000000000000" pitchFamily="50" charset="0"/>
                <a:ea typeface="Helvetica" panose="00000500000000000000" pitchFamily="50" charset="0"/>
                <a:cs typeface="Times New Roman" panose="02020603050405020304" pitchFamily="18" charset="0"/>
              </a:rPr>
            </a:br>
            <a:endParaRPr lang="en-US" dirty="0">
              <a:solidFill>
                <a:srgbClr val="A9C8CF"/>
              </a:solidFill>
              <a:effectLst/>
              <a:latin typeface="Helvetica" panose="00000500000000000000" pitchFamily="50" charset="0"/>
              <a:ea typeface="Helvetica" panose="00000500000000000000" pitchFamily="50" charset="0"/>
              <a:cs typeface="Times New Roman" panose="02020603050405020304" pitchFamily="18" charset="0"/>
            </a:endParaRPr>
          </a:p>
        </p:txBody>
      </p:sp>
      <p:pic>
        <p:nvPicPr>
          <p:cNvPr id="23" name="Рисунок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6850" y="983216"/>
            <a:ext cx="3916877" cy="5877612"/>
          </a:xfrm>
          <a:prstGeom prst="rect">
            <a:avLst/>
          </a:prstGeom>
        </p:spPr>
      </p:pic>
      <p:sp>
        <p:nvSpPr>
          <p:cNvPr id="24" name="Прямоугольник 23"/>
          <p:cNvSpPr/>
          <p:nvPr/>
        </p:nvSpPr>
        <p:spPr>
          <a:xfrm>
            <a:off x="5732193" y="1379082"/>
            <a:ext cx="3268321" cy="1410643"/>
          </a:xfrm>
          <a:prstGeom prst="rect">
            <a:avLst/>
          </a:prstGeom>
        </p:spPr>
        <p:txBody>
          <a:bodyPr wrap="square">
            <a:spAutoFit/>
          </a:bodyPr>
          <a:lstStyle/>
          <a:p>
            <a:pPr>
              <a:spcBef>
                <a:spcPts val="2000"/>
              </a:spcBef>
              <a:spcAft>
                <a:spcPts val="600"/>
              </a:spcAft>
            </a:pPr>
            <a:r>
              <a:rPr lang="ru-RU" sz="2800" dirty="0" err="1">
                <a:solidFill>
                  <a:schemeClr val="bg1"/>
                </a:solidFill>
                <a:latin typeface="Arial" panose="020B0604020202020204" pitchFamily="34" charset="0"/>
              </a:rPr>
              <a:t>Дмитро</a:t>
            </a:r>
            <a:r>
              <a:rPr lang="ru-RU" sz="2800" dirty="0">
                <a:solidFill>
                  <a:schemeClr val="bg1"/>
                </a:solidFill>
                <a:latin typeface="Arial" panose="020B0604020202020204" pitchFamily="34" charset="0"/>
              </a:rPr>
              <a:t> Сирко </a:t>
            </a:r>
          </a:p>
          <a:p>
            <a:pPr>
              <a:spcBef>
                <a:spcPts val="2000"/>
              </a:spcBef>
              <a:spcAft>
                <a:spcPts val="600"/>
              </a:spcAft>
            </a:pPr>
            <a:r>
              <a:rPr lang="ru-RU" dirty="0">
                <a:solidFill>
                  <a:schemeClr val="bg1"/>
                </a:solidFill>
                <a:latin typeface="Arial" panose="020B0604020202020204" pitchFamily="34" charset="0"/>
              </a:rPr>
              <a:t>Адвокат, старший партнер АО </a:t>
            </a:r>
            <a:r>
              <a:rPr lang="en-US" dirty="0" err="1">
                <a:solidFill>
                  <a:schemeClr val="bg1"/>
                </a:solidFill>
                <a:latin typeface="Arial" panose="020B0604020202020204" pitchFamily="34" charset="0"/>
              </a:rPr>
              <a:t>Legard</a:t>
            </a:r>
            <a:endParaRPr lang="en-US" dirty="0">
              <a:solidFill>
                <a:schemeClr val="bg1"/>
              </a:solidFill>
              <a:latin typeface="Arial" panose="020B0604020202020204" pitchFamily="34" charset="0"/>
            </a:endParaRPr>
          </a:p>
        </p:txBody>
      </p:sp>
      <p:sp>
        <p:nvSpPr>
          <p:cNvPr id="25" name="Rounded Rectangle 31"/>
          <p:cNvSpPr/>
          <p:nvPr/>
        </p:nvSpPr>
        <p:spPr>
          <a:xfrm rot="5400000">
            <a:off x="4735866" y="1938213"/>
            <a:ext cx="1503310" cy="322465"/>
          </a:xfrm>
          <a:prstGeom prst="roundRect">
            <a:avLst>
              <a:gd name="adj" fmla="val 50000"/>
            </a:avLst>
          </a:prstGeom>
          <a:solidFill>
            <a:srgbClr val="A80030"/>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r>
              <a:rPr lang="uk-UA" sz="1200" b="1" dirty="0">
                <a:solidFill>
                  <a:srgbClr val="A9C8CF"/>
                </a:solidFill>
                <a:latin typeface="Arial" panose="020B0604020202020204" pitchFamily="34" charset="0"/>
              </a:rPr>
              <a:t>СПІКЕР</a:t>
            </a:r>
            <a:endParaRPr lang="en-US" sz="1200" b="1" dirty="0">
              <a:solidFill>
                <a:srgbClr val="A9C8CF"/>
              </a:solidFill>
              <a:latin typeface="Roboto" charset="0"/>
              <a:ea typeface="Roboto" charset="0"/>
              <a:cs typeface="Roboto" charset="0"/>
            </a:endParaRPr>
          </a:p>
        </p:txBody>
      </p:sp>
      <p:sp>
        <p:nvSpPr>
          <p:cNvPr id="10" name="Прямоугольник 9"/>
          <p:cNvSpPr/>
          <p:nvPr/>
        </p:nvSpPr>
        <p:spPr>
          <a:xfrm>
            <a:off x="5732193" y="4552652"/>
            <a:ext cx="3268321" cy="646331"/>
          </a:xfrm>
          <a:prstGeom prst="rect">
            <a:avLst/>
          </a:prstGeom>
        </p:spPr>
        <p:txBody>
          <a:bodyPr wrap="square">
            <a:spAutoFit/>
          </a:bodyPr>
          <a:lstStyle/>
          <a:p>
            <a:pPr>
              <a:spcBef>
                <a:spcPts val="2000"/>
              </a:spcBef>
              <a:spcAft>
                <a:spcPts val="600"/>
              </a:spcAft>
            </a:pPr>
            <a:r>
              <a:rPr lang="en-US" dirty="0">
                <a:solidFill>
                  <a:schemeClr val="bg1"/>
                </a:solidFill>
                <a:latin typeface="Arial" panose="020B0604020202020204" pitchFamily="34" charset="0"/>
              </a:rPr>
              <a:t>legard.com.ua</a:t>
            </a:r>
            <a:br>
              <a:rPr lang="uk-UA" dirty="0">
                <a:solidFill>
                  <a:schemeClr val="bg1"/>
                </a:solidFill>
                <a:latin typeface="Arial" panose="020B0604020202020204" pitchFamily="34" charset="0"/>
              </a:rPr>
            </a:br>
            <a:r>
              <a:rPr lang="en-US" dirty="0">
                <a:solidFill>
                  <a:schemeClr val="bg1"/>
                </a:solidFill>
              </a:rPr>
              <a:t>+38 (099) 701-68-00</a:t>
            </a:r>
            <a:endParaRPr lang="uk-UA" dirty="0">
              <a:solidFill>
                <a:schemeClr val="bg1"/>
              </a:solidFill>
            </a:endParaRPr>
          </a:p>
        </p:txBody>
      </p:sp>
      <p:sp>
        <p:nvSpPr>
          <p:cNvPr id="11" name="Rounded Rectangle 31"/>
          <p:cNvSpPr/>
          <p:nvPr/>
        </p:nvSpPr>
        <p:spPr>
          <a:xfrm rot="5400000">
            <a:off x="4763326" y="4597786"/>
            <a:ext cx="1503310" cy="322465"/>
          </a:xfrm>
          <a:prstGeom prst="roundRect">
            <a:avLst>
              <a:gd name="adj" fmla="val 50000"/>
            </a:avLst>
          </a:prstGeom>
          <a:solidFill>
            <a:srgbClr val="A9C8CF"/>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r>
              <a:rPr lang="uk-UA" sz="1200" b="1" dirty="0">
                <a:solidFill>
                  <a:schemeClr val="tx1"/>
                </a:solidFill>
                <a:latin typeface="Arial" panose="020B0604020202020204" pitchFamily="34" charset="0"/>
              </a:rPr>
              <a:t>КОНТАКТИ</a:t>
            </a:r>
            <a:endParaRPr lang="en-US" sz="1200" b="1" dirty="0">
              <a:solidFill>
                <a:schemeClr val="tx1"/>
              </a:solidFill>
              <a:latin typeface="Roboto" charset="0"/>
              <a:ea typeface="Roboto" charset="0"/>
              <a:cs typeface="Roboto" charset="0"/>
            </a:endParaRPr>
          </a:p>
        </p:txBody>
      </p:sp>
    </p:spTree>
    <p:extLst>
      <p:ext uri="{BB962C8B-B14F-4D97-AF65-F5344CB8AC3E}">
        <p14:creationId xmlns:p14="http://schemas.microsoft.com/office/powerpoint/2010/main" val="102956882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hape 1031"/>
          <p:cNvSpPr/>
          <p:nvPr/>
        </p:nvSpPr>
        <p:spPr>
          <a:xfrm flipH="1" flipV="1">
            <a:off x="0" y="-12358"/>
            <a:ext cx="5000844" cy="6870357"/>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rgbClr val="A80030"/>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4" name="Rounded Rectangle 31"/>
          <p:cNvSpPr/>
          <p:nvPr/>
        </p:nvSpPr>
        <p:spPr>
          <a:xfrm>
            <a:off x="623888" y="436232"/>
            <a:ext cx="1662112" cy="1087395"/>
          </a:xfrm>
          <a:prstGeom prst="roundRect">
            <a:avLst>
              <a:gd name="adj" fmla="val 50000"/>
            </a:avLst>
          </a:prstGeom>
          <a:solidFill>
            <a:schemeClr val="tx1"/>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endParaRPr lang="en-US" dirty="0">
              <a:solidFill>
                <a:schemeClr val="tx1"/>
              </a:solidFill>
              <a:latin typeface="Roboto" charset="0"/>
              <a:ea typeface="Roboto" charset="0"/>
              <a:cs typeface="Roboto" charset="0"/>
            </a:endParaRPr>
          </a:p>
        </p:txBody>
      </p:sp>
      <p:sp>
        <p:nvSpPr>
          <p:cNvPr id="5" name="Прямоугольник 4"/>
          <p:cNvSpPr/>
          <p:nvPr/>
        </p:nvSpPr>
        <p:spPr>
          <a:xfrm>
            <a:off x="508463" y="2242755"/>
            <a:ext cx="3610407" cy="1815882"/>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28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ІНСТИТУТ УГОД У КРИМІНАЛЬНОМУ ПРОЦЕСУАЛЬНОМУ ЗАКОНІ</a:t>
            </a:r>
            <a:endParaRPr lang="en-US" sz="28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
        <p:nvSpPr>
          <p:cNvPr id="6" name="Shape 2565"/>
          <p:cNvSpPr/>
          <p:nvPr/>
        </p:nvSpPr>
        <p:spPr>
          <a:xfrm>
            <a:off x="1175543" y="751322"/>
            <a:ext cx="558801" cy="457214"/>
          </a:xfrm>
          <a:custGeom>
            <a:avLst/>
            <a:gdLst/>
            <a:ahLst/>
            <a:cxnLst>
              <a:cxn ang="0">
                <a:pos x="wd2" y="hd2"/>
              </a:cxn>
              <a:cxn ang="5400000">
                <a:pos x="wd2" y="hd2"/>
              </a:cxn>
              <a:cxn ang="10800000">
                <a:pos x="wd2" y="hd2"/>
              </a:cxn>
              <a:cxn ang="16200000">
                <a:pos x="wd2" y="hd2"/>
              </a:cxn>
            </a:cxnLst>
            <a:rect l="0" t="0" r="r" b="b"/>
            <a:pathLst>
              <a:path w="21600" h="21600" extrusionOk="0">
                <a:moveTo>
                  <a:pt x="7855" y="8400"/>
                </a:moveTo>
                <a:lnTo>
                  <a:pt x="13745" y="8400"/>
                </a:lnTo>
                <a:lnTo>
                  <a:pt x="13745" y="9600"/>
                </a:lnTo>
                <a:lnTo>
                  <a:pt x="7855" y="9600"/>
                </a:lnTo>
                <a:cubicBezTo>
                  <a:pt x="7855" y="9600"/>
                  <a:pt x="7855" y="8400"/>
                  <a:pt x="7855" y="8400"/>
                </a:cubicBezTo>
                <a:close/>
                <a:moveTo>
                  <a:pt x="7855" y="10800"/>
                </a:moveTo>
                <a:lnTo>
                  <a:pt x="13745" y="10800"/>
                </a:lnTo>
                <a:cubicBezTo>
                  <a:pt x="14287" y="10800"/>
                  <a:pt x="14727" y="10262"/>
                  <a:pt x="14727" y="9600"/>
                </a:cubicBezTo>
                <a:lnTo>
                  <a:pt x="14727" y="8400"/>
                </a:lnTo>
                <a:cubicBezTo>
                  <a:pt x="14727" y="7737"/>
                  <a:pt x="14287" y="7200"/>
                  <a:pt x="13745" y="7200"/>
                </a:cubicBezTo>
                <a:lnTo>
                  <a:pt x="7855" y="7200"/>
                </a:lnTo>
                <a:cubicBezTo>
                  <a:pt x="7313" y="7200"/>
                  <a:pt x="6873" y="7737"/>
                  <a:pt x="6873" y="8400"/>
                </a:cubicBezTo>
                <a:lnTo>
                  <a:pt x="6873" y="9600"/>
                </a:lnTo>
                <a:cubicBezTo>
                  <a:pt x="6873" y="10262"/>
                  <a:pt x="7313" y="10800"/>
                  <a:pt x="7855" y="10800"/>
                </a:cubicBezTo>
                <a:moveTo>
                  <a:pt x="20618" y="3600"/>
                </a:moveTo>
                <a:lnTo>
                  <a:pt x="982" y="3600"/>
                </a:lnTo>
                <a:lnTo>
                  <a:pt x="982" y="1200"/>
                </a:lnTo>
                <a:lnTo>
                  <a:pt x="20618" y="1200"/>
                </a:lnTo>
                <a:cubicBezTo>
                  <a:pt x="20618" y="1200"/>
                  <a:pt x="20618" y="3600"/>
                  <a:pt x="20618" y="3600"/>
                </a:cubicBezTo>
                <a:close/>
                <a:moveTo>
                  <a:pt x="18655" y="20399"/>
                </a:moveTo>
                <a:lnTo>
                  <a:pt x="2945" y="20399"/>
                </a:lnTo>
                <a:lnTo>
                  <a:pt x="2945" y="4800"/>
                </a:lnTo>
                <a:lnTo>
                  <a:pt x="18655" y="4800"/>
                </a:lnTo>
                <a:cubicBezTo>
                  <a:pt x="18655" y="4800"/>
                  <a:pt x="18655" y="20399"/>
                  <a:pt x="18655" y="20399"/>
                </a:cubicBezTo>
                <a:close/>
                <a:moveTo>
                  <a:pt x="20618" y="0"/>
                </a:moveTo>
                <a:lnTo>
                  <a:pt x="982" y="0"/>
                </a:lnTo>
                <a:cubicBezTo>
                  <a:pt x="440" y="0"/>
                  <a:pt x="0" y="538"/>
                  <a:pt x="0" y="1200"/>
                </a:cubicBezTo>
                <a:lnTo>
                  <a:pt x="0" y="3600"/>
                </a:lnTo>
                <a:cubicBezTo>
                  <a:pt x="0" y="4263"/>
                  <a:pt x="440" y="4800"/>
                  <a:pt x="982" y="4800"/>
                </a:cubicBezTo>
                <a:lnTo>
                  <a:pt x="1964" y="4800"/>
                </a:lnTo>
                <a:lnTo>
                  <a:pt x="1964" y="20399"/>
                </a:lnTo>
                <a:cubicBezTo>
                  <a:pt x="1964" y="21062"/>
                  <a:pt x="2403" y="21600"/>
                  <a:pt x="2945" y="21600"/>
                </a:cubicBezTo>
                <a:lnTo>
                  <a:pt x="18655" y="21600"/>
                </a:lnTo>
                <a:cubicBezTo>
                  <a:pt x="19197" y="21600"/>
                  <a:pt x="19636" y="21062"/>
                  <a:pt x="19636" y="20399"/>
                </a:cubicBezTo>
                <a:lnTo>
                  <a:pt x="19636" y="4800"/>
                </a:lnTo>
                <a:lnTo>
                  <a:pt x="20618" y="4800"/>
                </a:lnTo>
                <a:cubicBezTo>
                  <a:pt x="21160" y="4800"/>
                  <a:pt x="21600" y="4263"/>
                  <a:pt x="21600" y="3600"/>
                </a:cubicBezTo>
                <a:lnTo>
                  <a:pt x="21600" y="1200"/>
                </a:lnTo>
                <a:cubicBezTo>
                  <a:pt x="21600" y="538"/>
                  <a:pt x="21160" y="0"/>
                  <a:pt x="20618" y="0"/>
                </a:cubicBezTo>
              </a:path>
            </a:pathLst>
          </a:custGeom>
          <a:solidFill>
            <a:srgbClr val="A9C8CF"/>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pic>
        <p:nvPicPr>
          <p:cNvPr id="7" name="Рисунок 6"/>
          <p:cNvPicPr>
            <a:picLocks noChangeAspect="1"/>
          </p:cNvPicPr>
          <p:nvPr/>
        </p:nvPicPr>
        <p:blipFill>
          <a:blip r:embed="rId2" cstate="print">
            <a:duotone>
              <a:schemeClr val="bg2">
                <a:shade val="45000"/>
                <a:satMod val="135000"/>
              </a:schemeClr>
              <a:prstClr val="white"/>
            </a:duotone>
            <a:lum bright="91000"/>
            <a:extLst>
              <a:ext uri="{BEBA8EAE-BF5A-486C-A8C5-ECC9F3942E4B}">
                <a14:imgProps xmlns:a14="http://schemas.microsoft.com/office/drawing/2010/main">
                  <a14:imgLayer r:embed="rId3">
                    <a14:imgEffect>
                      <a14:brightnessContrast bright="1000"/>
                    </a14:imgEffect>
                  </a14:imgLayer>
                </a14:imgProps>
              </a:ext>
              <a:ext uri="{28A0092B-C50C-407E-A947-70E740481C1C}">
                <a14:useLocalDpi xmlns:a14="http://schemas.microsoft.com/office/drawing/2010/main" val="0"/>
              </a:ext>
            </a:extLst>
          </a:blip>
          <a:stretch>
            <a:fillRect/>
          </a:stretch>
        </p:blipFill>
        <p:spPr>
          <a:xfrm>
            <a:off x="508463" y="5902642"/>
            <a:ext cx="1892960" cy="578763"/>
          </a:xfrm>
          <a:prstGeom prst="rect">
            <a:avLst/>
          </a:prstGeom>
        </p:spPr>
      </p:pic>
      <p:sp>
        <p:nvSpPr>
          <p:cNvPr id="8" name="Прямоугольник 7">
            <a:extLst>
              <a:ext uri="{FF2B5EF4-FFF2-40B4-BE49-F238E27FC236}">
                <a16:creationId xmlns:a16="http://schemas.microsoft.com/office/drawing/2014/main" id="{31974F3E-1B35-422C-B8A3-C395F991ABF7}"/>
              </a:ext>
            </a:extLst>
          </p:cNvPr>
          <p:cNvSpPr/>
          <p:nvPr/>
        </p:nvSpPr>
        <p:spPr>
          <a:xfrm>
            <a:off x="5000844" y="2028513"/>
            <a:ext cx="7139411" cy="3252172"/>
          </a:xfrm>
          <a:prstGeom prst="rect">
            <a:avLst/>
          </a:prstGeom>
        </p:spPr>
        <p:txBody>
          <a:bodyPr wrap="square">
            <a:spAutoFit/>
          </a:bodyPr>
          <a:lstStyle/>
          <a:p>
            <a:pPr algn="just">
              <a:spcAft>
                <a:spcPts val="750"/>
              </a:spcAft>
            </a:pPr>
            <a:r>
              <a:rPr lang="uk-UA" sz="2400" dirty="0">
                <a:latin typeface="Times New Roman" panose="02020603050405020304" pitchFamily="18" charset="0"/>
                <a:cs typeface="Times New Roman" panose="02020603050405020304" pitchFamily="18" charset="0"/>
              </a:rPr>
              <a:t>Інститут угод є одним із дієвих інструментів принципу </a:t>
            </a:r>
            <a:r>
              <a:rPr lang="uk-UA" sz="2400" dirty="0" err="1">
                <a:latin typeface="Times New Roman" panose="02020603050405020304" pitchFamily="18" charset="0"/>
                <a:cs typeface="Times New Roman" panose="02020603050405020304" pitchFamily="18" charset="0"/>
              </a:rPr>
              <a:t>диспозитивності</a:t>
            </a:r>
            <a:r>
              <a:rPr lang="uk-UA" sz="2400" dirty="0">
                <a:latin typeface="Times New Roman" panose="02020603050405020304" pitchFamily="18" charset="0"/>
                <a:cs typeface="Times New Roman" panose="02020603050405020304" pitchFamily="18" charset="0"/>
              </a:rPr>
              <a:t> у кримінальному провадженні. Це корисний та дієвий механізм, який забезпечує досягнення консенсусу між сторонами та врегулюванні конфлікту, і головне у примиренні потерпілого із правопорушником.</a:t>
            </a:r>
          </a:p>
          <a:p>
            <a:pPr algn="just">
              <a:spcAft>
                <a:spcPts val="750"/>
              </a:spcAft>
            </a:pPr>
            <a:endParaRPr lang="uk-UA"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endParaRPr lang="uk-UA"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282947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hape 1031"/>
          <p:cNvSpPr/>
          <p:nvPr/>
        </p:nvSpPr>
        <p:spPr>
          <a:xfrm flipH="1" flipV="1">
            <a:off x="0" y="-16299"/>
            <a:ext cx="5000844" cy="6870357"/>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rgbClr val="A80030"/>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4" name="Rounded Rectangle 31"/>
          <p:cNvSpPr/>
          <p:nvPr/>
        </p:nvSpPr>
        <p:spPr>
          <a:xfrm>
            <a:off x="623888" y="436232"/>
            <a:ext cx="1662112" cy="1087395"/>
          </a:xfrm>
          <a:prstGeom prst="roundRect">
            <a:avLst>
              <a:gd name="adj" fmla="val 50000"/>
            </a:avLst>
          </a:prstGeom>
          <a:solidFill>
            <a:schemeClr val="tx1"/>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endParaRPr lang="en-US" dirty="0">
              <a:solidFill>
                <a:schemeClr val="tx1"/>
              </a:solidFill>
              <a:latin typeface="Roboto" charset="0"/>
              <a:ea typeface="Roboto" charset="0"/>
              <a:cs typeface="Roboto" charset="0"/>
            </a:endParaRPr>
          </a:p>
        </p:txBody>
      </p:sp>
      <p:sp>
        <p:nvSpPr>
          <p:cNvPr id="5" name="Прямоугольник 4"/>
          <p:cNvSpPr/>
          <p:nvPr/>
        </p:nvSpPr>
        <p:spPr>
          <a:xfrm>
            <a:off x="596219" y="2125796"/>
            <a:ext cx="3610407" cy="1384995"/>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Угода про </a:t>
            </a:r>
            <a:r>
              <a:rPr lang="uk-UA" sz="44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примирення </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
        <p:nvSpPr>
          <p:cNvPr id="6" name="Shape 2565"/>
          <p:cNvSpPr/>
          <p:nvPr/>
        </p:nvSpPr>
        <p:spPr>
          <a:xfrm>
            <a:off x="1175543" y="751322"/>
            <a:ext cx="558801" cy="457214"/>
          </a:xfrm>
          <a:custGeom>
            <a:avLst/>
            <a:gdLst/>
            <a:ahLst/>
            <a:cxnLst>
              <a:cxn ang="0">
                <a:pos x="wd2" y="hd2"/>
              </a:cxn>
              <a:cxn ang="5400000">
                <a:pos x="wd2" y="hd2"/>
              </a:cxn>
              <a:cxn ang="10800000">
                <a:pos x="wd2" y="hd2"/>
              </a:cxn>
              <a:cxn ang="16200000">
                <a:pos x="wd2" y="hd2"/>
              </a:cxn>
            </a:cxnLst>
            <a:rect l="0" t="0" r="r" b="b"/>
            <a:pathLst>
              <a:path w="21600" h="21600" extrusionOk="0">
                <a:moveTo>
                  <a:pt x="7855" y="8400"/>
                </a:moveTo>
                <a:lnTo>
                  <a:pt x="13745" y="8400"/>
                </a:lnTo>
                <a:lnTo>
                  <a:pt x="13745" y="9600"/>
                </a:lnTo>
                <a:lnTo>
                  <a:pt x="7855" y="9600"/>
                </a:lnTo>
                <a:cubicBezTo>
                  <a:pt x="7855" y="9600"/>
                  <a:pt x="7855" y="8400"/>
                  <a:pt x="7855" y="8400"/>
                </a:cubicBezTo>
                <a:close/>
                <a:moveTo>
                  <a:pt x="7855" y="10800"/>
                </a:moveTo>
                <a:lnTo>
                  <a:pt x="13745" y="10800"/>
                </a:lnTo>
                <a:cubicBezTo>
                  <a:pt x="14287" y="10800"/>
                  <a:pt x="14727" y="10262"/>
                  <a:pt x="14727" y="9600"/>
                </a:cubicBezTo>
                <a:lnTo>
                  <a:pt x="14727" y="8400"/>
                </a:lnTo>
                <a:cubicBezTo>
                  <a:pt x="14727" y="7737"/>
                  <a:pt x="14287" y="7200"/>
                  <a:pt x="13745" y="7200"/>
                </a:cubicBezTo>
                <a:lnTo>
                  <a:pt x="7855" y="7200"/>
                </a:lnTo>
                <a:cubicBezTo>
                  <a:pt x="7313" y="7200"/>
                  <a:pt x="6873" y="7737"/>
                  <a:pt x="6873" y="8400"/>
                </a:cubicBezTo>
                <a:lnTo>
                  <a:pt x="6873" y="9600"/>
                </a:lnTo>
                <a:cubicBezTo>
                  <a:pt x="6873" y="10262"/>
                  <a:pt x="7313" y="10800"/>
                  <a:pt x="7855" y="10800"/>
                </a:cubicBezTo>
                <a:moveTo>
                  <a:pt x="20618" y="3600"/>
                </a:moveTo>
                <a:lnTo>
                  <a:pt x="982" y="3600"/>
                </a:lnTo>
                <a:lnTo>
                  <a:pt x="982" y="1200"/>
                </a:lnTo>
                <a:lnTo>
                  <a:pt x="20618" y="1200"/>
                </a:lnTo>
                <a:cubicBezTo>
                  <a:pt x="20618" y="1200"/>
                  <a:pt x="20618" y="3600"/>
                  <a:pt x="20618" y="3600"/>
                </a:cubicBezTo>
                <a:close/>
                <a:moveTo>
                  <a:pt x="18655" y="20399"/>
                </a:moveTo>
                <a:lnTo>
                  <a:pt x="2945" y="20399"/>
                </a:lnTo>
                <a:lnTo>
                  <a:pt x="2945" y="4800"/>
                </a:lnTo>
                <a:lnTo>
                  <a:pt x="18655" y="4800"/>
                </a:lnTo>
                <a:cubicBezTo>
                  <a:pt x="18655" y="4800"/>
                  <a:pt x="18655" y="20399"/>
                  <a:pt x="18655" y="20399"/>
                </a:cubicBezTo>
                <a:close/>
                <a:moveTo>
                  <a:pt x="20618" y="0"/>
                </a:moveTo>
                <a:lnTo>
                  <a:pt x="982" y="0"/>
                </a:lnTo>
                <a:cubicBezTo>
                  <a:pt x="440" y="0"/>
                  <a:pt x="0" y="538"/>
                  <a:pt x="0" y="1200"/>
                </a:cubicBezTo>
                <a:lnTo>
                  <a:pt x="0" y="3600"/>
                </a:lnTo>
                <a:cubicBezTo>
                  <a:pt x="0" y="4263"/>
                  <a:pt x="440" y="4800"/>
                  <a:pt x="982" y="4800"/>
                </a:cubicBezTo>
                <a:lnTo>
                  <a:pt x="1964" y="4800"/>
                </a:lnTo>
                <a:lnTo>
                  <a:pt x="1964" y="20399"/>
                </a:lnTo>
                <a:cubicBezTo>
                  <a:pt x="1964" y="21062"/>
                  <a:pt x="2403" y="21600"/>
                  <a:pt x="2945" y="21600"/>
                </a:cubicBezTo>
                <a:lnTo>
                  <a:pt x="18655" y="21600"/>
                </a:lnTo>
                <a:cubicBezTo>
                  <a:pt x="19197" y="21600"/>
                  <a:pt x="19636" y="21062"/>
                  <a:pt x="19636" y="20399"/>
                </a:cubicBezTo>
                <a:lnTo>
                  <a:pt x="19636" y="4800"/>
                </a:lnTo>
                <a:lnTo>
                  <a:pt x="20618" y="4800"/>
                </a:lnTo>
                <a:cubicBezTo>
                  <a:pt x="21160" y="4800"/>
                  <a:pt x="21600" y="4263"/>
                  <a:pt x="21600" y="3600"/>
                </a:cubicBezTo>
                <a:lnTo>
                  <a:pt x="21600" y="1200"/>
                </a:lnTo>
                <a:cubicBezTo>
                  <a:pt x="21600" y="538"/>
                  <a:pt x="21160" y="0"/>
                  <a:pt x="20618" y="0"/>
                </a:cubicBezTo>
              </a:path>
            </a:pathLst>
          </a:custGeom>
          <a:solidFill>
            <a:srgbClr val="A9C8CF"/>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pic>
        <p:nvPicPr>
          <p:cNvPr id="7" name="Рисунок 6"/>
          <p:cNvPicPr>
            <a:picLocks noChangeAspect="1"/>
          </p:cNvPicPr>
          <p:nvPr/>
        </p:nvPicPr>
        <p:blipFill>
          <a:blip r:embed="rId2" cstate="print">
            <a:duotone>
              <a:schemeClr val="bg2">
                <a:shade val="45000"/>
                <a:satMod val="135000"/>
              </a:schemeClr>
              <a:prstClr val="white"/>
            </a:duotone>
            <a:lum bright="91000"/>
            <a:extLst>
              <a:ext uri="{BEBA8EAE-BF5A-486C-A8C5-ECC9F3942E4B}">
                <a14:imgProps xmlns:a14="http://schemas.microsoft.com/office/drawing/2010/main">
                  <a14:imgLayer r:embed="rId3">
                    <a14:imgEffect>
                      <a14:brightnessContrast bright="1000"/>
                    </a14:imgEffect>
                  </a14:imgLayer>
                </a14:imgProps>
              </a:ext>
              <a:ext uri="{28A0092B-C50C-407E-A947-70E740481C1C}">
                <a14:useLocalDpi xmlns:a14="http://schemas.microsoft.com/office/drawing/2010/main" val="0"/>
              </a:ext>
            </a:extLst>
          </a:blip>
          <a:stretch>
            <a:fillRect/>
          </a:stretch>
        </p:blipFill>
        <p:spPr>
          <a:xfrm>
            <a:off x="508463" y="5902642"/>
            <a:ext cx="1892960" cy="578763"/>
          </a:xfrm>
          <a:prstGeom prst="rect">
            <a:avLst/>
          </a:prstGeom>
        </p:spPr>
      </p:pic>
      <p:sp>
        <p:nvSpPr>
          <p:cNvPr id="8" name="Прямоугольник 7">
            <a:extLst>
              <a:ext uri="{FF2B5EF4-FFF2-40B4-BE49-F238E27FC236}">
                <a16:creationId xmlns:a16="http://schemas.microsoft.com/office/drawing/2014/main" id="{31974F3E-1B35-422C-B8A3-C395F991ABF7}"/>
              </a:ext>
            </a:extLst>
          </p:cNvPr>
          <p:cNvSpPr/>
          <p:nvPr/>
        </p:nvSpPr>
        <p:spPr>
          <a:xfrm>
            <a:off x="5000844" y="1346759"/>
            <a:ext cx="6982049" cy="3621504"/>
          </a:xfrm>
          <a:prstGeom prst="rect">
            <a:avLst/>
          </a:prstGeom>
        </p:spPr>
        <p:txBody>
          <a:bodyPr wrap="square">
            <a:spAutoFit/>
          </a:bodyPr>
          <a:lstStyle/>
          <a:p>
            <a:pPr algn="just">
              <a:spcAft>
                <a:spcPts val="750"/>
              </a:spcAft>
            </a:pPr>
            <a:r>
              <a:rPr lang="uk-UA" sz="2400" dirty="0">
                <a:latin typeface="Times New Roman" panose="02020603050405020304" pitchFamily="18" charset="0"/>
                <a:cs typeface="Times New Roman" panose="02020603050405020304" pitchFamily="18" charset="0"/>
              </a:rPr>
              <a:t>Відповідно до ст. 468 КПК у кримінальному провадженні може бути укладено угоду про примирення між потерпілим та підозрюваним чи обвинуваченим.</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endParaRPr lang="uk-UA" sz="2400" dirty="0">
              <a:latin typeface="Times New Roman" panose="02020603050405020304" pitchFamily="18" charset="0"/>
              <a:cs typeface="Times New Roman" panose="02020603050405020304" pitchFamily="18" charset="0"/>
            </a:endParaRPr>
          </a:p>
          <a:p>
            <a:pPr algn="just">
              <a:spcAft>
                <a:spcPts val="750"/>
              </a:spcAft>
            </a:pPr>
            <a:r>
              <a:rPr lang="uk-UA" sz="2400" dirty="0">
                <a:latin typeface="Times New Roman" panose="02020603050405020304" pitchFamily="18" charset="0"/>
                <a:cs typeface="Times New Roman" panose="02020603050405020304" pitchFamily="18" charset="0"/>
              </a:rPr>
              <a:t>Законодавець покладає на сторони низку вимог, яких необхідно дотриматися задля затвердження угоди, а тому розглянемо з Вами основні нюанси примирення у кримінальному провадженні.</a:t>
            </a:r>
            <a:endParaRPr lang="ru-RU"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38295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1031"/>
          <p:cNvSpPr/>
          <p:nvPr/>
        </p:nvSpPr>
        <p:spPr>
          <a:xfrm flipH="1">
            <a:off x="-12359" y="-12357"/>
            <a:ext cx="8196943" cy="1681669"/>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cxnSp>
        <p:nvCxnSpPr>
          <p:cNvPr id="56" name="Shape 20"/>
          <p:cNvCxnSpPr/>
          <p:nvPr/>
        </p:nvCxnSpPr>
        <p:spPr>
          <a:xfrm>
            <a:off x="5810935" y="2452733"/>
            <a:ext cx="0" cy="1480499"/>
          </a:xfrm>
          <a:prstGeom prst="straightConnector1">
            <a:avLst/>
          </a:prstGeom>
          <a:noFill/>
          <a:ln w="9525" cap="flat" cmpd="sng">
            <a:solidFill>
              <a:srgbClr val="CCCCCC"/>
            </a:solidFill>
            <a:prstDash val="solid"/>
            <a:round/>
            <a:headEnd type="none" w="lg" len="lg"/>
            <a:tailEnd type="none" w="lg" len="lg"/>
          </a:ln>
        </p:spPr>
      </p:cxnSp>
      <p:sp>
        <p:nvSpPr>
          <p:cNvPr id="57" name="Shape 21"/>
          <p:cNvSpPr/>
          <p:nvPr/>
        </p:nvSpPr>
        <p:spPr>
          <a:xfrm>
            <a:off x="195831" y="2419109"/>
            <a:ext cx="566999" cy="566999"/>
          </a:xfrm>
          <a:prstGeom prst="ellipse">
            <a:avLst/>
          </a:prstGeom>
          <a:solidFill>
            <a:schemeClr val="accent4">
              <a:lumMod val="60000"/>
              <a:lumOff val="40000"/>
            </a:schemeClr>
          </a:solidFill>
          <a:ln>
            <a:noFill/>
          </a:ln>
        </p:spPr>
        <p:txBody>
          <a:bodyPr lIns="91425" tIns="91425" rIns="91425" bIns="91425" anchor="ctr" anchorCtr="0">
            <a:noAutofit/>
            <a:scene3d>
              <a:camera prst="orthographicFront"/>
              <a:lightRig rig="soft" dir="t">
                <a:rot lat="0" lon="0" rev="15600000"/>
              </a:lightRig>
            </a:scene3d>
            <a:sp3d extrusionH="57150" prstMaterial="softEdge">
              <a:bevelT w="25400" h="38100"/>
            </a:sp3d>
          </a:bodyPr>
          <a:lstStyle/>
          <a:p>
            <a:pPr lvl="0" rtl="0">
              <a:spcBef>
                <a:spcPts val="0"/>
              </a:spcBef>
              <a:buNone/>
            </a:pPr>
            <a:endParaRPr b="1" dirty="0">
              <a:ln/>
              <a:solidFill>
                <a:schemeClr val="accent4"/>
              </a:solidFill>
              <a:highlight>
                <a:srgbClr val="FFFF00"/>
              </a:highlight>
            </a:endParaRPr>
          </a:p>
        </p:txBody>
      </p:sp>
      <p:cxnSp>
        <p:nvCxnSpPr>
          <p:cNvPr id="59" name="Shape 20"/>
          <p:cNvCxnSpPr/>
          <p:nvPr/>
        </p:nvCxnSpPr>
        <p:spPr>
          <a:xfrm flipV="1">
            <a:off x="11580939" y="3933232"/>
            <a:ext cx="0" cy="1480499"/>
          </a:xfrm>
          <a:prstGeom prst="straightConnector1">
            <a:avLst/>
          </a:prstGeom>
          <a:noFill/>
          <a:ln w="9525" cap="flat" cmpd="sng">
            <a:solidFill>
              <a:srgbClr val="CCCCCC"/>
            </a:solidFill>
            <a:prstDash val="solid"/>
            <a:round/>
            <a:headEnd type="none" w="lg" len="lg"/>
            <a:tailEnd type="none" w="lg" len="lg"/>
          </a:ln>
        </p:spPr>
      </p:cxnSp>
      <p:sp>
        <p:nvSpPr>
          <p:cNvPr id="60" name="Shape 21"/>
          <p:cNvSpPr/>
          <p:nvPr/>
        </p:nvSpPr>
        <p:spPr>
          <a:xfrm flipV="1">
            <a:off x="5925542" y="3886164"/>
            <a:ext cx="566999" cy="566999"/>
          </a:xfrm>
          <a:prstGeom prst="ellipse">
            <a:avLst/>
          </a:prstGeom>
          <a:solidFill>
            <a:srgbClr val="A80030"/>
          </a:solidFill>
          <a:ln>
            <a:noFill/>
          </a:ln>
        </p:spPr>
        <p:txBody>
          <a:bodyPr lIns="91425" tIns="91425" rIns="91425" bIns="91425" anchor="ctr" anchorCtr="0">
            <a:noAutofit/>
          </a:bodyPr>
          <a:lstStyle/>
          <a:p>
            <a:pPr lvl="0" rtl="0">
              <a:spcBef>
                <a:spcPts val="0"/>
              </a:spcBef>
              <a:buNone/>
            </a:pPr>
            <a:endParaRPr/>
          </a:p>
        </p:txBody>
      </p:sp>
      <p:pic>
        <p:nvPicPr>
          <p:cNvPr id="65" name="Рисунок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66" name="Shape 2694"/>
          <p:cNvSpPr/>
          <p:nvPr/>
        </p:nvSpPr>
        <p:spPr>
          <a:xfrm>
            <a:off x="644529" y="549928"/>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3538" y="14727"/>
                </a:moveTo>
                <a:cubicBezTo>
                  <a:pt x="13628" y="14411"/>
                  <a:pt x="13690" y="14083"/>
                  <a:pt x="13721" y="13745"/>
                </a:cubicBezTo>
                <a:lnTo>
                  <a:pt x="2970" y="13745"/>
                </a:lnTo>
                <a:cubicBezTo>
                  <a:pt x="3001" y="14083"/>
                  <a:pt x="3063" y="14411"/>
                  <a:pt x="3153" y="14727"/>
                </a:cubicBezTo>
                <a:cubicBezTo>
                  <a:pt x="3153" y="14727"/>
                  <a:pt x="13538" y="14727"/>
                  <a:pt x="13538" y="14727"/>
                </a:cubicBezTo>
                <a:close/>
                <a:moveTo>
                  <a:pt x="18655" y="12764"/>
                </a:moveTo>
                <a:cubicBezTo>
                  <a:pt x="18383" y="12764"/>
                  <a:pt x="18164" y="12984"/>
                  <a:pt x="18164" y="13255"/>
                </a:cubicBezTo>
                <a:cubicBezTo>
                  <a:pt x="18164" y="13526"/>
                  <a:pt x="18383" y="13745"/>
                  <a:pt x="18655" y="13745"/>
                </a:cubicBezTo>
                <a:cubicBezTo>
                  <a:pt x="18926" y="13745"/>
                  <a:pt x="19145" y="13526"/>
                  <a:pt x="19145" y="13255"/>
                </a:cubicBezTo>
                <a:cubicBezTo>
                  <a:pt x="19145" y="12984"/>
                  <a:pt x="18926" y="12764"/>
                  <a:pt x="18655" y="12764"/>
                </a:cubicBezTo>
                <a:moveTo>
                  <a:pt x="18655" y="8836"/>
                </a:moveTo>
                <a:cubicBezTo>
                  <a:pt x="18112" y="8836"/>
                  <a:pt x="17673" y="9276"/>
                  <a:pt x="17673" y="9818"/>
                </a:cubicBezTo>
                <a:cubicBezTo>
                  <a:pt x="17673" y="10360"/>
                  <a:pt x="18112" y="10800"/>
                  <a:pt x="18655" y="10800"/>
                </a:cubicBezTo>
                <a:cubicBezTo>
                  <a:pt x="19197" y="10800"/>
                  <a:pt x="19636" y="10360"/>
                  <a:pt x="19636" y="9818"/>
                </a:cubicBezTo>
                <a:cubicBezTo>
                  <a:pt x="19636" y="9276"/>
                  <a:pt x="19197" y="8836"/>
                  <a:pt x="18655" y="8836"/>
                </a:cubicBezTo>
                <a:moveTo>
                  <a:pt x="20618" y="19636"/>
                </a:moveTo>
                <a:cubicBezTo>
                  <a:pt x="20618" y="20178"/>
                  <a:pt x="20179" y="20618"/>
                  <a:pt x="19636" y="20618"/>
                </a:cubicBezTo>
                <a:lnTo>
                  <a:pt x="16691" y="20618"/>
                </a:lnTo>
                <a:lnTo>
                  <a:pt x="16691" y="5891"/>
                </a:lnTo>
                <a:lnTo>
                  <a:pt x="19636" y="5891"/>
                </a:lnTo>
                <a:cubicBezTo>
                  <a:pt x="20179" y="5891"/>
                  <a:pt x="20618" y="6331"/>
                  <a:pt x="20618" y="6873"/>
                </a:cubicBezTo>
                <a:cubicBezTo>
                  <a:pt x="20618" y="6873"/>
                  <a:pt x="20618" y="19636"/>
                  <a:pt x="20618" y="19636"/>
                </a:cubicBezTo>
                <a:close/>
                <a:moveTo>
                  <a:pt x="15709" y="20618"/>
                </a:moveTo>
                <a:lnTo>
                  <a:pt x="1964" y="20618"/>
                </a:lnTo>
                <a:cubicBezTo>
                  <a:pt x="1421" y="20618"/>
                  <a:pt x="982" y="20178"/>
                  <a:pt x="982" y="19636"/>
                </a:cubicBezTo>
                <a:lnTo>
                  <a:pt x="982" y="6873"/>
                </a:lnTo>
                <a:cubicBezTo>
                  <a:pt x="982" y="6331"/>
                  <a:pt x="1421" y="5891"/>
                  <a:pt x="1964" y="5891"/>
                </a:cubicBezTo>
                <a:lnTo>
                  <a:pt x="15709" y="5891"/>
                </a:lnTo>
                <a:cubicBezTo>
                  <a:pt x="15709" y="5891"/>
                  <a:pt x="15709" y="20618"/>
                  <a:pt x="15709" y="20618"/>
                </a:cubicBezTo>
                <a:close/>
                <a:moveTo>
                  <a:pt x="19636" y="4909"/>
                </a:moveTo>
                <a:lnTo>
                  <a:pt x="4909" y="4909"/>
                </a:lnTo>
                <a:lnTo>
                  <a:pt x="4909" y="2855"/>
                </a:lnTo>
                <a:cubicBezTo>
                  <a:pt x="5480" y="2653"/>
                  <a:pt x="5891" y="2113"/>
                  <a:pt x="5891" y="1473"/>
                </a:cubicBezTo>
                <a:cubicBezTo>
                  <a:pt x="5891" y="659"/>
                  <a:pt x="5231" y="0"/>
                  <a:pt x="4418" y="0"/>
                </a:cubicBezTo>
                <a:cubicBezTo>
                  <a:pt x="3605" y="0"/>
                  <a:pt x="2945" y="659"/>
                  <a:pt x="2945" y="1473"/>
                </a:cubicBezTo>
                <a:cubicBezTo>
                  <a:pt x="2945" y="2113"/>
                  <a:pt x="3357" y="2653"/>
                  <a:pt x="3927" y="2855"/>
                </a:cubicBezTo>
                <a:lnTo>
                  <a:pt x="3927" y="4909"/>
                </a:lnTo>
                <a:lnTo>
                  <a:pt x="1964" y="4909"/>
                </a:lnTo>
                <a:cubicBezTo>
                  <a:pt x="879" y="4909"/>
                  <a:pt x="0" y="5788"/>
                  <a:pt x="0" y="6873"/>
                </a:cubicBezTo>
                <a:lnTo>
                  <a:pt x="0" y="19636"/>
                </a:lnTo>
                <a:cubicBezTo>
                  <a:pt x="0" y="20721"/>
                  <a:pt x="879" y="21600"/>
                  <a:pt x="1964" y="21600"/>
                </a:cubicBezTo>
                <a:lnTo>
                  <a:pt x="19636" y="21600"/>
                </a:lnTo>
                <a:cubicBezTo>
                  <a:pt x="20721" y="21600"/>
                  <a:pt x="21600" y="20721"/>
                  <a:pt x="21600" y="19636"/>
                </a:cubicBezTo>
                <a:lnTo>
                  <a:pt x="21600" y="6873"/>
                </a:lnTo>
                <a:cubicBezTo>
                  <a:pt x="21600" y="5788"/>
                  <a:pt x="20721" y="4909"/>
                  <a:pt x="19636" y="4909"/>
                </a:cubicBezTo>
                <a:moveTo>
                  <a:pt x="18655" y="15709"/>
                </a:moveTo>
                <a:cubicBezTo>
                  <a:pt x="18383" y="15709"/>
                  <a:pt x="18164" y="15929"/>
                  <a:pt x="18164" y="16200"/>
                </a:cubicBezTo>
                <a:cubicBezTo>
                  <a:pt x="18164" y="16471"/>
                  <a:pt x="18383" y="16691"/>
                  <a:pt x="18655" y="16691"/>
                </a:cubicBezTo>
                <a:cubicBezTo>
                  <a:pt x="18926" y="16691"/>
                  <a:pt x="19145" y="16471"/>
                  <a:pt x="19145" y="16200"/>
                </a:cubicBezTo>
                <a:cubicBezTo>
                  <a:pt x="19145" y="15929"/>
                  <a:pt x="18926" y="15709"/>
                  <a:pt x="18655" y="15709"/>
                </a:cubicBezTo>
                <a:moveTo>
                  <a:pt x="4199" y="16691"/>
                </a:moveTo>
                <a:lnTo>
                  <a:pt x="12492" y="16691"/>
                </a:lnTo>
                <a:cubicBezTo>
                  <a:pt x="12744" y="16387"/>
                  <a:pt x="12971" y="16064"/>
                  <a:pt x="13152" y="15709"/>
                </a:cubicBezTo>
                <a:lnTo>
                  <a:pt x="3539" y="15709"/>
                </a:lnTo>
                <a:cubicBezTo>
                  <a:pt x="3720" y="16064"/>
                  <a:pt x="3947" y="16387"/>
                  <a:pt x="4199" y="16691"/>
                </a:cubicBezTo>
                <a:moveTo>
                  <a:pt x="8345" y="7855"/>
                </a:moveTo>
                <a:cubicBezTo>
                  <a:pt x="7196" y="7855"/>
                  <a:pt x="6138" y="8224"/>
                  <a:pt x="5263" y="8836"/>
                </a:cubicBezTo>
                <a:lnTo>
                  <a:pt x="11428" y="8836"/>
                </a:lnTo>
                <a:cubicBezTo>
                  <a:pt x="10553" y="8224"/>
                  <a:pt x="9495" y="7855"/>
                  <a:pt x="8345" y="7855"/>
                </a:cubicBezTo>
                <a:moveTo>
                  <a:pt x="8345" y="18655"/>
                </a:moveTo>
                <a:cubicBezTo>
                  <a:pt x="9495" y="18655"/>
                  <a:pt x="10553" y="18285"/>
                  <a:pt x="11428" y="17673"/>
                </a:cubicBezTo>
                <a:lnTo>
                  <a:pt x="5263" y="17673"/>
                </a:lnTo>
                <a:cubicBezTo>
                  <a:pt x="6138" y="18285"/>
                  <a:pt x="7196" y="18655"/>
                  <a:pt x="8345" y="18655"/>
                </a:cubicBezTo>
                <a:moveTo>
                  <a:pt x="12492" y="9818"/>
                </a:moveTo>
                <a:lnTo>
                  <a:pt x="4199" y="9818"/>
                </a:lnTo>
                <a:cubicBezTo>
                  <a:pt x="3947" y="10122"/>
                  <a:pt x="3720" y="10446"/>
                  <a:pt x="3539" y="10800"/>
                </a:cubicBezTo>
                <a:lnTo>
                  <a:pt x="13152" y="10800"/>
                </a:lnTo>
                <a:cubicBezTo>
                  <a:pt x="12971" y="10446"/>
                  <a:pt x="12744" y="10122"/>
                  <a:pt x="12492" y="9818"/>
                </a:cubicBezTo>
                <a:moveTo>
                  <a:pt x="13538" y="11782"/>
                </a:moveTo>
                <a:lnTo>
                  <a:pt x="3153" y="11782"/>
                </a:lnTo>
                <a:cubicBezTo>
                  <a:pt x="3063" y="12098"/>
                  <a:pt x="3001" y="12427"/>
                  <a:pt x="2970" y="12764"/>
                </a:cubicBezTo>
                <a:lnTo>
                  <a:pt x="13721" y="12764"/>
                </a:lnTo>
                <a:cubicBezTo>
                  <a:pt x="13690" y="12427"/>
                  <a:pt x="13628" y="12098"/>
                  <a:pt x="13538" y="11782"/>
                </a:cubicBezTo>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13" name="Прямоугольник 12">
            <a:extLst>
              <a:ext uri="{FF2B5EF4-FFF2-40B4-BE49-F238E27FC236}">
                <a16:creationId xmlns:a16="http://schemas.microsoft.com/office/drawing/2014/main" id="{81F3AF3D-1DC4-4425-ADF6-79D38646F880}"/>
              </a:ext>
            </a:extLst>
          </p:cNvPr>
          <p:cNvSpPr/>
          <p:nvPr/>
        </p:nvSpPr>
        <p:spPr>
          <a:xfrm>
            <a:off x="877436" y="2228671"/>
            <a:ext cx="5048106" cy="1569660"/>
          </a:xfrm>
          <a:prstGeom prst="rect">
            <a:avLst/>
          </a:prstGeom>
        </p:spPr>
        <p:txBody>
          <a:bodyPr wrap="square">
            <a:spAutoFit/>
          </a:bodyPr>
          <a:lstStyle/>
          <a:p>
            <a:pPr>
              <a:spcBef>
                <a:spcPts val="2000"/>
              </a:spcBef>
              <a:spcAft>
                <a:spcPts val="600"/>
              </a:spcAft>
            </a:pPr>
            <a:r>
              <a:rPr lang="uk-UA" sz="2400" dirty="0">
                <a:latin typeface="Times New Roman" panose="02020603050405020304" pitchFamily="18" charset="0"/>
                <a:cs typeface="Times New Roman" panose="02020603050405020304" pitchFamily="18" charset="0"/>
              </a:rPr>
              <a:t>З метою забезпечення законного судового рішення ініціатива повинна виходити лише від потерпілого чи підозрюваного/обвинуваченого</a:t>
            </a:r>
          </a:p>
        </p:txBody>
      </p:sp>
      <p:sp>
        <p:nvSpPr>
          <p:cNvPr id="15" name="Прямоугольник 14">
            <a:extLst>
              <a:ext uri="{FF2B5EF4-FFF2-40B4-BE49-F238E27FC236}">
                <a16:creationId xmlns:a16="http://schemas.microsoft.com/office/drawing/2014/main" id="{38AF1376-1F02-4D4F-AAFC-B77014825993}"/>
              </a:ext>
            </a:extLst>
          </p:cNvPr>
          <p:cNvSpPr/>
          <p:nvPr/>
        </p:nvSpPr>
        <p:spPr>
          <a:xfrm>
            <a:off x="6532832" y="3782639"/>
            <a:ext cx="5455589" cy="2308324"/>
          </a:xfrm>
          <a:prstGeom prst="rect">
            <a:avLst/>
          </a:prstGeom>
        </p:spPr>
        <p:txBody>
          <a:bodyPr wrap="square">
            <a:spAutoFit/>
          </a:bodyPr>
          <a:lstStyle/>
          <a:p>
            <a:pPr>
              <a:spcBef>
                <a:spcPts val="2000"/>
              </a:spcBef>
              <a:spcAft>
                <a:spcPts val="600"/>
              </a:spcAft>
            </a:pPr>
            <a:r>
              <a:rPr lang="uk-UA" sz="2400" dirty="0">
                <a:latin typeface="Times New Roman" panose="02020603050405020304" pitchFamily="18" charset="0"/>
                <a:cs typeface="Times New Roman" panose="02020603050405020304" pitchFamily="18" charset="0"/>
              </a:rPr>
              <a:t>Домовлятися стосовно укладення угоди про примирення можуть також захисник, представник потерпілого, законний представник або інша особа, погоджена сторонами, за винятком слідчого, прокурора або судді</a:t>
            </a:r>
            <a:endParaRPr lang="uk-UA" sz="3200" dirty="0">
              <a:latin typeface="Times New Roman" panose="02020603050405020304" pitchFamily="18" charset="0"/>
              <a:cs typeface="Times New Roman" panose="02020603050405020304" pitchFamily="18" charset="0"/>
            </a:endParaRPr>
          </a:p>
        </p:txBody>
      </p:sp>
      <p:sp>
        <p:nvSpPr>
          <p:cNvPr id="14" name="Прямоугольник 13">
            <a:extLst>
              <a:ext uri="{FF2B5EF4-FFF2-40B4-BE49-F238E27FC236}">
                <a16:creationId xmlns:a16="http://schemas.microsoft.com/office/drawing/2014/main" id="{593DD299-2DA7-47B7-AD85-809DCF9C0DF5}"/>
              </a:ext>
            </a:extLst>
          </p:cNvPr>
          <p:cNvSpPr/>
          <p:nvPr/>
        </p:nvSpPr>
        <p:spPr>
          <a:xfrm>
            <a:off x="1860218" y="499868"/>
            <a:ext cx="3610407" cy="707886"/>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Ініціативність</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Tree>
    <p:extLst>
      <p:ext uri="{BB962C8B-B14F-4D97-AF65-F5344CB8AC3E}">
        <p14:creationId xmlns:p14="http://schemas.microsoft.com/office/powerpoint/2010/main" val="343930208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1031"/>
          <p:cNvSpPr/>
          <p:nvPr/>
        </p:nvSpPr>
        <p:spPr>
          <a:xfrm flipH="1">
            <a:off x="-12359" y="-12357"/>
            <a:ext cx="8196943" cy="1681669"/>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cxnSp>
        <p:nvCxnSpPr>
          <p:cNvPr id="56" name="Shape 20"/>
          <p:cNvCxnSpPr/>
          <p:nvPr/>
        </p:nvCxnSpPr>
        <p:spPr>
          <a:xfrm>
            <a:off x="1368377" y="3103820"/>
            <a:ext cx="0" cy="1480499"/>
          </a:xfrm>
          <a:prstGeom prst="straightConnector1">
            <a:avLst/>
          </a:prstGeom>
          <a:noFill/>
          <a:ln w="9525" cap="flat" cmpd="sng">
            <a:solidFill>
              <a:srgbClr val="CCCCCC"/>
            </a:solidFill>
            <a:prstDash val="solid"/>
            <a:round/>
            <a:headEnd type="none" w="lg" len="lg"/>
            <a:tailEnd type="none" w="lg" len="lg"/>
          </a:ln>
        </p:spPr>
      </p:cxnSp>
      <p:cxnSp>
        <p:nvCxnSpPr>
          <p:cNvPr id="59" name="Shape 20"/>
          <p:cNvCxnSpPr/>
          <p:nvPr/>
        </p:nvCxnSpPr>
        <p:spPr>
          <a:xfrm flipV="1">
            <a:off x="10847292" y="3148401"/>
            <a:ext cx="0" cy="1480499"/>
          </a:xfrm>
          <a:prstGeom prst="straightConnector1">
            <a:avLst/>
          </a:prstGeom>
          <a:noFill/>
          <a:ln w="9525" cap="flat" cmpd="sng">
            <a:solidFill>
              <a:srgbClr val="CCCCCC"/>
            </a:solidFill>
            <a:prstDash val="solid"/>
            <a:round/>
            <a:headEnd type="none" w="lg" len="lg"/>
            <a:tailEnd type="none" w="lg" len="lg"/>
          </a:ln>
        </p:spPr>
      </p:cxnSp>
      <p:pic>
        <p:nvPicPr>
          <p:cNvPr id="65" name="Рисунок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66" name="Shape 2694"/>
          <p:cNvSpPr/>
          <p:nvPr/>
        </p:nvSpPr>
        <p:spPr>
          <a:xfrm>
            <a:off x="644529" y="549928"/>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3538" y="14727"/>
                </a:moveTo>
                <a:cubicBezTo>
                  <a:pt x="13628" y="14411"/>
                  <a:pt x="13690" y="14083"/>
                  <a:pt x="13721" y="13745"/>
                </a:cubicBezTo>
                <a:lnTo>
                  <a:pt x="2970" y="13745"/>
                </a:lnTo>
                <a:cubicBezTo>
                  <a:pt x="3001" y="14083"/>
                  <a:pt x="3063" y="14411"/>
                  <a:pt x="3153" y="14727"/>
                </a:cubicBezTo>
                <a:cubicBezTo>
                  <a:pt x="3153" y="14727"/>
                  <a:pt x="13538" y="14727"/>
                  <a:pt x="13538" y="14727"/>
                </a:cubicBezTo>
                <a:close/>
                <a:moveTo>
                  <a:pt x="18655" y="12764"/>
                </a:moveTo>
                <a:cubicBezTo>
                  <a:pt x="18383" y="12764"/>
                  <a:pt x="18164" y="12984"/>
                  <a:pt x="18164" y="13255"/>
                </a:cubicBezTo>
                <a:cubicBezTo>
                  <a:pt x="18164" y="13526"/>
                  <a:pt x="18383" y="13745"/>
                  <a:pt x="18655" y="13745"/>
                </a:cubicBezTo>
                <a:cubicBezTo>
                  <a:pt x="18926" y="13745"/>
                  <a:pt x="19145" y="13526"/>
                  <a:pt x="19145" y="13255"/>
                </a:cubicBezTo>
                <a:cubicBezTo>
                  <a:pt x="19145" y="12984"/>
                  <a:pt x="18926" y="12764"/>
                  <a:pt x="18655" y="12764"/>
                </a:cubicBezTo>
                <a:moveTo>
                  <a:pt x="18655" y="8836"/>
                </a:moveTo>
                <a:cubicBezTo>
                  <a:pt x="18112" y="8836"/>
                  <a:pt x="17673" y="9276"/>
                  <a:pt x="17673" y="9818"/>
                </a:cubicBezTo>
                <a:cubicBezTo>
                  <a:pt x="17673" y="10360"/>
                  <a:pt x="18112" y="10800"/>
                  <a:pt x="18655" y="10800"/>
                </a:cubicBezTo>
                <a:cubicBezTo>
                  <a:pt x="19197" y="10800"/>
                  <a:pt x="19636" y="10360"/>
                  <a:pt x="19636" y="9818"/>
                </a:cubicBezTo>
                <a:cubicBezTo>
                  <a:pt x="19636" y="9276"/>
                  <a:pt x="19197" y="8836"/>
                  <a:pt x="18655" y="8836"/>
                </a:cubicBezTo>
                <a:moveTo>
                  <a:pt x="20618" y="19636"/>
                </a:moveTo>
                <a:cubicBezTo>
                  <a:pt x="20618" y="20178"/>
                  <a:pt x="20179" y="20618"/>
                  <a:pt x="19636" y="20618"/>
                </a:cubicBezTo>
                <a:lnTo>
                  <a:pt x="16691" y="20618"/>
                </a:lnTo>
                <a:lnTo>
                  <a:pt x="16691" y="5891"/>
                </a:lnTo>
                <a:lnTo>
                  <a:pt x="19636" y="5891"/>
                </a:lnTo>
                <a:cubicBezTo>
                  <a:pt x="20179" y="5891"/>
                  <a:pt x="20618" y="6331"/>
                  <a:pt x="20618" y="6873"/>
                </a:cubicBezTo>
                <a:cubicBezTo>
                  <a:pt x="20618" y="6873"/>
                  <a:pt x="20618" y="19636"/>
                  <a:pt x="20618" y="19636"/>
                </a:cubicBezTo>
                <a:close/>
                <a:moveTo>
                  <a:pt x="15709" y="20618"/>
                </a:moveTo>
                <a:lnTo>
                  <a:pt x="1964" y="20618"/>
                </a:lnTo>
                <a:cubicBezTo>
                  <a:pt x="1421" y="20618"/>
                  <a:pt x="982" y="20178"/>
                  <a:pt x="982" y="19636"/>
                </a:cubicBezTo>
                <a:lnTo>
                  <a:pt x="982" y="6873"/>
                </a:lnTo>
                <a:cubicBezTo>
                  <a:pt x="982" y="6331"/>
                  <a:pt x="1421" y="5891"/>
                  <a:pt x="1964" y="5891"/>
                </a:cubicBezTo>
                <a:lnTo>
                  <a:pt x="15709" y="5891"/>
                </a:lnTo>
                <a:cubicBezTo>
                  <a:pt x="15709" y="5891"/>
                  <a:pt x="15709" y="20618"/>
                  <a:pt x="15709" y="20618"/>
                </a:cubicBezTo>
                <a:close/>
                <a:moveTo>
                  <a:pt x="19636" y="4909"/>
                </a:moveTo>
                <a:lnTo>
                  <a:pt x="4909" y="4909"/>
                </a:lnTo>
                <a:lnTo>
                  <a:pt x="4909" y="2855"/>
                </a:lnTo>
                <a:cubicBezTo>
                  <a:pt x="5480" y="2653"/>
                  <a:pt x="5891" y="2113"/>
                  <a:pt x="5891" y="1473"/>
                </a:cubicBezTo>
                <a:cubicBezTo>
                  <a:pt x="5891" y="659"/>
                  <a:pt x="5231" y="0"/>
                  <a:pt x="4418" y="0"/>
                </a:cubicBezTo>
                <a:cubicBezTo>
                  <a:pt x="3605" y="0"/>
                  <a:pt x="2945" y="659"/>
                  <a:pt x="2945" y="1473"/>
                </a:cubicBezTo>
                <a:cubicBezTo>
                  <a:pt x="2945" y="2113"/>
                  <a:pt x="3357" y="2653"/>
                  <a:pt x="3927" y="2855"/>
                </a:cubicBezTo>
                <a:lnTo>
                  <a:pt x="3927" y="4909"/>
                </a:lnTo>
                <a:lnTo>
                  <a:pt x="1964" y="4909"/>
                </a:lnTo>
                <a:cubicBezTo>
                  <a:pt x="879" y="4909"/>
                  <a:pt x="0" y="5788"/>
                  <a:pt x="0" y="6873"/>
                </a:cubicBezTo>
                <a:lnTo>
                  <a:pt x="0" y="19636"/>
                </a:lnTo>
                <a:cubicBezTo>
                  <a:pt x="0" y="20721"/>
                  <a:pt x="879" y="21600"/>
                  <a:pt x="1964" y="21600"/>
                </a:cubicBezTo>
                <a:lnTo>
                  <a:pt x="19636" y="21600"/>
                </a:lnTo>
                <a:cubicBezTo>
                  <a:pt x="20721" y="21600"/>
                  <a:pt x="21600" y="20721"/>
                  <a:pt x="21600" y="19636"/>
                </a:cubicBezTo>
                <a:lnTo>
                  <a:pt x="21600" y="6873"/>
                </a:lnTo>
                <a:cubicBezTo>
                  <a:pt x="21600" y="5788"/>
                  <a:pt x="20721" y="4909"/>
                  <a:pt x="19636" y="4909"/>
                </a:cubicBezTo>
                <a:moveTo>
                  <a:pt x="18655" y="15709"/>
                </a:moveTo>
                <a:cubicBezTo>
                  <a:pt x="18383" y="15709"/>
                  <a:pt x="18164" y="15929"/>
                  <a:pt x="18164" y="16200"/>
                </a:cubicBezTo>
                <a:cubicBezTo>
                  <a:pt x="18164" y="16471"/>
                  <a:pt x="18383" y="16691"/>
                  <a:pt x="18655" y="16691"/>
                </a:cubicBezTo>
                <a:cubicBezTo>
                  <a:pt x="18926" y="16691"/>
                  <a:pt x="19145" y="16471"/>
                  <a:pt x="19145" y="16200"/>
                </a:cubicBezTo>
                <a:cubicBezTo>
                  <a:pt x="19145" y="15929"/>
                  <a:pt x="18926" y="15709"/>
                  <a:pt x="18655" y="15709"/>
                </a:cubicBezTo>
                <a:moveTo>
                  <a:pt x="4199" y="16691"/>
                </a:moveTo>
                <a:lnTo>
                  <a:pt x="12492" y="16691"/>
                </a:lnTo>
                <a:cubicBezTo>
                  <a:pt x="12744" y="16387"/>
                  <a:pt x="12971" y="16064"/>
                  <a:pt x="13152" y="15709"/>
                </a:cubicBezTo>
                <a:lnTo>
                  <a:pt x="3539" y="15709"/>
                </a:lnTo>
                <a:cubicBezTo>
                  <a:pt x="3720" y="16064"/>
                  <a:pt x="3947" y="16387"/>
                  <a:pt x="4199" y="16691"/>
                </a:cubicBezTo>
                <a:moveTo>
                  <a:pt x="8345" y="7855"/>
                </a:moveTo>
                <a:cubicBezTo>
                  <a:pt x="7196" y="7855"/>
                  <a:pt x="6138" y="8224"/>
                  <a:pt x="5263" y="8836"/>
                </a:cubicBezTo>
                <a:lnTo>
                  <a:pt x="11428" y="8836"/>
                </a:lnTo>
                <a:cubicBezTo>
                  <a:pt x="10553" y="8224"/>
                  <a:pt x="9495" y="7855"/>
                  <a:pt x="8345" y="7855"/>
                </a:cubicBezTo>
                <a:moveTo>
                  <a:pt x="8345" y="18655"/>
                </a:moveTo>
                <a:cubicBezTo>
                  <a:pt x="9495" y="18655"/>
                  <a:pt x="10553" y="18285"/>
                  <a:pt x="11428" y="17673"/>
                </a:cubicBezTo>
                <a:lnTo>
                  <a:pt x="5263" y="17673"/>
                </a:lnTo>
                <a:cubicBezTo>
                  <a:pt x="6138" y="18285"/>
                  <a:pt x="7196" y="18655"/>
                  <a:pt x="8345" y="18655"/>
                </a:cubicBezTo>
                <a:moveTo>
                  <a:pt x="12492" y="9818"/>
                </a:moveTo>
                <a:lnTo>
                  <a:pt x="4199" y="9818"/>
                </a:lnTo>
                <a:cubicBezTo>
                  <a:pt x="3947" y="10122"/>
                  <a:pt x="3720" y="10446"/>
                  <a:pt x="3539" y="10800"/>
                </a:cubicBezTo>
                <a:lnTo>
                  <a:pt x="13152" y="10800"/>
                </a:lnTo>
                <a:cubicBezTo>
                  <a:pt x="12971" y="10446"/>
                  <a:pt x="12744" y="10122"/>
                  <a:pt x="12492" y="9818"/>
                </a:cubicBezTo>
                <a:moveTo>
                  <a:pt x="13538" y="11782"/>
                </a:moveTo>
                <a:lnTo>
                  <a:pt x="3153" y="11782"/>
                </a:lnTo>
                <a:cubicBezTo>
                  <a:pt x="3063" y="12098"/>
                  <a:pt x="3001" y="12427"/>
                  <a:pt x="2970" y="12764"/>
                </a:cubicBezTo>
                <a:lnTo>
                  <a:pt x="13721" y="12764"/>
                </a:lnTo>
                <a:cubicBezTo>
                  <a:pt x="13690" y="12427"/>
                  <a:pt x="13628" y="12098"/>
                  <a:pt x="13538" y="11782"/>
                </a:cubicBezTo>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13" name="Прямоугольник 12">
            <a:extLst>
              <a:ext uri="{FF2B5EF4-FFF2-40B4-BE49-F238E27FC236}">
                <a16:creationId xmlns:a16="http://schemas.microsoft.com/office/drawing/2014/main" id="{81F3AF3D-1DC4-4425-ADF6-79D38646F880}"/>
              </a:ext>
            </a:extLst>
          </p:cNvPr>
          <p:cNvSpPr/>
          <p:nvPr/>
        </p:nvSpPr>
        <p:spPr>
          <a:xfrm>
            <a:off x="1710071" y="1892365"/>
            <a:ext cx="9027037" cy="4734629"/>
          </a:xfrm>
          <a:prstGeom prst="rect">
            <a:avLst/>
          </a:prstGeom>
        </p:spPr>
        <p:txBody>
          <a:bodyPr wrap="square">
            <a:spAutoFit/>
          </a:bodyPr>
          <a:lstStyle/>
          <a:p>
            <a:pPr algn="just">
              <a:spcBef>
                <a:spcPts val="2000"/>
              </a:spcBef>
              <a:spcAft>
                <a:spcPts val="600"/>
              </a:spcAft>
            </a:pPr>
            <a:r>
              <a:rPr lang="uk-UA" sz="2000" i="1" dirty="0">
                <a:latin typeface="Times New Roman" panose="02020603050405020304" pitchFamily="18" charset="0"/>
                <a:cs typeface="Times New Roman" panose="02020603050405020304" pitchFamily="18" charset="0"/>
              </a:rPr>
              <a:t>Ухвалою Борщівського районного суду Тернопільської області у справі                              № </a:t>
            </a:r>
            <a:r>
              <a:rPr lang="ru-RU" sz="2000" i="1" dirty="0">
                <a:latin typeface="Times New Roman" panose="02020603050405020304" pitchFamily="18" charset="0"/>
                <a:cs typeface="Times New Roman" panose="02020603050405020304" pitchFamily="18" charset="0"/>
              </a:rPr>
              <a:t>594/1390/15</a:t>
            </a:r>
            <a:r>
              <a:rPr lang="uk-UA" sz="2000" i="1" dirty="0">
                <a:latin typeface="Times New Roman" panose="02020603050405020304" pitchFamily="18" charset="0"/>
                <a:cs typeface="Times New Roman" panose="02020603050405020304" pitchFamily="18" charset="0"/>
              </a:rPr>
              <a:t>, було відмовлено в у затвердженні угоди про примирення між потерпілою ОСОБА_1 та підозрюваним ОСОБА_3 угода про примирення  не може бути затверджена судом, оскільки її умови суперечать вимогам </a:t>
            </a:r>
            <a:r>
              <a:rPr lang="uk-UA" sz="2000" i="1" dirty="0">
                <a:latin typeface="Times New Roman" panose="02020603050405020304" pitchFamily="18" charset="0"/>
                <a:cs typeface="Times New Roman" panose="02020603050405020304" pitchFamily="18" charset="0"/>
                <a:hlinkClick r:id="rId3" tooltip="Кримінальний процесуальний кодекс України; нормативно-правовий акт № 4651-VI від 13.04.2012">
                  <a:extLst>
                    <a:ext uri="{A12FA001-AC4F-418D-AE19-62706E023703}">
                      <ahyp:hlinkClr xmlns:ahyp="http://schemas.microsoft.com/office/drawing/2018/hyperlinkcolor" val="tx"/>
                    </a:ext>
                  </a:extLst>
                </a:hlinkClick>
              </a:rPr>
              <a:t>КПК України</a:t>
            </a:r>
            <a:r>
              <a:rPr lang="uk-UA" sz="2000" i="1" dirty="0">
                <a:latin typeface="Times New Roman" panose="02020603050405020304" pitchFamily="18" charset="0"/>
                <a:cs typeface="Times New Roman" panose="02020603050405020304" pitchFamily="18" charset="0"/>
              </a:rPr>
              <a:t> та закону, існують обґрунтовані підстави вважати, що укладення угоди не було добровільним, очевидна неможливість виконання обвинуваченим взятих на себе за угодою зобов’язань. </a:t>
            </a:r>
          </a:p>
          <a:p>
            <a:pPr algn="just">
              <a:spcBef>
                <a:spcPts val="2000"/>
              </a:spcBef>
              <a:spcAft>
                <a:spcPts val="600"/>
              </a:spcAft>
            </a:pPr>
            <a:r>
              <a:rPr lang="uk-UA" sz="2000" i="1" dirty="0">
                <a:latin typeface="Times New Roman" panose="02020603050405020304" pitchFamily="18" charset="0"/>
                <a:cs typeface="Times New Roman" panose="02020603050405020304" pitchFamily="18" charset="0"/>
              </a:rPr>
              <a:t>Так, Потерпіла ОСОБА_1 показала, що укладення угоди було ініційовано слідчим, який вів досудове розслідування, та якому заявила, що не бажає висувати будь-які претензій до обвинуваченого. Саме слідчий надав їй текст угоди, який підписала в його службовому кабінеті, у відсутності підозрюваного. З обвинуваченим текст угоди не узгоджувала та не обговорювала. Обвинувачений ОСОБА_3 щодо обставин ініціювання та укладення угоди пояснення суду надати не зміг, заявивши, що про такі не пам’ятає</a:t>
            </a:r>
            <a:endParaRPr lang="uk-UA" sz="2000" dirty="0">
              <a:latin typeface="Times New Roman" panose="02020603050405020304" pitchFamily="18" charset="0"/>
              <a:cs typeface="Times New Roman" panose="02020603050405020304" pitchFamily="18" charset="0"/>
            </a:endParaRPr>
          </a:p>
        </p:txBody>
      </p:sp>
      <p:sp>
        <p:nvSpPr>
          <p:cNvPr id="14" name="Прямоугольник 13">
            <a:extLst>
              <a:ext uri="{FF2B5EF4-FFF2-40B4-BE49-F238E27FC236}">
                <a16:creationId xmlns:a16="http://schemas.microsoft.com/office/drawing/2014/main" id="{593DD299-2DA7-47B7-AD85-809DCF9C0DF5}"/>
              </a:ext>
            </a:extLst>
          </p:cNvPr>
          <p:cNvSpPr/>
          <p:nvPr/>
        </p:nvSpPr>
        <p:spPr>
          <a:xfrm>
            <a:off x="1860218" y="499868"/>
            <a:ext cx="3610407" cy="707886"/>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Ініціативність</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Tree>
    <p:extLst>
      <p:ext uri="{BB962C8B-B14F-4D97-AF65-F5344CB8AC3E}">
        <p14:creationId xmlns:p14="http://schemas.microsoft.com/office/powerpoint/2010/main" val="446447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1031"/>
          <p:cNvSpPr/>
          <p:nvPr/>
        </p:nvSpPr>
        <p:spPr>
          <a:xfrm flipH="1">
            <a:off x="-12359" y="-12357"/>
            <a:ext cx="8196943" cy="1681669"/>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cxnSp>
        <p:nvCxnSpPr>
          <p:cNvPr id="56" name="Shape 20"/>
          <p:cNvCxnSpPr/>
          <p:nvPr/>
        </p:nvCxnSpPr>
        <p:spPr>
          <a:xfrm>
            <a:off x="5810935" y="2452733"/>
            <a:ext cx="0" cy="1480499"/>
          </a:xfrm>
          <a:prstGeom prst="straightConnector1">
            <a:avLst/>
          </a:prstGeom>
          <a:noFill/>
          <a:ln w="9525" cap="flat" cmpd="sng">
            <a:solidFill>
              <a:srgbClr val="CCCCCC"/>
            </a:solidFill>
            <a:prstDash val="solid"/>
            <a:round/>
            <a:headEnd type="none" w="lg" len="lg"/>
            <a:tailEnd type="none" w="lg" len="lg"/>
          </a:ln>
        </p:spPr>
      </p:cxnSp>
      <p:sp>
        <p:nvSpPr>
          <p:cNvPr id="57" name="Shape 21"/>
          <p:cNvSpPr/>
          <p:nvPr/>
        </p:nvSpPr>
        <p:spPr>
          <a:xfrm>
            <a:off x="195831" y="2419109"/>
            <a:ext cx="566999" cy="566999"/>
          </a:xfrm>
          <a:prstGeom prst="ellipse">
            <a:avLst/>
          </a:prstGeom>
          <a:solidFill>
            <a:schemeClr val="accent4">
              <a:lumMod val="60000"/>
              <a:lumOff val="40000"/>
            </a:schemeClr>
          </a:solidFill>
          <a:ln>
            <a:noFill/>
          </a:ln>
        </p:spPr>
        <p:txBody>
          <a:bodyPr lIns="91425" tIns="91425" rIns="91425" bIns="91425" anchor="ctr" anchorCtr="0">
            <a:noAutofit/>
            <a:scene3d>
              <a:camera prst="orthographicFront"/>
              <a:lightRig rig="soft" dir="t">
                <a:rot lat="0" lon="0" rev="15600000"/>
              </a:lightRig>
            </a:scene3d>
            <a:sp3d extrusionH="57150" prstMaterial="softEdge">
              <a:bevelT w="25400" h="38100"/>
            </a:sp3d>
          </a:bodyPr>
          <a:lstStyle/>
          <a:p>
            <a:pPr lvl="0" rtl="0">
              <a:spcBef>
                <a:spcPts val="0"/>
              </a:spcBef>
              <a:buNone/>
            </a:pPr>
            <a:endParaRPr b="1" dirty="0">
              <a:ln/>
              <a:solidFill>
                <a:schemeClr val="accent4"/>
              </a:solidFill>
              <a:highlight>
                <a:srgbClr val="FFFF00"/>
              </a:highlight>
            </a:endParaRPr>
          </a:p>
        </p:txBody>
      </p:sp>
      <p:cxnSp>
        <p:nvCxnSpPr>
          <p:cNvPr id="59" name="Shape 20"/>
          <p:cNvCxnSpPr/>
          <p:nvPr/>
        </p:nvCxnSpPr>
        <p:spPr>
          <a:xfrm flipV="1">
            <a:off x="11580939" y="3933232"/>
            <a:ext cx="0" cy="1480499"/>
          </a:xfrm>
          <a:prstGeom prst="straightConnector1">
            <a:avLst/>
          </a:prstGeom>
          <a:noFill/>
          <a:ln w="9525" cap="flat" cmpd="sng">
            <a:solidFill>
              <a:srgbClr val="CCCCCC"/>
            </a:solidFill>
            <a:prstDash val="solid"/>
            <a:round/>
            <a:headEnd type="none" w="lg" len="lg"/>
            <a:tailEnd type="none" w="lg" len="lg"/>
          </a:ln>
        </p:spPr>
      </p:cxnSp>
      <p:sp>
        <p:nvSpPr>
          <p:cNvPr id="60" name="Shape 21"/>
          <p:cNvSpPr/>
          <p:nvPr/>
        </p:nvSpPr>
        <p:spPr>
          <a:xfrm flipV="1">
            <a:off x="5925542" y="3886164"/>
            <a:ext cx="566999" cy="566999"/>
          </a:xfrm>
          <a:prstGeom prst="ellipse">
            <a:avLst/>
          </a:prstGeom>
          <a:solidFill>
            <a:srgbClr val="A80030"/>
          </a:solidFill>
          <a:ln>
            <a:noFill/>
          </a:ln>
        </p:spPr>
        <p:txBody>
          <a:bodyPr lIns="91425" tIns="91425" rIns="91425" bIns="91425" anchor="ctr" anchorCtr="0">
            <a:noAutofit/>
          </a:bodyPr>
          <a:lstStyle/>
          <a:p>
            <a:pPr lvl="0" rtl="0">
              <a:spcBef>
                <a:spcPts val="0"/>
              </a:spcBef>
              <a:buNone/>
            </a:pPr>
            <a:endParaRPr/>
          </a:p>
        </p:txBody>
      </p:sp>
      <p:pic>
        <p:nvPicPr>
          <p:cNvPr id="65" name="Рисунок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66" name="Shape 2694"/>
          <p:cNvSpPr/>
          <p:nvPr/>
        </p:nvSpPr>
        <p:spPr>
          <a:xfrm>
            <a:off x="644529" y="549928"/>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3538" y="14727"/>
                </a:moveTo>
                <a:cubicBezTo>
                  <a:pt x="13628" y="14411"/>
                  <a:pt x="13690" y="14083"/>
                  <a:pt x="13721" y="13745"/>
                </a:cubicBezTo>
                <a:lnTo>
                  <a:pt x="2970" y="13745"/>
                </a:lnTo>
                <a:cubicBezTo>
                  <a:pt x="3001" y="14083"/>
                  <a:pt x="3063" y="14411"/>
                  <a:pt x="3153" y="14727"/>
                </a:cubicBezTo>
                <a:cubicBezTo>
                  <a:pt x="3153" y="14727"/>
                  <a:pt x="13538" y="14727"/>
                  <a:pt x="13538" y="14727"/>
                </a:cubicBezTo>
                <a:close/>
                <a:moveTo>
                  <a:pt x="18655" y="12764"/>
                </a:moveTo>
                <a:cubicBezTo>
                  <a:pt x="18383" y="12764"/>
                  <a:pt x="18164" y="12984"/>
                  <a:pt x="18164" y="13255"/>
                </a:cubicBezTo>
                <a:cubicBezTo>
                  <a:pt x="18164" y="13526"/>
                  <a:pt x="18383" y="13745"/>
                  <a:pt x="18655" y="13745"/>
                </a:cubicBezTo>
                <a:cubicBezTo>
                  <a:pt x="18926" y="13745"/>
                  <a:pt x="19145" y="13526"/>
                  <a:pt x="19145" y="13255"/>
                </a:cubicBezTo>
                <a:cubicBezTo>
                  <a:pt x="19145" y="12984"/>
                  <a:pt x="18926" y="12764"/>
                  <a:pt x="18655" y="12764"/>
                </a:cubicBezTo>
                <a:moveTo>
                  <a:pt x="18655" y="8836"/>
                </a:moveTo>
                <a:cubicBezTo>
                  <a:pt x="18112" y="8836"/>
                  <a:pt x="17673" y="9276"/>
                  <a:pt x="17673" y="9818"/>
                </a:cubicBezTo>
                <a:cubicBezTo>
                  <a:pt x="17673" y="10360"/>
                  <a:pt x="18112" y="10800"/>
                  <a:pt x="18655" y="10800"/>
                </a:cubicBezTo>
                <a:cubicBezTo>
                  <a:pt x="19197" y="10800"/>
                  <a:pt x="19636" y="10360"/>
                  <a:pt x="19636" y="9818"/>
                </a:cubicBezTo>
                <a:cubicBezTo>
                  <a:pt x="19636" y="9276"/>
                  <a:pt x="19197" y="8836"/>
                  <a:pt x="18655" y="8836"/>
                </a:cubicBezTo>
                <a:moveTo>
                  <a:pt x="20618" y="19636"/>
                </a:moveTo>
                <a:cubicBezTo>
                  <a:pt x="20618" y="20178"/>
                  <a:pt x="20179" y="20618"/>
                  <a:pt x="19636" y="20618"/>
                </a:cubicBezTo>
                <a:lnTo>
                  <a:pt x="16691" y="20618"/>
                </a:lnTo>
                <a:lnTo>
                  <a:pt x="16691" y="5891"/>
                </a:lnTo>
                <a:lnTo>
                  <a:pt x="19636" y="5891"/>
                </a:lnTo>
                <a:cubicBezTo>
                  <a:pt x="20179" y="5891"/>
                  <a:pt x="20618" y="6331"/>
                  <a:pt x="20618" y="6873"/>
                </a:cubicBezTo>
                <a:cubicBezTo>
                  <a:pt x="20618" y="6873"/>
                  <a:pt x="20618" y="19636"/>
                  <a:pt x="20618" y="19636"/>
                </a:cubicBezTo>
                <a:close/>
                <a:moveTo>
                  <a:pt x="15709" y="20618"/>
                </a:moveTo>
                <a:lnTo>
                  <a:pt x="1964" y="20618"/>
                </a:lnTo>
                <a:cubicBezTo>
                  <a:pt x="1421" y="20618"/>
                  <a:pt x="982" y="20178"/>
                  <a:pt x="982" y="19636"/>
                </a:cubicBezTo>
                <a:lnTo>
                  <a:pt x="982" y="6873"/>
                </a:lnTo>
                <a:cubicBezTo>
                  <a:pt x="982" y="6331"/>
                  <a:pt x="1421" y="5891"/>
                  <a:pt x="1964" y="5891"/>
                </a:cubicBezTo>
                <a:lnTo>
                  <a:pt x="15709" y="5891"/>
                </a:lnTo>
                <a:cubicBezTo>
                  <a:pt x="15709" y="5891"/>
                  <a:pt x="15709" y="20618"/>
                  <a:pt x="15709" y="20618"/>
                </a:cubicBezTo>
                <a:close/>
                <a:moveTo>
                  <a:pt x="19636" y="4909"/>
                </a:moveTo>
                <a:lnTo>
                  <a:pt x="4909" y="4909"/>
                </a:lnTo>
                <a:lnTo>
                  <a:pt x="4909" y="2855"/>
                </a:lnTo>
                <a:cubicBezTo>
                  <a:pt x="5480" y="2653"/>
                  <a:pt x="5891" y="2113"/>
                  <a:pt x="5891" y="1473"/>
                </a:cubicBezTo>
                <a:cubicBezTo>
                  <a:pt x="5891" y="659"/>
                  <a:pt x="5231" y="0"/>
                  <a:pt x="4418" y="0"/>
                </a:cubicBezTo>
                <a:cubicBezTo>
                  <a:pt x="3605" y="0"/>
                  <a:pt x="2945" y="659"/>
                  <a:pt x="2945" y="1473"/>
                </a:cubicBezTo>
                <a:cubicBezTo>
                  <a:pt x="2945" y="2113"/>
                  <a:pt x="3357" y="2653"/>
                  <a:pt x="3927" y="2855"/>
                </a:cubicBezTo>
                <a:lnTo>
                  <a:pt x="3927" y="4909"/>
                </a:lnTo>
                <a:lnTo>
                  <a:pt x="1964" y="4909"/>
                </a:lnTo>
                <a:cubicBezTo>
                  <a:pt x="879" y="4909"/>
                  <a:pt x="0" y="5788"/>
                  <a:pt x="0" y="6873"/>
                </a:cubicBezTo>
                <a:lnTo>
                  <a:pt x="0" y="19636"/>
                </a:lnTo>
                <a:cubicBezTo>
                  <a:pt x="0" y="20721"/>
                  <a:pt x="879" y="21600"/>
                  <a:pt x="1964" y="21600"/>
                </a:cubicBezTo>
                <a:lnTo>
                  <a:pt x="19636" y="21600"/>
                </a:lnTo>
                <a:cubicBezTo>
                  <a:pt x="20721" y="21600"/>
                  <a:pt x="21600" y="20721"/>
                  <a:pt x="21600" y="19636"/>
                </a:cubicBezTo>
                <a:lnTo>
                  <a:pt x="21600" y="6873"/>
                </a:lnTo>
                <a:cubicBezTo>
                  <a:pt x="21600" y="5788"/>
                  <a:pt x="20721" y="4909"/>
                  <a:pt x="19636" y="4909"/>
                </a:cubicBezTo>
                <a:moveTo>
                  <a:pt x="18655" y="15709"/>
                </a:moveTo>
                <a:cubicBezTo>
                  <a:pt x="18383" y="15709"/>
                  <a:pt x="18164" y="15929"/>
                  <a:pt x="18164" y="16200"/>
                </a:cubicBezTo>
                <a:cubicBezTo>
                  <a:pt x="18164" y="16471"/>
                  <a:pt x="18383" y="16691"/>
                  <a:pt x="18655" y="16691"/>
                </a:cubicBezTo>
                <a:cubicBezTo>
                  <a:pt x="18926" y="16691"/>
                  <a:pt x="19145" y="16471"/>
                  <a:pt x="19145" y="16200"/>
                </a:cubicBezTo>
                <a:cubicBezTo>
                  <a:pt x="19145" y="15929"/>
                  <a:pt x="18926" y="15709"/>
                  <a:pt x="18655" y="15709"/>
                </a:cubicBezTo>
                <a:moveTo>
                  <a:pt x="4199" y="16691"/>
                </a:moveTo>
                <a:lnTo>
                  <a:pt x="12492" y="16691"/>
                </a:lnTo>
                <a:cubicBezTo>
                  <a:pt x="12744" y="16387"/>
                  <a:pt x="12971" y="16064"/>
                  <a:pt x="13152" y="15709"/>
                </a:cubicBezTo>
                <a:lnTo>
                  <a:pt x="3539" y="15709"/>
                </a:lnTo>
                <a:cubicBezTo>
                  <a:pt x="3720" y="16064"/>
                  <a:pt x="3947" y="16387"/>
                  <a:pt x="4199" y="16691"/>
                </a:cubicBezTo>
                <a:moveTo>
                  <a:pt x="8345" y="7855"/>
                </a:moveTo>
                <a:cubicBezTo>
                  <a:pt x="7196" y="7855"/>
                  <a:pt x="6138" y="8224"/>
                  <a:pt x="5263" y="8836"/>
                </a:cubicBezTo>
                <a:lnTo>
                  <a:pt x="11428" y="8836"/>
                </a:lnTo>
                <a:cubicBezTo>
                  <a:pt x="10553" y="8224"/>
                  <a:pt x="9495" y="7855"/>
                  <a:pt x="8345" y="7855"/>
                </a:cubicBezTo>
                <a:moveTo>
                  <a:pt x="8345" y="18655"/>
                </a:moveTo>
                <a:cubicBezTo>
                  <a:pt x="9495" y="18655"/>
                  <a:pt x="10553" y="18285"/>
                  <a:pt x="11428" y="17673"/>
                </a:cubicBezTo>
                <a:lnTo>
                  <a:pt x="5263" y="17673"/>
                </a:lnTo>
                <a:cubicBezTo>
                  <a:pt x="6138" y="18285"/>
                  <a:pt x="7196" y="18655"/>
                  <a:pt x="8345" y="18655"/>
                </a:cubicBezTo>
                <a:moveTo>
                  <a:pt x="12492" y="9818"/>
                </a:moveTo>
                <a:lnTo>
                  <a:pt x="4199" y="9818"/>
                </a:lnTo>
                <a:cubicBezTo>
                  <a:pt x="3947" y="10122"/>
                  <a:pt x="3720" y="10446"/>
                  <a:pt x="3539" y="10800"/>
                </a:cubicBezTo>
                <a:lnTo>
                  <a:pt x="13152" y="10800"/>
                </a:lnTo>
                <a:cubicBezTo>
                  <a:pt x="12971" y="10446"/>
                  <a:pt x="12744" y="10122"/>
                  <a:pt x="12492" y="9818"/>
                </a:cubicBezTo>
                <a:moveTo>
                  <a:pt x="13538" y="11782"/>
                </a:moveTo>
                <a:lnTo>
                  <a:pt x="3153" y="11782"/>
                </a:lnTo>
                <a:cubicBezTo>
                  <a:pt x="3063" y="12098"/>
                  <a:pt x="3001" y="12427"/>
                  <a:pt x="2970" y="12764"/>
                </a:cubicBezTo>
                <a:lnTo>
                  <a:pt x="13721" y="12764"/>
                </a:lnTo>
                <a:cubicBezTo>
                  <a:pt x="13690" y="12427"/>
                  <a:pt x="13628" y="12098"/>
                  <a:pt x="13538" y="11782"/>
                </a:cubicBezTo>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13" name="Прямоугольник 12">
            <a:extLst>
              <a:ext uri="{FF2B5EF4-FFF2-40B4-BE49-F238E27FC236}">
                <a16:creationId xmlns:a16="http://schemas.microsoft.com/office/drawing/2014/main" id="{81F3AF3D-1DC4-4425-ADF6-79D38646F880}"/>
              </a:ext>
            </a:extLst>
          </p:cNvPr>
          <p:cNvSpPr/>
          <p:nvPr/>
        </p:nvSpPr>
        <p:spPr>
          <a:xfrm>
            <a:off x="877436" y="2228671"/>
            <a:ext cx="5048106" cy="4154984"/>
          </a:xfrm>
          <a:prstGeom prst="rect">
            <a:avLst/>
          </a:prstGeom>
        </p:spPr>
        <p:txBody>
          <a:bodyPr wrap="square">
            <a:spAutoFit/>
          </a:bodyPr>
          <a:lstStyle/>
          <a:p>
            <a:pPr>
              <a:spcBef>
                <a:spcPts val="2000"/>
              </a:spcBef>
              <a:spcAft>
                <a:spcPts val="600"/>
              </a:spcAft>
            </a:pPr>
            <a:r>
              <a:rPr lang="uk-UA" sz="2400" dirty="0">
                <a:latin typeface="Times New Roman" panose="02020603050405020304" pitchFamily="18" charset="0"/>
                <a:cs typeface="Times New Roman" panose="02020603050405020304" pitchFamily="18" charset="0"/>
              </a:rPr>
              <a:t>Угода про примирення між потерпілим та підозрюваним чи обвинуваченим може бути укладена у провадженні щодо кримінальних проступків, нетяжких злочинів та у кримінальному провадженні у формі приватного обвинувачення (</a:t>
            </a:r>
            <a:r>
              <a:rPr lang="uk-UA" sz="2400" i="1" dirty="0">
                <a:latin typeface="Times New Roman" panose="02020603050405020304" pitchFamily="18" charset="0"/>
                <a:cs typeface="Times New Roman" panose="02020603050405020304" pitchFamily="18" charset="0"/>
              </a:rPr>
              <a:t>поняття кримінального провадження у формі приватного обвинувачення, визначено у статті 477 КПК України</a:t>
            </a:r>
            <a:r>
              <a:rPr lang="uk-UA" sz="2400" dirty="0">
                <a:latin typeface="Times New Roman" panose="02020603050405020304" pitchFamily="18" charset="0"/>
                <a:cs typeface="Times New Roman" panose="02020603050405020304" pitchFamily="18" charset="0"/>
              </a:rPr>
              <a:t>).</a:t>
            </a:r>
          </a:p>
        </p:txBody>
      </p:sp>
      <p:sp>
        <p:nvSpPr>
          <p:cNvPr id="15" name="Прямоугольник 14">
            <a:extLst>
              <a:ext uri="{FF2B5EF4-FFF2-40B4-BE49-F238E27FC236}">
                <a16:creationId xmlns:a16="http://schemas.microsoft.com/office/drawing/2014/main" id="{38AF1376-1F02-4D4F-AAFC-B77014825993}"/>
              </a:ext>
            </a:extLst>
          </p:cNvPr>
          <p:cNvSpPr/>
          <p:nvPr/>
        </p:nvSpPr>
        <p:spPr>
          <a:xfrm>
            <a:off x="6532832" y="3782639"/>
            <a:ext cx="5455589" cy="2677656"/>
          </a:xfrm>
          <a:prstGeom prst="rect">
            <a:avLst/>
          </a:prstGeom>
        </p:spPr>
        <p:txBody>
          <a:bodyPr wrap="square">
            <a:spAutoFit/>
          </a:bodyPr>
          <a:lstStyle/>
          <a:p>
            <a:pPr>
              <a:spcBef>
                <a:spcPts val="2000"/>
              </a:spcBef>
              <a:spcAft>
                <a:spcPts val="600"/>
              </a:spcAft>
            </a:pPr>
            <a:r>
              <a:rPr lang="uk-UA" sz="2400" dirty="0">
                <a:latin typeface="Times New Roman" panose="02020603050405020304" pitchFamily="18" charset="0"/>
                <a:cs typeface="Times New Roman" panose="02020603050405020304" pitchFamily="18" charset="0"/>
              </a:rPr>
              <a:t>Укладення угоди про примирення у кримінальному провадженні щодо уповноваженої особи юридичної особи, яка вчинила кримінальне правопорушення, у зв’язку з яким здійснюється провадження щодо юридичної особи, не допускається</a:t>
            </a:r>
          </a:p>
        </p:txBody>
      </p:sp>
      <p:sp>
        <p:nvSpPr>
          <p:cNvPr id="14" name="Прямоугольник 13">
            <a:extLst>
              <a:ext uri="{FF2B5EF4-FFF2-40B4-BE49-F238E27FC236}">
                <a16:creationId xmlns:a16="http://schemas.microsoft.com/office/drawing/2014/main" id="{593DD299-2DA7-47B7-AD85-809DCF9C0DF5}"/>
              </a:ext>
            </a:extLst>
          </p:cNvPr>
          <p:cNvSpPr/>
          <p:nvPr/>
        </p:nvSpPr>
        <p:spPr>
          <a:xfrm>
            <a:off x="1895271" y="199596"/>
            <a:ext cx="4065324" cy="1323439"/>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Правова можливість</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Tree>
    <p:extLst>
      <p:ext uri="{BB962C8B-B14F-4D97-AF65-F5344CB8AC3E}">
        <p14:creationId xmlns:p14="http://schemas.microsoft.com/office/powerpoint/2010/main" val="74169221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1031"/>
          <p:cNvSpPr/>
          <p:nvPr/>
        </p:nvSpPr>
        <p:spPr>
          <a:xfrm flipH="1">
            <a:off x="-12359" y="-12357"/>
            <a:ext cx="8196943" cy="1681669"/>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cxnSp>
        <p:nvCxnSpPr>
          <p:cNvPr id="56" name="Shape 20"/>
          <p:cNvCxnSpPr/>
          <p:nvPr/>
        </p:nvCxnSpPr>
        <p:spPr>
          <a:xfrm>
            <a:off x="549670" y="3228021"/>
            <a:ext cx="0" cy="1480499"/>
          </a:xfrm>
          <a:prstGeom prst="straightConnector1">
            <a:avLst/>
          </a:prstGeom>
          <a:noFill/>
          <a:ln w="9525" cap="flat" cmpd="sng">
            <a:solidFill>
              <a:srgbClr val="CCCCCC"/>
            </a:solidFill>
            <a:prstDash val="solid"/>
            <a:round/>
            <a:headEnd type="none" w="lg" len="lg"/>
            <a:tailEnd type="none" w="lg" len="lg"/>
          </a:ln>
        </p:spPr>
      </p:cxnSp>
      <p:cxnSp>
        <p:nvCxnSpPr>
          <p:cNvPr id="59" name="Shape 20"/>
          <p:cNvCxnSpPr/>
          <p:nvPr/>
        </p:nvCxnSpPr>
        <p:spPr>
          <a:xfrm flipV="1">
            <a:off x="11580939" y="3209416"/>
            <a:ext cx="0" cy="1480499"/>
          </a:xfrm>
          <a:prstGeom prst="straightConnector1">
            <a:avLst/>
          </a:prstGeom>
          <a:noFill/>
          <a:ln w="9525" cap="flat" cmpd="sng">
            <a:solidFill>
              <a:srgbClr val="CCCCCC"/>
            </a:solidFill>
            <a:prstDash val="solid"/>
            <a:round/>
            <a:headEnd type="none" w="lg" len="lg"/>
            <a:tailEnd type="none" w="lg" len="lg"/>
          </a:ln>
        </p:spPr>
      </p:cxnSp>
      <p:pic>
        <p:nvPicPr>
          <p:cNvPr id="65" name="Рисунок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66" name="Shape 2694"/>
          <p:cNvSpPr/>
          <p:nvPr/>
        </p:nvSpPr>
        <p:spPr>
          <a:xfrm>
            <a:off x="644529" y="549928"/>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3538" y="14727"/>
                </a:moveTo>
                <a:cubicBezTo>
                  <a:pt x="13628" y="14411"/>
                  <a:pt x="13690" y="14083"/>
                  <a:pt x="13721" y="13745"/>
                </a:cubicBezTo>
                <a:lnTo>
                  <a:pt x="2970" y="13745"/>
                </a:lnTo>
                <a:cubicBezTo>
                  <a:pt x="3001" y="14083"/>
                  <a:pt x="3063" y="14411"/>
                  <a:pt x="3153" y="14727"/>
                </a:cubicBezTo>
                <a:cubicBezTo>
                  <a:pt x="3153" y="14727"/>
                  <a:pt x="13538" y="14727"/>
                  <a:pt x="13538" y="14727"/>
                </a:cubicBezTo>
                <a:close/>
                <a:moveTo>
                  <a:pt x="18655" y="12764"/>
                </a:moveTo>
                <a:cubicBezTo>
                  <a:pt x="18383" y="12764"/>
                  <a:pt x="18164" y="12984"/>
                  <a:pt x="18164" y="13255"/>
                </a:cubicBezTo>
                <a:cubicBezTo>
                  <a:pt x="18164" y="13526"/>
                  <a:pt x="18383" y="13745"/>
                  <a:pt x="18655" y="13745"/>
                </a:cubicBezTo>
                <a:cubicBezTo>
                  <a:pt x="18926" y="13745"/>
                  <a:pt x="19145" y="13526"/>
                  <a:pt x="19145" y="13255"/>
                </a:cubicBezTo>
                <a:cubicBezTo>
                  <a:pt x="19145" y="12984"/>
                  <a:pt x="18926" y="12764"/>
                  <a:pt x="18655" y="12764"/>
                </a:cubicBezTo>
                <a:moveTo>
                  <a:pt x="18655" y="8836"/>
                </a:moveTo>
                <a:cubicBezTo>
                  <a:pt x="18112" y="8836"/>
                  <a:pt x="17673" y="9276"/>
                  <a:pt x="17673" y="9818"/>
                </a:cubicBezTo>
                <a:cubicBezTo>
                  <a:pt x="17673" y="10360"/>
                  <a:pt x="18112" y="10800"/>
                  <a:pt x="18655" y="10800"/>
                </a:cubicBezTo>
                <a:cubicBezTo>
                  <a:pt x="19197" y="10800"/>
                  <a:pt x="19636" y="10360"/>
                  <a:pt x="19636" y="9818"/>
                </a:cubicBezTo>
                <a:cubicBezTo>
                  <a:pt x="19636" y="9276"/>
                  <a:pt x="19197" y="8836"/>
                  <a:pt x="18655" y="8836"/>
                </a:cubicBezTo>
                <a:moveTo>
                  <a:pt x="20618" y="19636"/>
                </a:moveTo>
                <a:cubicBezTo>
                  <a:pt x="20618" y="20178"/>
                  <a:pt x="20179" y="20618"/>
                  <a:pt x="19636" y="20618"/>
                </a:cubicBezTo>
                <a:lnTo>
                  <a:pt x="16691" y="20618"/>
                </a:lnTo>
                <a:lnTo>
                  <a:pt x="16691" y="5891"/>
                </a:lnTo>
                <a:lnTo>
                  <a:pt x="19636" y="5891"/>
                </a:lnTo>
                <a:cubicBezTo>
                  <a:pt x="20179" y="5891"/>
                  <a:pt x="20618" y="6331"/>
                  <a:pt x="20618" y="6873"/>
                </a:cubicBezTo>
                <a:cubicBezTo>
                  <a:pt x="20618" y="6873"/>
                  <a:pt x="20618" y="19636"/>
                  <a:pt x="20618" y="19636"/>
                </a:cubicBezTo>
                <a:close/>
                <a:moveTo>
                  <a:pt x="15709" y="20618"/>
                </a:moveTo>
                <a:lnTo>
                  <a:pt x="1964" y="20618"/>
                </a:lnTo>
                <a:cubicBezTo>
                  <a:pt x="1421" y="20618"/>
                  <a:pt x="982" y="20178"/>
                  <a:pt x="982" y="19636"/>
                </a:cubicBezTo>
                <a:lnTo>
                  <a:pt x="982" y="6873"/>
                </a:lnTo>
                <a:cubicBezTo>
                  <a:pt x="982" y="6331"/>
                  <a:pt x="1421" y="5891"/>
                  <a:pt x="1964" y="5891"/>
                </a:cubicBezTo>
                <a:lnTo>
                  <a:pt x="15709" y="5891"/>
                </a:lnTo>
                <a:cubicBezTo>
                  <a:pt x="15709" y="5891"/>
                  <a:pt x="15709" y="20618"/>
                  <a:pt x="15709" y="20618"/>
                </a:cubicBezTo>
                <a:close/>
                <a:moveTo>
                  <a:pt x="19636" y="4909"/>
                </a:moveTo>
                <a:lnTo>
                  <a:pt x="4909" y="4909"/>
                </a:lnTo>
                <a:lnTo>
                  <a:pt x="4909" y="2855"/>
                </a:lnTo>
                <a:cubicBezTo>
                  <a:pt x="5480" y="2653"/>
                  <a:pt x="5891" y="2113"/>
                  <a:pt x="5891" y="1473"/>
                </a:cubicBezTo>
                <a:cubicBezTo>
                  <a:pt x="5891" y="659"/>
                  <a:pt x="5231" y="0"/>
                  <a:pt x="4418" y="0"/>
                </a:cubicBezTo>
                <a:cubicBezTo>
                  <a:pt x="3605" y="0"/>
                  <a:pt x="2945" y="659"/>
                  <a:pt x="2945" y="1473"/>
                </a:cubicBezTo>
                <a:cubicBezTo>
                  <a:pt x="2945" y="2113"/>
                  <a:pt x="3357" y="2653"/>
                  <a:pt x="3927" y="2855"/>
                </a:cubicBezTo>
                <a:lnTo>
                  <a:pt x="3927" y="4909"/>
                </a:lnTo>
                <a:lnTo>
                  <a:pt x="1964" y="4909"/>
                </a:lnTo>
                <a:cubicBezTo>
                  <a:pt x="879" y="4909"/>
                  <a:pt x="0" y="5788"/>
                  <a:pt x="0" y="6873"/>
                </a:cubicBezTo>
                <a:lnTo>
                  <a:pt x="0" y="19636"/>
                </a:lnTo>
                <a:cubicBezTo>
                  <a:pt x="0" y="20721"/>
                  <a:pt x="879" y="21600"/>
                  <a:pt x="1964" y="21600"/>
                </a:cubicBezTo>
                <a:lnTo>
                  <a:pt x="19636" y="21600"/>
                </a:lnTo>
                <a:cubicBezTo>
                  <a:pt x="20721" y="21600"/>
                  <a:pt x="21600" y="20721"/>
                  <a:pt x="21600" y="19636"/>
                </a:cubicBezTo>
                <a:lnTo>
                  <a:pt x="21600" y="6873"/>
                </a:lnTo>
                <a:cubicBezTo>
                  <a:pt x="21600" y="5788"/>
                  <a:pt x="20721" y="4909"/>
                  <a:pt x="19636" y="4909"/>
                </a:cubicBezTo>
                <a:moveTo>
                  <a:pt x="18655" y="15709"/>
                </a:moveTo>
                <a:cubicBezTo>
                  <a:pt x="18383" y="15709"/>
                  <a:pt x="18164" y="15929"/>
                  <a:pt x="18164" y="16200"/>
                </a:cubicBezTo>
                <a:cubicBezTo>
                  <a:pt x="18164" y="16471"/>
                  <a:pt x="18383" y="16691"/>
                  <a:pt x="18655" y="16691"/>
                </a:cubicBezTo>
                <a:cubicBezTo>
                  <a:pt x="18926" y="16691"/>
                  <a:pt x="19145" y="16471"/>
                  <a:pt x="19145" y="16200"/>
                </a:cubicBezTo>
                <a:cubicBezTo>
                  <a:pt x="19145" y="15929"/>
                  <a:pt x="18926" y="15709"/>
                  <a:pt x="18655" y="15709"/>
                </a:cubicBezTo>
                <a:moveTo>
                  <a:pt x="4199" y="16691"/>
                </a:moveTo>
                <a:lnTo>
                  <a:pt x="12492" y="16691"/>
                </a:lnTo>
                <a:cubicBezTo>
                  <a:pt x="12744" y="16387"/>
                  <a:pt x="12971" y="16064"/>
                  <a:pt x="13152" y="15709"/>
                </a:cubicBezTo>
                <a:lnTo>
                  <a:pt x="3539" y="15709"/>
                </a:lnTo>
                <a:cubicBezTo>
                  <a:pt x="3720" y="16064"/>
                  <a:pt x="3947" y="16387"/>
                  <a:pt x="4199" y="16691"/>
                </a:cubicBezTo>
                <a:moveTo>
                  <a:pt x="8345" y="7855"/>
                </a:moveTo>
                <a:cubicBezTo>
                  <a:pt x="7196" y="7855"/>
                  <a:pt x="6138" y="8224"/>
                  <a:pt x="5263" y="8836"/>
                </a:cubicBezTo>
                <a:lnTo>
                  <a:pt x="11428" y="8836"/>
                </a:lnTo>
                <a:cubicBezTo>
                  <a:pt x="10553" y="8224"/>
                  <a:pt x="9495" y="7855"/>
                  <a:pt x="8345" y="7855"/>
                </a:cubicBezTo>
                <a:moveTo>
                  <a:pt x="8345" y="18655"/>
                </a:moveTo>
                <a:cubicBezTo>
                  <a:pt x="9495" y="18655"/>
                  <a:pt x="10553" y="18285"/>
                  <a:pt x="11428" y="17673"/>
                </a:cubicBezTo>
                <a:lnTo>
                  <a:pt x="5263" y="17673"/>
                </a:lnTo>
                <a:cubicBezTo>
                  <a:pt x="6138" y="18285"/>
                  <a:pt x="7196" y="18655"/>
                  <a:pt x="8345" y="18655"/>
                </a:cubicBezTo>
                <a:moveTo>
                  <a:pt x="12492" y="9818"/>
                </a:moveTo>
                <a:lnTo>
                  <a:pt x="4199" y="9818"/>
                </a:lnTo>
                <a:cubicBezTo>
                  <a:pt x="3947" y="10122"/>
                  <a:pt x="3720" y="10446"/>
                  <a:pt x="3539" y="10800"/>
                </a:cubicBezTo>
                <a:lnTo>
                  <a:pt x="13152" y="10800"/>
                </a:lnTo>
                <a:cubicBezTo>
                  <a:pt x="12971" y="10446"/>
                  <a:pt x="12744" y="10122"/>
                  <a:pt x="12492" y="9818"/>
                </a:cubicBezTo>
                <a:moveTo>
                  <a:pt x="13538" y="11782"/>
                </a:moveTo>
                <a:lnTo>
                  <a:pt x="3153" y="11782"/>
                </a:lnTo>
                <a:cubicBezTo>
                  <a:pt x="3063" y="12098"/>
                  <a:pt x="3001" y="12427"/>
                  <a:pt x="2970" y="12764"/>
                </a:cubicBezTo>
                <a:lnTo>
                  <a:pt x="13721" y="12764"/>
                </a:lnTo>
                <a:cubicBezTo>
                  <a:pt x="13690" y="12427"/>
                  <a:pt x="13628" y="12098"/>
                  <a:pt x="13538" y="11782"/>
                </a:cubicBezTo>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13" name="Прямоугольник 12">
            <a:extLst>
              <a:ext uri="{FF2B5EF4-FFF2-40B4-BE49-F238E27FC236}">
                <a16:creationId xmlns:a16="http://schemas.microsoft.com/office/drawing/2014/main" id="{81F3AF3D-1DC4-4425-ADF6-79D38646F880}"/>
              </a:ext>
            </a:extLst>
          </p:cNvPr>
          <p:cNvSpPr/>
          <p:nvPr/>
        </p:nvSpPr>
        <p:spPr>
          <a:xfrm>
            <a:off x="893135" y="1873760"/>
            <a:ext cx="10196622" cy="4801314"/>
          </a:xfrm>
          <a:prstGeom prst="rect">
            <a:avLst/>
          </a:prstGeom>
        </p:spPr>
        <p:txBody>
          <a:bodyPr wrap="square">
            <a:spAutoFit/>
          </a:bodyPr>
          <a:lstStyle/>
          <a:p>
            <a:pPr algn="just"/>
            <a:r>
              <a:rPr lang="uk-UA" i="1" dirty="0">
                <a:latin typeface="Times New Roman" panose="02020603050405020304" pitchFamily="18" charset="0"/>
                <a:cs typeface="Times New Roman" panose="02020603050405020304" pitchFamily="18" charset="0"/>
              </a:rPr>
              <a:t>Ухвалою Снігурівський районний суд Миколаївської області  у справі 485/126/18 було відмовлено в у затвердженні угоди про примирення між представником потерпілої ОСОБА_4 та обвинуваченою ОСОБА_2 </a:t>
            </a:r>
            <a:r>
              <a:rPr lang="uk-UA" i="1" dirty="0" err="1">
                <a:latin typeface="Times New Roman" panose="02020603050405020304" pitchFamily="18" charset="0"/>
                <a:cs typeface="Times New Roman" panose="02020603050405020304" pitchFamily="18" charset="0"/>
              </a:rPr>
              <a:t>виходчи</a:t>
            </a:r>
            <a:r>
              <a:rPr lang="uk-UA" i="1" dirty="0">
                <a:latin typeface="Times New Roman" panose="02020603050405020304" pitchFamily="18" charset="0"/>
                <a:cs typeface="Times New Roman" panose="02020603050405020304" pitchFamily="18" charset="0"/>
              </a:rPr>
              <a:t> із наступного.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Частиною</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4 ст. 74 КК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України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передбачено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що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особа, яка вчинила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злочин</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невеликої</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або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середньої</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тяжкості</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крім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корупційних</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злочинів</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може</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бути за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вироком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суду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звільнена</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від</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покарання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якщо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буде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визнано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що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з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урахуванням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бездоганної</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поведінки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і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сумлінного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ставлення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до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праці</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цю</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особу на час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розгляду</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справи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в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суді</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не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можна</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вважати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суспільно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небезпечною</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a:t>
            </a:r>
          </a:p>
          <a:p>
            <a:pPr algn="just"/>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Виходячи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з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положень</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ч. 4 ст.74; ч.1 ст.75 КК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України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за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вироком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суду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може</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бути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звільнено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особу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від</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призначеного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покарання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яка вчинила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злочин</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невеликої</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або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середньої</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тяжкості</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крім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корупційних</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злочинів</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Як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убачається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з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матеріалів</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кримінального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провадження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ОСОБА_2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обвинувачено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у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злочинах</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передбачених</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ч.2 ст.191КК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України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та ч.1ст.366 КК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України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які</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згіднозі</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ст.12 КК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України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хоч</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і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відносяться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до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злочинів</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невеликої</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та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середньої</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тяжкості</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проте</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згідно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з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приміткою</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дост</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45 КК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Україниє</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корупційними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Так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відповідно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до п. 19 Постанови пленуму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Вищого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спеціалізованого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суду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України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з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розгляду</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цивільних</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та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кримінальних</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справ «Про практику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здійснення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судами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кримінального</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провадження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на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підставі</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угод</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від</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11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грудня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2015 року №13 у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кримінальних</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правопорушеннях</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де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основним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безпосереднім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об'єктом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виступають</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публічні</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інтереси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зокрема</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немайнові</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а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спричинена</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конкретним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фізичним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чи</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юридичним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особам шкода є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лише</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проявом</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посягання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на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основний</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об'єкт</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укладення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угоди про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примирення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 не </a:t>
            </a:r>
            <a:r>
              <a:rPr lang="ru-RU" i="1" dirty="0" err="1">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допускається</a:t>
            </a:r>
            <a:r>
              <a:rPr lang="ru-RU" i="1" dirty="0">
                <a:latin typeface="Times New Roman" panose="02020603050405020304" pitchFamily="18" charset="0"/>
                <a:cs typeface="Times New Roman" panose="02020603050405020304" pitchFamily="18" charset="0"/>
                <a:hlinkClick r:id="rId3" tooltip="Кримінальний кодекс України; нормативно-правовий акт № 2341-III від 05.04.2001">
                  <a:extLst>
                    <a:ext uri="{A12FA001-AC4F-418D-AE19-62706E023703}">
                      <ahyp:hlinkClr xmlns:ahyp="http://schemas.microsoft.com/office/drawing/2018/hyperlinkcolor" val="tx"/>
                    </a:ext>
                  </a:extLst>
                </a:hlinkClick>
              </a:rPr>
              <a:t>.</a:t>
            </a:r>
          </a:p>
        </p:txBody>
      </p:sp>
      <p:sp>
        <p:nvSpPr>
          <p:cNvPr id="9" name="Прямоугольник 8">
            <a:extLst>
              <a:ext uri="{FF2B5EF4-FFF2-40B4-BE49-F238E27FC236}">
                <a16:creationId xmlns:a16="http://schemas.microsoft.com/office/drawing/2014/main" id="{BD73089C-4E15-4CF8-A003-881D67808AE0}"/>
              </a:ext>
            </a:extLst>
          </p:cNvPr>
          <p:cNvSpPr/>
          <p:nvPr/>
        </p:nvSpPr>
        <p:spPr>
          <a:xfrm>
            <a:off x="1860218" y="192091"/>
            <a:ext cx="4065324" cy="1323439"/>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Правова можливість</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Tree>
    <p:extLst>
      <p:ext uri="{BB962C8B-B14F-4D97-AF65-F5344CB8AC3E}">
        <p14:creationId xmlns:p14="http://schemas.microsoft.com/office/powerpoint/2010/main" val="337734074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1031"/>
          <p:cNvSpPr/>
          <p:nvPr/>
        </p:nvSpPr>
        <p:spPr>
          <a:xfrm flipH="1">
            <a:off x="-12359" y="-12357"/>
            <a:ext cx="8196943" cy="1681669"/>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cxnSp>
        <p:nvCxnSpPr>
          <p:cNvPr id="56" name="Shape 20"/>
          <p:cNvCxnSpPr/>
          <p:nvPr/>
        </p:nvCxnSpPr>
        <p:spPr>
          <a:xfrm>
            <a:off x="549670" y="3228021"/>
            <a:ext cx="0" cy="1480499"/>
          </a:xfrm>
          <a:prstGeom prst="straightConnector1">
            <a:avLst/>
          </a:prstGeom>
          <a:noFill/>
          <a:ln w="9525" cap="flat" cmpd="sng">
            <a:solidFill>
              <a:srgbClr val="CCCCCC"/>
            </a:solidFill>
            <a:prstDash val="solid"/>
            <a:round/>
            <a:headEnd type="none" w="lg" len="lg"/>
            <a:tailEnd type="none" w="lg" len="lg"/>
          </a:ln>
        </p:spPr>
      </p:cxnSp>
      <p:cxnSp>
        <p:nvCxnSpPr>
          <p:cNvPr id="59" name="Shape 20"/>
          <p:cNvCxnSpPr/>
          <p:nvPr/>
        </p:nvCxnSpPr>
        <p:spPr>
          <a:xfrm flipV="1">
            <a:off x="11580939" y="3209416"/>
            <a:ext cx="0" cy="1480499"/>
          </a:xfrm>
          <a:prstGeom prst="straightConnector1">
            <a:avLst/>
          </a:prstGeom>
          <a:noFill/>
          <a:ln w="9525" cap="flat" cmpd="sng">
            <a:solidFill>
              <a:srgbClr val="CCCCCC"/>
            </a:solidFill>
            <a:prstDash val="solid"/>
            <a:round/>
            <a:headEnd type="none" w="lg" len="lg"/>
            <a:tailEnd type="none" w="lg" len="lg"/>
          </a:ln>
        </p:spPr>
      </p:cxnSp>
      <p:pic>
        <p:nvPicPr>
          <p:cNvPr id="65" name="Рисунок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66" name="Shape 2694"/>
          <p:cNvSpPr/>
          <p:nvPr/>
        </p:nvSpPr>
        <p:spPr>
          <a:xfrm>
            <a:off x="644529" y="549928"/>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3538" y="14727"/>
                </a:moveTo>
                <a:cubicBezTo>
                  <a:pt x="13628" y="14411"/>
                  <a:pt x="13690" y="14083"/>
                  <a:pt x="13721" y="13745"/>
                </a:cubicBezTo>
                <a:lnTo>
                  <a:pt x="2970" y="13745"/>
                </a:lnTo>
                <a:cubicBezTo>
                  <a:pt x="3001" y="14083"/>
                  <a:pt x="3063" y="14411"/>
                  <a:pt x="3153" y="14727"/>
                </a:cubicBezTo>
                <a:cubicBezTo>
                  <a:pt x="3153" y="14727"/>
                  <a:pt x="13538" y="14727"/>
                  <a:pt x="13538" y="14727"/>
                </a:cubicBezTo>
                <a:close/>
                <a:moveTo>
                  <a:pt x="18655" y="12764"/>
                </a:moveTo>
                <a:cubicBezTo>
                  <a:pt x="18383" y="12764"/>
                  <a:pt x="18164" y="12984"/>
                  <a:pt x="18164" y="13255"/>
                </a:cubicBezTo>
                <a:cubicBezTo>
                  <a:pt x="18164" y="13526"/>
                  <a:pt x="18383" y="13745"/>
                  <a:pt x="18655" y="13745"/>
                </a:cubicBezTo>
                <a:cubicBezTo>
                  <a:pt x="18926" y="13745"/>
                  <a:pt x="19145" y="13526"/>
                  <a:pt x="19145" y="13255"/>
                </a:cubicBezTo>
                <a:cubicBezTo>
                  <a:pt x="19145" y="12984"/>
                  <a:pt x="18926" y="12764"/>
                  <a:pt x="18655" y="12764"/>
                </a:cubicBezTo>
                <a:moveTo>
                  <a:pt x="18655" y="8836"/>
                </a:moveTo>
                <a:cubicBezTo>
                  <a:pt x="18112" y="8836"/>
                  <a:pt x="17673" y="9276"/>
                  <a:pt x="17673" y="9818"/>
                </a:cubicBezTo>
                <a:cubicBezTo>
                  <a:pt x="17673" y="10360"/>
                  <a:pt x="18112" y="10800"/>
                  <a:pt x="18655" y="10800"/>
                </a:cubicBezTo>
                <a:cubicBezTo>
                  <a:pt x="19197" y="10800"/>
                  <a:pt x="19636" y="10360"/>
                  <a:pt x="19636" y="9818"/>
                </a:cubicBezTo>
                <a:cubicBezTo>
                  <a:pt x="19636" y="9276"/>
                  <a:pt x="19197" y="8836"/>
                  <a:pt x="18655" y="8836"/>
                </a:cubicBezTo>
                <a:moveTo>
                  <a:pt x="20618" y="19636"/>
                </a:moveTo>
                <a:cubicBezTo>
                  <a:pt x="20618" y="20178"/>
                  <a:pt x="20179" y="20618"/>
                  <a:pt x="19636" y="20618"/>
                </a:cubicBezTo>
                <a:lnTo>
                  <a:pt x="16691" y="20618"/>
                </a:lnTo>
                <a:lnTo>
                  <a:pt x="16691" y="5891"/>
                </a:lnTo>
                <a:lnTo>
                  <a:pt x="19636" y="5891"/>
                </a:lnTo>
                <a:cubicBezTo>
                  <a:pt x="20179" y="5891"/>
                  <a:pt x="20618" y="6331"/>
                  <a:pt x="20618" y="6873"/>
                </a:cubicBezTo>
                <a:cubicBezTo>
                  <a:pt x="20618" y="6873"/>
                  <a:pt x="20618" y="19636"/>
                  <a:pt x="20618" y="19636"/>
                </a:cubicBezTo>
                <a:close/>
                <a:moveTo>
                  <a:pt x="15709" y="20618"/>
                </a:moveTo>
                <a:lnTo>
                  <a:pt x="1964" y="20618"/>
                </a:lnTo>
                <a:cubicBezTo>
                  <a:pt x="1421" y="20618"/>
                  <a:pt x="982" y="20178"/>
                  <a:pt x="982" y="19636"/>
                </a:cubicBezTo>
                <a:lnTo>
                  <a:pt x="982" y="6873"/>
                </a:lnTo>
                <a:cubicBezTo>
                  <a:pt x="982" y="6331"/>
                  <a:pt x="1421" y="5891"/>
                  <a:pt x="1964" y="5891"/>
                </a:cubicBezTo>
                <a:lnTo>
                  <a:pt x="15709" y="5891"/>
                </a:lnTo>
                <a:cubicBezTo>
                  <a:pt x="15709" y="5891"/>
                  <a:pt x="15709" y="20618"/>
                  <a:pt x="15709" y="20618"/>
                </a:cubicBezTo>
                <a:close/>
                <a:moveTo>
                  <a:pt x="19636" y="4909"/>
                </a:moveTo>
                <a:lnTo>
                  <a:pt x="4909" y="4909"/>
                </a:lnTo>
                <a:lnTo>
                  <a:pt x="4909" y="2855"/>
                </a:lnTo>
                <a:cubicBezTo>
                  <a:pt x="5480" y="2653"/>
                  <a:pt x="5891" y="2113"/>
                  <a:pt x="5891" y="1473"/>
                </a:cubicBezTo>
                <a:cubicBezTo>
                  <a:pt x="5891" y="659"/>
                  <a:pt x="5231" y="0"/>
                  <a:pt x="4418" y="0"/>
                </a:cubicBezTo>
                <a:cubicBezTo>
                  <a:pt x="3605" y="0"/>
                  <a:pt x="2945" y="659"/>
                  <a:pt x="2945" y="1473"/>
                </a:cubicBezTo>
                <a:cubicBezTo>
                  <a:pt x="2945" y="2113"/>
                  <a:pt x="3357" y="2653"/>
                  <a:pt x="3927" y="2855"/>
                </a:cubicBezTo>
                <a:lnTo>
                  <a:pt x="3927" y="4909"/>
                </a:lnTo>
                <a:lnTo>
                  <a:pt x="1964" y="4909"/>
                </a:lnTo>
                <a:cubicBezTo>
                  <a:pt x="879" y="4909"/>
                  <a:pt x="0" y="5788"/>
                  <a:pt x="0" y="6873"/>
                </a:cubicBezTo>
                <a:lnTo>
                  <a:pt x="0" y="19636"/>
                </a:lnTo>
                <a:cubicBezTo>
                  <a:pt x="0" y="20721"/>
                  <a:pt x="879" y="21600"/>
                  <a:pt x="1964" y="21600"/>
                </a:cubicBezTo>
                <a:lnTo>
                  <a:pt x="19636" y="21600"/>
                </a:lnTo>
                <a:cubicBezTo>
                  <a:pt x="20721" y="21600"/>
                  <a:pt x="21600" y="20721"/>
                  <a:pt x="21600" y="19636"/>
                </a:cubicBezTo>
                <a:lnTo>
                  <a:pt x="21600" y="6873"/>
                </a:lnTo>
                <a:cubicBezTo>
                  <a:pt x="21600" y="5788"/>
                  <a:pt x="20721" y="4909"/>
                  <a:pt x="19636" y="4909"/>
                </a:cubicBezTo>
                <a:moveTo>
                  <a:pt x="18655" y="15709"/>
                </a:moveTo>
                <a:cubicBezTo>
                  <a:pt x="18383" y="15709"/>
                  <a:pt x="18164" y="15929"/>
                  <a:pt x="18164" y="16200"/>
                </a:cubicBezTo>
                <a:cubicBezTo>
                  <a:pt x="18164" y="16471"/>
                  <a:pt x="18383" y="16691"/>
                  <a:pt x="18655" y="16691"/>
                </a:cubicBezTo>
                <a:cubicBezTo>
                  <a:pt x="18926" y="16691"/>
                  <a:pt x="19145" y="16471"/>
                  <a:pt x="19145" y="16200"/>
                </a:cubicBezTo>
                <a:cubicBezTo>
                  <a:pt x="19145" y="15929"/>
                  <a:pt x="18926" y="15709"/>
                  <a:pt x="18655" y="15709"/>
                </a:cubicBezTo>
                <a:moveTo>
                  <a:pt x="4199" y="16691"/>
                </a:moveTo>
                <a:lnTo>
                  <a:pt x="12492" y="16691"/>
                </a:lnTo>
                <a:cubicBezTo>
                  <a:pt x="12744" y="16387"/>
                  <a:pt x="12971" y="16064"/>
                  <a:pt x="13152" y="15709"/>
                </a:cubicBezTo>
                <a:lnTo>
                  <a:pt x="3539" y="15709"/>
                </a:lnTo>
                <a:cubicBezTo>
                  <a:pt x="3720" y="16064"/>
                  <a:pt x="3947" y="16387"/>
                  <a:pt x="4199" y="16691"/>
                </a:cubicBezTo>
                <a:moveTo>
                  <a:pt x="8345" y="7855"/>
                </a:moveTo>
                <a:cubicBezTo>
                  <a:pt x="7196" y="7855"/>
                  <a:pt x="6138" y="8224"/>
                  <a:pt x="5263" y="8836"/>
                </a:cubicBezTo>
                <a:lnTo>
                  <a:pt x="11428" y="8836"/>
                </a:lnTo>
                <a:cubicBezTo>
                  <a:pt x="10553" y="8224"/>
                  <a:pt x="9495" y="7855"/>
                  <a:pt x="8345" y="7855"/>
                </a:cubicBezTo>
                <a:moveTo>
                  <a:pt x="8345" y="18655"/>
                </a:moveTo>
                <a:cubicBezTo>
                  <a:pt x="9495" y="18655"/>
                  <a:pt x="10553" y="18285"/>
                  <a:pt x="11428" y="17673"/>
                </a:cubicBezTo>
                <a:lnTo>
                  <a:pt x="5263" y="17673"/>
                </a:lnTo>
                <a:cubicBezTo>
                  <a:pt x="6138" y="18285"/>
                  <a:pt x="7196" y="18655"/>
                  <a:pt x="8345" y="18655"/>
                </a:cubicBezTo>
                <a:moveTo>
                  <a:pt x="12492" y="9818"/>
                </a:moveTo>
                <a:lnTo>
                  <a:pt x="4199" y="9818"/>
                </a:lnTo>
                <a:cubicBezTo>
                  <a:pt x="3947" y="10122"/>
                  <a:pt x="3720" y="10446"/>
                  <a:pt x="3539" y="10800"/>
                </a:cubicBezTo>
                <a:lnTo>
                  <a:pt x="13152" y="10800"/>
                </a:lnTo>
                <a:cubicBezTo>
                  <a:pt x="12971" y="10446"/>
                  <a:pt x="12744" y="10122"/>
                  <a:pt x="12492" y="9818"/>
                </a:cubicBezTo>
                <a:moveTo>
                  <a:pt x="13538" y="11782"/>
                </a:moveTo>
                <a:lnTo>
                  <a:pt x="3153" y="11782"/>
                </a:lnTo>
                <a:cubicBezTo>
                  <a:pt x="3063" y="12098"/>
                  <a:pt x="3001" y="12427"/>
                  <a:pt x="2970" y="12764"/>
                </a:cubicBezTo>
                <a:lnTo>
                  <a:pt x="13721" y="12764"/>
                </a:lnTo>
                <a:cubicBezTo>
                  <a:pt x="13690" y="12427"/>
                  <a:pt x="13628" y="12098"/>
                  <a:pt x="13538" y="11782"/>
                </a:cubicBezTo>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13" name="Прямоугольник 12">
            <a:extLst>
              <a:ext uri="{FF2B5EF4-FFF2-40B4-BE49-F238E27FC236}">
                <a16:creationId xmlns:a16="http://schemas.microsoft.com/office/drawing/2014/main" id="{81F3AF3D-1DC4-4425-ADF6-79D38646F880}"/>
              </a:ext>
            </a:extLst>
          </p:cNvPr>
          <p:cNvSpPr/>
          <p:nvPr/>
        </p:nvSpPr>
        <p:spPr>
          <a:xfrm>
            <a:off x="1105786" y="2734122"/>
            <a:ext cx="10196622" cy="2677656"/>
          </a:xfrm>
          <a:prstGeom prst="rect">
            <a:avLst/>
          </a:prstGeom>
        </p:spPr>
        <p:txBody>
          <a:bodyPr wrap="square">
            <a:spAutoFit/>
          </a:bodyPr>
          <a:lstStyle/>
          <a:p>
            <a:pPr algn="just"/>
            <a:r>
              <a:rPr lang="ru-RU" sz="2400" u="sng" dirty="0" err="1">
                <a:latin typeface="Times New Roman" panose="02020603050405020304" pitchFamily="18" charset="0"/>
                <a:cs typeface="Times New Roman" panose="02020603050405020304" pitchFamily="18" charset="0"/>
              </a:rPr>
              <a:t>Зокрема</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затвердження</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угод</a:t>
            </a:r>
            <a:r>
              <a:rPr lang="ru-RU" sz="2400" u="sng" dirty="0">
                <a:latin typeface="Times New Roman" panose="02020603050405020304" pitchFamily="18" charset="0"/>
                <a:cs typeface="Times New Roman" panose="02020603050405020304" pitchFamily="18" charset="0"/>
              </a:rPr>
              <a:t> про </a:t>
            </a:r>
            <a:r>
              <a:rPr lang="ru-RU" sz="2400" u="sng" dirty="0" err="1">
                <a:latin typeface="Times New Roman" panose="02020603050405020304" pitchFamily="18" charset="0"/>
                <a:cs typeface="Times New Roman" panose="02020603050405020304" pitchFamily="18" charset="0"/>
              </a:rPr>
              <a:t>примирення</a:t>
            </a:r>
            <a:r>
              <a:rPr lang="ru-RU" sz="2400" u="sng" dirty="0">
                <a:latin typeface="Times New Roman" panose="02020603050405020304" pitchFamily="18" charset="0"/>
                <a:cs typeface="Times New Roman" panose="02020603050405020304" pitchFamily="18" charset="0"/>
              </a:rPr>
              <a:t> не </a:t>
            </a:r>
            <a:r>
              <a:rPr lang="ru-RU" sz="2400" u="sng" dirty="0" err="1">
                <a:latin typeface="Times New Roman" panose="02020603050405020304" pitchFamily="18" charset="0"/>
                <a:cs typeface="Times New Roman" panose="02020603050405020304" pitchFamily="18" charset="0"/>
              </a:rPr>
              <a:t>допускається</a:t>
            </a:r>
            <a:r>
              <a:rPr lang="ru-RU" sz="2400" u="sng" dirty="0">
                <a:latin typeface="Times New Roman" panose="02020603050405020304" pitchFamily="18" charset="0"/>
                <a:cs typeface="Times New Roman" panose="02020603050405020304" pitchFamily="18" charset="0"/>
              </a:rPr>
              <a:t> у справах про </a:t>
            </a:r>
            <a:r>
              <a:rPr lang="ru-RU" sz="2400" u="sng" dirty="0" err="1">
                <a:latin typeface="Times New Roman" panose="02020603050405020304" pitchFamily="18" charset="0"/>
                <a:cs typeface="Times New Roman" panose="02020603050405020304" pitchFamily="18" charset="0"/>
              </a:rPr>
              <a:t>злочини</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передбачені</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розділом</a:t>
            </a:r>
            <a:r>
              <a:rPr lang="ru-RU" sz="2400" u="sng" dirty="0">
                <a:latin typeface="Times New Roman" panose="02020603050405020304" pitchFamily="18" charset="0"/>
                <a:cs typeface="Times New Roman" panose="02020603050405020304" pitchFamily="18" charset="0"/>
              </a:rPr>
              <a:t> XVII "</a:t>
            </a:r>
            <a:r>
              <a:rPr lang="ru-RU" sz="2400" u="sng" dirty="0" err="1">
                <a:latin typeface="Times New Roman" panose="02020603050405020304" pitchFamily="18" charset="0"/>
                <a:cs typeface="Times New Roman" panose="02020603050405020304" pitchFamily="18" charset="0"/>
              </a:rPr>
              <a:t>Злочини</a:t>
            </a:r>
            <a:r>
              <a:rPr lang="ru-RU" sz="2400" u="sng" dirty="0">
                <a:latin typeface="Times New Roman" panose="02020603050405020304" pitchFamily="18" charset="0"/>
                <a:cs typeface="Times New Roman" panose="02020603050405020304" pitchFamily="18" charset="0"/>
              </a:rPr>
              <a:t> у </a:t>
            </a:r>
            <a:r>
              <a:rPr lang="ru-RU" sz="2400" u="sng" dirty="0" err="1">
                <a:latin typeface="Times New Roman" panose="02020603050405020304" pitchFamily="18" charset="0"/>
                <a:cs typeface="Times New Roman" panose="02020603050405020304" pitchFamily="18" charset="0"/>
              </a:rPr>
              <a:t>сфері</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службової</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діяльності</a:t>
            </a:r>
            <a:r>
              <a:rPr lang="ru-RU" sz="2400" u="sng" dirty="0">
                <a:latin typeface="Times New Roman" panose="02020603050405020304" pitchFamily="18" charset="0"/>
                <a:cs typeface="Times New Roman" panose="02020603050405020304" pitchFamily="18" charset="0"/>
              </a:rPr>
              <a:t> та </a:t>
            </a:r>
            <a:r>
              <a:rPr lang="ru-RU" sz="2400" u="sng" dirty="0" err="1">
                <a:latin typeface="Times New Roman" panose="02020603050405020304" pitchFamily="18" charset="0"/>
                <a:cs typeface="Times New Roman" panose="02020603050405020304" pitchFamily="18" charset="0"/>
              </a:rPr>
              <a:t>професійної</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діяльності</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пов'язаної</a:t>
            </a:r>
            <a:r>
              <a:rPr lang="ru-RU" sz="2400" u="sng" dirty="0">
                <a:latin typeface="Times New Roman" panose="02020603050405020304" pitchFamily="18" charset="0"/>
                <a:cs typeface="Times New Roman" panose="02020603050405020304" pitchFamily="18" charset="0"/>
              </a:rPr>
              <a:t> з </a:t>
            </a:r>
            <a:r>
              <a:rPr lang="ru-RU" sz="2400" u="sng" dirty="0" err="1">
                <a:latin typeface="Times New Roman" panose="02020603050405020304" pitchFamily="18" charset="0"/>
                <a:cs typeface="Times New Roman" panose="02020603050405020304" pitchFamily="18" charset="0"/>
              </a:rPr>
              <a:t>наданням</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публічних</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послуг</a:t>
            </a:r>
            <a:r>
              <a:rPr lang="ru-RU" sz="2400" u="sng" dirty="0">
                <a:latin typeface="Times New Roman" panose="02020603050405020304" pitchFamily="18" charset="0"/>
                <a:cs typeface="Times New Roman" panose="02020603050405020304" pitchFamily="18" charset="0"/>
              </a:rPr>
              <a:t>"(</a:t>
            </a:r>
            <a:r>
              <a:rPr lang="ru-RU" sz="2400" u="sng" dirty="0" err="1">
                <a:latin typeface="Times New Roman" panose="02020603050405020304" pitchFamily="18" charset="0"/>
                <a:cs typeface="Times New Roman" panose="02020603050405020304" pitchFamily="18" charset="0"/>
              </a:rPr>
              <a:t>окрім</a:t>
            </a:r>
            <a:r>
              <a:rPr lang="ru-RU" sz="2400" u="sng" dirty="0">
                <a:latin typeface="Times New Roman" panose="02020603050405020304" pitchFamily="18" charset="0"/>
                <a:cs typeface="Times New Roman" panose="02020603050405020304" pitchFamily="18" charset="0"/>
              </a:rPr>
              <a:t> того, не </a:t>
            </a:r>
            <a:r>
              <a:rPr lang="ru-RU" sz="2400" u="sng" dirty="0" err="1">
                <a:latin typeface="Times New Roman" panose="02020603050405020304" pitchFamily="18" charset="0"/>
                <a:cs typeface="Times New Roman" panose="02020603050405020304" pitchFamily="18" charset="0"/>
              </a:rPr>
              <a:t>може</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укладатися</a:t>
            </a:r>
            <a:r>
              <a:rPr lang="ru-RU" sz="2400" u="sng" dirty="0">
                <a:latin typeface="Times New Roman" panose="02020603050405020304" pitchFamily="18" charset="0"/>
                <a:cs typeface="Times New Roman" panose="02020603050405020304" pitchFamily="18" charset="0"/>
              </a:rPr>
              <a:t> угода про </a:t>
            </a:r>
            <a:r>
              <a:rPr lang="ru-RU" sz="2400" u="sng" dirty="0" err="1">
                <a:latin typeface="Times New Roman" panose="02020603050405020304" pitchFamily="18" charset="0"/>
                <a:cs typeface="Times New Roman" panose="02020603050405020304" pitchFamily="18" charset="0"/>
              </a:rPr>
              <a:t>примирення</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щодо</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злочинів</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спеціальним</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суб'єктом</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яких</a:t>
            </a:r>
            <a:r>
              <a:rPr lang="ru-RU" sz="2400" u="sng" dirty="0">
                <a:latin typeface="Times New Roman" panose="02020603050405020304" pitchFamily="18" charset="0"/>
                <a:cs typeface="Times New Roman" panose="02020603050405020304" pitchFamily="18" charset="0"/>
              </a:rPr>
              <a:t> є </a:t>
            </a:r>
            <a:r>
              <a:rPr lang="ru-RU" sz="2400" u="sng" dirty="0" err="1">
                <a:latin typeface="Times New Roman" panose="02020603050405020304" pitchFamily="18" charset="0"/>
                <a:cs typeface="Times New Roman" panose="02020603050405020304" pitchFamily="18" charset="0"/>
              </a:rPr>
              <a:t>службова</a:t>
            </a:r>
            <a:r>
              <a:rPr lang="ru-RU" sz="2400" u="sng" dirty="0">
                <a:latin typeface="Times New Roman" panose="02020603050405020304" pitchFamily="18" charset="0"/>
                <a:cs typeface="Times New Roman" panose="02020603050405020304" pitchFamily="18" charset="0"/>
              </a:rPr>
              <a:t> особа, але </a:t>
            </a:r>
            <a:r>
              <a:rPr lang="ru-RU" sz="2400" u="sng" dirty="0" err="1">
                <a:latin typeface="Times New Roman" panose="02020603050405020304" pitchFamily="18" charset="0"/>
                <a:cs typeface="Times New Roman" panose="02020603050405020304" pitchFamily="18" charset="0"/>
              </a:rPr>
              <a:t>які</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містяться</a:t>
            </a:r>
            <a:r>
              <a:rPr lang="ru-RU" sz="2400" u="sng" dirty="0">
                <a:latin typeface="Times New Roman" panose="02020603050405020304" pitchFamily="18" charset="0"/>
                <a:cs typeface="Times New Roman" panose="02020603050405020304" pitchFamily="18" charset="0"/>
              </a:rPr>
              <a:t> й в </a:t>
            </a:r>
            <a:r>
              <a:rPr lang="ru-RU" sz="2400" u="sng" dirty="0" err="1">
                <a:latin typeface="Times New Roman" panose="02020603050405020304" pitchFamily="18" charset="0"/>
                <a:cs typeface="Times New Roman" panose="02020603050405020304" pitchFamily="18" charset="0"/>
              </a:rPr>
              <a:t>інших</a:t>
            </a:r>
            <a:r>
              <a:rPr lang="ru-RU" sz="2400" u="sng" dirty="0">
                <a:latin typeface="Times New Roman" panose="02020603050405020304" pitchFamily="18" charset="0"/>
                <a:cs typeface="Times New Roman" panose="02020603050405020304" pitchFamily="18" charset="0"/>
              </a:rPr>
              <a:t> </a:t>
            </a:r>
            <a:r>
              <a:rPr lang="ru-RU" sz="2400" u="sng" dirty="0" err="1">
                <a:latin typeface="Times New Roman" panose="02020603050405020304" pitchFamily="18" charset="0"/>
                <a:cs typeface="Times New Roman" panose="02020603050405020304" pitchFamily="18" charset="0"/>
              </a:rPr>
              <a:t>розділах</a:t>
            </a:r>
            <a:r>
              <a:rPr lang="ru-RU" sz="2400" u="sng" dirty="0">
                <a:latin typeface="Times New Roman" panose="02020603050405020304" pitchFamily="18" charset="0"/>
                <a:cs typeface="Times New Roman" panose="02020603050405020304" pitchFamily="18" charset="0"/>
              </a:rPr>
              <a:t> КК </a:t>
            </a:r>
            <a:r>
              <a:rPr lang="ru-RU" sz="2400" u="sng" dirty="0" err="1">
                <a:latin typeface="Times New Roman" panose="02020603050405020304" pitchFamily="18" charset="0"/>
                <a:cs typeface="Times New Roman" panose="02020603050405020304" pitchFamily="18" charset="0"/>
              </a:rPr>
              <a:t>України</a:t>
            </a:r>
            <a:r>
              <a:rPr lang="ru-RU" sz="2400" u="sng" dirty="0">
                <a:latin typeface="Times New Roman" panose="02020603050405020304" pitchFamily="18" charset="0"/>
                <a:cs typeface="Times New Roman" panose="02020603050405020304" pitchFamily="18" charset="0"/>
              </a:rPr>
              <a:t>, а </a:t>
            </a:r>
            <a:r>
              <a:rPr lang="ru-RU" sz="2400" u="sng" dirty="0" err="1">
                <a:latin typeface="Times New Roman" panose="02020603050405020304" pitchFamily="18" charset="0"/>
                <a:cs typeface="Times New Roman" panose="02020603050405020304" pitchFamily="18" charset="0"/>
              </a:rPr>
              <a:t>саме</a:t>
            </a:r>
            <a:r>
              <a:rPr lang="ru-RU" sz="2400" u="sng" dirty="0">
                <a:latin typeface="Times New Roman" panose="02020603050405020304" pitchFamily="18" charset="0"/>
                <a:cs typeface="Times New Roman" panose="02020603050405020304" pitchFamily="18" charset="0"/>
              </a:rPr>
              <a:t> в </a:t>
            </a:r>
            <a:r>
              <a:rPr lang="ru-RU" sz="2400" u="sng" dirty="0" err="1">
                <a:latin typeface="Times New Roman" panose="02020603050405020304" pitchFamily="18" charset="0"/>
                <a:cs typeface="Times New Roman" panose="02020603050405020304" pitchFamily="18" charset="0"/>
              </a:rPr>
              <a:t>розділах</a:t>
            </a:r>
            <a:r>
              <a:rPr lang="ru-RU" sz="2400" u="sng" dirty="0">
                <a:latin typeface="Times New Roman" panose="02020603050405020304" pitchFamily="18" charset="0"/>
                <a:cs typeface="Times New Roman" panose="02020603050405020304" pitchFamily="18" charset="0"/>
              </a:rPr>
              <a:t> І; VII; VIIІ; IX; XI; XII; XIII; XIV; XVIII; XIX; XX)</a:t>
            </a:r>
            <a:endParaRPr lang="uk-UA" sz="2400" u="sng" dirty="0">
              <a:latin typeface="Times New Roman" panose="02020603050405020304" pitchFamily="18" charset="0"/>
              <a:cs typeface="Times New Roman" panose="02020603050405020304" pitchFamily="18" charset="0"/>
            </a:endParaRPr>
          </a:p>
        </p:txBody>
      </p:sp>
      <p:sp>
        <p:nvSpPr>
          <p:cNvPr id="9" name="Прямоугольник 8">
            <a:extLst>
              <a:ext uri="{FF2B5EF4-FFF2-40B4-BE49-F238E27FC236}">
                <a16:creationId xmlns:a16="http://schemas.microsoft.com/office/drawing/2014/main" id="{BD73089C-4E15-4CF8-A003-881D67808AE0}"/>
              </a:ext>
            </a:extLst>
          </p:cNvPr>
          <p:cNvSpPr/>
          <p:nvPr/>
        </p:nvSpPr>
        <p:spPr>
          <a:xfrm>
            <a:off x="1860218" y="192091"/>
            <a:ext cx="4065324" cy="1323439"/>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Правова можливість</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Tree>
    <p:extLst>
      <p:ext uri="{BB962C8B-B14F-4D97-AF65-F5344CB8AC3E}">
        <p14:creationId xmlns:p14="http://schemas.microsoft.com/office/powerpoint/2010/main" val="166083095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1031"/>
          <p:cNvSpPr/>
          <p:nvPr/>
        </p:nvSpPr>
        <p:spPr>
          <a:xfrm flipH="1">
            <a:off x="0" y="-11350"/>
            <a:ext cx="8196943" cy="2234853"/>
          </a:xfrm>
          <a:custGeom>
            <a:avLst/>
            <a:gdLst/>
            <a:ahLst/>
            <a:cxnLst>
              <a:cxn ang="0">
                <a:pos x="wd2" y="hd2"/>
              </a:cxn>
              <a:cxn ang="5400000">
                <a:pos x="wd2" y="hd2"/>
              </a:cxn>
              <a:cxn ang="10800000">
                <a:pos x="wd2" y="hd2"/>
              </a:cxn>
              <a:cxn ang="16200000">
                <a:pos x="wd2" y="hd2"/>
              </a:cxn>
            </a:cxnLst>
            <a:rect l="0" t="0" r="r" b="b"/>
            <a:pathLst>
              <a:path w="21600" h="21600" extrusionOk="0">
                <a:moveTo>
                  <a:pt x="6468" y="35"/>
                </a:moveTo>
                <a:lnTo>
                  <a:pt x="21596" y="0"/>
                </a:lnTo>
                <a:lnTo>
                  <a:pt x="21600" y="21600"/>
                </a:lnTo>
                <a:lnTo>
                  <a:pt x="0" y="21600"/>
                </a:lnTo>
                <a:lnTo>
                  <a:pt x="6468" y="35"/>
                </a:lnTo>
                <a:close/>
              </a:path>
            </a:pathLst>
          </a:custGeom>
          <a:solidFill>
            <a:schemeClr val="tx1"/>
          </a:solidFill>
          <a:ln w="12700">
            <a:miter lim="400000"/>
          </a:ln>
        </p:spPr>
        <p:txBody>
          <a:bodyPr lIns="50800" tIns="50800" rIns="50800" bIns="50800" anchor="ctr"/>
          <a:lstStyle/>
          <a:p>
            <a:pPr algn="l">
              <a:defRPr sz="3000" b="1" cap="none" spc="-90">
                <a:solidFill>
                  <a:srgbClr val="FFFFFF"/>
                </a:solidFill>
                <a:latin typeface="+mj-lt"/>
                <a:ea typeface="+mj-ea"/>
                <a:cs typeface="+mj-cs"/>
                <a:sym typeface="Karla"/>
              </a:defRPr>
            </a:pPr>
            <a:endParaRPr/>
          </a:p>
        </p:txBody>
      </p:sp>
      <p:sp>
        <p:nvSpPr>
          <p:cNvPr id="27" name="Прямоугольник 26"/>
          <p:cNvSpPr/>
          <p:nvPr/>
        </p:nvSpPr>
        <p:spPr>
          <a:xfrm>
            <a:off x="3894470" y="2799283"/>
            <a:ext cx="7591647" cy="2677656"/>
          </a:xfrm>
          <a:prstGeom prst="rect">
            <a:avLst/>
          </a:prstGeom>
        </p:spPr>
        <p:txBody>
          <a:bodyPr wrap="square">
            <a:spAutoFit/>
          </a:bodyPr>
          <a:lstStyle/>
          <a:p>
            <a:r>
              <a:rPr lang="uk-UA" sz="2400" dirty="0">
                <a:latin typeface="Times New Roman" panose="02020603050405020304" pitchFamily="18" charset="0"/>
                <a:cs typeface="Times New Roman" panose="02020603050405020304" pitchFamily="18" charset="0"/>
              </a:rPr>
              <a:t>Узгоджувати міру покарання та звільнення від його відбування з випробуванням (якщо домовленості щодо такого звільнення мали місце та сторони дійшли згоди). Домовленості сторін угоди при узгодженні покарання не мають виходити за межі загальних та спеціальних засад призначення покарання, встановлених законом України про кримінальну відповідальність.</a:t>
            </a:r>
            <a:endParaRPr lang="en-US" sz="2400" dirty="0">
              <a:solidFill>
                <a:schemeClr val="tx1"/>
              </a:solidFill>
              <a:latin typeface="Times New Roman" panose="02020603050405020304" pitchFamily="18" charset="0"/>
              <a:ea typeface="Roboto" charset="0"/>
              <a:cs typeface="Times New Roman" panose="02020603050405020304" pitchFamily="18" charset="0"/>
            </a:endParaRPr>
          </a:p>
        </p:txBody>
      </p:sp>
      <p:pic>
        <p:nvPicPr>
          <p:cNvPr id="36" name="Рисунок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5469" y="564430"/>
            <a:ext cx="1892960" cy="578763"/>
          </a:xfrm>
          <a:prstGeom prst="rect">
            <a:avLst/>
          </a:prstGeom>
        </p:spPr>
      </p:pic>
      <p:sp>
        <p:nvSpPr>
          <p:cNvPr id="37" name="Shape 2613"/>
          <p:cNvSpPr/>
          <p:nvPr/>
        </p:nvSpPr>
        <p:spPr>
          <a:xfrm>
            <a:off x="623888" y="615751"/>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19636" y="1964"/>
                </a:moveTo>
                <a:lnTo>
                  <a:pt x="10800" y="1964"/>
                </a:lnTo>
                <a:cubicBezTo>
                  <a:pt x="8836" y="1964"/>
                  <a:pt x="8836" y="0"/>
                  <a:pt x="6873" y="0"/>
                </a:cubicBezTo>
                <a:lnTo>
                  <a:pt x="1964" y="0"/>
                </a:lnTo>
                <a:cubicBezTo>
                  <a:pt x="879" y="0"/>
                  <a:pt x="0" y="879"/>
                  <a:pt x="0" y="1964"/>
                </a:cubicBezTo>
                <a:lnTo>
                  <a:pt x="0" y="15709"/>
                </a:lnTo>
                <a:cubicBezTo>
                  <a:pt x="0" y="16794"/>
                  <a:pt x="879" y="17673"/>
                  <a:pt x="1964" y="17673"/>
                </a:cubicBezTo>
                <a:lnTo>
                  <a:pt x="6599" y="17673"/>
                </a:lnTo>
                <a:cubicBezTo>
                  <a:pt x="6257" y="17372"/>
                  <a:pt x="5941" y="17046"/>
                  <a:pt x="5656" y="16691"/>
                </a:cubicBezTo>
                <a:lnTo>
                  <a:pt x="1964" y="16691"/>
                </a:lnTo>
                <a:cubicBezTo>
                  <a:pt x="1422" y="16691"/>
                  <a:pt x="982" y="16252"/>
                  <a:pt x="982" y="15709"/>
                </a:cubicBezTo>
                <a:lnTo>
                  <a:pt x="982" y="5891"/>
                </a:lnTo>
                <a:lnTo>
                  <a:pt x="6599" y="5891"/>
                </a:lnTo>
                <a:cubicBezTo>
                  <a:pt x="7023" y="5517"/>
                  <a:pt x="7484" y="5185"/>
                  <a:pt x="7982" y="4909"/>
                </a:cubicBezTo>
                <a:lnTo>
                  <a:pt x="982" y="4909"/>
                </a:lnTo>
                <a:lnTo>
                  <a:pt x="982" y="1964"/>
                </a:lnTo>
                <a:cubicBezTo>
                  <a:pt x="982" y="1422"/>
                  <a:pt x="1422" y="982"/>
                  <a:pt x="1964" y="982"/>
                </a:cubicBezTo>
                <a:lnTo>
                  <a:pt x="6873" y="982"/>
                </a:lnTo>
                <a:cubicBezTo>
                  <a:pt x="8345" y="982"/>
                  <a:pt x="8345" y="2946"/>
                  <a:pt x="10800" y="2946"/>
                </a:cubicBezTo>
                <a:lnTo>
                  <a:pt x="19636" y="2946"/>
                </a:lnTo>
                <a:cubicBezTo>
                  <a:pt x="20178" y="2946"/>
                  <a:pt x="20618" y="3385"/>
                  <a:pt x="20618" y="3927"/>
                </a:cubicBezTo>
                <a:lnTo>
                  <a:pt x="20618" y="4909"/>
                </a:lnTo>
                <a:lnTo>
                  <a:pt x="15582" y="4909"/>
                </a:lnTo>
                <a:cubicBezTo>
                  <a:pt x="16080" y="5185"/>
                  <a:pt x="16541" y="5517"/>
                  <a:pt x="16965" y="5891"/>
                </a:cubicBezTo>
                <a:lnTo>
                  <a:pt x="20618" y="5891"/>
                </a:lnTo>
                <a:lnTo>
                  <a:pt x="20618" y="15709"/>
                </a:lnTo>
                <a:cubicBezTo>
                  <a:pt x="20618" y="16252"/>
                  <a:pt x="20178" y="16691"/>
                  <a:pt x="19636" y="16691"/>
                </a:cubicBezTo>
                <a:lnTo>
                  <a:pt x="18766" y="16691"/>
                </a:lnTo>
                <a:lnTo>
                  <a:pt x="19738" y="17663"/>
                </a:lnTo>
                <a:cubicBezTo>
                  <a:pt x="20774" y="17609"/>
                  <a:pt x="21600" y="16759"/>
                  <a:pt x="21600" y="15709"/>
                </a:cubicBezTo>
                <a:lnTo>
                  <a:pt x="21600" y="3927"/>
                </a:lnTo>
                <a:cubicBezTo>
                  <a:pt x="21600" y="2843"/>
                  <a:pt x="20721" y="1964"/>
                  <a:pt x="19636" y="1964"/>
                </a:cubicBezTo>
                <a:moveTo>
                  <a:pt x="11782" y="17673"/>
                </a:moveTo>
                <a:cubicBezTo>
                  <a:pt x="8529" y="17673"/>
                  <a:pt x="5891" y="15036"/>
                  <a:pt x="5891" y="11782"/>
                </a:cubicBezTo>
                <a:cubicBezTo>
                  <a:pt x="5891" y="8529"/>
                  <a:pt x="8529" y="5891"/>
                  <a:pt x="11782" y="5891"/>
                </a:cubicBezTo>
                <a:cubicBezTo>
                  <a:pt x="15035" y="5891"/>
                  <a:pt x="17673" y="8529"/>
                  <a:pt x="17673" y="11782"/>
                </a:cubicBezTo>
                <a:cubicBezTo>
                  <a:pt x="17673" y="15036"/>
                  <a:pt x="15035" y="17673"/>
                  <a:pt x="11782" y="17673"/>
                </a:cubicBezTo>
                <a:moveTo>
                  <a:pt x="16972" y="16278"/>
                </a:moveTo>
                <a:cubicBezTo>
                  <a:pt x="18018" y="15072"/>
                  <a:pt x="18655" y="13503"/>
                  <a:pt x="18655" y="11782"/>
                </a:cubicBezTo>
                <a:cubicBezTo>
                  <a:pt x="18655" y="7987"/>
                  <a:pt x="15578" y="4910"/>
                  <a:pt x="11782" y="4910"/>
                </a:cubicBezTo>
                <a:cubicBezTo>
                  <a:pt x="7986" y="4910"/>
                  <a:pt x="4909" y="7987"/>
                  <a:pt x="4909" y="11782"/>
                </a:cubicBezTo>
                <a:cubicBezTo>
                  <a:pt x="4909" y="15578"/>
                  <a:pt x="7986" y="18655"/>
                  <a:pt x="11782" y="18655"/>
                </a:cubicBezTo>
                <a:cubicBezTo>
                  <a:pt x="13503" y="18655"/>
                  <a:pt x="15072" y="18017"/>
                  <a:pt x="16278" y="16972"/>
                </a:cubicBezTo>
                <a:lnTo>
                  <a:pt x="16972" y="17666"/>
                </a:lnTo>
                <a:cubicBezTo>
                  <a:pt x="16969" y="17668"/>
                  <a:pt x="16967" y="17671"/>
                  <a:pt x="16965" y="17673"/>
                </a:cubicBezTo>
                <a:lnTo>
                  <a:pt x="16979" y="17673"/>
                </a:lnTo>
                <a:lnTo>
                  <a:pt x="20762" y="21457"/>
                </a:lnTo>
                <a:cubicBezTo>
                  <a:pt x="20851" y="21546"/>
                  <a:pt x="20974" y="21600"/>
                  <a:pt x="21109" y="21600"/>
                </a:cubicBezTo>
                <a:cubicBezTo>
                  <a:pt x="21380" y="21600"/>
                  <a:pt x="21600" y="21381"/>
                  <a:pt x="21600" y="21109"/>
                </a:cubicBezTo>
                <a:cubicBezTo>
                  <a:pt x="21600" y="20974"/>
                  <a:pt x="21545" y="20851"/>
                  <a:pt x="21456" y="20762"/>
                </a:cubicBezTo>
                <a:cubicBezTo>
                  <a:pt x="21456" y="20762"/>
                  <a:pt x="16972" y="16278"/>
                  <a:pt x="16972" y="16278"/>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9" name="Rounded Rectangle 31"/>
          <p:cNvSpPr/>
          <p:nvPr/>
        </p:nvSpPr>
        <p:spPr>
          <a:xfrm>
            <a:off x="1680702" y="3548108"/>
            <a:ext cx="1662112" cy="1087395"/>
          </a:xfrm>
          <a:prstGeom prst="roundRect">
            <a:avLst>
              <a:gd name="adj" fmla="val 50000"/>
            </a:avLst>
          </a:prstGeom>
          <a:solidFill>
            <a:srgbClr val="A9C8CF"/>
          </a:solidFill>
          <a:ln>
            <a:noFill/>
          </a:ln>
          <a:effectLst>
            <a:outerShdw blurRad="152400" dist="50800" dir="5400000" sx="91000" sy="91000"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45720" rtlCol="0" anchor="ctr"/>
          <a:lstStyle/>
          <a:p>
            <a:pPr algn="ctr"/>
            <a:endParaRPr lang="en-US" dirty="0">
              <a:solidFill>
                <a:schemeClr val="tx1"/>
              </a:solidFill>
              <a:latin typeface="Roboto" charset="0"/>
              <a:ea typeface="Roboto" charset="0"/>
              <a:cs typeface="Roboto" charset="0"/>
            </a:endParaRPr>
          </a:p>
        </p:txBody>
      </p:sp>
      <p:sp>
        <p:nvSpPr>
          <p:cNvPr id="47" name="Shape 2550"/>
          <p:cNvSpPr/>
          <p:nvPr/>
        </p:nvSpPr>
        <p:spPr>
          <a:xfrm>
            <a:off x="2232358" y="3812406"/>
            <a:ext cx="558801" cy="558801"/>
          </a:xfrm>
          <a:custGeom>
            <a:avLst/>
            <a:gdLst/>
            <a:ahLst/>
            <a:cxnLst>
              <a:cxn ang="0">
                <a:pos x="wd2" y="hd2"/>
              </a:cxn>
              <a:cxn ang="5400000">
                <a:pos x="wd2" y="hd2"/>
              </a:cxn>
              <a:cxn ang="10800000">
                <a:pos x="wd2" y="hd2"/>
              </a:cxn>
              <a:cxn ang="16200000">
                <a:pos x="wd2" y="hd2"/>
              </a:cxn>
            </a:cxnLst>
            <a:rect l="0" t="0" r="r" b="b"/>
            <a:pathLst>
              <a:path w="21600" h="21600" extrusionOk="0">
                <a:moveTo>
                  <a:pt x="21109" y="7364"/>
                </a:moveTo>
                <a:cubicBezTo>
                  <a:pt x="20838" y="7364"/>
                  <a:pt x="20618" y="7584"/>
                  <a:pt x="20618" y="7855"/>
                </a:cubicBezTo>
                <a:lnTo>
                  <a:pt x="20618" y="18655"/>
                </a:lnTo>
                <a:cubicBezTo>
                  <a:pt x="20618" y="19739"/>
                  <a:pt x="19739" y="20618"/>
                  <a:pt x="18655" y="20618"/>
                </a:cubicBezTo>
                <a:lnTo>
                  <a:pt x="2945" y="20618"/>
                </a:lnTo>
                <a:cubicBezTo>
                  <a:pt x="1861" y="20618"/>
                  <a:pt x="982" y="19739"/>
                  <a:pt x="982" y="18655"/>
                </a:cubicBezTo>
                <a:lnTo>
                  <a:pt x="982" y="2945"/>
                </a:lnTo>
                <a:cubicBezTo>
                  <a:pt x="982" y="1861"/>
                  <a:pt x="1861" y="982"/>
                  <a:pt x="2945" y="982"/>
                </a:cubicBezTo>
                <a:lnTo>
                  <a:pt x="13745" y="982"/>
                </a:lnTo>
                <a:cubicBezTo>
                  <a:pt x="14017" y="982"/>
                  <a:pt x="14236" y="762"/>
                  <a:pt x="14236" y="491"/>
                </a:cubicBezTo>
                <a:cubicBezTo>
                  <a:pt x="14236" y="220"/>
                  <a:pt x="14017" y="0"/>
                  <a:pt x="13745" y="0"/>
                </a:cubicBezTo>
                <a:lnTo>
                  <a:pt x="2945" y="0"/>
                </a:lnTo>
                <a:cubicBezTo>
                  <a:pt x="1318" y="0"/>
                  <a:pt x="0" y="1319"/>
                  <a:pt x="0" y="2945"/>
                </a:cubicBezTo>
                <a:lnTo>
                  <a:pt x="0" y="18655"/>
                </a:lnTo>
                <a:cubicBezTo>
                  <a:pt x="0" y="20282"/>
                  <a:pt x="1318" y="21600"/>
                  <a:pt x="2945" y="21600"/>
                </a:cubicBezTo>
                <a:lnTo>
                  <a:pt x="18655" y="21600"/>
                </a:lnTo>
                <a:cubicBezTo>
                  <a:pt x="20282" y="21600"/>
                  <a:pt x="21600" y="20282"/>
                  <a:pt x="21600" y="18655"/>
                </a:cubicBezTo>
                <a:lnTo>
                  <a:pt x="21600" y="7855"/>
                </a:lnTo>
                <a:cubicBezTo>
                  <a:pt x="21600" y="7584"/>
                  <a:pt x="21380" y="7364"/>
                  <a:pt x="21109" y="7364"/>
                </a:cubicBezTo>
                <a:moveTo>
                  <a:pt x="7006" y="12764"/>
                </a:moveTo>
                <a:lnTo>
                  <a:pt x="8836" y="12764"/>
                </a:lnTo>
                <a:lnTo>
                  <a:pt x="8836" y="14594"/>
                </a:lnTo>
                <a:lnTo>
                  <a:pt x="6627" y="14973"/>
                </a:lnTo>
                <a:cubicBezTo>
                  <a:pt x="6627" y="14973"/>
                  <a:pt x="7006" y="12764"/>
                  <a:pt x="7006" y="12764"/>
                </a:cubicBezTo>
                <a:close/>
                <a:moveTo>
                  <a:pt x="16775" y="2742"/>
                </a:moveTo>
                <a:lnTo>
                  <a:pt x="18858" y="4825"/>
                </a:lnTo>
                <a:lnTo>
                  <a:pt x="9818" y="13865"/>
                </a:lnTo>
                <a:lnTo>
                  <a:pt x="9818" y="11782"/>
                </a:lnTo>
                <a:lnTo>
                  <a:pt x="7736" y="11782"/>
                </a:lnTo>
                <a:cubicBezTo>
                  <a:pt x="7736" y="11782"/>
                  <a:pt x="16775" y="2742"/>
                  <a:pt x="16775" y="2742"/>
                </a:cubicBezTo>
                <a:close/>
                <a:moveTo>
                  <a:pt x="18104" y="1414"/>
                </a:moveTo>
                <a:cubicBezTo>
                  <a:pt x="18371" y="1147"/>
                  <a:pt x="18739" y="982"/>
                  <a:pt x="19145" y="982"/>
                </a:cubicBezTo>
                <a:cubicBezTo>
                  <a:pt x="19959" y="982"/>
                  <a:pt x="20618" y="1642"/>
                  <a:pt x="20618" y="2455"/>
                </a:cubicBezTo>
                <a:cubicBezTo>
                  <a:pt x="20618" y="2861"/>
                  <a:pt x="20453" y="3230"/>
                  <a:pt x="20187" y="3496"/>
                </a:cubicBezTo>
                <a:lnTo>
                  <a:pt x="19552" y="4131"/>
                </a:lnTo>
                <a:lnTo>
                  <a:pt x="17469" y="2048"/>
                </a:lnTo>
                <a:cubicBezTo>
                  <a:pt x="17469" y="2048"/>
                  <a:pt x="18104" y="1414"/>
                  <a:pt x="18104" y="1414"/>
                </a:cubicBezTo>
                <a:close/>
                <a:moveTo>
                  <a:pt x="5400" y="16200"/>
                </a:moveTo>
                <a:lnTo>
                  <a:pt x="9590" y="15481"/>
                </a:lnTo>
                <a:lnTo>
                  <a:pt x="20881" y="4190"/>
                </a:lnTo>
                <a:cubicBezTo>
                  <a:pt x="21325" y="3746"/>
                  <a:pt x="21600" y="3133"/>
                  <a:pt x="21600" y="2455"/>
                </a:cubicBezTo>
                <a:cubicBezTo>
                  <a:pt x="21600" y="1099"/>
                  <a:pt x="20501" y="0"/>
                  <a:pt x="19145" y="0"/>
                </a:cubicBezTo>
                <a:cubicBezTo>
                  <a:pt x="18468" y="0"/>
                  <a:pt x="17854" y="275"/>
                  <a:pt x="17410" y="719"/>
                </a:cubicBezTo>
                <a:lnTo>
                  <a:pt x="6119" y="12010"/>
                </a:lnTo>
                <a:cubicBezTo>
                  <a:pt x="6119" y="12010"/>
                  <a:pt x="5400" y="16200"/>
                  <a:pt x="5400" y="16200"/>
                </a:cubicBezTo>
                <a:close/>
              </a:path>
            </a:pathLst>
          </a:custGeom>
          <a:solidFill>
            <a:srgbClr val="A80030"/>
          </a:solidFill>
          <a:ln w="12700">
            <a:miter lim="400000"/>
          </a:ln>
        </p:spPr>
        <p:txBody>
          <a:bodyPr lIns="38100" tIns="38100" rIns="38100" bIns="3810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9" name="Прямоугольник 8">
            <a:extLst>
              <a:ext uri="{FF2B5EF4-FFF2-40B4-BE49-F238E27FC236}">
                <a16:creationId xmlns:a16="http://schemas.microsoft.com/office/drawing/2014/main" id="{2BAE238A-8751-4C40-9DBD-19A861B65AD1}"/>
              </a:ext>
            </a:extLst>
          </p:cNvPr>
          <p:cNvSpPr/>
          <p:nvPr/>
        </p:nvSpPr>
        <p:spPr>
          <a:xfrm>
            <a:off x="1680702" y="318989"/>
            <a:ext cx="4065324" cy="1938992"/>
          </a:xfrm>
          <a:prstGeom prst="rect">
            <a:avLst/>
          </a:prstGeo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uk-UA" sz="40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rPr>
              <a:t>Укладаючи угоду про примирення, сторони повинні:</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ea typeface="Roboto" charset="0"/>
              <a:cs typeface="Times New Roman" panose="02020603050405020304" pitchFamily="18" charset="0"/>
            </a:endParaRPr>
          </a:p>
        </p:txBody>
      </p:sp>
    </p:spTree>
    <p:extLst>
      <p:ext uri="{BB962C8B-B14F-4D97-AF65-F5344CB8AC3E}">
        <p14:creationId xmlns:p14="http://schemas.microsoft.com/office/powerpoint/2010/main" val="339406978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4129</TotalTime>
  <Words>1588</Words>
  <Application>Microsoft Office PowerPoint</Application>
  <PresentationFormat>Широкоэкранный</PresentationFormat>
  <Paragraphs>51</Paragraphs>
  <Slides>17</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17</vt:i4>
      </vt:variant>
    </vt:vector>
  </HeadingPairs>
  <TitlesOfParts>
    <vt:vector size="26" baseType="lpstr">
      <vt:lpstr>Arial</vt:lpstr>
      <vt:lpstr>Calibri</vt:lpstr>
      <vt:lpstr>Calibri Light</vt:lpstr>
      <vt:lpstr>Gill Sans</vt:lpstr>
      <vt:lpstr>Helvetica</vt:lpstr>
      <vt:lpstr>Karla</vt:lpstr>
      <vt:lpstr>Roboto</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MVS</cp:lastModifiedBy>
  <cp:revision>51</cp:revision>
  <dcterms:created xsi:type="dcterms:W3CDTF">2021-05-13T18:22:58Z</dcterms:created>
  <dcterms:modified xsi:type="dcterms:W3CDTF">2021-06-14T16:09:22Z</dcterms:modified>
</cp:coreProperties>
</file>