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8" r:id="rId5"/>
    <p:sldId id="473" r:id="rId6"/>
    <p:sldId id="516" r:id="rId7"/>
    <p:sldId id="505" r:id="rId8"/>
    <p:sldId id="522" r:id="rId9"/>
    <p:sldId id="524" r:id="rId10"/>
    <p:sldId id="519" r:id="rId11"/>
    <p:sldId id="44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5" userDrawn="1">
          <p15:clr>
            <a:srgbClr val="A4A3A4"/>
          </p15:clr>
        </p15:guide>
        <p15:guide id="2" pos="82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6" pos="4044" userDrawn="1">
          <p15:clr>
            <a:srgbClr val="A4A3A4"/>
          </p15:clr>
        </p15:guide>
        <p15:guide id="7" orient="horz" pos="329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nna Prokhorova" initials="GP" lastIdx="8" clrIdx="0">
    <p:extLst>
      <p:ext uri="{19B8F6BF-5375-455C-9EA6-DF929625EA0E}">
        <p15:presenceInfo xmlns:p15="http://schemas.microsoft.com/office/powerpoint/2012/main" userId="S::prokhorova@aequo.ua::6794a6ca-e2f7-442e-ae9d-330ef33317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53"/>
    <a:srgbClr val="FA8702"/>
    <a:srgbClr val="2DAEE5"/>
    <a:srgbClr val="E1E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D9A13D-F6EF-438D-896F-B71AE7FA9A4C}" v="2" dt="2021-06-22T13:32:11.7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29" autoAdjust="0"/>
    <p:restoredTop sz="95226" autoAdjust="0"/>
  </p:normalViewPr>
  <p:slideViewPr>
    <p:cSldViewPr snapToGrid="0" snapToObjects="1" showGuides="1">
      <p:cViewPr varScale="1">
        <p:scale>
          <a:sx n="86" d="100"/>
          <a:sy n="86" d="100"/>
        </p:scale>
        <p:origin x="763" y="58"/>
      </p:cViewPr>
      <p:guideLst>
        <p:guide orient="horz" pos="1275"/>
        <p:guide pos="824"/>
        <p:guide pos="7355"/>
        <p:guide pos="4044"/>
        <p:guide orient="horz" pos="32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0C4B8-5E14-3044-BC25-5389D02DB0FF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E1B23-CB8A-C147-9251-11744A5E462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5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669A659-B51E-4A47-80A6-2C08A8E59EF6}"/>
              </a:ext>
            </a:extLst>
          </p:cNvPr>
          <p:cNvSpPr/>
          <p:nvPr userDrawn="1"/>
        </p:nvSpPr>
        <p:spPr>
          <a:xfrm flipV="1">
            <a:off x="0" y="703856"/>
            <a:ext cx="1080000" cy="45719"/>
          </a:xfrm>
          <a:prstGeom prst="rect">
            <a:avLst/>
          </a:prstGeom>
          <a:solidFill>
            <a:srgbClr val="2DAE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D597FDD0-DE38-4465-8C94-9AD458448C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2240" y="603174"/>
            <a:ext cx="2412840" cy="424732"/>
          </a:xfrm>
          <a:noFill/>
        </p:spPr>
        <p:txBody>
          <a:bodyPr wrap="none" rtlCol="0" anchor="t">
            <a:spAutoFit/>
          </a:bodyPr>
          <a:lstStyle>
            <a:lvl1pPr>
              <a:defRPr lang="x-none" sz="2400" spc="300"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en-US" dirty="0"/>
              <a:t>Sample Title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38580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669A659-B51E-4A47-80A6-2C08A8E59EF6}"/>
              </a:ext>
            </a:extLst>
          </p:cNvPr>
          <p:cNvSpPr/>
          <p:nvPr userDrawn="1"/>
        </p:nvSpPr>
        <p:spPr>
          <a:xfrm flipV="1">
            <a:off x="0" y="703856"/>
            <a:ext cx="1080000" cy="45719"/>
          </a:xfrm>
          <a:prstGeom prst="rect">
            <a:avLst/>
          </a:prstGeom>
          <a:solidFill>
            <a:srgbClr val="2DAE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D597FDD0-DE38-4465-8C94-9AD458448C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2240" y="603174"/>
            <a:ext cx="2412840" cy="424732"/>
          </a:xfrm>
          <a:noFill/>
        </p:spPr>
        <p:txBody>
          <a:bodyPr wrap="none" rtlCol="0" anchor="t">
            <a:spAutoFit/>
          </a:bodyPr>
          <a:lstStyle>
            <a:lvl1pPr>
              <a:defRPr lang="x-none" sz="2400" spc="300"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en-US" dirty="0"/>
              <a:t>Sample Title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3ADED-1354-413F-82F8-E0FC459266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2247900"/>
            <a:ext cx="4624388" cy="3705225"/>
          </a:xfrm>
        </p:spPr>
        <p:txBody>
          <a:bodyPr/>
          <a:lstStyle>
            <a:lvl1pPr marL="0" indent="0" algn="l">
              <a:buNone/>
              <a:defRPr lang="en-US" sz="16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buNone/>
              <a:defRPr lang="en-US" sz="16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defTabSz="914400" rtl="0" eaLnBrk="1" latinLnBrk="0" hangingPunct="1">
              <a:lnSpc>
                <a:spcPts val="2400"/>
              </a:lnSpc>
              <a:buClr>
                <a:srgbClr val="2DAEE5"/>
              </a:buClr>
              <a:buFont typeface="Arial" panose="020B0604020202020204" pitchFamily="34" charset="0"/>
              <a:buNone/>
              <a:defRPr lang="en-US" sz="16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49263" indent="-268288" algn="l" defTabSz="914400" rtl="0" eaLnBrk="1" latinLnBrk="0" hangingPunct="1">
              <a:lnSpc>
                <a:spcPts val="2400"/>
              </a:lnSpc>
              <a:buClr>
                <a:srgbClr val="2DAEE5"/>
              </a:buClr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>
              <a:buNone/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x-none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8F1BC28-EE15-4F5A-AD17-C3A6EEADFD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76618" y="2247900"/>
            <a:ext cx="4624388" cy="3705225"/>
          </a:xfrm>
        </p:spPr>
        <p:txBody>
          <a:bodyPr/>
          <a:lstStyle>
            <a:lvl1pPr marL="0" indent="0" algn="l">
              <a:buNone/>
              <a:defRPr lang="en-US" sz="16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buNone/>
              <a:defRPr lang="en-US" sz="16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defTabSz="914400" rtl="0" eaLnBrk="1" latinLnBrk="0" hangingPunct="1">
              <a:lnSpc>
                <a:spcPts val="2400"/>
              </a:lnSpc>
              <a:buClr>
                <a:srgbClr val="2DAEE5"/>
              </a:buClr>
              <a:buFont typeface="Arial" panose="020B0604020202020204" pitchFamily="34" charset="0"/>
              <a:buNone/>
              <a:defRPr lang="en-US" sz="16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49263" indent="-268288" algn="l" defTabSz="914400" rtl="0" eaLnBrk="1" latinLnBrk="0" hangingPunct="1">
              <a:lnSpc>
                <a:spcPts val="2400"/>
              </a:lnSpc>
              <a:buClr>
                <a:srgbClr val="2DAEE5"/>
              </a:buClr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>
              <a:buNone/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06685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54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535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D801-5434-9D4E-856F-6DB13A60BDB1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D32A-AA7F-7944-BAE6-5F82158EBCE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5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240" y="603174"/>
            <a:ext cx="5639685" cy="4247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>
              <a:buNone/>
            </a:pPr>
            <a:r>
              <a:rPr lang="en-US" dirty="0"/>
              <a:t>Click to edit Master text styles</a:t>
            </a:r>
          </a:p>
          <a:p>
            <a:pPr marL="0" lvl="1" indent="0">
              <a:lnSpc>
                <a:spcPts val="2400"/>
              </a:lnSpc>
              <a:buNone/>
            </a:pPr>
            <a:r>
              <a:rPr lang="en-US" dirty="0"/>
              <a:t>Second level</a:t>
            </a:r>
          </a:p>
          <a:p>
            <a:pPr marL="0" lvl="2" indent="0">
              <a:lnSpc>
                <a:spcPts val="2400"/>
              </a:lnSpc>
              <a:buClr>
                <a:srgbClr val="2DAEE5"/>
              </a:buClr>
              <a:buFont typeface="Arial" panose="020B0604020202020204" pitchFamily="34" charset="0"/>
              <a:buNone/>
            </a:pPr>
            <a:r>
              <a:rPr lang="en-US" dirty="0"/>
              <a:t>Third level</a:t>
            </a:r>
          </a:p>
          <a:p>
            <a:pPr marL="449263" lvl="3" indent="-268288">
              <a:lnSpc>
                <a:spcPts val="2400"/>
              </a:lnSpc>
              <a:buClr>
                <a:srgbClr val="2DAEE5"/>
              </a:buClr>
              <a:buFont typeface="Arial" panose="020B0604020202020204" pitchFamily="34" charset="0"/>
            </a:pPr>
            <a:r>
              <a:rPr lang="en-US" dirty="0"/>
              <a:t>Fourth level</a:t>
            </a:r>
          </a:p>
          <a:p>
            <a:pPr marL="0" lvl="4" indent="0">
              <a:buNone/>
            </a:pPr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24D2F-FD31-6A4E-95DA-72D60D64DD49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5E755-DCE3-5B4E-AADD-77A0BE10936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1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400" kern="1200" spc="300">
          <a:solidFill>
            <a:schemeClr val="tx1"/>
          </a:solidFill>
          <a:latin typeface="Century Gothic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lang="en-US" sz="1600" b="1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lang="en-US" sz="16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lang="en-US" sz="16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lang="en-US" sz="14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lang="en-US" sz="1800" kern="1200" dirty="0">
          <a:solidFill>
            <a:srgbClr val="FF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mailto:mamunya@mamunya-ip.com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41D0C8-9123-4ACD-8864-6A6B2E5DC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09091"/>
            <a:ext cx="12192000" cy="1967345"/>
          </a:xfrm>
          <a:solidFill>
            <a:srgbClr val="002953"/>
          </a:solidFill>
        </p:spPr>
        <p:txBody>
          <a:bodyPr>
            <a:normAutofit/>
          </a:bodyPr>
          <a:lstStyle/>
          <a:p>
            <a:pPr algn="ctr"/>
            <a:br>
              <a:rPr lang="en-US" sz="2400" b="1" dirty="0">
                <a:solidFill>
                  <a:schemeClr val="accent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uk-UA" sz="24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4400" b="1" dirty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Нові ризики та можливості – </a:t>
            </a:r>
            <a:br>
              <a:rPr lang="en-US" sz="4400" b="1" dirty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lang="uk-UA" sz="4400" b="1" dirty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результат законодавчих змін в IP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13A5E0F-6238-4C51-A294-9B09EBFE3B34}"/>
              </a:ext>
            </a:extLst>
          </p:cNvPr>
          <p:cNvSpPr/>
          <p:nvPr/>
        </p:nvSpPr>
        <p:spPr>
          <a:xfrm>
            <a:off x="4309919" y="1764014"/>
            <a:ext cx="3015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>
                <a:latin typeface="Century Gothic" panose="020B0502020202020204" pitchFamily="34" charset="0"/>
                <a:cs typeface="Calibri" panose="020F0502020204030204" pitchFamily="34" charset="0"/>
              </a:rPr>
              <a:t>Київ, 23 червня 2021 року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FF5942F-382E-450F-9A26-872BBA6A3BD3}"/>
              </a:ext>
            </a:extLst>
          </p:cNvPr>
          <p:cNvSpPr/>
          <p:nvPr/>
        </p:nvSpPr>
        <p:spPr>
          <a:xfrm>
            <a:off x="2908249" y="604243"/>
            <a:ext cx="6096000" cy="590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b="1" dirty="0">
                <a:latin typeface="Century Gothic" panose="020B0502020202020204" pitchFamily="34" charset="0"/>
                <a:ea typeface="Arial" charset="0"/>
                <a:cs typeface="Arial" panose="020B0604020202020204" pitchFamily="34" charset="0"/>
              </a:rPr>
              <a:t>Intellectual Property Forum  </a:t>
            </a:r>
          </a:p>
        </p:txBody>
      </p:sp>
      <p:sp>
        <p:nvSpPr>
          <p:cNvPr id="9" name="Подзаголовок 5">
            <a:extLst>
              <a:ext uri="{FF2B5EF4-FFF2-40B4-BE49-F238E27FC236}">
                <a16:creationId xmlns:a16="http://schemas.microsoft.com/office/drawing/2014/main" id="{8CE52D38-6D46-45D8-A8E3-F966DB8A5AA2}"/>
              </a:ext>
            </a:extLst>
          </p:cNvPr>
          <p:cNvSpPr txBox="1">
            <a:spLocks/>
          </p:cNvSpPr>
          <p:nvPr/>
        </p:nvSpPr>
        <p:spPr>
          <a:xfrm>
            <a:off x="781151" y="4604475"/>
            <a:ext cx="7528263" cy="10574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600" dirty="0">
                <a:latin typeface="Century Gothic" panose="020B0502020202020204" pitchFamily="34" charset="0"/>
                <a:cs typeface="Calibri" panose="020F0502020204030204" pitchFamily="34" charset="0"/>
              </a:rPr>
              <a:t>Олександр Мамуня, </a:t>
            </a:r>
            <a:endParaRPr lang="en-US" sz="2600" dirty="0"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600" dirty="0">
                <a:latin typeface="Century Gothic" panose="020B0502020202020204" pitchFamily="34" charset="0"/>
                <a:cs typeface="Calibri" panose="020F0502020204030204" pitchFamily="34" charset="0"/>
              </a:rPr>
              <a:t>патентний повірений, адвокат,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600" dirty="0">
                <a:latin typeface="Century Gothic" panose="020B0502020202020204" pitchFamily="34" charset="0"/>
                <a:cs typeface="Calibri" panose="020F0502020204030204" pitchFamily="34" charset="0"/>
              </a:rPr>
              <a:t>партнер </a:t>
            </a:r>
            <a:r>
              <a:rPr lang="en-US" sz="2600" dirty="0">
                <a:latin typeface="Century Gothic" panose="020B0502020202020204" pitchFamily="34" charset="0"/>
                <a:cs typeface="Calibri" panose="020F0502020204030204" pitchFamily="34" charset="0"/>
              </a:rPr>
              <a:t>Mamunya IP</a:t>
            </a:r>
            <a:endParaRPr lang="uk-UA" sz="2600" dirty="0"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sz="2600" dirty="0"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sz="2000" dirty="0"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3AD040C-A8AD-4E50-8CC6-BD394457D5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7940" t="18585" r="15394" b="55152"/>
          <a:stretch/>
        </p:blipFill>
        <p:spPr>
          <a:xfrm>
            <a:off x="9069827" y="5348151"/>
            <a:ext cx="2684207" cy="105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167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2BCEC029-5914-4BED-A0A5-AEE12F56E8DB}"/>
              </a:ext>
            </a:extLst>
          </p:cNvPr>
          <p:cNvSpPr/>
          <p:nvPr/>
        </p:nvSpPr>
        <p:spPr>
          <a:xfrm>
            <a:off x="12001500" y="0"/>
            <a:ext cx="190500" cy="6858000"/>
          </a:xfrm>
          <a:prstGeom prst="rect">
            <a:avLst/>
          </a:prstGeom>
          <a:solidFill>
            <a:srgbClr val="0029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4111945-4858-44C0-80DC-7062BE93D511}"/>
              </a:ext>
            </a:extLst>
          </p:cNvPr>
          <p:cNvSpPr/>
          <p:nvPr/>
        </p:nvSpPr>
        <p:spPr>
          <a:xfrm>
            <a:off x="1080000" y="411468"/>
            <a:ext cx="104964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A8702"/>
                </a:solidFill>
                <a:latin typeface="Century Gothic" panose="020B0502020202020204" pitchFamily="34" charset="0"/>
              </a:rPr>
              <a:t>Реформування законодавства щодо ТМ:</a:t>
            </a:r>
            <a:endParaRPr lang="uk-UA" sz="3200" b="1" dirty="0">
              <a:solidFill>
                <a:srgbClr val="FA8702"/>
              </a:solidFill>
              <a:latin typeface="Century Gothic" panose="020B0502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C3BAC1B-9440-4C0C-9DA2-B8E58FE2D74F}"/>
              </a:ext>
            </a:extLst>
          </p:cNvPr>
          <p:cNvSpPr/>
          <p:nvPr/>
        </p:nvSpPr>
        <p:spPr>
          <a:xfrm flipV="1">
            <a:off x="0" y="703856"/>
            <a:ext cx="1080000" cy="45719"/>
          </a:xfrm>
          <a:prstGeom prst="rect">
            <a:avLst/>
          </a:prstGeom>
          <a:solidFill>
            <a:srgbClr val="FA87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D0E19B0B-6525-4D9C-B88E-CAE06F17B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000" y="2098975"/>
            <a:ext cx="10404862" cy="2936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електронне подання заявок та ведення діловодства</a:t>
            </a: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обов’язкова публікація заявок</a:t>
            </a:r>
            <a:endParaRPr lang="ru-RU" sz="2800" dirty="0">
              <a:latin typeface="Century Gothic" panose="020B0502020202020204" pitchFamily="34" charset="0"/>
            </a:endParaRPr>
          </a:p>
          <a:p>
            <a:pPr marL="34290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включено поняття «колективні торговельні марки»</a:t>
            </a:r>
            <a:endParaRPr lang="ru-RU" sz="2800" dirty="0">
              <a:latin typeface="Century Gothic" panose="020B0502020202020204" pitchFamily="34" charset="0"/>
            </a:endParaRPr>
          </a:p>
          <a:p>
            <a:pPr marL="34290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процедура </a:t>
            </a:r>
            <a:r>
              <a:rPr lang="uk-UA" sz="2800" dirty="0" err="1">
                <a:latin typeface="Century Gothic" panose="020B0502020202020204" pitchFamily="34" charset="0"/>
              </a:rPr>
              <a:t>post-grant</a:t>
            </a:r>
            <a:r>
              <a:rPr lang="uk-UA" sz="2800" dirty="0">
                <a:latin typeface="Century Gothic" panose="020B0502020202020204" pitchFamily="34" charset="0"/>
              </a:rPr>
              <a:t> </a:t>
            </a:r>
            <a:r>
              <a:rPr lang="uk-UA" sz="2800" dirty="0" err="1">
                <a:latin typeface="Century Gothic" panose="020B0502020202020204" pitchFamily="34" charset="0"/>
              </a:rPr>
              <a:t>opposition</a:t>
            </a:r>
            <a:endParaRPr lang="uk-UA" sz="2800" dirty="0">
              <a:latin typeface="Century Gothic" panose="020B0502020202020204" pitchFamily="34" charset="0"/>
            </a:endParaRPr>
          </a:p>
          <a:p>
            <a:pPr marL="34290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нові способи захисту прав</a:t>
            </a:r>
            <a:endParaRPr lang="ru-RU" sz="2800" dirty="0">
              <a:latin typeface="Century Gothic" panose="020B0502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39DDFA-F4E0-4D6B-920D-5E1BB6350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346" y="1287538"/>
            <a:ext cx="8788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3200" b="1" dirty="0">
                <a:solidFill>
                  <a:srgbClr val="00295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uk-UA" sz="3200" b="1" dirty="0">
                <a:solidFill>
                  <a:srgbClr val="002953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Нові можливості</a:t>
            </a:r>
            <a:r>
              <a:rPr lang="uk-UA" sz="3200" b="1" dirty="0">
                <a:solidFill>
                  <a:srgbClr val="00295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щодо ТМ</a:t>
            </a:r>
            <a:endParaRPr lang="ru-RU" altLang="x-none" sz="3200" b="1" dirty="0">
              <a:solidFill>
                <a:srgbClr val="0029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Графіка 15" descr="Badge 1 with solid fill">
            <a:extLst>
              <a:ext uri="{FF2B5EF4-FFF2-40B4-BE49-F238E27FC236}">
                <a16:creationId xmlns:a16="http://schemas.microsoft.com/office/drawing/2014/main" id="{0364CA99-3595-4D76-852D-D17308271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3983" y="1255570"/>
            <a:ext cx="672033" cy="67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30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2BCEC029-5914-4BED-A0A5-AEE12F56E8DB}"/>
              </a:ext>
            </a:extLst>
          </p:cNvPr>
          <p:cNvSpPr/>
          <p:nvPr/>
        </p:nvSpPr>
        <p:spPr>
          <a:xfrm>
            <a:off x="12001500" y="0"/>
            <a:ext cx="190500" cy="6858000"/>
          </a:xfrm>
          <a:prstGeom prst="rect">
            <a:avLst/>
          </a:prstGeom>
          <a:solidFill>
            <a:srgbClr val="0029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4111945-4858-44C0-80DC-7062BE93D511}"/>
              </a:ext>
            </a:extLst>
          </p:cNvPr>
          <p:cNvSpPr/>
          <p:nvPr/>
        </p:nvSpPr>
        <p:spPr>
          <a:xfrm>
            <a:off x="1080000" y="411468"/>
            <a:ext cx="104964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A8702"/>
                </a:solidFill>
                <a:latin typeface="Century Gothic" panose="020B0502020202020204" pitchFamily="34" charset="0"/>
              </a:rPr>
              <a:t>Реформування законодавства щодо ТМ:</a:t>
            </a:r>
            <a:endParaRPr lang="uk-UA" sz="3200" b="1" dirty="0">
              <a:solidFill>
                <a:srgbClr val="FA8702"/>
              </a:solidFill>
              <a:latin typeface="Century Gothic" panose="020B0502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C3BAC1B-9440-4C0C-9DA2-B8E58FE2D74F}"/>
              </a:ext>
            </a:extLst>
          </p:cNvPr>
          <p:cNvSpPr/>
          <p:nvPr/>
        </p:nvSpPr>
        <p:spPr>
          <a:xfrm flipV="1">
            <a:off x="0" y="703856"/>
            <a:ext cx="1080000" cy="45719"/>
          </a:xfrm>
          <a:prstGeom prst="rect">
            <a:avLst/>
          </a:prstGeom>
          <a:solidFill>
            <a:srgbClr val="FA87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D0E19B0B-6525-4D9C-B88E-CAE06F17B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000" y="2068845"/>
            <a:ext cx="10567503" cy="4139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встановлено чіткі строки для подання заперечень</a:t>
            </a:r>
            <a:endParaRPr lang="ru-RU" sz="28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обмежено кількість попередніх відмов, які можуть виноситись експертом в процесі розгляду заявки</a:t>
            </a:r>
            <a:endParaRPr lang="ru-RU" sz="28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розширено перелік підстав для відмови/визнання недійсною торговельної марки, зокрема, передбачено заборону реєстрації «агентських» знаків</a:t>
            </a: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розширено перелік способів вільного використання торговельної марки третіми особами</a:t>
            </a:r>
            <a:endParaRPr lang="ru-RU" sz="2800" dirty="0">
              <a:latin typeface="Century Gothic" panose="020B0502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39DDFA-F4E0-4D6B-920D-5E1BB6350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843" y="1288631"/>
            <a:ext cx="8788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3200" b="1" dirty="0">
                <a:solidFill>
                  <a:srgbClr val="00295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uk-UA" sz="3200" b="1" dirty="0">
                <a:solidFill>
                  <a:srgbClr val="002953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Нові ризики щодо ТМ</a:t>
            </a:r>
            <a:endParaRPr lang="ru-RU" altLang="x-none" sz="3200" b="1" dirty="0">
              <a:solidFill>
                <a:srgbClr val="00295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Рисунок 6" descr="Значок со сплошной заливкой">
            <a:extLst>
              <a:ext uri="{FF2B5EF4-FFF2-40B4-BE49-F238E27FC236}">
                <a16:creationId xmlns:a16="http://schemas.microsoft.com/office/drawing/2014/main" id="{2D9292F6-45A9-4AA6-BED1-C992CF03B8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3983" y="1263299"/>
            <a:ext cx="672033" cy="67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63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2BCEC029-5914-4BED-A0A5-AEE12F56E8DB}"/>
              </a:ext>
            </a:extLst>
          </p:cNvPr>
          <p:cNvSpPr/>
          <p:nvPr/>
        </p:nvSpPr>
        <p:spPr>
          <a:xfrm>
            <a:off x="12001500" y="0"/>
            <a:ext cx="190500" cy="6858000"/>
          </a:xfrm>
          <a:prstGeom prst="rect">
            <a:avLst/>
          </a:prstGeom>
          <a:solidFill>
            <a:srgbClr val="0029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4111945-4858-44C0-80DC-7062BE93D511}"/>
              </a:ext>
            </a:extLst>
          </p:cNvPr>
          <p:cNvSpPr/>
          <p:nvPr/>
        </p:nvSpPr>
        <p:spPr>
          <a:xfrm>
            <a:off x="1079999" y="416252"/>
            <a:ext cx="107184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A8702"/>
                </a:solidFill>
                <a:latin typeface="Century Gothic" panose="020B0502020202020204" pitchFamily="34" charset="0"/>
              </a:rPr>
              <a:t>Реформування законодавства щодо промислових зразків: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C3BAC1B-9440-4C0C-9DA2-B8E58FE2D74F}"/>
              </a:ext>
            </a:extLst>
          </p:cNvPr>
          <p:cNvSpPr/>
          <p:nvPr/>
        </p:nvSpPr>
        <p:spPr>
          <a:xfrm flipV="1">
            <a:off x="0" y="703856"/>
            <a:ext cx="1080000" cy="45719"/>
          </a:xfrm>
          <a:prstGeom prst="rect">
            <a:avLst/>
          </a:prstGeom>
          <a:solidFill>
            <a:srgbClr val="FA87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9DD0A508-D9D7-4DF4-86B5-A8378EDE5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998" y="1801246"/>
            <a:ext cx="94356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3200" b="1" dirty="0">
                <a:solidFill>
                  <a:srgbClr val="002953"/>
                </a:solidFill>
                <a:latin typeface="Century Gothic" panose="020B0502020202020204" pitchFamily="34" charset="0"/>
              </a:rPr>
              <a:t>Нові можливості щодо промислових зразків</a:t>
            </a:r>
            <a:endParaRPr lang="ru-RU" altLang="x-none" sz="3200" b="1" dirty="0">
              <a:solidFill>
                <a:srgbClr val="002953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DFE9416-366B-4C66-81EB-DBAF18469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998" y="2690406"/>
            <a:ext cx="10404862" cy="3533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105000"/>
              </a:lnSpc>
              <a:spcBef>
                <a:spcPts val="600"/>
              </a:spcBef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електронне подання заявок та ведення діловодства</a:t>
            </a: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“індивідуальний характер” як новий критерій </a:t>
            </a:r>
            <a:r>
              <a:rPr lang="uk-UA" sz="2800" dirty="0" err="1">
                <a:latin typeface="Century Gothic" panose="020B0502020202020204" pitchFamily="34" charset="0"/>
              </a:rPr>
              <a:t>охороноздатності</a:t>
            </a:r>
            <a:r>
              <a:rPr lang="uk-UA" sz="2800" dirty="0">
                <a:latin typeface="Century Gothic" panose="020B0502020202020204" pitchFamily="34" charset="0"/>
              </a:rPr>
              <a:t> </a:t>
            </a:r>
            <a:endParaRPr lang="ru-RU" sz="28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охороні підлягатимуть також і незареєстровані промислові зразки</a:t>
            </a: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поділ заявки</a:t>
            </a:r>
            <a:endParaRPr lang="ru-RU" sz="28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buClr>
                <a:srgbClr val="FA8702"/>
              </a:buClr>
              <a:buFont typeface="Wingdings" panose="05000000000000000000" pitchFamily="2" charset="2"/>
              <a:buChar char="§"/>
            </a:pPr>
            <a:endParaRPr lang="uk-UA" sz="2800" dirty="0">
              <a:latin typeface="Century Gothic" panose="020B0502020202020204" pitchFamily="34" charset="0"/>
            </a:endParaRPr>
          </a:p>
        </p:txBody>
      </p:sp>
      <p:pic>
        <p:nvPicPr>
          <p:cNvPr id="9" name="Графіка 8" descr="Badge 3 with solid fill">
            <a:extLst>
              <a:ext uri="{FF2B5EF4-FFF2-40B4-BE49-F238E27FC236}">
                <a16:creationId xmlns:a16="http://schemas.microsoft.com/office/drawing/2014/main" id="{8A87B420-6B5A-4A60-AC5A-A495934823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9747" y="1753381"/>
            <a:ext cx="680505" cy="68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327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2BCEC029-5914-4BED-A0A5-AEE12F56E8DB}"/>
              </a:ext>
            </a:extLst>
          </p:cNvPr>
          <p:cNvSpPr/>
          <p:nvPr/>
        </p:nvSpPr>
        <p:spPr>
          <a:xfrm>
            <a:off x="12001500" y="0"/>
            <a:ext cx="190500" cy="6858000"/>
          </a:xfrm>
          <a:prstGeom prst="rect">
            <a:avLst/>
          </a:prstGeom>
          <a:solidFill>
            <a:srgbClr val="0029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4111945-4858-44C0-80DC-7062BE93D511}"/>
              </a:ext>
            </a:extLst>
          </p:cNvPr>
          <p:cNvSpPr/>
          <p:nvPr/>
        </p:nvSpPr>
        <p:spPr>
          <a:xfrm>
            <a:off x="1079999" y="416252"/>
            <a:ext cx="107184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A8702"/>
                </a:solidFill>
                <a:latin typeface="Century Gothic" panose="020B0502020202020204" pitchFamily="34" charset="0"/>
              </a:rPr>
              <a:t>Реформування законодавства щодо промислових зразків: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C3BAC1B-9440-4C0C-9DA2-B8E58FE2D74F}"/>
              </a:ext>
            </a:extLst>
          </p:cNvPr>
          <p:cNvSpPr/>
          <p:nvPr/>
        </p:nvSpPr>
        <p:spPr>
          <a:xfrm flipV="1">
            <a:off x="0" y="703856"/>
            <a:ext cx="1080000" cy="45719"/>
          </a:xfrm>
          <a:prstGeom prst="rect">
            <a:avLst/>
          </a:prstGeom>
          <a:solidFill>
            <a:srgbClr val="FA87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9DD0A508-D9D7-4DF4-86B5-A8378EDE5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997" y="1801246"/>
            <a:ext cx="94682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3200" b="1" dirty="0">
                <a:solidFill>
                  <a:srgbClr val="002953"/>
                </a:solidFill>
                <a:latin typeface="Century Gothic" panose="020B0502020202020204" pitchFamily="34" charset="0"/>
              </a:rPr>
              <a:t>Нові можливості щодо промислових зразків</a:t>
            </a:r>
            <a:endParaRPr lang="ru-RU" altLang="x-none" sz="3200" b="1" dirty="0">
              <a:solidFill>
                <a:srgbClr val="002953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DFE9416-366B-4C66-81EB-DBAF18469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998" y="1753381"/>
            <a:ext cx="10404862" cy="3710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endParaRPr lang="uk-UA" sz="26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множинні заявки (до 100 промислових зразків, що належать до одного й того ж класу МКПЗ)</a:t>
            </a: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збільшено строки охорони зареєстрованих промислових зразків</a:t>
            </a:r>
            <a:endParaRPr lang="ru-RU" sz="28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процедура </a:t>
            </a:r>
            <a:r>
              <a:rPr lang="uk-UA" sz="2800" dirty="0" err="1">
                <a:latin typeface="Century Gothic" panose="020B0502020202020204" pitchFamily="34" charset="0"/>
              </a:rPr>
              <a:t>post-grant</a:t>
            </a:r>
            <a:r>
              <a:rPr lang="uk-UA" sz="2800" dirty="0">
                <a:latin typeface="Century Gothic" panose="020B0502020202020204" pitchFamily="34" charset="0"/>
              </a:rPr>
              <a:t> </a:t>
            </a:r>
            <a:r>
              <a:rPr lang="uk-UA" sz="2800" dirty="0" err="1">
                <a:latin typeface="Century Gothic" panose="020B0502020202020204" pitchFamily="34" charset="0"/>
              </a:rPr>
              <a:t>opposition</a:t>
            </a:r>
            <a:endParaRPr lang="ru-RU" sz="2800" dirty="0">
              <a:latin typeface="Century Gothic" panose="020B0502020202020204" pitchFamily="34" charset="0"/>
            </a:endParaRPr>
          </a:p>
        </p:txBody>
      </p:sp>
      <p:pic>
        <p:nvPicPr>
          <p:cNvPr id="9" name="Рисунок 2" descr="Значок 4 со сплошной заливкой">
            <a:extLst>
              <a:ext uri="{FF2B5EF4-FFF2-40B4-BE49-F238E27FC236}">
                <a16:creationId xmlns:a16="http://schemas.microsoft.com/office/drawing/2014/main" id="{0D2FB21F-08B3-4A9A-BA26-1D6D202A6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9747" y="1753381"/>
            <a:ext cx="680505" cy="68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802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2BCEC029-5914-4BED-A0A5-AEE12F56E8DB}"/>
              </a:ext>
            </a:extLst>
          </p:cNvPr>
          <p:cNvSpPr/>
          <p:nvPr/>
        </p:nvSpPr>
        <p:spPr>
          <a:xfrm>
            <a:off x="12001500" y="0"/>
            <a:ext cx="190500" cy="6858000"/>
          </a:xfrm>
          <a:prstGeom prst="rect">
            <a:avLst/>
          </a:prstGeom>
          <a:solidFill>
            <a:srgbClr val="0029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4111945-4858-44C0-80DC-7062BE93D511}"/>
              </a:ext>
            </a:extLst>
          </p:cNvPr>
          <p:cNvSpPr/>
          <p:nvPr/>
        </p:nvSpPr>
        <p:spPr>
          <a:xfrm>
            <a:off x="1080000" y="411468"/>
            <a:ext cx="104964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A8702"/>
                </a:solidFill>
                <a:latin typeface="Century Gothic" panose="020B0502020202020204" pitchFamily="34" charset="0"/>
              </a:rPr>
              <a:t>Реформування законодавства щодо винаходів: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C3BAC1B-9440-4C0C-9DA2-B8E58FE2D74F}"/>
              </a:ext>
            </a:extLst>
          </p:cNvPr>
          <p:cNvSpPr/>
          <p:nvPr/>
        </p:nvSpPr>
        <p:spPr>
          <a:xfrm flipV="1">
            <a:off x="0" y="703856"/>
            <a:ext cx="1080000" cy="45719"/>
          </a:xfrm>
          <a:prstGeom prst="rect">
            <a:avLst/>
          </a:prstGeom>
          <a:solidFill>
            <a:srgbClr val="FA87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8A4096F1-48B4-46CB-82E8-D8176945A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000" y="1287710"/>
            <a:ext cx="106963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3200" b="1" dirty="0">
                <a:solidFill>
                  <a:srgbClr val="002953"/>
                </a:solidFill>
                <a:latin typeface="Century Gothic" panose="020B0502020202020204" pitchFamily="34" charset="0"/>
              </a:rPr>
              <a:t>Нові можливості патентування</a:t>
            </a:r>
            <a:endParaRPr lang="ru-RU" altLang="x-none" sz="3200" b="1" dirty="0">
              <a:solidFill>
                <a:srgbClr val="002953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F1605595-92E8-4520-82F2-F2EABC97E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000" y="1718816"/>
            <a:ext cx="10404862" cy="3742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електронне подання заявок та ведення діловодства</a:t>
            </a:r>
            <a:endParaRPr lang="ru-RU" sz="28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процедури подання заперечень (протягом 6 місяців від дати публікації заявки) та зауважень (в будь-який момент після публікації заявки)</a:t>
            </a:r>
            <a:endParaRPr lang="ru-RU" sz="2800" dirty="0">
              <a:latin typeface="Century Gothic" panose="020B0502020202020204" pitchFamily="34" charset="0"/>
            </a:endParaRPr>
          </a:p>
          <a:p>
            <a:pPr marL="34290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процедура </a:t>
            </a:r>
            <a:r>
              <a:rPr lang="uk-UA" sz="2800" dirty="0" err="1">
                <a:latin typeface="Century Gothic" panose="020B0502020202020204" pitchFamily="34" charset="0"/>
              </a:rPr>
              <a:t>post-grant</a:t>
            </a:r>
            <a:r>
              <a:rPr lang="uk-UA" sz="2800" dirty="0">
                <a:latin typeface="Century Gothic" panose="020B0502020202020204" pitchFamily="34" charset="0"/>
              </a:rPr>
              <a:t> </a:t>
            </a:r>
            <a:r>
              <a:rPr lang="uk-UA" sz="2800" dirty="0" err="1">
                <a:latin typeface="Century Gothic" panose="020B0502020202020204" pitchFamily="34" charset="0"/>
              </a:rPr>
              <a:t>opposition</a:t>
            </a:r>
            <a:endParaRPr lang="ru-RU" sz="2800" dirty="0">
              <a:latin typeface="Century Gothic" panose="020B0502020202020204" pitchFamily="34" charset="0"/>
            </a:endParaRPr>
          </a:p>
          <a:p>
            <a:pPr marL="34290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сертифікат додаткової охорони</a:t>
            </a:r>
            <a:endParaRPr lang="ru-RU" sz="2800" dirty="0">
              <a:latin typeface="Century Gothic" panose="020B0502020202020204" pitchFamily="34" charset="0"/>
            </a:endParaRPr>
          </a:p>
        </p:txBody>
      </p:sp>
      <p:pic>
        <p:nvPicPr>
          <p:cNvPr id="9" name="Графіка 8" descr="Badge 5 with solid fill">
            <a:extLst>
              <a:ext uri="{FF2B5EF4-FFF2-40B4-BE49-F238E27FC236}">
                <a16:creationId xmlns:a16="http://schemas.microsoft.com/office/drawing/2014/main" id="{F36DDA12-92E5-4ADA-8A62-F38E660553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9747" y="1239844"/>
            <a:ext cx="680506" cy="68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133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2BCEC029-5914-4BED-A0A5-AEE12F56E8DB}"/>
              </a:ext>
            </a:extLst>
          </p:cNvPr>
          <p:cNvSpPr/>
          <p:nvPr/>
        </p:nvSpPr>
        <p:spPr>
          <a:xfrm>
            <a:off x="12001500" y="0"/>
            <a:ext cx="190500" cy="6858000"/>
          </a:xfrm>
          <a:prstGeom prst="rect">
            <a:avLst/>
          </a:prstGeom>
          <a:solidFill>
            <a:srgbClr val="0029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4111945-4858-44C0-80DC-7062BE93D511}"/>
              </a:ext>
            </a:extLst>
          </p:cNvPr>
          <p:cNvSpPr/>
          <p:nvPr/>
        </p:nvSpPr>
        <p:spPr>
          <a:xfrm>
            <a:off x="1080000" y="411468"/>
            <a:ext cx="104964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A8702"/>
                </a:solidFill>
                <a:latin typeface="Century Gothic" panose="020B0502020202020204" pitchFamily="34" charset="0"/>
              </a:rPr>
              <a:t>Реформування законодавства щодо винаходів: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C3BAC1B-9440-4C0C-9DA2-B8E58FE2D74F}"/>
              </a:ext>
            </a:extLst>
          </p:cNvPr>
          <p:cNvSpPr/>
          <p:nvPr/>
        </p:nvSpPr>
        <p:spPr>
          <a:xfrm flipV="1">
            <a:off x="0" y="703856"/>
            <a:ext cx="1080000" cy="45719"/>
          </a:xfrm>
          <a:prstGeom prst="rect">
            <a:avLst/>
          </a:prstGeom>
          <a:solidFill>
            <a:srgbClr val="FA87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8A4096F1-48B4-46CB-82E8-D8176945A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000" y="1287710"/>
            <a:ext cx="8788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3200" b="1" dirty="0">
                <a:solidFill>
                  <a:srgbClr val="002953"/>
                </a:solidFill>
                <a:latin typeface="Century Gothic" panose="020B0502020202020204" pitchFamily="34" charset="0"/>
              </a:rPr>
              <a:t>Нові ризики патентування</a:t>
            </a:r>
            <a:endParaRPr lang="ru-RU" altLang="x-none" sz="3200" b="1" dirty="0">
              <a:solidFill>
                <a:srgbClr val="002953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F1605595-92E8-4520-82F2-F2EABC97E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000" y="1681498"/>
            <a:ext cx="10404862" cy="41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звужено об’єкт корисної моделі: пристрій або процес (спосіб)</a:t>
            </a:r>
            <a:endParaRPr lang="ru-RU" sz="2800" dirty="0">
              <a:latin typeface="Century Gothic" panose="020B0502020202020204" pitchFamily="34" charset="0"/>
            </a:endParaRPr>
          </a:p>
          <a:p>
            <a:pPr marL="34290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виключено з переліку об’єктів нове застосування відомого продукту або процесу</a:t>
            </a:r>
            <a:endParaRPr lang="ru-RU" sz="2800" dirty="0">
              <a:latin typeface="Century Gothic" panose="020B0502020202020204" pitchFamily="34" charset="0"/>
            </a:endParaRPr>
          </a:p>
          <a:p>
            <a:pPr marL="34290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виключено з об’єктів охорони терапевтичні способи лікування</a:t>
            </a:r>
          </a:p>
          <a:p>
            <a:pPr marL="34290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Clr>
                <a:srgbClr val="FA8702"/>
              </a:buClr>
              <a:buFont typeface="Wingdings" panose="05000000000000000000" pitchFamily="2" charset="2"/>
              <a:buChar char="§"/>
            </a:pPr>
            <a:r>
              <a:rPr lang="uk-UA" sz="2800" dirty="0">
                <a:latin typeface="Century Gothic" panose="020B0502020202020204" pitchFamily="34" charset="0"/>
              </a:rPr>
              <a:t>положення </a:t>
            </a:r>
            <a:r>
              <a:rPr lang="uk-UA" sz="2800" dirty="0" err="1">
                <a:latin typeface="Century Gothic" panose="020B0502020202020204" pitchFamily="34" charset="0"/>
              </a:rPr>
              <a:t>Bolar</a:t>
            </a:r>
            <a:endParaRPr lang="ru-RU" sz="2800" dirty="0">
              <a:latin typeface="Century Gothic" panose="020B0502020202020204" pitchFamily="34" charset="0"/>
            </a:endParaRPr>
          </a:p>
        </p:txBody>
      </p:sp>
      <p:pic>
        <p:nvPicPr>
          <p:cNvPr id="8" name="Рисунок 10" descr="Значок 6 со сплошной заливкой">
            <a:extLst>
              <a:ext uri="{FF2B5EF4-FFF2-40B4-BE49-F238E27FC236}">
                <a16:creationId xmlns:a16="http://schemas.microsoft.com/office/drawing/2014/main" id="{6B9188B1-159A-4A1E-8EE0-CB37F64F8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6984" y="1239843"/>
            <a:ext cx="680507" cy="68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770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D292DBA-5EF4-45E3-B841-631DCAA52FEE}"/>
              </a:ext>
            </a:extLst>
          </p:cNvPr>
          <p:cNvSpPr/>
          <p:nvPr/>
        </p:nvSpPr>
        <p:spPr>
          <a:xfrm flipV="1">
            <a:off x="0" y="3661393"/>
            <a:ext cx="1080000" cy="45719"/>
          </a:xfrm>
          <a:prstGeom prst="rect">
            <a:avLst/>
          </a:prstGeom>
          <a:solidFill>
            <a:srgbClr val="FA87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7792BEC-0C3B-4975-832E-C73CC1526D3B}"/>
              </a:ext>
            </a:extLst>
          </p:cNvPr>
          <p:cNvSpPr txBox="1">
            <a:spLocks/>
          </p:cNvSpPr>
          <p:nvPr/>
        </p:nvSpPr>
        <p:spPr>
          <a:xfrm>
            <a:off x="1222240" y="3449027"/>
            <a:ext cx="2476924" cy="4247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kern="1200" spc="300">
                <a:solidFill>
                  <a:schemeClr val="tx1"/>
                </a:solidFill>
                <a:latin typeface="Century Gothic" charset="0"/>
                <a:ea typeface="+mj-ea"/>
                <a:cs typeface="+mj-cs"/>
              </a:defRPr>
            </a:lvl1pPr>
          </a:lstStyle>
          <a:p>
            <a:r>
              <a:rPr lang="uk-UA" b="1" dirty="0">
                <a:latin typeface="Century Gothic" panose="020B0502020202020204" pitchFamily="34" charset="0"/>
              </a:rPr>
              <a:t>Контакти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F58DF7-E336-4C28-BE18-1278922241E9}"/>
              </a:ext>
            </a:extLst>
          </p:cNvPr>
          <p:cNvSpPr txBox="1"/>
          <p:nvPr/>
        </p:nvSpPr>
        <p:spPr>
          <a:xfrm>
            <a:off x="1222240" y="1554413"/>
            <a:ext cx="5380232" cy="73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uk-UA" sz="3600" b="1" dirty="0">
                <a:solidFill>
                  <a:srgbClr val="FA870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Дякую за увагу!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66165D-95DE-46CB-8F8E-41402D2B329D}"/>
              </a:ext>
            </a:extLst>
          </p:cNvPr>
          <p:cNvSpPr/>
          <p:nvPr/>
        </p:nvSpPr>
        <p:spPr>
          <a:xfrm>
            <a:off x="12001500" y="0"/>
            <a:ext cx="190500" cy="6858000"/>
          </a:xfrm>
          <a:prstGeom prst="rect">
            <a:avLst/>
          </a:prstGeom>
          <a:solidFill>
            <a:srgbClr val="0029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5FC2BA7A-2936-4DBC-904D-276CFD2F8A3F}"/>
              </a:ext>
            </a:extLst>
          </p:cNvPr>
          <p:cNvSpPr txBox="1">
            <a:spLocks/>
          </p:cNvSpPr>
          <p:nvPr/>
        </p:nvSpPr>
        <p:spPr>
          <a:xfrm>
            <a:off x="1222240" y="3907031"/>
            <a:ext cx="4024463" cy="9495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lang="en-US" sz="16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sz="16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sz="16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sz="14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lang="en-US" sz="1800" kern="1200" dirty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buClr>
                <a:srgbClr val="2DAEE5"/>
              </a:buClr>
              <a:buNone/>
            </a:pPr>
            <a:r>
              <a:rPr lang="uk-UA" b="0" dirty="0">
                <a:latin typeface="+mn-lt"/>
                <a:ea typeface="PT Sans Narrow" panose="020B0506020203020204" pitchFamily="34" charset="-52"/>
              </a:rPr>
              <a:t>                </a:t>
            </a:r>
            <a:r>
              <a:rPr lang="en-US" b="0" dirty="0">
                <a:latin typeface="Century Gothic" panose="020B0502020202020204" pitchFamily="34" charset="0"/>
                <a:ea typeface="PT Sans Narrow" panose="020B0506020203020204" pitchFamily="34" charset="-52"/>
              </a:rPr>
              <a:t>Oleksandr Mamunya</a:t>
            </a:r>
            <a:r>
              <a:rPr lang="uk-UA" dirty="0">
                <a:latin typeface="Century Gothic" panose="020B0502020202020204" pitchFamily="34" charset="0"/>
                <a:ea typeface="PT Sans Narrow" panose="020B0506020203020204" pitchFamily="34" charset="-52"/>
              </a:rPr>
              <a:t>        </a:t>
            </a:r>
            <a:endParaRPr lang="is-IS" dirty="0">
              <a:latin typeface="Century Gothic" panose="020B0502020202020204" pitchFamily="34" charset="0"/>
              <a:ea typeface="PT Sans Narrow" panose="020B0506020203020204" pitchFamily="34" charset="-52"/>
            </a:endParaRPr>
          </a:p>
          <a:p>
            <a:pPr marL="0" indent="0">
              <a:lnSpc>
                <a:spcPts val="2700"/>
              </a:lnSpc>
              <a:buClr>
                <a:srgbClr val="2DAEE5"/>
              </a:buClr>
              <a:buNone/>
            </a:pPr>
            <a:r>
              <a:rPr lang="en-US" b="0" dirty="0">
                <a:solidFill>
                  <a:srgbClr val="00B0F0"/>
                </a:solidFill>
                <a:latin typeface="Century Gothic" panose="020B0502020202020204" pitchFamily="34" charset="0"/>
                <a:cs typeface="+mn-cs"/>
                <a:hlinkClick r:id="rId2"/>
              </a:rPr>
              <a:t>mamunya@mamunya-ip.com</a:t>
            </a:r>
            <a:endParaRPr lang="en-US" b="0" dirty="0">
              <a:solidFill>
                <a:srgbClr val="00B0F0"/>
              </a:solidFill>
              <a:latin typeface="Century Gothic" panose="020B0502020202020204" pitchFamily="34" charset="0"/>
              <a:cs typeface="+mn-cs"/>
            </a:endParaRPr>
          </a:p>
        </p:txBody>
      </p:sp>
      <p:pic>
        <p:nvPicPr>
          <p:cNvPr id="13" name="Picture 8" descr="Картинки по запросу facebook">
            <a:extLst>
              <a:ext uri="{FF2B5EF4-FFF2-40B4-BE49-F238E27FC236}">
                <a16:creationId xmlns:a16="http://schemas.microsoft.com/office/drawing/2014/main" id="{FDEFF25D-5A96-4359-8243-347F2F4E1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274" y="4004944"/>
            <a:ext cx="277993" cy="27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Картинки по запросу linkedin">
            <a:extLst>
              <a:ext uri="{FF2B5EF4-FFF2-40B4-BE49-F238E27FC236}">
                <a16:creationId xmlns:a16="http://schemas.microsoft.com/office/drawing/2014/main" id="{AE0E575A-A7A8-4EBD-B7E1-4A7C58E03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929" y="4004944"/>
            <a:ext cx="282294" cy="28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41DBCB7E-660D-482A-BEA4-45C0507F283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17940" t="18585" r="15394" b="55152"/>
          <a:stretch/>
        </p:blipFill>
        <p:spPr>
          <a:xfrm>
            <a:off x="9202992" y="216857"/>
            <a:ext cx="2684207" cy="105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023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7d578a0-e1ca-4cda-83b6-29947ad2ba76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21475BCEA1B444B216084DAB46F7A8" ma:contentTypeVersion="10" ma:contentTypeDescription="Create a new document." ma:contentTypeScope="" ma:versionID="b90348e3ab80e113b1ccaa18de399da7">
  <xsd:schema xmlns:xsd="http://www.w3.org/2001/XMLSchema" xmlns:xs="http://www.w3.org/2001/XMLSchema" xmlns:p="http://schemas.microsoft.com/office/2006/metadata/properties" xmlns:ns2="99eac995-d5e3-4840-aa4b-e3db52e62d9f" xmlns:ns3="67d578a0-e1ca-4cda-83b6-29947ad2ba76" targetNamespace="http://schemas.microsoft.com/office/2006/metadata/properties" ma:root="true" ma:fieldsID="c6a812b6bc324fbce011c96b0c5a03c9" ns2:_="" ns3:_="">
    <xsd:import namespace="99eac995-d5e3-4840-aa4b-e3db52e62d9f"/>
    <xsd:import namespace="67d578a0-e1ca-4cda-83b6-29947ad2ba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eac995-d5e3-4840-aa4b-e3db52e62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d578a0-e1ca-4cda-83b6-29947ad2ba7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F79481-9F1F-4423-950A-E2374AF411C5}">
  <ds:schemaRefs>
    <ds:schemaRef ds:uri="http://www.w3.org/XML/1998/namespace"/>
    <ds:schemaRef ds:uri="http://purl.org/dc/terms/"/>
    <ds:schemaRef ds:uri="99eac995-d5e3-4840-aa4b-e3db52e62d9f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67d578a0-e1ca-4cda-83b6-29947ad2ba76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963AAC7-83AA-448B-A68C-A2F9BFDCC4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eac995-d5e3-4840-aa4b-e3db52e62d9f"/>
    <ds:schemaRef ds:uri="67d578a0-e1ca-4cda-83b6-29947ad2ba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AD3068-23FC-4D44-9703-C5CAB3E1AE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12818</TotalTime>
  <Words>292</Words>
  <Application>Microsoft Office PowerPoint</Application>
  <PresentationFormat>Широкий екран</PresentationFormat>
  <Paragraphs>50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Office Theme</vt:lpstr>
      <vt:lpstr>     Нові ризики та можливості –  результат законодавчих змін в IP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Dmytro Stefanovych</dc:creator>
  <cp:lastModifiedBy>Alina Mykhailenko</cp:lastModifiedBy>
  <cp:revision>135</cp:revision>
  <dcterms:created xsi:type="dcterms:W3CDTF">2020-02-22T10:07:19Z</dcterms:created>
  <dcterms:modified xsi:type="dcterms:W3CDTF">2021-06-22T13:32:42Z</dcterms:modified>
</cp:coreProperties>
</file>