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5"/>
    <p:sldMasterId id="2147483672" r:id="rId6"/>
  </p:sldMasterIdLst>
  <p:notesMasterIdLst>
    <p:notesMasterId r:id="rId21"/>
  </p:notesMasterIdLst>
  <p:handoutMasterIdLst>
    <p:handoutMasterId r:id="rId22"/>
  </p:handoutMasterIdLst>
  <p:sldIdLst>
    <p:sldId id="422" r:id="rId7"/>
    <p:sldId id="400" r:id="rId8"/>
    <p:sldId id="416" r:id="rId9"/>
    <p:sldId id="401" r:id="rId10"/>
    <p:sldId id="402" r:id="rId11"/>
    <p:sldId id="417" r:id="rId12"/>
    <p:sldId id="408" r:id="rId13"/>
    <p:sldId id="418" r:id="rId14"/>
    <p:sldId id="406" r:id="rId15"/>
    <p:sldId id="413" r:id="rId16"/>
    <p:sldId id="420" r:id="rId17"/>
    <p:sldId id="414" r:id="rId18"/>
    <p:sldId id="419" r:id="rId19"/>
    <p:sldId id="421" r:id="rId20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Helvetica Neue Light" panose="020B0604020202020204" charset="0"/>
      <p:regular r:id="rId29"/>
    </p:embeddedFont>
    <p:embeddedFont>
      <p:font typeface="HelveticaNeueCyr" panose="020B0604020202020204" charset="-52"/>
      <p:regular r:id="rId30"/>
      <p:bold r:id="rId31"/>
      <p:italic r:id="rId32"/>
      <p:boldItalic r:id="rId33"/>
    </p:embeddedFont>
    <p:embeddedFont>
      <p:font typeface="HelveticaNeueCyr-Roman" panose="02000503040000020004" charset="-52"/>
      <p:regular r:id="rId34"/>
    </p:embeddedFont>
  </p:embeddedFontLst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  <p:cmAuthor id="2" name="Andriy Fortunenko" initials="AF" lastIdx="1" clrIdx="1">
    <p:extLst>
      <p:ext uri="{19B8F6BF-5375-455C-9EA6-DF929625EA0E}">
        <p15:presenceInfo xmlns:p15="http://schemas.microsoft.com/office/powerpoint/2012/main" userId="S-1-5-21-1806672938-2340838531-764639460-32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3D89"/>
    <a:srgbClr val="6B1D74"/>
    <a:srgbClr val="39333B"/>
    <a:srgbClr val="65667B"/>
    <a:srgbClr val="E8E8E8"/>
    <a:srgbClr val="6E6570"/>
    <a:srgbClr val="66677B"/>
    <a:srgbClr val="E0E7E7"/>
    <a:srgbClr val="5C4C8B"/>
    <a:srgbClr val="615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5392" autoAdjust="0"/>
  </p:normalViewPr>
  <p:slideViewPr>
    <p:cSldViewPr snapToGrid="0" snapToObjects="1">
      <p:cViewPr varScale="1">
        <p:scale>
          <a:sx n="114" d="100"/>
          <a:sy n="114" d="100"/>
        </p:scale>
        <p:origin x="1146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35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9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D16F0-658E-1044-B44C-7766D1DA809B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85315-D89D-EE4A-88B1-D345449A7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93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E3F2-C50D-45D2-836A-9C013A294C15}" type="datetimeFigureOut">
              <a:rPr lang="uk-UA" smtClean="0"/>
              <a:t>15.06.2021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5"/>
            <a:ext cx="5618480" cy="3665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E33B1-6F1F-443B-8DD0-945DAE61C6A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19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4" descr="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80"/>
          <a:stretch/>
        </p:blipFill>
        <p:spPr>
          <a:xfrm>
            <a:off x="1123860" y="1660228"/>
            <a:ext cx="2314006" cy="1098000"/>
          </a:xfrm>
          <a:prstGeom prst="rect">
            <a:avLst/>
          </a:prstGeom>
        </p:spPr>
      </p:pic>
      <p:cxnSp>
        <p:nvCxnSpPr>
          <p:cNvPr id="19" name="Прямая соединительная линия 2"/>
          <p:cNvCxnSpPr/>
          <p:nvPr userDrawn="1"/>
        </p:nvCxnSpPr>
        <p:spPr>
          <a:xfrm>
            <a:off x="2061695" y="3603024"/>
            <a:ext cx="332509" cy="0"/>
          </a:xfrm>
          <a:prstGeom prst="line">
            <a:avLst/>
          </a:prstGeom>
          <a:ln w="19050">
            <a:solidFill>
              <a:srgbClr val="753D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421854" y="6357770"/>
            <a:ext cx="3522721" cy="329976"/>
          </a:xfrm>
        </p:spPr>
        <p:txBody>
          <a:bodyPr>
            <a:noAutofit/>
          </a:bodyPr>
          <a:lstStyle>
            <a:lvl1pPr marL="0" indent="0" algn="r">
              <a:buNone/>
              <a:defRPr sz="1600" cap="small" baseline="0">
                <a:solidFill>
                  <a:srgbClr val="753D89"/>
                </a:solidFill>
                <a:latin typeface="Helvetica Neue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69641" y="3646016"/>
            <a:ext cx="6653418" cy="677863"/>
          </a:xfrm>
        </p:spPr>
        <p:txBody>
          <a:bodyPr>
            <a:noAutofit/>
          </a:bodyPr>
          <a:lstStyle>
            <a:lvl1pPr marL="0" indent="0">
              <a:buNone/>
              <a:defRPr lang="uk-UA" sz="4000" kern="1200" dirty="0">
                <a:solidFill>
                  <a:srgbClr val="39333B"/>
                </a:solidFill>
                <a:latin typeface="Helvetica Neue Medium"/>
                <a:ea typeface="+mn-ea"/>
                <a:cs typeface="Helvetica Neue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0089" y="4408489"/>
            <a:ext cx="3089275" cy="420687"/>
          </a:xfrm>
        </p:spPr>
        <p:txBody>
          <a:bodyPr>
            <a:noAutofit/>
          </a:bodyPr>
          <a:lstStyle>
            <a:lvl1pPr marL="0" indent="0">
              <a:buNone/>
              <a:defRPr lang="uk-UA" sz="2400" kern="1200" dirty="0">
                <a:solidFill>
                  <a:srgbClr val="39333B"/>
                </a:solidFill>
                <a:latin typeface="Helvetica Neue Medium"/>
                <a:ea typeface="+mn-ea"/>
                <a:cs typeface="Helvetica Neue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02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40E6-679C-4074-A53E-2DE4CAD53E26}" type="datetime1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575E-EE94-784A-9221-C610994D1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55EB-E85F-4788-8213-46DE6FDB7725}" type="datetime1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575E-EE94-784A-9221-C610994D1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582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432F-7E3D-466F-A5FB-F10392559D54}" type="datetime1">
              <a:rPr lang="ru-RU" smtClean="0"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575E-EE94-784A-9221-C610994D1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20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82DB-F935-4EB2-8D4D-B57B7D4EFBEB}" type="datetime1">
              <a:rPr lang="ru-RU" smtClean="0"/>
              <a:t>15.06.2021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575E-EE94-784A-9221-C610994D1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099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68E3-F9C0-4D2F-9179-CC5A71829E2C}" type="datetime1">
              <a:rPr lang="ru-RU" smtClean="0"/>
              <a:t>15.06.2021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575E-EE94-784A-9221-C610994D1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37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CEDE-038D-4935-AC04-3E5E25E233ED}" type="datetime1">
              <a:rPr lang="ru-RU" smtClean="0"/>
              <a:t>15.06.2021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575E-EE94-784A-9221-C610994D1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6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5B6A-D313-4D9A-9346-4A955AE1BCDD}" type="datetime1">
              <a:rPr lang="ru-RU" smtClean="0"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575E-EE94-784A-9221-C610994D1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66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DC0C-1C0B-4A81-BCEA-D49E760709E0}" type="datetime1">
              <a:rPr lang="ru-RU" smtClean="0"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575E-EE94-784A-9221-C610994D1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42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6F72-AA0C-44E4-B818-A5CDE91C5C80}" type="datetime1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575E-EE94-784A-9221-C610994D1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05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BF7C-B055-49C2-BAAE-53AE083038ED}" type="datetime1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575E-EE94-784A-9221-C610994D1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6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421854" y="6357770"/>
            <a:ext cx="3522721" cy="329976"/>
          </a:xfrm>
        </p:spPr>
        <p:txBody>
          <a:bodyPr>
            <a:noAutofit/>
          </a:bodyPr>
          <a:lstStyle>
            <a:lvl1pPr marL="0" indent="0" algn="r">
              <a:buNone/>
              <a:defRPr sz="1600" cap="small" baseline="0">
                <a:solidFill>
                  <a:srgbClr val="753D89"/>
                </a:solidFill>
                <a:latin typeface="Helvetica Neue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41016" y="3646016"/>
            <a:ext cx="5792801" cy="677863"/>
          </a:xfrm>
        </p:spPr>
        <p:txBody>
          <a:bodyPr>
            <a:noAutofit/>
          </a:bodyPr>
          <a:lstStyle>
            <a:lvl1pPr marL="0" indent="0">
              <a:buNone/>
              <a:defRPr lang="uk-UA" sz="4000" kern="1200" dirty="0">
                <a:solidFill>
                  <a:srgbClr val="39333B"/>
                </a:solidFill>
                <a:latin typeface="Helvetica Neue Medium"/>
                <a:ea typeface="+mn-ea"/>
                <a:cs typeface="Helvetica Neue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51464" y="4408489"/>
            <a:ext cx="3089275" cy="420687"/>
          </a:xfrm>
        </p:spPr>
        <p:txBody>
          <a:bodyPr>
            <a:noAutofit/>
          </a:bodyPr>
          <a:lstStyle>
            <a:lvl1pPr marL="0" indent="0">
              <a:buNone/>
              <a:defRPr lang="uk-UA" sz="2400" kern="1200" dirty="0">
                <a:solidFill>
                  <a:srgbClr val="39333B"/>
                </a:solidFill>
                <a:latin typeface="Helvetica Neue Medium"/>
                <a:ea typeface="+mn-ea"/>
                <a:cs typeface="Helvetica Neue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667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4" descr="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80"/>
          <a:stretch/>
        </p:blipFill>
        <p:spPr>
          <a:xfrm>
            <a:off x="3291774" y="1660228"/>
            <a:ext cx="2314006" cy="1098000"/>
          </a:xfrm>
          <a:prstGeom prst="rect">
            <a:avLst/>
          </a:prstGeom>
        </p:spPr>
      </p:pic>
      <p:cxnSp>
        <p:nvCxnSpPr>
          <p:cNvPr id="19" name="Прямая соединительная линия 2"/>
          <p:cNvCxnSpPr/>
          <p:nvPr userDrawn="1"/>
        </p:nvCxnSpPr>
        <p:spPr>
          <a:xfrm>
            <a:off x="4239491" y="3572204"/>
            <a:ext cx="332509" cy="0"/>
          </a:xfrm>
          <a:prstGeom prst="line">
            <a:avLst/>
          </a:prstGeom>
          <a:ln w="19050">
            <a:solidFill>
              <a:srgbClr val="753D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421854" y="6357770"/>
            <a:ext cx="3522721" cy="329976"/>
          </a:xfrm>
        </p:spPr>
        <p:txBody>
          <a:bodyPr>
            <a:noAutofit/>
          </a:bodyPr>
          <a:lstStyle>
            <a:lvl1pPr marL="0" indent="0" algn="r">
              <a:buNone/>
              <a:defRPr sz="1600" cap="small" baseline="0">
                <a:solidFill>
                  <a:srgbClr val="753D89"/>
                </a:solidFill>
                <a:latin typeface="Helvetica Neue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68953" y="3561406"/>
            <a:ext cx="4475621" cy="677863"/>
          </a:xfrm>
        </p:spPr>
        <p:txBody>
          <a:bodyPr>
            <a:noAutofit/>
          </a:bodyPr>
          <a:lstStyle>
            <a:lvl1pPr marL="0" indent="0">
              <a:buNone/>
              <a:defRPr lang="uk-UA" sz="4000" kern="1200" dirty="0">
                <a:solidFill>
                  <a:srgbClr val="39333B"/>
                </a:solidFill>
                <a:latin typeface="Helvetica Neue Medium"/>
                <a:ea typeface="+mn-ea"/>
                <a:cs typeface="Helvetica Neue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479401" y="4323879"/>
            <a:ext cx="3089275" cy="420687"/>
          </a:xfrm>
        </p:spPr>
        <p:txBody>
          <a:bodyPr>
            <a:noAutofit/>
          </a:bodyPr>
          <a:lstStyle>
            <a:lvl1pPr marL="0" indent="0">
              <a:buNone/>
              <a:defRPr lang="uk-UA" sz="2400" kern="1200" dirty="0">
                <a:solidFill>
                  <a:srgbClr val="39333B"/>
                </a:solidFill>
                <a:latin typeface="Helvetica Neue Medium"/>
                <a:ea typeface="+mn-ea"/>
                <a:cs typeface="Helvetica Neue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103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5553" y="3288967"/>
            <a:ext cx="4085728" cy="1127295"/>
          </a:xfrm>
        </p:spPr>
        <p:txBody>
          <a:bodyPr>
            <a:noAutofit/>
          </a:bodyPr>
          <a:lstStyle>
            <a:lvl1pPr marL="0" indent="0">
              <a:buNone/>
              <a:defRPr lang="uk-UA" sz="3400" kern="1200" dirty="0">
                <a:solidFill>
                  <a:srgbClr val="39333B"/>
                </a:solidFill>
                <a:latin typeface="Helvetica Neue Medium"/>
                <a:ea typeface="+mn-ea"/>
                <a:cs typeface="Helvetica Neue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66311" y="6357770"/>
            <a:ext cx="3522721" cy="329976"/>
          </a:xfrm>
        </p:spPr>
        <p:txBody>
          <a:bodyPr>
            <a:noAutofit/>
          </a:bodyPr>
          <a:lstStyle>
            <a:lvl1pPr marL="0" indent="0" algn="l">
              <a:buNone/>
              <a:defRPr sz="1600" cap="small" baseline="0">
                <a:solidFill>
                  <a:srgbClr val="753D89"/>
                </a:solidFill>
                <a:latin typeface="Helvetica Neue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55553" y="4509286"/>
            <a:ext cx="3089275" cy="420687"/>
          </a:xfrm>
        </p:spPr>
        <p:txBody>
          <a:bodyPr>
            <a:noAutofit/>
          </a:bodyPr>
          <a:lstStyle>
            <a:lvl1pPr marL="0" indent="0">
              <a:buNone/>
              <a:defRPr lang="uk-UA" sz="2400" kern="1200" dirty="0">
                <a:solidFill>
                  <a:srgbClr val="39333B"/>
                </a:solidFill>
                <a:latin typeface="Helvetica Neue Medium"/>
                <a:ea typeface="+mn-ea"/>
                <a:cs typeface="Helvetica Neue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Прямая соединительная линия 2"/>
          <p:cNvCxnSpPr/>
          <p:nvPr userDrawn="1"/>
        </p:nvCxnSpPr>
        <p:spPr>
          <a:xfrm>
            <a:off x="3601561" y="5639873"/>
            <a:ext cx="332509" cy="0"/>
          </a:xfrm>
          <a:prstGeom prst="line">
            <a:avLst/>
          </a:prstGeom>
          <a:ln w="19050">
            <a:solidFill>
              <a:srgbClr val="E8E8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1" y="925799"/>
            <a:ext cx="4303059" cy="5932201"/>
          </a:xfrm>
          <a:prstGeom prst="rect">
            <a:avLst/>
          </a:prstGeom>
        </p:spPr>
      </p:pic>
      <p:pic>
        <p:nvPicPr>
          <p:cNvPr id="19" name="Изображение 4" descr="logo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80"/>
          <a:stretch/>
        </p:blipFill>
        <p:spPr>
          <a:xfrm>
            <a:off x="866311" y="1600834"/>
            <a:ext cx="2314006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9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508990" y="1600201"/>
            <a:ext cx="8177809" cy="4525963"/>
          </a:xfrm>
        </p:spPr>
        <p:txBody>
          <a:bodyPr>
            <a:normAutofit/>
          </a:bodyPr>
          <a:lstStyle>
            <a:lvl1pPr>
              <a:defRPr sz="3000">
                <a:latin typeface="HelveticaNeueCyr" panose="02000503040000020004" pitchFamily="50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385763"/>
            <a:ext cx="7283152" cy="808038"/>
          </a:xfrm>
        </p:spPr>
        <p:txBody>
          <a:bodyPr/>
          <a:lstStyle>
            <a:lvl1pPr algn="l">
              <a:defRPr sz="3000" b="0">
                <a:solidFill>
                  <a:srgbClr val="671E75"/>
                </a:solidFill>
                <a:latin typeface="HelveticaNeueCyr" panose="02000503040000020004" pitchFamily="50" charset="-5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Изображение 4" descr="purple-lin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1074524"/>
            <a:ext cx="747059" cy="194236"/>
          </a:xfrm>
          <a:prstGeom prst="rect">
            <a:avLst/>
          </a:prstGeom>
        </p:spPr>
      </p:pic>
      <p:pic>
        <p:nvPicPr>
          <p:cNvPr id="9" name="Изображение 3" descr="avellum-sign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991" y="417112"/>
            <a:ext cx="762000" cy="657412"/>
          </a:xfrm>
          <a:prstGeom prst="rect">
            <a:avLst/>
          </a:prstGeom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5691" y="6535605"/>
            <a:ext cx="2133600" cy="143059"/>
          </a:xfrm>
        </p:spPr>
        <p:txBody>
          <a:bodyPr/>
          <a:lstStyle>
            <a:lvl1pPr>
              <a:defRPr sz="800">
                <a:solidFill>
                  <a:srgbClr val="753D89"/>
                </a:solidFill>
                <a:latin typeface="HelveticaNeueCyr-Roman" panose="02000503040000020004" pitchFamily="50" charset="-52"/>
              </a:defRPr>
            </a:lvl1pPr>
          </a:lstStyle>
          <a:p>
            <a:fld id="{7C047232-D989-482E-8C3C-C288E06CA9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89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+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385763"/>
            <a:ext cx="7283152" cy="808038"/>
          </a:xfrm>
        </p:spPr>
        <p:txBody>
          <a:bodyPr/>
          <a:lstStyle>
            <a:lvl1pPr algn="l">
              <a:defRPr sz="3000" b="0">
                <a:solidFill>
                  <a:srgbClr val="671E75"/>
                </a:solidFill>
                <a:latin typeface="HelveticaNeueCyr" panose="02000503040000020004" pitchFamily="50" charset="-5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Изображение 4" descr="purple-lin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1074524"/>
            <a:ext cx="747059" cy="194236"/>
          </a:xfrm>
          <a:prstGeom prst="rect">
            <a:avLst/>
          </a:prstGeom>
        </p:spPr>
      </p:pic>
      <p:pic>
        <p:nvPicPr>
          <p:cNvPr id="9" name="Изображение 3" descr="avellum-sign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991" y="417112"/>
            <a:ext cx="762000" cy="65741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991" y="1607808"/>
            <a:ext cx="3912402" cy="4432300"/>
          </a:xfrm>
        </p:spPr>
        <p:txBody>
          <a:bodyPr/>
          <a:lstStyle>
            <a:lvl1pPr marL="342900" indent="-342900">
              <a:buFontTx/>
              <a:buBlip>
                <a:blip r:embed="rId4"/>
              </a:buBlip>
              <a:defRPr sz="1400">
                <a:latin typeface="HelveticaNeueCyr" panose="02000503040000020004" pitchFamily="50" charset="-52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latin typeface="HelveticaNeueCyr" panose="02000503040000020004" pitchFamily="50" charset="-52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HelveticaNeueCyr" panose="02000503040000020004" pitchFamily="50" charset="-52"/>
              </a:defRPr>
            </a:lvl3pPr>
            <a:lvl4pPr>
              <a:defRPr sz="1400">
                <a:latin typeface="HelveticaNeueCyr" panose="02000503040000020004" pitchFamily="50" charset="-52"/>
              </a:defRPr>
            </a:lvl4pPr>
            <a:lvl5pPr>
              <a:defRPr sz="1400">
                <a:latin typeface="HelveticaNeueCyr" panose="02000503040000020004" pitchFamily="50" charset="-52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Прямоугольник 39"/>
          <p:cNvSpPr/>
          <p:nvPr userDrawn="1"/>
        </p:nvSpPr>
        <p:spPr>
          <a:xfrm>
            <a:off x="252579" y="6499413"/>
            <a:ext cx="32328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Helvetica Neue Medium"/>
                <a:cs typeface="Helvetica Neue Medium"/>
              </a:rPr>
              <a:t>AVELLUM, </a:t>
            </a:r>
            <a:r>
              <a:rPr lang="en-US" sz="800" dirty="0">
                <a:latin typeface="Helvetica Neue Light"/>
                <a:cs typeface="Helvetica Neue Light"/>
              </a:rPr>
              <a:t>proposal for legal services, </a:t>
            </a:r>
            <a:fld id="{0614C5E7-A5E4-4539-ADAC-A9B980B8C99D}" type="datetime3">
              <a:rPr lang="en-US" sz="800" smtClean="0">
                <a:latin typeface="Helvetica Neue Light"/>
                <a:cs typeface="Helvetica Neue Light"/>
              </a:rPr>
              <a:t>15 June 2021</a:t>
            </a:fld>
            <a:endParaRPr lang="en-US" sz="800" dirty="0">
              <a:latin typeface="Helvetica Neue Light"/>
              <a:cs typeface="Helvetica Neue Light"/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5691" y="6535605"/>
            <a:ext cx="2133600" cy="143059"/>
          </a:xfrm>
        </p:spPr>
        <p:txBody>
          <a:bodyPr/>
          <a:lstStyle>
            <a:lvl1pPr>
              <a:defRPr sz="800">
                <a:solidFill>
                  <a:srgbClr val="753D89"/>
                </a:solidFill>
                <a:latin typeface="HelveticaNeueCyr-Roman" panose="02000503040000020004" pitchFamily="50" charset="-52"/>
              </a:defRPr>
            </a:lvl1pPr>
          </a:lstStyle>
          <a:p>
            <a:fld id="{7C047232-D989-482E-8C3C-C288E06CA92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Изображение 3" descr="rectangle-purple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018" y="1571101"/>
            <a:ext cx="4205345" cy="1548617"/>
          </a:xfrm>
          <a:prstGeom prst="rect">
            <a:avLst/>
          </a:prstGeom>
        </p:spPr>
      </p:pic>
      <p:pic>
        <p:nvPicPr>
          <p:cNvPr id="14" name="Изображение 5" descr="brackets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2323" y="1705574"/>
            <a:ext cx="358588" cy="2988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130911" y="1793966"/>
            <a:ext cx="2395730" cy="1110598"/>
          </a:xfrm>
        </p:spPr>
        <p:txBody>
          <a:bodyPr>
            <a:noAutofit/>
          </a:bodyPr>
          <a:lstStyle>
            <a:lvl1pPr marL="0" indent="0">
              <a:buNone/>
              <a:defRPr lang="uk-UA" sz="1200" kern="1200" dirty="0">
                <a:solidFill>
                  <a:srgbClr val="E0E7E7"/>
                </a:solidFill>
                <a:latin typeface="HelveticaNeueCyr-Roman"/>
                <a:ea typeface="+mn-ea"/>
                <a:cs typeface="HelveticaNeueCyr-Roman"/>
              </a:defRPr>
            </a:lvl1pPr>
            <a:lvl2pPr>
              <a:defRPr sz="1200">
                <a:latin typeface="HelveticaNeueCyr-Roman" panose="02000503040000020004" pitchFamily="50" charset="-52"/>
              </a:defRPr>
            </a:lvl2pPr>
            <a:lvl3pPr>
              <a:defRPr sz="1200">
                <a:latin typeface="HelveticaNeueCyr-Roman" panose="02000503040000020004" pitchFamily="50" charset="-52"/>
              </a:defRPr>
            </a:lvl3pPr>
            <a:lvl4pPr>
              <a:defRPr sz="1200">
                <a:latin typeface="HelveticaNeueCyr-Roman" panose="02000503040000020004" pitchFamily="50" charset="-52"/>
              </a:defRPr>
            </a:lvl4pPr>
            <a:lvl5pPr>
              <a:defRPr sz="1200">
                <a:latin typeface="HelveticaNeueCyr-Roman" panose="02000503040000020004" pitchFamily="50" charset="-52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731125" y="1936330"/>
            <a:ext cx="955675" cy="8620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02" y="3666680"/>
            <a:ext cx="2314898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0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4" descr="purple-lin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1074524"/>
            <a:ext cx="747059" cy="194236"/>
          </a:xfrm>
          <a:prstGeom prst="rect">
            <a:avLst/>
          </a:prstGeom>
        </p:spPr>
      </p:pic>
      <p:pic>
        <p:nvPicPr>
          <p:cNvPr id="9" name="Изображение 3" descr="avellum-sign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991" y="417112"/>
            <a:ext cx="762000" cy="657412"/>
          </a:xfrm>
          <a:prstGeom prst="rect">
            <a:avLst/>
          </a:prstGeom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5691" y="6535605"/>
            <a:ext cx="2133600" cy="143059"/>
          </a:xfrm>
        </p:spPr>
        <p:txBody>
          <a:bodyPr/>
          <a:lstStyle>
            <a:lvl1pPr>
              <a:defRPr sz="800">
                <a:solidFill>
                  <a:srgbClr val="753D89"/>
                </a:solidFill>
                <a:latin typeface="HelveticaNeueCyr-Roman" panose="02000503040000020004" pitchFamily="50" charset="-52"/>
              </a:defRPr>
            </a:lvl1pPr>
          </a:lstStyle>
          <a:p>
            <a:fld id="{7C047232-D989-482E-8C3C-C288E06CA92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9" name="Изображение 3" descr="rectangle-purpl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1571677"/>
            <a:ext cx="5193197" cy="2788702"/>
          </a:xfrm>
          <a:prstGeom prst="rect">
            <a:avLst/>
          </a:prstGeom>
        </p:spPr>
      </p:pic>
      <p:pic>
        <p:nvPicPr>
          <p:cNvPr id="20" name="Изображение 16" descr="logos-purple.png"/>
          <p:cNvPicPr>
            <a:picLocks noChangeAspect="1"/>
          </p:cNvPicPr>
          <p:nvPr userDrawn="1"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7089" y="2558396"/>
            <a:ext cx="919730" cy="360526"/>
          </a:xfrm>
          <a:prstGeom prst="rect">
            <a:avLst/>
          </a:prstGeom>
        </p:spPr>
      </p:pic>
      <p:pic>
        <p:nvPicPr>
          <p:cNvPr id="21" name="Изображение 14" descr="logos-purple.png"/>
          <p:cNvPicPr>
            <a:picLocks noChangeAspect="1"/>
          </p:cNvPicPr>
          <p:nvPr userDrawn="1"/>
        </p:nvPicPr>
        <p:blipFill rotWithShape="1">
          <a:blip r:embed="rId6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7389" y="3130364"/>
            <a:ext cx="618338" cy="627966"/>
          </a:xfrm>
          <a:prstGeom prst="rect">
            <a:avLst/>
          </a:prstGeom>
        </p:spPr>
      </p:pic>
      <p:pic>
        <p:nvPicPr>
          <p:cNvPr id="22" name="Изображение 15" descr="logos-purple.png"/>
          <p:cNvPicPr>
            <a:picLocks noChangeAspect="1"/>
          </p:cNvPicPr>
          <p:nvPr userDrawn="1"/>
        </p:nvPicPr>
        <p:blipFill rotWithShape="1"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7683" y="1986428"/>
            <a:ext cx="917749" cy="360526"/>
          </a:xfrm>
          <a:prstGeom prst="rect">
            <a:avLst/>
          </a:prstGeom>
        </p:spPr>
      </p:pic>
      <p:pic>
        <p:nvPicPr>
          <p:cNvPr id="23" name="Изображение 17" descr="logos-purple.png"/>
          <p:cNvPicPr>
            <a:picLocks noChangeAspect="1"/>
          </p:cNvPicPr>
          <p:nvPr userDrawn="1"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4528" y="1969823"/>
            <a:ext cx="874452" cy="367654"/>
          </a:xfrm>
          <a:prstGeom prst="rect">
            <a:avLst/>
          </a:prstGeom>
        </p:spPr>
      </p:pic>
      <p:pic>
        <p:nvPicPr>
          <p:cNvPr id="24" name="Изображение 18" descr="logos-purple.png"/>
          <p:cNvPicPr>
            <a:picLocks noChangeAspect="1"/>
          </p:cNvPicPr>
          <p:nvPr userDrawn="1"/>
        </p:nvPicPr>
        <p:blipFill rotWithShape="1"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353" y="2538700"/>
            <a:ext cx="917749" cy="3676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770" y="3228340"/>
            <a:ext cx="563943" cy="369737"/>
          </a:xfrm>
          <a:prstGeom prst="rect">
            <a:avLst/>
          </a:prstGeom>
        </p:spPr>
      </p:pic>
      <p:sp>
        <p:nvSpPr>
          <p:cNvPr id="27" name="Прямоугольник 32"/>
          <p:cNvSpPr/>
          <p:nvPr userDrawn="1"/>
        </p:nvSpPr>
        <p:spPr>
          <a:xfrm>
            <a:off x="1390616" y="430458"/>
            <a:ext cx="32628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HelveticaNeueCyr-Roman"/>
                <a:cs typeface="HelveticaNeueCyr-Roman"/>
              </a:rPr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280902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385763"/>
            <a:ext cx="7283152" cy="808038"/>
          </a:xfrm>
        </p:spPr>
        <p:txBody>
          <a:bodyPr/>
          <a:lstStyle>
            <a:lvl1pPr algn="l">
              <a:defRPr sz="3000" b="0">
                <a:solidFill>
                  <a:srgbClr val="671E75"/>
                </a:solidFill>
                <a:latin typeface="HelveticaNeueCyr" panose="02000503040000020004" pitchFamily="50" charset="-5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Изображение 4" descr="purple-lin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1074524"/>
            <a:ext cx="747059" cy="194236"/>
          </a:xfrm>
          <a:prstGeom prst="rect">
            <a:avLst/>
          </a:prstGeom>
        </p:spPr>
      </p:pic>
      <p:pic>
        <p:nvPicPr>
          <p:cNvPr id="9" name="Изображение 3" descr="avellum-sign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991" y="417112"/>
            <a:ext cx="762000" cy="657412"/>
          </a:xfrm>
          <a:prstGeom prst="rect">
            <a:avLst/>
          </a:prstGeom>
        </p:spPr>
      </p:pic>
      <p:sp>
        <p:nvSpPr>
          <p:cNvPr id="10" name="Содержимое 2"/>
          <p:cNvSpPr txBox="1">
            <a:spLocks/>
          </p:cNvSpPr>
          <p:nvPr userDrawn="1"/>
        </p:nvSpPr>
        <p:spPr bwMode="auto">
          <a:xfrm>
            <a:off x="1403648" y="2836621"/>
            <a:ext cx="4252085" cy="118475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uk-UA" sz="1400" noProof="0" dirty="0">
                <a:latin typeface="HelveticaNeueCyr-Roman" panose="02000503040000020004" pitchFamily="50" charset="-52"/>
              </a:rPr>
              <a:t>вул. Володимирська 38, 4 поверх</a:t>
            </a:r>
          </a:p>
          <a:p>
            <a:pPr algn="l" eaLnBrk="1" hangingPunct="1">
              <a:defRPr/>
            </a:pPr>
            <a:r>
              <a:rPr lang="uk-UA" sz="1400" noProof="0" dirty="0">
                <a:latin typeface="HelveticaNeueCyr-Roman" panose="02000503040000020004" pitchFamily="50" charset="-52"/>
              </a:rPr>
              <a:t>01030, Київ, Україна</a:t>
            </a:r>
          </a:p>
          <a:p>
            <a:pPr algn="l" eaLnBrk="1" hangingPunct="1">
              <a:defRPr/>
            </a:pPr>
            <a:r>
              <a:rPr lang="uk-UA" sz="1400" noProof="0" dirty="0" err="1">
                <a:latin typeface="HelveticaNeueCyr-Roman" panose="02000503040000020004" pitchFamily="50" charset="-52"/>
              </a:rPr>
              <a:t>Тел</a:t>
            </a:r>
            <a:r>
              <a:rPr lang="uk-UA" sz="1400" noProof="0" dirty="0">
                <a:latin typeface="HelveticaNeueCyr-Roman" panose="02000503040000020004" pitchFamily="50" charset="-52"/>
              </a:rPr>
              <a:t>./факс: +380 44 591-3355</a:t>
            </a:r>
          </a:p>
          <a:p>
            <a:pPr algn="l" eaLnBrk="1" hangingPunct="1">
              <a:spcBef>
                <a:spcPts val="1200"/>
              </a:spcBef>
              <a:defRPr/>
            </a:pPr>
            <a:r>
              <a:rPr lang="uk-UA" sz="1400" noProof="0" dirty="0">
                <a:solidFill>
                  <a:srgbClr val="5B2671"/>
                </a:solidFill>
                <a:latin typeface="HelveticaNeueCyr-Roman" panose="02000503040000020004" pitchFamily="50" charset="-52"/>
              </a:rPr>
              <a:t>www.avellum.com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02" y="3666680"/>
            <a:ext cx="2314898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4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D4F1-3A8A-48B0-991F-AD002EC4F9D6}" type="datetime1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575E-EE94-784A-9221-C610994D1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8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CFA49-BF45-4B29-9FAC-E20E5FC6B41F}" type="datetime1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28471-8395-334A-A2B4-928C9391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55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699" r:id="rId3"/>
    <p:sldLayoutId id="2147483698" r:id="rId4"/>
    <p:sldLayoutId id="2147483700" r:id="rId5"/>
    <p:sldLayoutId id="2147483718" r:id="rId6"/>
    <p:sldLayoutId id="2147483721" r:id="rId7"/>
    <p:sldLayoutId id="2147483715" r:id="rId8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208B6-878B-4FC1-851B-CC561978163D}" type="datetime1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A575E-EE94-784A-9221-C610994D1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6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linkedin.com/company/avellum/" TargetMode="External"/><Relationship Id="rId5" Type="http://schemas.openxmlformats.org/officeDocument/2006/relationships/hyperlink" Target="https://www.facebook.com/avellum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yestr.court.gov.ua/Review/84348680" TargetMode="External"/><Relationship Id="rId2" Type="http://schemas.openxmlformats.org/officeDocument/2006/relationships/hyperlink" Target="https://reyestr.court.gov.ua/Review/92918902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reyestr.court.gov.ua/Review/8267239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2DF1D5-C52D-4579-8010-89F7834B28AE}"/>
              </a:ext>
            </a:extLst>
          </p:cNvPr>
          <p:cNvSpPr txBox="1"/>
          <p:nvPr/>
        </p:nvSpPr>
        <p:spPr>
          <a:xfrm>
            <a:off x="699796" y="2341230"/>
            <a:ext cx="8453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6A1E74"/>
                </a:solidFill>
                <a:latin typeface="HelveticaNeueCyr" panose="02000503040000020004" pitchFamily="50" charset="-52"/>
              </a:rPr>
              <a:t>Заходи забезпечення позову: </a:t>
            </a:r>
            <a:r>
              <a:rPr lang="ru-RU" sz="4000" i="1" dirty="0">
                <a:solidFill>
                  <a:srgbClr val="6A1E74"/>
                </a:solidFill>
                <a:latin typeface="HelveticaNeueCyr" panose="02000503040000020004" pitchFamily="50" charset="-52"/>
              </a:rPr>
              <a:t>що нового?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63D89B-CC44-412C-9B17-A8E69D5C8A10}"/>
              </a:ext>
            </a:extLst>
          </p:cNvPr>
          <p:cNvSpPr txBox="1"/>
          <p:nvPr/>
        </p:nvSpPr>
        <p:spPr>
          <a:xfrm>
            <a:off x="4021494" y="4066966"/>
            <a:ext cx="3321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HelveticaNeueCyr" panose="02000503040000020004" pitchFamily="50" charset="-52"/>
              </a:rPr>
              <a:t>Андрій Фортуненко</a:t>
            </a:r>
            <a:endParaRPr lang="en-US" sz="2000" b="1" dirty="0">
              <a:latin typeface="HelveticaNeueCyr" panose="02000503040000020004" pitchFamily="50" charset="-52"/>
            </a:endParaRPr>
          </a:p>
          <a:p>
            <a:r>
              <a:rPr lang="ru-RU" sz="2000" dirty="0">
                <a:latin typeface="HelveticaNeueCyr" panose="02000503040000020004" pitchFamily="50" charset="-52"/>
              </a:rPr>
              <a:t>радник AVELLUM, адвокат</a:t>
            </a:r>
          </a:p>
        </p:txBody>
      </p:sp>
      <p:pic>
        <p:nvPicPr>
          <p:cNvPr id="7" name="Рисунок 1">
            <a:extLst>
              <a:ext uri="{FF2B5EF4-FFF2-40B4-BE49-F238E27FC236}">
                <a16:creationId xmlns:a16="http://schemas.microsoft.com/office/drawing/2014/main" id="{4D31B029-99C1-4799-ADEA-7C4B46153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3" t="36758" b="41037"/>
          <a:stretch/>
        </p:blipFill>
        <p:spPr>
          <a:xfrm>
            <a:off x="594848" y="5885036"/>
            <a:ext cx="2160000" cy="619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2C7F8D-9330-471A-A9F9-10B3B4641151}"/>
              </a:ext>
            </a:extLst>
          </p:cNvPr>
          <p:cNvSpPr txBox="1"/>
          <p:nvPr/>
        </p:nvSpPr>
        <p:spPr>
          <a:xfrm>
            <a:off x="4021494" y="6021303"/>
            <a:ext cx="332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NeueCyr" panose="02000503040000020004" pitchFamily="50" charset="-52"/>
              </a:rPr>
              <a:t>15 </a:t>
            </a:r>
            <a:r>
              <a:rPr lang="uk-UA" sz="2000" dirty="0">
                <a:latin typeface="HelveticaNeueCyr" panose="02000503040000020004" pitchFamily="50" charset="-52"/>
              </a:rPr>
              <a:t>червня 2021 р.</a:t>
            </a:r>
            <a:endParaRPr lang="ru-RU" sz="2000" dirty="0">
              <a:latin typeface="HelveticaNeueCyr" panose="0200050304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2050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990" y="1532965"/>
            <a:ext cx="8177809" cy="5191619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Clr>
                <a:srgbClr val="753D89"/>
              </a:buClr>
              <a:buNone/>
            </a:pPr>
            <a:r>
              <a:rPr lang="ru-RU" sz="2400" b="1" dirty="0"/>
              <a:t>Постанова КГС </a:t>
            </a:r>
            <a:r>
              <a:rPr lang="ru-RU" sz="2400" b="1" dirty="0" err="1"/>
              <a:t>ВС</a:t>
            </a:r>
            <a:r>
              <a:rPr lang="ru-RU" sz="2400" b="1" dirty="0"/>
              <a:t> </a:t>
            </a:r>
            <a:r>
              <a:rPr lang="uk-UA" sz="2400" b="1" dirty="0"/>
              <a:t>від 2 березня 2021 року, справа № 922/1742/20</a:t>
            </a:r>
          </a:p>
          <a:p>
            <a:pPr marL="0" indent="0">
              <a:spcAft>
                <a:spcPts val="600"/>
              </a:spcAft>
              <a:buClr>
                <a:srgbClr val="753D89"/>
              </a:buClr>
              <a:buNone/>
            </a:pPr>
            <a:r>
              <a:rPr lang="uk-UA" sz="2400" b="1" dirty="0">
                <a:solidFill>
                  <a:srgbClr val="753D89"/>
                </a:solidFill>
              </a:rPr>
              <a:t>Позовні вимоги</a:t>
            </a:r>
            <a:r>
              <a:rPr lang="uk-UA" sz="2400" dirty="0"/>
              <a:t>: стягнення близько 5 млн. гривень збитків</a:t>
            </a:r>
          </a:p>
          <a:p>
            <a:pPr marL="0" indent="0">
              <a:spcAft>
                <a:spcPts val="600"/>
              </a:spcAft>
              <a:buClr>
                <a:srgbClr val="753D89"/>
              </a:buClr>
              <a:buNone/>
            </a:pPr>
            <a:r>
              <a:rPr lang="uk-UA" sz="2400" b="1" dirty="0">
                <a:solidFill>
                  <a:srgbClr val="753D89"/>
                </a:solidFill>
              </a:rPr>
              <a:t>Рішення попередніх інстанцій</a:t>
            </a:r>
            <a:r>
              <a:rPr lang="uk-UA" sz="2400" dirty="0"/>
              <a:t>: відмовлено повністю</a:t>
            </a:r>
          </a:p>
          <a:p>
            <a:pPr marL="0" indent="0">
              <a:spcAft>
                <a:spcPts val="600"/>
              </a:spcAft>
              <a:buClr>
                <a:srgbClr val="753D89"/>
              </a:buClr>
              <a:buNone/>
            </a:pPr>
            <a:r>
              <a:rPr lang="uk-UA" sz="2400" b="1" dirty="0">
                <a:solidFill>
                  <a:srgbClr val="753D89"/>
                </a:solidFill>
              </a:rPr>
              <a:t>Фабула</a:t>
            </a:r>
            <a:r>
              <a:rPr lang="uk-UA" sz="2400" dirty="0"/>
              <a:t>: позивачу завдані збитки у формі упущеної вигоди, оскільки через застосовані заходи забезпечення позивач не зміг укласти контракти на продаж товарів за результатами виграних ним тендерів</a:t>
            </a:r>
          </a:p>
          <a:p>
            <a:pPr marL="0" indent="0">
              <a:spcAft>
                <a:spcPts val="600"/>
              </a:spcAft>
              <a:buClr>
                <a:srgbClr val="753D89"/>
              </a:buClr>
              <a:buNone/>
            </a:pPr>
            <a:endParaRPr lang="uk-U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6714" y="258761"/>
            <a:ext cx="7283152" cy="808038"/>
          </a:xfrm>
        </p:spPr>
        <p:txBody>
          <a:bodyPr>
            <a:normAutofit/>
          </a:bodyPr>
          <a:lstStyle/>
          <a:p>
            <a:r>
              <a:rPr lang="uk-UA" b="1" dirty="0"/>
              <a:t>(3) Чи реально відшкодувати збитки?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7232-D989-482E-8C3C-C288E06CA92A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245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057" y="1223907"/>
            <a:ext cx="8177809" cy="519161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rgbClr val="753D89"/>
              </a:buClr>
            </a:pPr>
            <a:r>
              <a:rPr lang="uk-UA" sz="2400" dirty="0"/>
              <a:t>Між сторонами був укладений договір, відповідно до якого позивач придбавав та ввозив в Україну лікарські препарати</a:t>
            </a:r>
          </a:p>
          <a:p>
            <a:pPr>
              <a:spcAft>
                <a:spcPts val="600"/>
              </a:spcAft>
              <a:buClr>
                <a:srgbClr val="753D89"/>
              </a:buClr>
            </a:pPr>
            <a:r>
              <a:rPr lang="uk-UA" sz="2400" dirty="0"/>
              <a:t>Між сторонами виник спір, в якому було застосовано заходи забезпечення у вигляді </a:t>
            </a:r>
            <a:r>
              <a:rPr lang="uk-UA" sz="2400" b="1" dirty="0">
                <a:solidFill>
                  <a:srgbClr val="753D89"/>
                </a:solidFill>
              </a:rPr>
              <a:t>заборони позивачу ввозити та реалізовувати </a:t>
            </a:r>
            <a:r>
              <a:rPr lang="uk-UA" sz="2400" dirty="0"/>
              <a:t>певні лікарські препарати</a:t>
            </a:r>
          </a:p>
          <a:p>
            <a:pPr>
              <a:spcAft>
                <a:spcPts val="600"/>
              </a:spcAft>
              <a:buClr>
                <a:srgbClr val="753D89"/>
              </a:buClr>
            </a:pPr>
            <a:r>
              <a:rPr lang="uk-UA" sz="2400" dirty="0"/>
              <a:t>У подальшому апеляційний суд </a:t>
            </a:r>
            <a:r>
              <a:rPr lang="uk-UA" sz="2400" b="1" dirty="0">
                <a:solidFill>
                  <a:srgbClr val="753D89"/>
                </a:solidFill>
              </a:rPr>
              <a:t>скасував</a:t>
            </a:r>
            <a:r>
              <a:rPr lang="uk-UA" sz="2400" dirty="0">
                <a:solidFill>
                  <a:srgbClr val="753D89"/>
                </a:solidFill>
              </a:rPr>
              <a:t> </a:t>
            </a:r>
            <a:r>
              <a:rPr lang="uk-UA" sz="2400" dirty="0"/>
              <a:t>ухвалу про вжиття заходів забезпечення, а сам позов через деякий час було залишено </a:t>
            </a:r>
            <a:r>
              <a:rPr lang="uk-UA" sz="2400" b="1" dirty="0">
                <a:solidFill>
                  <a:srgbClr val="753D89"/>
                </a:solidFill>
              </a:rPr>
              <a:t>без розгляду</a:t>
            </a:r>
          </a:p>
          <a:p>
            <a:pPr>
              <a:spcAft>
                <a:spcPts val="600"/>
              </a:spcAft>
              <a:buClr>
                <a:srgbClr val="753D89"/>
              </a:buClr>
            </a:pPr>
            <a:r>
              <a:rPr lang="uk-UA" sz="2400" dirty="0"/>
              <a:t>Протягом дії заходів забезпечення позивач виграв тендер на поставку лікарських засобів, але результати тендеру було </a:t>
            </a:r>
            <a:r>
              <a:rPr lang="uk-UA" sz="2400" b="1" dirty="0">
                <a:solidFill>
                  <a:srgbClr val="753D89"/>
                </a:solidFill>
              </a:rPr>
              <a:t>скасовано замовником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6714" y="258761"/>
            <a:ext cx="7283152" cy="808038"/>
          </a:xfrm>
        </p:spPr>
        <p:txBody>
          <a:bodyPr>
            <a:normAutofit/>
          </a:bodyPr>
          <a:lstStyle/>
          <a:p>
            <a:r>
              <a:rPr lang="uk-UA" b="1" dirty="0"/>
              <a:t>(3) Чи реально відшкодувати збитки?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7232-D989-482E-8C3C-C288E06CA92A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7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  <a:buClr>
                <a:srgbClr val="753D89"/>
              </a:buClr>
              <a:buFont typeface="Wingdings" panose="05000000000000000000" pitchFamily="2" charset="2"/>
              <a:buChar char="§"/>
            </a:pPr>
            <a:r>
              <a:rPr lang="ru-RU" sz="3200" dirty="0"/>
              <a:t>У </a:t>
            </a:r>
            <a:r>
              <a:rPr lang="ru-RU" sz="3200" dirty="0" err="1"/>
              <a:t>цій</a:t>
            </a:r>
            <a:r>
              <a:rPr lang="ru-RU" sz="3200" dirty="0"/>
              <a:t> </a:t>
            </a:r>
            <a:r>
              <a:rPr lang="ru-RU" sz="3200" dirty="0" err="1"/>
              <a:t>категорії</a:t>
            </a:r>
            <a:r>
              <a:rPr lang="ru-RU" sz="3200" dirty="0"/>
              <a:t> справ </a:t>
            </a:r>
            <a:r>
              <a:rPr lang="ru-RU" sz="3200" b="1" dirty="0">
                <a:solidFill>
                  <a:srgbClr val="753D89"/>
                </a:solidFill>
              </a:rPr>
              <a:t>принцип вини </a:t>
            </a:r>
            <a:r>
              <a:rPr lang="ru-RU" sz="3200" b="1" dirty="0" err="1">
                <a:solidFill>
                  <a:srgbClr val="753D89"/>
                </a:solidFill>
              </a:rPr>
              <a:t>трансформується</a:t>
            </a:r>
            <a:r>
              <a:rPr lang="ru-RU" sz="3200" b="1" dirty="0">
                <a:solidFill>
                  <a:srgbClr val="753D89"/>
                </a:solidFill>
              </a:rPr>
              <a:t> через принцип </a:t>
            </a:r>
            <a:r>
              <a:rPr lang="ru-RU" sz="3200" b="1" dirty="0" err="1">
                <a:solidFill>
                  <a:srgbClr val="753D89"/>
                </a:solidFill>
              </a:rPr>
              <a:t>добросовісності</a:t>
            </a:r>
            <a:r>
              <a:rPr lang="ru-RU" sz="3200" dirty="0"/>
              <a:t>. </a:t>
            </a:r>
            <a:r>
              <a:rPr lang="ru-RU" sz="3200" dirty="0" err="1"/>
              <a:t>Недодержання</a:t>
            </a:r>
            <a:r>
              <a:rPr lang="ru-RU" sz="3200" dirty="0"/>
              <a:t> принципу </a:t>
            </a:r>
            <a:r>
              <a:rPr lang="ru-RU" sz="3200" dirty="0" err="1"/>
              <a:t>добросовісності</a:t>
            </a:r>
            <a:r>
              <a:rPr lang="ru-RU" sz="3200" dirty="0"/>
              <a:t> </a:t>
            </a:r>
            <a:r>
              <a:rPr lang="ru-RU" sz="3200" dirty="0" err="1"/>
              <a:t>перетворюється</a:t>
            </a:r>
            <a:r>
              <a:rPr lang="ru-RU" sz="3200" dirty="0"/>
              <a:t> на </a:t>
            </a:r>
            <a:r>
              <a:rPr lang="ru-RU" sz="3200" dirty="0" err="1"/>
              <a:t>винну</a:t>
            </a:r>
            <a:r>
              <a:rPr lang="ru-RU" sz="3200" dirty="0"/>
              <a:t> </a:t>
            </a:r>
            <a:r>
              <a:rPr lang="ru-RU" sz="3200" dirty="0" err="1"/>
              <a:t>поведінку</a:t>
            </a:r>
            <a:r>
              <a:rPr lang="ru-RU" sz="3200" dirty="0"/>
              <a:t>.</a:t>
            </a:r>
          </a:p>
          <a:p>
            <a:pPr>
              <a:spcAft>
                <a:spcPts val="600"/>
              </a:spcAft>
              <a:buClr>
                <a:srgbClr val="753D89"/>
              </a:buClr>
              <a:buFont typeface="Wingdings" panose="05000000000000000000" pitchFamily="2" charset="2"/>
              <a:buChar char="§"/>
            </a:pPr>
            <a:endParaRPr lang="ru-RU" sz="3200" dirty="0"/>
          </a:p>
          <a:p>
            <a:pPr>
              <a:spcAft>
                <a:spcPts val="600"/>
              </a:spcAft>
              <a:buClr>
                <a:srgbClr val="753D89"/>
              </a:buClr>
              <a:buFont typeface="Wingdings" panose="05000000000000000000" pitchFamily="2" charset="2"/>
              <a:buChar char="§"/>
            </a:pPr>
            <a:r>
              <a:rPr lang="ru-RU" sz="3200" dirty="0" err="1"/>
              <a:t>Безпідставна</a:t>
            </a:r>
            <a:r>
              <a:rPr lang="ru-RU" sz="3200" dirty="0"/>
              <a:t> </a:t>
            </a:r>
            <a:r>
              <a:rPr lang="ru-RU" sz="3200" dirty="0" err="1"/>
              <a:t>відмова</a:t>
            </a:r>
            <a:r>
              <a:rPr lang="ru-RU" sz="3200" dirty="0"/>
              <a:t> у </a:t>
            </a:r>
            <a:r>
              <a:rPr lang="ru-RU" sz="3200" dirty="0" err="1"/>
              <a:t>відшкодуванні</a:t>
            </a:r>
            <a:r>
              <a:rPr lang="ru-RU" sz="3200" dirty="0"/>
              <a:t> таких </a:t>
            </a:r>
            <a:r>
              <a:rPr lang="ru-RU" sz="3200" dirty="0" err="1"/>
              <a:t>збитків</a:t>
            </a:r>
            <a:r>
              <a:rPr lang="ru-RU" sz="3200" dirty="0"/>
              <a:t> </a:t>
            </a:r>
            <a:r>
              <a:rPr lang="ru-RU" sz="3200" dirty="0" err="1"/>
              <a:t>означає</a:t>
            </a:r>
            <a:r>
              <a:rPr lang="ru-RU" sz="3200" dirty="0"/>
              <a:t> </a:t>
            </a:r>
            <a:r>
              <a:rPr lang="ru-RU" sz="3200" dirty="0" err="1"/>
              <a:t>відсутність</a:t>
            </a:r>
            <a:r>
              <a:rPr lang="ru-RU" sz="3200" dirty="0"/>
              <a:t> </a:t>
            </a:r>
            <a:r>
              <a:rPr lang="ru-RU" sz="3200" dirty="0" err="1"/>
              <a:t>необхідного</a:t>
            </a:r>
            <a:r>
              <a:rPr lang="ru-RU" sz="3200" dirty="0"/>
              <a:t> </a:t>
            </a:r>
            <a:r>
              <a:rPr lang="ru-RU" sz="3200" dirty="0" err="1"/>
              <a:t>попереджувального</a:t>
            </a:r>
            <a:r>
              <a:rPr lang="ru-RU" sz="3200" dirty="0"/>
              <a:t> </a:t>
            </a:r>
            <a:r>
              <a:rPr lang="ru-RU" sz="3200" dirty="0" err="1"/>
              <a:t>впливу</a:t>
            </a:r>
            <a:r>
              <a:rPr lang="ru-RU" sz="3200" dirty="0"/>
              <a:t> на </a:t>
            </a:r>
            <a:r>
              <a:rPr lang="ru-RU" sz="3200" dirty="0" err="1"/>
              <a:t>осіб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заявили </a:t>
            </a:r>
            <a:r>
              <a:rPr lang="ru-RU" sz="3200" dirty="0" err="1"/>
              <a:t>безпідставну</a:t>
            </a:r>
            <a:r>
              <a:rPr lang="ru-RU" sz="3200" dirty="0"/>
              <a:t> </a:t>
            </a:r>
            <a:r>
              <a:rPr lang="ru-RU" sz="3200" dirty="0" err="1"/>
              <a:t>вимогу</a:t>
            </a:r>
            <a:r>
              <a:rPr lang="ru-RU" sz="3200" dirty="0"/>
              <a:t> про </a:t>
            </a:r>
            <a:r>
              <a:rPr lang="ru-RU" sz="3200" dirty="0" err="1"/>
              <a:t>забезпечення</a:t>
            </a:r>
            <a:r>
              <a:rPr lang="ru-RU" sz="3200" dirty="0"/>
              <a:t> позову.</a:t>
            </a:r>
            <a:endParaRPr lang="uk-UA" sz="3200" dirty="0"/>
          </a:p>
          <a:p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(3) Чи реально відшкодувати збитки?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7232-D989-482E-8C3C-C288E06CA92A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501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6B1D74"/>
              </a:buClr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753D89"/>
                </a:solidFill>
              </a:rPr>
              <a:t>недобросовісність</a:t>
            </a:r>
            <a:r>
              <a:rPr lang="uk-UA" dirty="0">
                <a:solidFill>
                  <a:srgbClr val="753D89"/>
                </a:solidFill>
              </a:rPr>
              <a:t> </a:t>
            </a:r>
            <a:r>
              <a:rPr lang="uk-UA" dirty="0"/>
              <a:t>дій особи при </a:t>
            </a:r>
            <a:r>
              <a:rPr lang="uk-UA" dirty="0" err="1"/>
              <a:t>заявленні</a:t>
            </a:r>
            <a:r>
              <a:rPr lang="uk-UA" dirty="0"/>
              <a:t> клопотань про забезпечення позову</a:t>
            </a:r>
          </a:p>
          <a:p>
            <a:pPr>
              <a:buClr>
                <a:srgbClr val="6B1D74"/>
              </a:buClr>
              <a:buFont typeface="Wingdings" panose="05000000000000000000" pitchFamily="2" charset="2"/>
              <a:buChar char="§"/>
            </a:pPr>
            <a:endParaRPr lang="uk-UA" dirty="0"/>
          </a:p>
          <a:p>
            <a:pPr>
              <a:buClr>
                <a:srgbClr val="6B1D74"/>
              </a:buClr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753D89"/>
                </a:solidFill>
              </a:rPr>
              <a:t>зловживання</a:t>
            </a:r>
            <a:r>
              <a:rPr lang="uk-UA" dirty="0"/>
              <a:t> правом</a:t>
            </a:r>
          </a:p>
          <a:p>
            <a:pPr>
              <a:buClr>
                <a:srgbClr val="6B1D74"/>
              </a:buClr>
              <a:buFont typeface="Wingdings" panose="05000000000000000000" pitchFamily="2" charset="2"/>
              <a:buChar char="§"/>
            </a:pPr>
            <a:endParaRPr lang="uk-UA" dirty="0"/>
          </a:p>
          <a:p>
            <a:pPr>
              <a:buClr>
                <a:srgbClr val="6B1D74"/>
              </a:buClr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753D89"/>
                </a:solidFill>
              </a:rPr>
              <a:t>підстави відмови </a:t>
            </a:r>
            <a:r>
              <a:rPr lang="uk-UA" dirty="0"/>
              <a:t>у пред’явленому позові, закриття провадження або залишення позовної заяви без розгляду</a:t>
            </a:r>
          </a:p>
          <a:p>
            <a:pPr>
              <a:buClr>
                <a:srgbClr val="6B1D74"/>
              </a:buClr>
              <a:buFont typeface="Wingdings" panose="05000000000000000000" pitchFamily="2" charset="2"/>
              <a:buChar char="§"/>
            </a:pPr>
            <a:endParaRPr lang="uk-UA" dirty="0"/>
          </a:p>
          <a:p>
            <a:pPr>
              <a:buClr>
                <a:srgbClr val="6B1D74"/>
              </a:buClr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753D89"/>
                </a:solidFill>
              </a:rPr>
              <a:t>причинний зв</a:t>
            </a:r>
            <a:r>
              <a:rPr lang="en-US" b="1" dirty="0">
                <a:solidFill>
                  <a:srgbClr val="753D89"/>
                </a:solidFill>
              </a:rPr>
              <a:t>’</a:t>
            </a:r>
            <a:r>
              <a:rPr lang="uk-UA" b="1" dirty="0" err="1">
                <a:solidFill>
                  <a:srgbClr val="753D89"/>
                </a:solidFill>
              </a:rPr>
              <a:t>язок</a:t>
            </a:r>
            <a:r>
              <a:rPr lang="uk-UA" b="1" dirty="0">
                <a:solidFill>
                  <a:srgbClr val="753D89"/>
                </a:solidFill>
              </a:rPr>
              <a:t> </a:t>
            </a:r>
            <a:r>
              <a:rPr lang="uk-UA" dirty="0"/>
              <a:t>між недобросовісною поведінкою та збитками </a:t>
            </a:r>
          </a:p>
          <a:p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(3) Предмет доказування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7232-D989-482E-8C3C-C288E06CA92A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363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>
            <a:extLst>
              <a:ext uri="{FF2B5EF4-FFF2-40B4-BE49-F238E27FC236}">
                <a16:creationId xmlns:a16="http://schemas.microsoft.com/office/drawing/2014/main" id="{9CADFA54-5334-4C1F-BD7F-D32A9CA78F1E}"/>
              </a:ext>
            </a:extLst>
          </p:cNvPr>
          <p:cNvSpPr/>
          <p:nvPr/>
        </p:nvSpPr>
        <p:spPr>
          <a:xfrm>
            <a:off x="4895737" y="2109626"/>
            <a:ext cx="3698902" cy="404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000" b="1" dirty="0">
                <a:solidFill>
                  <a:schemeClr val="tx1"/>
                </a:solidFill>
                <a:latin typeface="HelveticaNeueCyr" panose="02000503040000020004" pitchFamily="50" charset="-52"/>
                <a:ea typeface="HelveticaNeueCyr Black" charset="0"/>
                <a:cs typeface="HelveticaNeueCyr Black" charset="0"/>
              </a:rPr>
              <a:t>380 44 591 3355</a:t>
            </a:r>
          </a:p>
        </p:txBody>
      </p:sp>
      <p:sp>
        <p:nvSpPr>
          <p:cNvPr id="5" name="Прямоугольник 47">
            <a:extLst>
              <a:ext uri="{FF2B5EF4-FFF2-40B4-BE49-F238E27FC236}">
                <a16:creationId xmlns:a16="http://schemas.microsoft.com/office/drawing/2014/main" id="{9E40D6DB-85B6-47D9-A88A-EA2A39B1DFFB}"/>
              </a:ext>
            </a:extLst>
          </p:cNvPr>
          <p:cNvSpPr/>
          <p:nvPr/>
        </p:nvSpPr>
        <p:spPr>
          <a:xfrm>
            <a:off x="4900244" y="6048238"/>
            <a:ext cx="2661204" cy="331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b="1" dirty="0">
                <a:solidFill>
                  <a:srgbClr val="6A1E74"/>
                </a:solidFill>
                <a:latin typeface="HelveticaNeueCyr Black" charset="0"/>
                <a:ea typeface="HelveticaNeueCyr Black" charset="0"/>
                <a:cs typeface="HelveticaNeueCyr Black" charset="0"/>
              </a:rPr>
              <a:t>www.avellum.com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E8DABF2B-4015-44F1-B11E-D715657F0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02" y="5792592"/>
            <a:ext cx="183015" cy="180000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D8CF3C7C-195F-4EC0-93F1-B1358FFE0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17" y="5535070"/>
            <a:ext cx="178500" cy="180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55E843-6F2F-45C0-89B8-6BB6A49F9571}"/>
              </a:ext>
            </a:extLst>
          </p:cNvPr>
          <p:cNvSpPr txBox="1">
            <a:spLocks/>
          </p:cNvSpPr>
          <p:nvPr/>
        </p:nvSpPr>
        <p:spPr>
          <a:xfrm>
            <a:off x="5200877" y="5535070"/>
            <a:ext cx="2284475" cy="32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HelveticaNeueCyr" panose="02000503040000020004" pitchFamily="50" charset="-52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NeueCyr" panose="02000503040000020004" pitchFamily="50" charset="-52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HelveticaNeueCyr" panose="02000503040000020004" pitchFamily="50" charset="-52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HelveticaNeueCyr" panose="02000503040000020004" pitchFamily="50" charset="-52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HelveticaNeueCyr" panose="02000503040000020004" pitchFamily="50" charset="-52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  <a:defRPr/>
            </a:pPr>
            <a:r>
              <a:rPr lang="en-GB" sz="800">
                <a:solidFill>
                  <a:srgbClr val="6B1D74"/>
                </a:solidFill>
                <a:latin typeface="HelveticaNeueCyr Medium" charset="0"/>
                <a:ea typeface="HelveticaNeueCyr Medium" charset="0"/>
                <a:cs typeface="HelveticaNeueCyr Medium" charset="0"/>
                <a:hlinkClick r:id="rId5"/>
              </a:rPr>
              <a:t>https://www.facebook.com/avellum</a:t>
            </a:r>
            <a:r>
              <a:rPr lang="en-GB" sz="800">
                <a:solidFill>
                  <a:srgbClr val="5B2671"/>
                </a:solidFill>
                <a:latin typeface="HelveticaNeueCyr Medium" charset="0"/>
                <a:ea typeface="HelveticaNeueCyr Medium" charset="0"/>
                <a:cs typeface="HelveticaNeueCyr Medium" charset="0"/>
              </a:rPr>
              <a:t> </a:t>
            </a:r>
            <a:endParaRPr lang="ru-RU" sz="800">
              <a:solidFill>
                <a:srgbClr val="5B2671"/>
              </a:solidFill>
              <a:latin typeface="HelveticaNeueCyr Medium" charset="0"/>
              <a:ea typeface="HelveticaNeueCyr Medium" charset="0"/>
              <a:cs typeface="HelveticaNeueCyr Medium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E70393-F522-4027-8BB8-826120986723}"/>
              </a:ext>
            </a:extLst>
          </p:cNvPr>
          <p:cNvSpPr txBox="1">
            <a:spLocks/>
          </p:cNvSpPr>
          <p:nvPr/>
        </p:nvSpPr>
        <p:spPr>
          <a:xfrm>
            <a:off x="5200877" y="5762879"/>
            <a:ext cx="2284475" cy="32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HelveticaNeueCyr" panose="02000503040000020004" pitchFamily="50" charset="-52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NeueCyr" panose="02000503040000020004" pitchFamily="50" charset="-52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HelveticaNeueCyr" panose="02000503040000020004" pitchFamily="50" charset="-52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HelveticaNeueCyr" panose="02000503040000020004" pitchFamily="50" charset="-52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HelveticaNeueCyr" panose="02000503040000020004" pitchFamily="50" charset="-52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  <a:defRPr/>
            </a:pPr>
            <a:r>
              <a:rPr lang="en-GB" sz="800">
                <a:solidFill>
                  <a:srgbClr val="5B2671"/>
                </a:solidFill>
                <a:latin typeface="HelveticaNeueCyr Medium" charset="0"/>
                <a:ea typeface="HelveticaNeueCyr Medium" charset="0"/>
                <a:cs typeface="HelveticaNeueCyr Medium" charset="0"/>
                <a:hlinkClick r:id="rId6"/>
              </a:rPr>
              <a:t>https://www.linkedin.com/company/avellum</a:t>
            </a:r>
            <a:r>
              <a:rPr lang="en-GB" sz="800">
                <a:solidFill>
                  <a:srgbClr val="5B2671"/>
                </a:solidFill>
                <a:latin typeface="HelveticaNeueCyr Medium" charset="0"/>
                <a:ea typeface="HelveticaNeueCyr Medium" charset="0"/>
                <a:cs typeface="HelveticaNeueCyr Medium" charset="0"/>
              </a:rPr>
              <a:t> </a:t>
            </a:r>
            <a:endParaRPr lang="ru-RU" sz="800">
              <a:solidFill>
                <a:srgbClr val="5B2671"/>
              </a:solidFill>
              <a:latin typeface="HelveticaNeueCyr Medium" charset="0"/>
              <a:ea typeface="HelveticaNeueCyr Medium" charset="0"/>
              <a:cs typeface="HelveticaNeueCyr Medium" charset="0"/>
            </a:endParaRPr>
          </a:p>
        </p:txBody>
      </p:sp>
      <p:pic>
        <p:nvPicPr>
          <p:cNvPr id="10" name="Рисунок 1">
            <a:extLst>
              <a:ext uri="{FF2B5EF4-FFF2-40B4-BE49-F238E27FC236}">
                <a16:creationId xmlns:a16="http://schemas.microsoft.com/office/drawing/2014/main" id="{2C55336B-2959-426E-82DD-49933EC20F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3" t="36758" b="41037"/>
          <a:stretch/>
        </p:blipFill>
        <p:spPr>
          <a:xfrm>
            <a:off x="4790338" y="4714733"/>
            <a:ext cx="2879848" cy="825998"/>
          </a:xfrm>
          <a:prstGeom prst="rect">
            <a:avLst/>
          </a:prstGeom>
        </p:spPr>
      </p:pic>
      <p:sp>
        <p:nvSpPr>
          <p:cNvPr id="11" name="Прямоугольник 19">
            <a:extLst>
              <a:ext uri="{FF2B5EF4-FFF2-40B4-BE49-F238E27FC236}">
                <a16:creationId xmlns:a16="http://schemas.microsoft.com/office/drawing/2014/main" id="{183E0AEE-E31B-432B-93B9-A8AFE0EB2CD1}"/>
              </a:ext>
            </a:extLst>
          </p:cNvPr>
          <p:cNvSpPr/>
          <p:nvPr/>
        </p:nvSpPr>
        <p:spPr>
          <a:xfrm>
            <a:off x="4873581" y="2762708"/>
            <a:ext cx="3964368" cy="445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>
                <a:solidFill>
                  <a:schemeClr val="tx1"/>
                </a:solidFill>
                <a:latin typeface="HelveticaNeueCyr" panose="02000503040000020004" pitchFamily="50" charset="-52"/>
                <a:ea typeface="HelveticaNeueCyr Light" charset="0"/>
                <a:cs typeface="HelveticaNeueCyr Light" charset="0"/>
              </a:rPr>
              <a:t>38 Volodymyrska Str., 4th floor</a:t>
            </a:r>
          </a:p>
          <a:p>
            <a:r>
              <a:rPr lang="fi-FI" sz="2000" dirty="0">
                <a:solidFill>
                  <a:schemeClr val="tx1"/>
                </a:solidFill>
                <a:latin typeface="HelveticaNeueCyr" panose="02000503040000020004" pitchFamily="50" charset="-52"/>
                <a:ea typeface="HelveticaNeueCyr Light" charset="0"/>
                <a:cs typeface="HelveticaNeueCyr Light" charset="0"/>
              </a:rPr>
              <a:t>01030, Kyiv, Ukraine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607D79-A321-406F-9676-26546583BFF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7484" t="1577" r="3123" b="6418"/>
          <a:stretch/>
        </p:blipFill>
        <p:spPr>
          <a:xfrm>
            <a:off x="306051" y="254503"/>
            <a:ext cx="3583693" cy="6309677"/>
          </a:xfrm>
          <a:prstGeom prst="rect">
            <a:avLst/>
          </a:prstGeom>
        </p:spPr>
      </p:pic>
      <p:sp>
        <p:nvSpPr>
          <p:cNvPr id="13" name="Прямоугольник 31">
            <a:extLst>
              <a:ext uri="{FF2B5EF4-FFF2-40B4-BE49-F238E27FC236}">
                <a16:creationId xmlns:a16="http://schemas.microsoft.com/office/drawing/2014/main" id="{DE144D44-43CA-41D2-9520-C888343962D5}"/>
              </a:ext>
            </a:extLst>
          </p:cNvPr>
          <p:cNvSpPr/>
          <p:nvPr/>
        </p:nvSpPr>
        <p:spPr>
          <a:xfrm>
            <a:off x="4873581" y="3686873"/>
            <a:ext cx="3698902" cy="404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000" b="1" dirty="0">
                <a:solidFill>
                  <a:schemeClr val="tx1"/>
                </a:solidFill>
                <a:latin typeface="HelveticaNeueCyr" panose="02000503040000020004" pitchFamily="50" charset="-52"/>
                <a:ea typeface="HelveticaNeueCyr Black" charset="0"/>
                <a:cs typeface="HelveticaNeueCyr Black" charset="0"/>
              </a:rPr>
              <a:t>info@avellum.com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3F22BD4-86D5-4247-BCAD-C2EB84D3F11A}"/>
              </a:ext>
            </a:extLst>
          </p:cNvPr>
          <p:cNvSpPr txBox="1">
            <a:spLocks/>
          </p:cNvSpPr>
          <p:nvPr/>
        </p:nvSpPr>
        <p:spPr>
          <a:xfrm>
            <a:off x="4873581" y="315713"/>
            <a:ext cx="385061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0" kern="1200">
                <a:solidFill>
                  <a:srgbClr val="671E75"/>
                </a:solidFill>
                <a:latin typeface="HelveticaNeueCyr" panose="02000503040000020004" pitchFamily="50" charset="-52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>
                <a:ln>
                  <a:noFill/>
                </a:ln>
                <a:solidFill>
                  <a:srgbClr val="671E75"/>
                </a:solidFill>
                <a:effectLst/>
                <a:uLnTx/>
                <a:uFillTx/>
                <a:latin typeface="HelveticaNeueCyr" panose="02000503040000020004" pitchFamily="50" charset="-52"/>
                <a:ea typeface="+mj-ea"/>
                <a:cs typeface="+mj-cs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06453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990" y="1532965"/>
            <a:ext cx="8177809" cy="5191619"/>
          </a:xfrm>
        </p:spPr>
        <p:txBody>
          <a:bodyPr>
            <a:noAutofit/>
          </a:bodyPr>
          <a:lstStyle/>
          <a:p>
            <a:pPr marL="514350" indent="-514350">
              <a:spcAft>
                <a:spcPts val="1800"/>
              </a:spcAft>
              <a:buClr>
                <a:srgbClr val="753D89"/>
              </a:buClr>
              <a:buFont typeface="+mj-lt"/>
              <a:buAutoNum type="arabicPeriod"/>
            </a:pPr>
            <a:r>
              <a:rPr lang="ru-RU" sz="2800" b="1" dirty="0">
                <a:solidFill>
                  <a:srgbClr val="753D89"/>
                </a:solidFill>
              </a:rPr>
              <a:t>Законодавчі нововведення</a:t>
            </a:r>
            <a:r>
              <a:rPr lang="ru-RU" sz="2800" dirty="0"/>
              <a:t>: не допускається зупинення конкурсів, торгів, </a:t>
            </a:r>
            <a:br>
              <a:rPr lang="ru-RU" sz="2800" dirty="0"/>
            </a:br>
            <a:r>
              <a:rPr lang="ru-RU" sz="2800" dirty="0"/>
              <a:t>та інших публічних конкурсних процедур</a:t>
            </a:r>
          </a:p>
          <a:p>
            <a:pPr marL="514350" indent="-514350">
              <a:spcAft>
                <a:spcPts val="1800"/>
              </a:spcAft>
              <a:buClr>
                <a:srgbClr val="753D89"/>
              </a:buClr>
              <a:buFont typeface="+mj-lt"/>
              <a:buAutoNum type="arabicPeriod"/>
            </a:pPr>
            <a:r>
              <a:rPr lang="ru-RU" sz="2800" b="1" dirty="0" err="1">
                <a:solidFill>
                  <a:srgbClr val="753D89"/>
                </a:solidFill>
              </a:rPr>
              <a:t>Застосування</a:t>
            </a:r>
            <a:r>
              <a:rPr lang="ru-RU" sz="2800" dirty="0">
                <a:solidFill>
                  <a:srgbClr val="753D89"/>
                </a:solidFill>
              </a:rPr>
              <a:t> </a:t>
            </a:r>
            <a:r>
              <a:rPr lang="ru-RU" sz="2800" dirty="0"/>
              <a:t>стандарту </a:t>
            </a:r>
            <a:r>
              <a:rPr lang="ru-RU" sz="2800" dirty="0" err="1"/>
              <a:t>доказування</a:t>
            </a:r>
            <a:r>
              <a:rPr lang="ru-RU" sz="2800" dirty="0"/>
              <a:t> </a:t>
            </a:r>
            <a:r>
              <a:rPr lang="en-US" sz="2800" b="1" dirty="0">
                <a:solidFill>
                  <a:srgbClr val="753D89"/>
                </a:solidFill>
              </a:rPr>
              <a:t>“</a:t>
            </a:r>
            <a:r>
              <a:rPr lang="uk-UA" sz="2800" b="1" dirty="0">
                <a:solidFill>
                  <a:srgbClr val="753D89"/>
                </a:solidFill>
              </a:rPr>
              <a:t>наявність обґрунтованого припущення</a:t>
            </a:r>
            <a:r>
              <a:rPr lang="en-US" sz="2800" b="1" dirty="0">
                <a:solidFill>
                  <a:srgbClr val="753D89"/>
                </a:solidFill>
              </a:rPr>
              <a:t>”</a:t>
            </a:r>
            <a:endParaRPr lang="ru-RU" sz="2800" dirty="0"/>
          </a:p>
          <a:p>
            <a:pPr marL="514350" indent="-514350">
              <a:spcAft>
                <a:spcPts val="1800"/>
              </a:spcAft>
              <a:buClr>
                <a:srgbClr val="753D89"/>
              </a:buClr>
              <a:buFont typeface="+mj-lt"/>
              <a:buAutoNum type="arabicPeriod"/>
            </a:pPr>
            <a:r>
              <a:rPr lang="ru-RU" sz="2800" b="1" dirty="0">
                <a:solidFill>
                  <a:srgbClr val="753D89"/>
                </a:solidFill>
              </a:rPr>
              <a:t>З’явилася </a:t>
            </a:r>
            <a:r>
              <a:rPr lang="ru-RU" sz="2800" dirty="0"/>
              <a:t>практика Верховного Суду щодо </a:t>
            </a:r>
            <a:r>
              <a:rPr lang="ru-RU" sz="2800" b="1" dirty="0">
                <a:solidFill>
                  <a:srgbClr val="753D89"/>
                </a:solidFill>
              </a:rPr>
              <a:t>відшкодування збитків, завданих заходами забезпечення позову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6714" y="258761"/>
            <a:ext cx="7283152" cy="80803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Заходи забезпечення позову: що нового в 2020-2021?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7232-D989-482E-8C3C-C288E06CA92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60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/>
              <a:t>Стаття 137(12) </a:t>
            </a:r>
            <a:r>
              <a:rPr lang="uk-UA" b="1" dirty="0" err="1"/>
              <a:t>ГПК</a:t>
            </a:r>
            <a:r>
              <a:rPr lang="uk-UA" b="1" dirty="0"/>
              <a:t>: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Не допускається вжиття заходів забезпечення позову, які полягають в (або мають наслідком) припиненні, відкладенні, зупиненні чи іншому втручанні у проведення конкурсу, аукціону, торгів, тендера чи інших публічних конкурсних процедур, </a:t>
            </a:r>
            <a:r>
              <a:rPr lang="uk-UA" b="1" dirty="0">
                <a:solidFill>
                  <a:srgbClr val="753D89"/>
                </a:solidFill>
              </a:rPr>
              <a:t>що проводяться від імені держави</a:t>
            </a:r>
            <a:r>
              <a:rPr lang="uk-UA" dirty="0"/>
              <a:t> (державного органу), територіальної громади (органу місцевого самоврядування) або за участю призначеного державним органом суб'єкта у складі комісії, що проводить конкурс, аукціон, </a:t>
            </a:r>
            <a:r>
              <a:rPr lang="uk-UA" b="1" dirty="0">
                <a:solidFill>
                  <a:srgbClr val="753D89"/>
                </a:solidFill>
              </a:rPr>
              <a:t>торги</a:t>
            </a:r>
            <a:r>
              <a:rPr lang="uk-UA" dirty="0"/>
              <a:t>, тендер чи іншу публічну конкурсну процедуру.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(1) Зміни до </a:t>
            </a:r>
            <a:r>
              <a:rPr lang="uk-UA" b="1" dirty="0" err="1"/>
              <a:t>ГПК</a:t>
            </a:r>
            <a:r>
              <a:rPr lang="uk-UA" b="1" dirty="0"/>
              <a:t> з 8 лютого 2020 року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7232-D989-482E-8C3C-C288E06CA92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19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990" y="1532965"/>
            <a:ext cx="8177809" cy="51916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b="1" dirty="0"/>
              <a:t>Ухвала КГС ВС від 17 липня 2020 року, справа № </a:t>
            </a:r>
            <a:r>
              <a:rPr lang="ru-RU" sz="1400" b="1" dirty="0"/>
              <a:t>910/19106/19</a:t>
            </a:r>
            <a:endParaRPr lang="en-US" sz="1400" b="1" dirty="0"/>
          </a:p>
          <a:p>
            <a:pPr marL="0" indent="0">
              <a:spcAft>
                <a:spcPts val="600"/>
              </a:spcAft>
              <a:buClr>
                <a:srgbClr val="753D89"/>
              </a:buClr>
              <a:buNone/>
            </a:pPr>
            <a:endParaRPr lang="uk-UA" sz="1400" b="1" dirty="0"/>
          </a:p>
          <a:p>
            <a:pPr>
              <a:buClr>
                <a:srgbClr val="6B1D74"/>
              </a:buClr>
              <a:buFont typeface="Wingdings" panose="05000000000000000000" pitchFamily="2" charset="2"/>
              <a:buChar char="§"/>
            </a:pPr>
            <a:r>
              <a:rPr lang="ru-RU" sz="1400" dirty="0" err="1"/>
              <a:t>Північний</a:t>
            </a:r>
            <a:r>
              <a:rPr lang="ru-RU" sz="1400" dirty="0"/>
              <a:t> </a:t>
            </a:r>
            <a:r>
              <a:rPr lang="ru-RU" sz="1400" dirty="0" err="1"/>
              <a:t>апеляційний</a:t>
            </a:r>
            <a:r>
              <a:rPr lang="ru-RU" sz="1400" dirty="0"/>
              <a:t> </a:t>
            </a:r>
            <a:r>
              <a:rPr lang="ru-RU" sz="1400" dirty="0" err="1"/>
              <a:t>господарський</a:t>
            </a:r>
            <a:r>
              <a:rPr lang="ru-RU" sz="1400" dirty="0"/>
              <a:t> суд </a:t>
            </a:r>
            <a:r>
              <a:rPr lang="ru-RU" sz="1400" dirty="0" err="1"/>
              <a:t>зазначив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b="1" dirty="0" err="1">
                <a:solidFill>
                  <a:srgbClr val="753D89"/>
                </a:solidFill>
              </a:rPr>
              <a:t>аукціон</a:t>
            </a:r>
            <a:r>
              <a:rPr lang="ru-RU" sz="1400" b="1" dirty="0">
                <a:solidFill>
                  <a:srgbClr val="753D89"/>
                </a:solidFill>
              </a:rPr>
              <a:t>, </a:t>
            </a:r>
            <a:r>
              <a:rPr lang="ru-RU" sz="1400" b="1" dirty="0" err="1">
                <a:solidFill>
                  <a:srgbClr val="753D89"/>
                </a:solidFill>
              </a:rPr>
              <a:t>призначений</a:t>
            </a:r>
            <a:r>
              <a:rPr lang="ru-RU" sz="1400" b="1" dirty="0">
                <a:solidFill>
                  <a:srgbClr val="753D89"/>
                </a:solidFill>
              </a:rPr>
              <a:t> в межах </a:t>
            </a:r>
            <a:r>
              <a:rPr lang="ru-RU" sz="1400" b="1" dirty="0" err="1">
                <a:solidFill>
                  <a:srgbClr val="753D89"/>
                </a:solidFill>
              </a:rPr>
              <a:t>виконання</a:t>
            </a:r>
            <a:r>
              <a:rPr lang="ru-RU" sz="1400" b="1" dirty="0">
                <a:solidFill>
                  <a:srgbClr val="753D89"/>
                </a:solidFill>
              </a:rPr>
              <a:t> </a:t>
            </a:r>
            <a:r>
              <a:rPr lang="ru-RU" sz="1400" b="1" dirty="0" err="1">
                <a:solidFill>
                  <a:srgbClr val="753D89"/>
                </a:solidFill>
              </a:rPr>
              <a:t>спірного</a:t>
            </a:r>
            <a:r>
              <a:rPr lang="ru-RU" sz="1400" b="1" dirty="0">
                <a:solidFill>
                  <a:srgbClr val="753D89"/>
                </a:solidFill>
              </a:rPr>
              <a:t> </a:t>
            </a:r>
            <a:r>
              <a:rPr lang="ru-RU" sz="1400" b="1" dirty="0" err="1">
                <a:solidFill>
                  <a:srgbClr val="753D89"/>
                </a:solidFill>
              </a:rPr>
              <a:t>виконавчого</a:t>
            </a:r>
            <a:r>
              <a:rPr lang="ru-RU" sz="1400" b="1" dirty="0">
                <a:solidFill>
                  <a:srgbClr val="753D89"/>
                </a:solidFill>
              </a:rPr>
              <a:t> </a:t>
            </a:r>
            <a:r>
              <a:rPr lang="ru-RU" sz="1400" b="1" dirty="0" err="1">
                <a:solidFill>
                  <a:srgbClr val="753D89"/>
                </a:solidFill>
              </a:rPr>
              <a:t>напису</a:t>
            </a:r>
            <a:r>
              <a:rPr lang="ru-RU" sz="1400" b="1" dirty="0">
                <a:solidFill>
                  <a:srgbClr val="753D89"/>
                </a:solidFill>
              </a:rPr>
              <a:t>, є таким, </a:t>
            </a:r>
            <a:r>
              <a:rPr lang="ru-RU" sz="1400" b="1" dirty="0" err="1">
                <a:solidFill>
                  <a:srgbClr val="753D89"/>
                </a:solidFill>
              </a:rPr>
              <a:t>що</a:t>
            </a:r>
            <a:r>
              <a:rPr lang="ru-RU" sz="1400" b="1" dirty="0">
                <a:solidFill>
                  <a:srgbClr val="753D89"/>
                </a:solidFill>
              </a:rPr>
              <a:t> проводиться </a:t>
            </a:r>
            <a:r>
              <a:rPr lang="ru-RU" sz="1400" b="1" dirty="0" err="1">
                <a:solidFill>
                  <a:srgbClr val="753D89"/>
                </a:solidFill>
              </a:rPr>
              <a:t>уповноваженою</a:t>
            </a:r>
            <a:r>
              <a:rPr lang="ru-RU" sz="1400" b="1" dirty="0">
                <a:solidFill>
                  <a:srgbClr val="753D89"/>
                </a:solidFill>
              </a:rPr>
              <a:t> державою особою і </a:t>
            </a:r>
            <a:r>
              <a:rPr lang="ru-RU" sz="1400" b="1" dirty="0" err="1">
                <a:solidFill>
                  <a:srgbClr val="753D89"/>
                </a:solidFill>
              </a:rPr>
              <a:t>саме</a:t>
            </a:r>
            <a:r>
              <a:rPr lang="ru-RU" sz="1400" b="1" dirty="0">
                <a:solidFill>
                  <a:srgbClr val="753D89"/>
                </a:solidFill>
              </a:rPr>
              <a:t> </a:t>
            </a:r>
            <a:r>
              <a:rPr lang="ru-RU" sz="1400" b="1" dirty="0" err="1">
                <a:solidFill>
                  <a:srgbClr val="753D89"/>
                </a:solidFill>
              </a:rPr>
              <a:t>від</a:t>
            </a:r>
            <a:r>
              <a:rPr lang="ru-RU" sz="1400" b="1" dirty="0">
                <a:solidFill>
                  <a:srgbClr val="753D89"/>
                </a:solidFill>
              </a:rPr>
              <a:t> </a:t>
            </a:r>
            <a:r>
              <a:rPr lang="ru-RU" sz="1400" b="1" dirty="0" err="1">
                <a:solidFill>
                  <a:srgbClr val="753D89"/>
                </a:solidFill>
              </a:rPr>
              <a:t>імені</a:t>
            </a:r>
            <a:r>
              <a:rPr lang="ru-RU" sz="1400" b="1" dirty="0">
                <a:solidFill>
                  <a:srgbClr val="753D89"/>
                </a:solidFill>
              </a:rPr>
              <a:t> </a:t>
            </a:r>
            <a:r>
              <a:rPr lang="ru-RU" sz="1400" b="1" dirty="0" err="1">
                <a:solidFill>
                  <a:srgbClr val="753D89"/>
                </a:solidFill>
              </a:rPr>
              <a:t>держави</a:t>
            </a:r>
            <a:r>
              <a:rPr lang="ru-RU" sz="1400" dirty="0"/>
              <a:t>. Тому суд </a:t>
            </a:r>
            <a:r>
              <a:rPr lang="ru-RU" sz="1400" dirty="0" err="1"/>
              <a:t>дійшов</a:t>
            </a:r>
            <a:r>
              <a:rPr lang="ru-RU" sz="1400" dirty="0"/>
              <a:t> </a:t>
            </a:r>
            <a:r>
              <a:rPr lang="ru-RU" sz="1400" dirty="0" err="1"/>
              <a:t>висновку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на </a:t>
            </a:r>
            <a:r>
              <a:rPr lang="ru-RU" sz="1400" dirty="0" err="1"/>
              <a:t>вимоги</a:t>
            </a:r>
            <a:r>
              <a:rPr lang="ru-RU" sz="1400" dirty="0"/>
              <a:t>, </a:t>
            </a:r>
            <a:r>
              <a:rPr lang="ru-RU" sz="1400" dirty="0" err="1"/>
              <a:t>заявлені</a:t>
            </a:r>
            <a:r>
              <a:rPr lang="ru-RU" sz="1400" dirty="0"/>
              <a:t> у </a:t>
            </a:r>
            <a:r>
              <a:rPr lang="ru-RU" sz="1400" dirty="0" err="1"/>
              <a:t>заяві</a:t>
            </a:r>
            <a:r>
              <a:rPr lang="ru-RU" sz="1400" dirty="0"/>
              <a:t> про </a:t>
            </a:r>
            <a:r>
              <a:rPr lang="ru-RU" sz="1400" dirty="0" err="1"/>
              <a:t>вжиття</a:t>
            </a:r>
            <a:r>
              <a:rPr lang="ru-RU" sz="1400" dirty="0"/>
              <a:t> </a:t>
            </a:r>
            <a:r>
              <a:rPr lang="ru-RU" sz="1400" dirty="0" err="1"/>
              <a:t>заходів</a:t>
            </a:r>
            <a:r>
              <a:rPr lang="ru-RU" sz="1400" dirty="0"/>
              <a:t> </a:t>
            </a:r>
            <a:r>
              <a:rPr lang="ru-RU" sz="1400" dirty="0" err="1"/>
              <a:t>забезпечення</a:t>
            </a:r>
            <a:r>
              <a:rPr lang="ru-RU" sz="1400" dirty="0"/>
              <a:t> позову, </a:t>
            </a:r>
            <a:r>
              <a:rPr lang="ru-RU" sz="1400" dirty="0" err="1"/>
              <a:t>поширюються</a:t>
            </a:r>
            <a:r>
              <a:rPr lang="ru-RU" sz="1400" dirty="0"/>
              <a:t> </a:t>
            </a:r>
            <a:r>
              <a:rPr lang="ru-RU" sz="1400" dirty="0" err="1"/>
              <a:t>імперативні</a:t>
            </a:r>
            <a:r>
              <a:rPr lang="ru-RU" sz="1400" dirty="0"/>
              <a:t> </a:t>
            </a:r>
            <a:r>
              <a:rPr lang="ru-RU" sz="1400" dirty="0" err="1"/>
              <a:t>приписи</a:t>
            </a:r>
            <a:r>
              <a:rPr lang="ru-RU" sz="1400" dirty="0"/>
              <a:t> </a:t>
            </a:r>
            <a:r>
              <a:rPr lang="ru-RU" sz="1400" dirty="0" err="1"/>
              <a:t>щодо</a:t>
            </a:r>
            <a:r>
              <a:rPr lang="ru-RU" sz="1400" dirty="0"/>
              <a:t> </a:t>
            </a:r>
            <a:r>
              <a:rPr lang="ru-RU" sz="1400" dirty="0" err="1"/>
              <a:t>неможливості</a:t>
            </a:r>
            <a:r>
              <a:rPr lang="ru-RU" sz="1400" dirty="0"/>
              <a:t> </a:t>
            </a:r>
            <a:r>
              <a:rPr lang="ru-RU" sz="1400" dirty="0" err="1"/>
              <a:t>зупинення</a:t>
            </a:r>
            <a:r>
              <a:rPr lang="ru-RU" sz="1400" dirty="0"/>
              <a:t> судом </a:t>
            </a:r>
            <a:r>
              <a:rPr lang="ru-RU" sz="1400" dirty="0" err="1"/>
              <a:t>процедури</a:t>
            </a:r>
            <a:r>
              <a:rPr lang="ru-RU" sz="1400" dirty="0"/>
              <a:t> </a:t>
            </a:r>
            <a:r>
              <a:rPr lang="ru-RU" sz="1400" dirty="0" err="1"/>
              <a:t>проведення</a:t>
            </a:r>
            <a:r>
              <a:rPr lang="ru-RU" sz="1400" dirty="0"/>
              <a:t> </a:t>
            </a:r>
            <a:r>
              <a:rPr lang="ru-RU" sz="1400" dirty="0" err="1"/>
              <a:t>аукціону</a:t>
            </a:r>
            <a:r>
              <a:rPr lang="ru-RU" sz="1400" dirty="0"/>
              <a:t>.</a:t>
            </a:r>
          </a:p>
          <a:p>
            <a:pPr>
              <a:buClr>
                <a:srgbClr val="6B1D74"/>
              </a:buClr>
              <a:buFont typeface="Wingdings" panose="05000000000000000000" pitchFamily="2" charset="2"/>
              <a:buChar char="§"/>
            </a:pPr>
            <a:endParaRPr lang="ru-RU" sz="1400" dirty="0"/>
          </a:p>
          <a:p>
            <a:pPr>
              <a:buClr>
                <a:srgbClr val="6B1D74"/>
              </a:buClr>
              <a:buFont typeface="Wingdings" panose="05000000000000000000" pitchFamily="2" charset="2"/>
              <a:buChar char="§"/>
            </a:pPr>
            <a:r>
              <a:rPr lang="ru-RU" sz="1400" dirty="0" err="1"/>
              <a:t>Водночас</a:t>
            </a:r>
            <a:r>
              <a:rPr lang="ru-RU" sz="1400" dirty="0"/>
              <a:t> у </a:t>
            </a:r>
            <a:r>
              <a:rPr lang="ru-RU" sz="1400" dirty="0" err="1"/>
              <a:t>цій</a:t>
            </a:r>
            <a:r>
              <a:rPr lang="ru-RU" sz="1400" dirty="0"/>
              <a:t> </a:t>
            </a:r>
            <a:r>
              <a:rPr lang="ru-RU" sz="1400" dirty="0" err="1"/>
              <a:t>справі</a:t>
            </a:r>
            <a:r>
              <a:rPr lang="ru-RU" sz="1400" dirty="0"/>
              <a:t> </a:t>
            </a:r>
            <a:r>
              <a:rPr lang="ru-RU" sz="1400" dirty="0" err="1"/>
              <a:t>реалізація</a:t>
            </a:r>
            <a:r>
              <a:rPr lang="ru-RU" sz="1400" dirty="0"/>
              <a:t> майна </a:t>
            </a:r>
            <a:r>
              <a:rPr lang="ru-RU" sz="1400" dirty="0" err="1"/>
              <a:t>відбувається</a:t>
            </a:r>
            <a:r>
              <a:rPr lang="ru-RU" sz="1400" dirty="0"/>
              <a:t>  в межах  </a:t>
            </a:r>
            <a:r>
              <a:rPr lang="ru-RU" sz="1400" dirty="0" err="1"/>
              <a:t>виконавчого</a:t>
            </a:r>
            <a:r>
              <a:rPr lang="ru-RU" sz="1400" dirty="0"/>
              <a:t> </a:t>
            </a:r>
            <a:r>
              <a:rPr lang="ru-RU" sz="1400" dirty="0" err="1"/>
              <a:t>провадження</a:t>
            </a:r>
            <a:r>
              <a:rPr lang="ru-RU" sz="1400" dirty="0"/>
              <a:t> № 60857580, </a:t>
            </a:r>
            <a:r>
              <a:rPr lang="ru-RU" sz="1400" dirty="0" err="1"/>
              <a:t>відкритого</a:t>
            </a:r>
            <a:r>
              <a:rPr lang="ru-RU" sz="1400" dirty="0"/>
              <a:t> </a:t>
            </a:r>
            <a:r>
              <a:rPr lang="ru-RU" sz="1400" dirty="0" err="1"/>
              <a:t>постановою</a:t>
            </a:r>
            <a:r>
              <a:rPr lang="ru-RU" sz="1400" dirty="0"/>
              <a:t> приватного </a:t>
            </a:r>
            <a:r>
              <a:rPr lang="ru-RU" sz="1400" dirty="0" err="1"/>
              <a:t>виконавця</a:t>
            </a:r>
            <a:r>
              <a:rPr lang="ru-RU" sz="1400" dirty="0"/>
              <a:t> </a:t>
            </a:r>
            <a:r>
              <a:rPr lang="ru-RU" sz="1400" dirty="0" err="1"/>
              <a:t>виконавчого</a:t>
            </a:r>
            <a:r>
              <a:rPr lang="ru-RU" sz="1400" dirty="0"/>
              <a:t> округу </a:t>
            </a:r>
            <a:r>
              <a:rPr lang="ru-RU" sz="1400" dirty="0" err="1"/>
              <a:t>Волинської</a:t>
            </a:r>
            <a:r>
              <a:rPr lang="ru-RU" sz="1400" dirty="0"/>
              <a:t> </a:t>
            </a:r>
            <a:r>
              <a:rPr lang="ru-RU" sz="1400" dirty="0" err="1"/>
              <a:t>області</a:t>
            </a:r>
            <a:r>
              <a:rPr lang="ru-RU" sz="1400" dirty="0"/>
              <a:t> </a:t>
            </a:r>
            <a:r>
              <a:rPr lang="ru-RU" sz="1400" dirty="0" err="1"/>
              <a:t>Таранка</a:t>
            </a:r>
            <a:r>
              <a:rPr lang="ru-RU" sz="1400" dirty="0"/>
              <a:t> Д. В. 11.12.2019,  та </a:t>
            </a:r>
            <a:r>
              <a:rPr lang="ru-RU" sz="1400" dirty="0" err="1"/>
              <a:t>передбачає</a:t>
            </a:r>
            <a:r>
              <a:rPr lang="ru-RU" sz="1400" dirty="0"/>
              <a:t> </a:t>
            </a:r>
            <a:r>
              <a:rPr lang="ru-RU" sz="1400" dirty="0" err="1"/>
              <a:t>проведення</a:t>
            </a:r>
            <a:r>
              <a:rPr lang="ru-RU" sz="1400" dirty="0"/>
              <a:t> </a:t>
            </a:r>
            <a:r>
              <a:rPr lang="ru-RU" sz="1400" dirty="0" err="1"/>
              <a:t>ДП</a:t>
            </a:r>
            <a:r>
              <a:rPr lang="ru-RU" sz="1400" dirty="0"/>
              <a:t> «Сетам». </a:t>
            </a:r>
            <a:r>
              <a:rPr lang="ru-RU" sz="1400" dirty="0" err="1"/>
              <a:t>аукціону</a:t>
            </a:r>
            <a:r>
              <a:rPr lang="ru-RU" sz="1400" dirty="0"/>
              <a:t> </a:t>
            </a:r>
            <a:r>
              <a:rPr lang="ru-RU" sz="1400" b="1" dirty="0">
                <a:solidFill>
                  <a:srgbClr val="753D89"/>
                </a:solidFill>
              </a:rPr>
              <a:t>з продажу майна </a:t>
            </a:r>
            <a:r>
              <a:rPr lang="ru-RU" sz="1400" b="1" dirty="0" err="1">
                <a:solidFill>
                  <a:srgbClr val="753D89"/>
                </a:solidFill>
              </a:rPr>
              <a:t>боржника</a:t>
            </a:r>
            <a:r>
              <a:rPr lang="ru-RU" sz="1400" dirty="0"/>
              <a:t>. </a:t>
            </a:r>
            <a:r>
              <a:rPr lang="ru-RU" sz="1400" dirty="0" err="1"/>
              <a:t>Стягувачем</a:t>
            </a:r>
            <a:r>
              <a:rPr lang="ru-RU" sz="1400" dirty="0"/>
              <a:t>  у  </a:t>
            </a:r>
            <a:r>
              <a:rPr lang="ru-RU" sz="1400" dirty="0" err="1"/>
              <a:t>цьому</a:t>
            </a:r>
            <a:r>
              <a:rPr lang="ru-RU" sz="1400" dirty="0"/>
              <a:t> </a:t>
            </a:r>
            <a:r>
              <a:rPr lang="ru-RU" sz="1400" dirty="0" err="1"/>
              <a:t>випадку</a:t>
            </a:r>
            <a:r>
              <a:rPr lang="ru-RU" sz="1400" dirty="0"/>
              <a:t> є </a:t>
            </a:r>
            <a:r>
              <a:rPr lang="ru-RU" sz="1400" dirty="0" err="1"/>
              <a:t>АТ</a:t>
            </a:r>
            <a:r>
              <a:rPr lang="ru-RU" sz="1400" dirty="0"/>
              <a:t> "Альфа-Банк", а </a:t>
            </a:r>
            <a:r>
              <a:rPr lang="ru-RU" sz="1400" dirty="0" err="1"/>
              <a:t>функції</a:t>
            </a:r>
            <a:r>
              <a:rPr lang="ru-RU" sz="1400" dirty="0"/>
              <a:t> приватного </a:t>
            </a:r>
            <a:r>
              <a:rPr lang="ru-RU" sz="1400" dirty="0" err="1"/>
              <a:t>виконавця</a:t>
            </a:r>
            <a:r>
              <a:rPr lang="ru-RU" sz="1400" dirty="0"/>
              <a:t> </a:t>
            </a:r>
            <a:r>
              <a:rPr lang="ru-RU" sz="1400" dirty="0" err="1"/>
              <a:t>полягають</a:t>
            </a:r>
            <a:r>
              <a:rPr lang="ru-RU" sz="1400" dirty="0"/>
              <a:t> у </a:t>
            </a:r>
            <a:r>
              <a:rPr lang="ru-RU" sz="1400" dirty="0" err="1"/>
              <a:t>здійсненні</a:t>
            </a:r>
            <a:r>
              <a:rPr lang="ru-RU" sz="1400" dirty="0"/>
              <a:t> </a:t>
            </a:r>
            <a:r>
              <a:rPr lang="ru-RU" sz="1400" dirty="0" err="1"/>
              <a:t>виконавчого</a:t>
            </a:r>
            <a:r>
              <a:rPr lang="ru-RU" sz="1400" dirty="0"/>
              <a:t> </a:t>
            </a:r>
            <a:r>
              <a:rPr lang="ru-RU" sz="1400" dirty="0" err="1"/>
              <a:t>провадження</a:t>
            </a:r>
            <a:r>
              <a:rPr lang="ru-RU" sz="1400" dirty="0"/>
              <a:t> </a:t>
            </a:r>
            <a:r>
              <a:rPr lang="ru-RU" sz="1400" b="1" dirty="0">
                <a:solidFill>
                  <a:srgbClr val="753D89"/>
                </a:solidFill>
              </a:rPr>
              <a:t>в </a:t>
            </a:r>
            <a:r>
              <a:rPr lang="ru-RU" sz="1400" b="1" dirty="0" err="1">
                <a:solidFill>
                  <a:srgbClr val="753D89"/>
                </a:solidFill>
              </a:rPr>
              <a:t>інтересах</a:t>
            </a:r>
            <a:r>
              <a:rPr lang="ru-RU" sz="1400" b="1" dirty="0">
                <a:solidFill>
                  <a:srgbClr val="753D89"/>
                </a:solidFill>
              </a:rPr>
              <a:t> </a:t>
            </a:r>
            <a:r>
              <a:rPr lang="ru-RU" sz="1400" b="1" dirty="0" err="1">
                <a:solidFill>
                  <a:srgbClr val="753D89"/>
                </a:solidFill>
              </a:rPr>
              <a:t>стягувача</a:t>
            </a:r>
            <a:r>
              <a:rPr lang="ru-RU" sz="1400" dirty="0"/>
              <a:t>.</a:t>
            </a:r>
          </a:p>
          <a:p>
            <a:pPr>
              <a:buClr>
                <a:srgbClr val="6B1D74"/>
              </a:buClr>
              <a:buFont typeface="Wingdings" panose="05000000000000000000" pitchFamily="2" charset="2"/>
              <a:buChar char="§"/>
            </a:pPr>
            <a:endParaRPr lang="ru-RU" sz="1400" dirty="0"/>
          </a:p>
          <a:p>
            <a:pPr>
              <a:buClr>
                <a:srgbClr val="6B1D74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З </a:t>
            </a:r>
            <a:r>
              <a:rPr lang="ru-RU" sz="1400" dirty="0" err="1"/>
              <a:t>огляду</a:t>
            </a:r>
            <a:r>
              <a:rPr lang="ru-RU" sz="1400" dirty="0"/>
              <a:t> на </a:t>
            </a:r>
            <a:r>
              <a:rPr lang="ru-RU" sz="1400" dirty="0" err="1"/>
              <a:t>викладене</a:t>
            </a:r>
            <a:r>
              <a:rPr lang="ru-RU" sz="1400" dirty="0"/>
              <a:t>, </a:t>
            </a:r>
            <a:r>
              <a:rPr lang="ru-RU" sz="1400" dirty="0" err="1"/>
              <a:t>Верховний</a:t>
            </a:r>
            <a:r>
              <a:rPr lang="ru-RU" sz="1400" dirty="0"/>
              <a:t> Суд </a:t>
            </a:r>
            <a:r>
              <a:rPr lang="ru-RU" sz="1400" dirty="0" err="1"/>
              <a:t>вважає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в </a:t>
            </a:r>
            <a:r>
              <a:rPr lang="ru-RU" sz="1400" dirty="0" err="1"/>
              <a:t>цьому</a:t>
            </a:r>
            <a:r>
              <a:rPr lang="ru-RU" sz="1400" dirty="0"/>
              <a:t> </a:t>
            </a:r>
            <a:r>
              <a:rPr lang="ru-RU" sz="1400" b="1" dirty="0" err="1">
                <a:solidFill>
                  <a:srgbClr val="753D89"/>
                </a:solidFill>
              </a:rPr>
              <a:t>випадку</a:t>
            </a:r>
            <a:r>
              <a:rPr lang="ru-RU" sz="1400" b="1" dirty="0">
                <a:solidFill>
                  <a:srgbClr val="753D89"/>
                </a:solidFill>
              </a:rPr>
              <a:t> </a:t>
            </a:r>
            <a:r>
              <a:rPr lang="ru-RU" sz="1400" b="1" dirty="0" err="1">
                <a:solidFill>
                  <a:srgbClr val="753D89"/>
                </a:solidFill>
              </a:rPr>
              <a:t>наявна</a:t>
            </a:r>
            <a:r>
              <a:rPr lang="ru-RU" sz="1400" b="1" dirty="0">
                <a:solidFill>
                  <a:srgbClr val="753D89"/>
                </a:solidFill>
              </a:rPr>
              <a:t> </a:t>
            </a:r>
            <a:r>
              <a:rPr lang="ru-RU" sz="1400" b="1" dirty="0" err="1">
                <a:solidFill>
                  <a:srgbClr val="753D89"/>
                </a:solidFill>
              </a:rPr>
              <a:t>виключна</a:t>
            </a:r>
            <a:r>
              <a:rPr lang="ru-RU" sz="1400" b="1" dirty="0">
                <a:solidFill>
                  <a:srgbClr val="753D89"/>
                </a:solidFill>
              </a:rPr>
              <a:t> </a:t>
            </a:r>
            <a:r>
              <a:rPr lang="ru-RU" sz="1400" b="1" dirty="0" err="1">
                <a:solidFill>
                  <a:srgbClr val="753D89"/>
                </a:solidFill>
              </a:rPr>
              <a:t>правова</a:t>
            </a:r>
            <a:r>
              <a:rPr lang="ru-RU" sz="1400" b="1" dirty="0">
                <a:solidFill>
                  <a:srgbClr val="753D89"/>
                </a:solidFill>
              </a:rPr>
              <a:t> проблема</a:t>
            </a:r>
            <a:r>
              <a:rPr lang="ru-RU" sz="1400" dirty="0"/>
              <a:t> </a:t>
            </a:r>
            <a:r>
              <a:rPr lang="ru-RU" sz="1400" dirty="0" err="1"/>
              <a:t>щодо</a:t>
            </a:r>
            <a:r>
              <a:rPr lang="ru-RU" sz="1400" dirty="0"/>
              <a:t> </a:t>
            </a:r>
            <a:r>
              <a:rPr lang="ru-RU" sz="1400" dirty="0" err="1"/>
              <a:t>можливості</a:t>
            </a:r>
            <a:r>
              <a:rPr lang="ru-RU" sz="1400" dirty="0"/>
              <a:t> </a:t>
            </a:r>
            <a:r>
              <a:rPr lang="ru-RU" sz="1400" dirty="0" err="1"/>
              <a:t>застосування</a:t>
            </a:r>
            <a:r>
              <a:rPr lang="ru-RU" sz="1400" dirty="0"/>
              <a:t> заходу </a:t>
            </a:r>
            <a:r>
              <a:rPr lang="ru-RU" sz="1400" dirty="0" err="1"/>
              <a:t>забезпечення</a:t>
            </a:r>
            <a:r>
              <a:rPr lang="ru-RU" sz="1400" dirty="0"/>
              <a:t> позову, у </a:t>
            </a:r>
            <a:r>
              <a:rPr lang="ru-RU" sz="1400" dirty="0" err="1"/>
              <a:t>випадку</a:t>
            </a:r>
            <a:r>
              <a:rPr lang="ru-RU" sz="1400" dirty="0"/>
              <a:t>,  коли  </a:t>
            </a:r>
            <a:r>
              <a:rPr lang="ru-RU" sz="1400" dirty="0" err="1"/>
              <a:t>застосування</a:t>
            </a:r>
            <a:r>
              <a:rPr lang="ru-RU" sz="1400" dirty="0"/>
              <a:t> такого заходу  </a:t>
            </a:r>
            <a:r>
              <a:rPr lang="ru-RU" sz="1400" dirty="0" err="1"/>
              <a:t>призведе</a:t>
            </a:r>
            <a:r>
              <a:rPr lang="ru-RU" sz="1400" dirty="0"/>
              <a:t>  (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призвести</a:t>
            </a:r>
            <a:r>
              <a:rPr lang="ru-RU" sz="1400" dirty="0"/>
              <a:t>) до </a:t>
            </a:r>
            <a:r>
              <a:rPr lang="ru-RU" sz="1400" dirty="0" err="1"/>
              <a:t>припинення</a:t>
            </a:r>
            <a:r>
              <a:rPr lang="ru-RU" sz="1400" dirty="0"/>
              <a:t>, </a:t>
            </a:r>
            <a:r>
              <a:rPr lang="ru-RU" sz="1400" dirty="0" err="1"/>
              <a:t>відкладення</a:t>
            </a:r>
            <a:r>
              <a:rPr lang="ru-RU" sz="1400" dirty="0"/>
              <a:t>, </a:t>
            </a:r>
            <a:r>
              <a:rPr lang="ru-RU" sz="1400" dirty="0" err="1"/>
              <a:t>зупинення</a:t>
            </a:r>
            <a:r>
              <a:rPr lang="ru-RU" sz="1400" dirty="0"/>
              <a:t> </a:t>
            </a: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іншого</a:t>
            </a:r>
            <a:r>
              <a:rPr lang="ru-RU" sz="1400" dirty="0"/>
              <a:t> </a:t>
            </a:r>
            <a:r>
              <a:rPr lang="ru-RU" sz="1400" dirty="0" err="1"/>
              <a:t>втручання</a:t>
            </a:r>
            <a:r>
              <a:rPr lang="ru-RU" sz="1400" dirty="0"/>
              <a:t> у </a:t>
            </a:r>
            <a:r>
              <a:rPr lang="ru-RU" sz="1400" dirty="0" err="1"/>
              <a:t>проведення</a:t>
            </a:r>
            <a:r>
              <a:rPr lang="ru-RU" sz="1400" dirty="0"/>
              <a:t> конкурсу, </a:t>
            </a:r>
            <a:r>
              <a:rPr lang="ru-RU" sz="1400" dirty="0" err="1"/>
              <a:t>аукціону</a:t>
            </a:r>
            <a:r>
              <a:rPr lang="ru-RU" sz="1400" dirty="0"/>
              <a:t>, </a:t>
            </a:r>
            <a:r>
              <a:rPr lang="ru-RU" sz="1400" dirty="0" err="1"/>
              <a:t>торгів</a:t>
            </a:r>
            <a:r>
              <a:rPr lang="ru-RU" sz="1400" dirty="0"/>
              <a:t>, тендера </a:t>
            </a: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публічних</a:t>
            </a:r>
            <a:r>
              <a:rPr lang="ru-RU" sz="1400" dirty="0"/>
              <a:t> </a:t>
            </a:r>
            <a:r>
              <a:rPr lang="ru-RU" sz="1400" dirty="0" err="1"/>
              <a:t>конкурсних</a:t>
            </a:r>
            <a:r>
              <a:rPr lang="ru-RU" sz="1400" dirty="0"/>
              <a:t> процедур,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проводяться</a:t>
            </a:r>
            <a:r>
              <a:rPr lang="ru-RU" sz="1400" dirty="0"/>
              <a:t>  </a:t>
            </a:r>
            <a:r>
              <a:rPr lang="ru-RU" sz="1400" dirty="0" err="1"/>
              <a:t>державним</a:t>
            </a:r>
            <a:r>
              <a:rPr lang="ru-RU" sz="1400" dirty="0"/>
              <a:t> </a:t>
            </a: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приватним</a:t>
            </a:r>
            <a:r>
              <a:rPr lang="ru-RU" sz="1400" dirty="0"/>
              <a:t> </a:t>
            </a:r>
            <a:r>
              <a:rPr lang="ru-RU" sz="1400" dirty="0" err="1"/>
              <a:t>виконавцем</a:t>
            </a:r>
            <a:r>
              <a:rPr lang="ru-RU" sz="1400" dirty="0"/>
              <a:t>.</a:t>
            </a:r>
          </a:p>
          <a:p>
            <a:pPr>
              <a:spcAft>
                <a:spcPts val="600"/>
              </a:spcAft>
              <a:buClr>
                <a:srgbClr val="753D89"/>
              </a:buClr>
              <a:buFont typeface="Wingdings" panose="05000000000000000000" pitchFamily="2" charset="2"/>
              <a:buChar char="§"/>
            </a:pPr>
            <a:endParaRPr lang="uk-UA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5376" y="221437"/>
            <a:ext cx="7283152" cy="80803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(1) Чи можна зупинити торги </a:t>
            </a:r>
            <a:br>
              <a:rPr lang="uk-UA" b="1" dirty="0"/>
            </a:br>
            <a:r>
              <a:rPr lang="uk-UA" b="1" dirty="0"/>
              <a:t>у виконавчому провадженні?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7232-D989-482E-8C3C-C288E06CA92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28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990" y="1532965"/>
            <a:ext cx="8177809" cy="5191619"/>
          </a:xfrm>
        </p:spPr>
        <p:txBody>
          <a:bodyPr>
            <a:noAutofit/>
          </a:bodyPr>
          <a:lstStyle/>
          <a:p>
            <a:pPr marL="0" indent="0" algn="ctr">
              <a:spcAft>
                <a:spcPts val="600"/>
              </a:spcAft>
              <a:buClr>
                <a:srgbClr val="753D89"/>
              </a:buClr>
              <a:buNone/>
            </a:pPr>
            <a:r>
              <a:rPr lang="en-US" sz="2800" b="1" dirty="0">
                <a:solidFill>
                  <a:srgbClr val="753D89"/>
                </a:solidFill>
              </a:rPr>
              <a:t>“</a:t>
            </a:r>
            <a:r>
              <a:rPr lang="uk-UA" sz="2800" b="1" dirty="0">
                <a:solidFill>
                  <a:srgbClr val="753D89"/>
                </a:solidFill>
              </a:rPr>
              <a:t>Традиційний</a:t>
            </a:r>
            <a:r>
              <a:rPr lang="en-US" sz="2800" b="1" dirty="0">
                <a:solidFill>
                  <a:srgbClr val="753D89"/>
                </a:solidFill>
              </a:rPr>
              <a:t>”</a:t>
            </a:r>
            <a:r>
              <a:rPr lang="uk-UA" sz="2800" b="1" dirty="0">
                <a:solidFill>
                  <a:srgbClr val="753D89"/>
                </a:solidFill>
              </a:rPr>
              <a:t> підхід</a:t>
            </a:r>
            <a:r>
              <a:rPr lang="en-US" sz="2800" b="1" dirty="0">
                <a:solidFill>
                  <a:srgbClr val="753D89"/>
                </a:solidFill>
              </a:rPr>
              <a:t> </a:t>
            </a:r>
            <a:endParaRPr lang="uk-UA" sz="2800" b="1" dirty="0">
              <a:solidFill>
                <a:srgbClr val="753D89"/>
              </a:solidFill>
            </a:endParaRPr>
          </a:p>
          <a:p>
            <a:pPr marL="0" indent="0" algn="ctr">
              <a:spcAft>
                <a:spcPts val="600"/>
              </a:spcAft>
              <a:buClr>
                <a:srgbClr val="753D89"/>
              </a:buClr>
              <a:buNone/>
            </a:pPr>
            <a:r>
              <a:rPr lang="en-US" sz="2800" dirty="0"/>
              <a:t>(</a:t>
            </a:r>
            <a:r>
              <a:rPr lang="uk-UA" sz="2800" dirty="0"/>
              <a:t>необхідно довести фактичне виведення коштів та активів)</a:t>
            </a:r>
          </a:p>
          <a:p>
            <a:pPr marL="0" indent="0">
              <a:spcAft>
                <a:spcPts val="600"/>
              </a:spcAft>
              <a:buClr>
                <a:srgbClr val="753D89"/>
              </a:buClr>
              <a:buNone/>
            </a:pPr>
            <a:endParaRPr lang="uk-UA" sz="2800" dirty="0"/>
          </a:p>
          <a:p>
            <a:pPr marL="0" indent="0" algn="ctr">
              <a:spcAft>
                <a:spcPts val="600"/>
              </a:spcAft>
              <a:buClr>
                <a:srgbClr val="753D89"/>
              </a:buClr>
              <a:buNone/>
            </a:pPr>
            <a:r>
              <a:rPr lang="en-US" sz="3600" b="1" dirty="0"/>
              <a:t>VS</a:t>
            </a:r>
          </a:p>
          <a:p>
            <a:pPr marL="0" indent="0">
              <a:spcAft>
                <a:spcPts val="600"/>
              </a:spcAft>
              <a:buClr>
                <a:srgbClr val="753D89"/>
              </a:buClr>
              <a:buNone/>
            </a:pPr>
            <a:endParaRPr lang="en-US" sz="2800" dirty="0"/>
          </a:p>
          <a:p>
            <a:pPr marL="0" indent="0" algn="ctr">
              <a:spcAft>
                <a:spcPts val="600"/>
              </a:spcAft>
              <a:buClr>
                <a:srgbClr val="753D89"/>
              </a:buClr>
              <a:buNone/>
            </a:pPr>
            <a:r>
              <a:rPr lang="en-US" sz="2800" b="1" dirty="0">
                <a:solidFill>
                  <a:srgbClr val="753D89"/>
                </a:solidFill>
              </a:rPr>
              <a:t>“</a:t>
            </a:r>
            <a:r>
              <a:rPr lang="uk-UA" sz="2800" b="1" dirty="0">
                <a:solidFill>
                  <a:srgbClr val="753D89"/>
                </a:solidFill>
              </a:rPr>
              <a:t>Прогресивний</a:t>
            </a:r>
            <a:r>
              <a:rPr lang="en-US" sz="2800" b="1" dirty="0">
                <a:solidFill>
                  <a:srgbClr val="753D89"/>
                </a:solidFill>
              </a:rPr>
              <a:t>”</a:t>
            </a:r>
            <a:r>
              <a:rPr lang="uk-UA" sz="2800" b="1" dirty="0">
                <a:solidFill>
                  <a:srgbClr val="753D89"/>
                </a:solidFill>
              </a:rPr>
              <a:t> підхід</a:t>
            </a:r>
            <a:r>
              <a:rPr lang="en-US" sz="2800" b="1" dirty="0">
                <a:solidFill>
                  <a:srgbClr val="753D89"/>
                </a:solidFill>
              </a:rPr>
              <a:t> </a:t>
            </a:r>
            <a:endParaRPr lang="uk-UA" sz="2800" b="1" dirty="0">
              <a:solidFill>
                <a:srgbClr val="753D89"/>
              </a:solidFill>
            </a:endParaRPr>
          </a:p>
          <a:p>
            <a:pPr marL="0" indent="0" algn="ctr">
              <a:spcAft>
                <a:spcPts val="600"/>
              </a:spcAft>
              <a:buClr>
                <a:srgbClr val="753D89"/>
              </a:buClr>
              <a:buNone/>
            </a:pPr>
            <a:r>
              <a:rPr lang="en-US" sz="2800" dirty="0"/>
              <a:t>(</a:t>
            </a:r>
            <a:r>
              <a:rPr lang="uk-UA" sz="2800" dirty="0"/>
              <a:t>необхідно довести лише наявність </a:t>
            </a:r>
            <a:r>
              <a:rPr lang="uk-UA" sz="2800" i="1" dirty="0"/>
              <a:t>обґрунтованого припущення</a:t>
            </a:r>
            <a:r>
              <a:rPr lang="uk-UA" sz="2800" dirty="0"/>
              <a:t>)</a:t>
            </a:r>
          </a:p>
          <a:p>
            <a:pPr marL="0" indent="0">
              <a:spcAft>
                <a:spcPts val="600"/>
              </a:spcAft>
              <a:buClr>
                <a:srgbClr val="753D89"/>
              </a:buClr>
              <a:buNone/>
            </a:pPr>
            <a:endParaRPr lang="uk-U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5376" y="230768"/>
            <a:ext cx="7283152" cy="80803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(2) Зміна підходу до застосування заходів забезпечення позову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7232-D989-482E-8C3C-C288E06CA92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56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Постанова Пленуму </a:t>
            </a:r>
            <a:r>
              <a:rPr lang="ru-RU" b="1" dirty="0" err="1"/>
              <a:t>ВГСУ</a:t>
            </a:r>
            <a:r>
              <a:rPr lang="ru-RU" b="1" dirty="0"/>
              <a:t> </a:t>
            </a:r>
            <a:r>
              <a:rPr lang="uk-UA" b="1" dirty="0"/>
              <a:t>від 26 грудня 2011 року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uk-UA" dirty="0"/>
              <a:t>Достатньо обґрунтованим для забезпечення позову є </a:t>
            </a:r>
            <a:br>
              <a:rPr lang="uk-UA" dirty="0"/>
            </a:br>
            <a:r>
              <a:rPr lang="uk-UA" dirty="0"/>
              <a:t>підтверджена доказами наявність </a:t>
            </a:r>
            <a:r>
              <a:rPr lang="uk-UA" b="1" dirty="0">
                <a:solidFill>
                  <a:srgbClr val="753D89"/>
                </a:solidFill>
              </a:rPr>
              <a:t>фактичних обставин</a:t>
            </a:r>
            <a:r>
              <a:rPr lang="uk-UA" dirty="0"/>
              <a:t>, з якими </a:t>
            </a:r>
            <a:br>
              <a:rPr lang="uk-UA" dirty="0"/>
            </a:br>
            <a:r>
              <a:rPr lang="uk-UA" dirty="0"/>
              <a:t>пов’язується застосування певного виду забезпечення позову.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Про такі обставини може свідчити </a:t>
            </a:r>
            <a:r>
              <a:rPr lang="uk-UA" b="1" dirty="0">
                <a:solidFill>
                  <a:srgbClr val="753D89"/>
                </a:solidFill>
              </a:rPr>
              <a:t>вчинення відповідачем дій</a:t>
            </a:r>
            <a:r>
              <a:rPr lang="uk-UA" dirty="0"/>
              <a:t>, </a:t>
            </a:r>
            <a:br>
              <a:rPr lang="uk-UA" dirty="0"/>
            </a:br>
            <a:r>
              <a:rPr lang="uk-UA" dirty="0"/>
              <a:t>спрямованих на ухилення від виконання зобов’язання після </a:t>
            </a:r>
            <a:br>
              <a:rPr lang="uk-UA" dirty="0"/>
            </a:br>
            <a:r>
              <a:rPr lang="uk-UA" dirty="0"/>
              <a:t>пред’явлення вимоги чи подання позову до суду (реалізація майна чи </a:t>
            </a:r>
            <a:br>
              <a:rPr lang="uk-UA" dirty="0"/>
            </a:br>
            <a:r>
              <a:rPr lang="uk-UA" dirty="0"/>
              <a:t>підготовчі дії до його реалізації, витрачання коштів не для </a:t>
            </a:r>
            <a:br>
              <a:rPr lang="uk-UA" dirty="0"/>
            </a:br>
            <a:r>
              <a:rPr lang="uk-UA" dirty="0"/>
              <a:t>здійснення розрахунків з позивачем, укладення договорів поруки чи </a:t>
            </a:r>
            <a:br>
              <a:rPr lang="uk-UA" dirty="0"/>
            </a:br>
            <a:r>
              <a:rPr lang="uk-UA" dirty="0"/>
              <a:t>застави за наявності невиконаного спірного зобов’язання тощо). </a:t>
            </a:r>
          </a:p>
          <a:p>
            <a:pPr marL="0" indent="0">
              <a:buNone/>
            </a:pPr>
            <a:br>
              <a:rPr lang="uk-UA" dirty="0"/>
            </a:br>
            <a:r>
              <a:rPr lang="uk-UA" dirty="0"/>
              <a:t>Саме лише посилання в заяві </a:t>
            </a:r>
            <a:r>
              <a:rPr lang="uk-UA" b="1" dirty="0">
                <a:solidFill>
                  <a:srgbClr val="753D89"/>
                </a:solidFill>
              </a:rPr>
              <a:t>на потенційну можливість</a:t>
            </a:r>
            <a:r>
              <a:rPr lang="uk-UA" dirty="0"/>
              <a:t> ухилення </a:t>
            </a:r>
            <a:br>
              <a:rPr lang="uk-UA" dirty="0"/>
            </a:br>
            <a:r>
              <a:rPr lang="uk-UA" dirty="0"/>
              <a:t>відповідача від виконання судового рішення без наведення </a:t>
            </a:r>
            <a:br>
              <a:rPr lang="uk-UA" dirty="0"/>
            </a:br>
            <a:r>
              <a:rPr lang="uk-UA" dirty="0"/>
              <a:t>відповідного обґрунтування не є достатньою підставою для </a:t>
            </a:r>
            <a:br>
              <a:rPr lang="uk-UA" dirty="0"/>
            </a:br>
            <a:r>
              <a:rPr lang="uk-UA" dirty="0"/>
              <a:t>задоволення відповідної заяви.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2310" y="217810"/>
            <a:ext cx="7283152" cy="80803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(2) Що таке </a:t>
            </a:r>
            <a:r>
              <a:rPr lang="en-US" b="1" dirty="0"/>
              <a:t>“</a:t>
            </a:r>
            <a:r>
              <a:rPr lang="uk-UA" b="1" dirty="0"/>
              <a:t>наявність обґрунтованого припущення</a:t>
            </a:r>
            <a:r>
              <a:rPr lang="en-US" b="1" dirty="0"/>
              <a:t>”?</a:t>
            </a:r>
            <a:endParaRPr lang="uk-U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7232-D989-482E-8C3C-C288E06CA92A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64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991" y="1600201"/>
            <a:ext cx="8033648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Постанова КГС </a:t>
            </a:r>
            <a:r>
              <a:rPr lang="ru-RU" b="1" dirty="0" err="1"/>
              <a:t>ВС</a:t>
            </a:r>
            <a:r>
              <a:rPr lang="ru-RU" b="1" dirty="0"/>
              <a:t> у справ</a:t>
            </a:r>
            <a:r>
              <a:rPr lang="uk-UA" b="1" dirty="0"/>
              <a:t>і № </a:t>
            </a:r>
            <a:r>
              <a:rPr lang="uk-UA" b="1" u="sng" dirty="0">
                <a:hlinkClick r:id="rId2"/>
              </a:rPr>
              <a:t>922/2419/20</a:t>
            </a:r>
            <a:r>
              <a:rPr lang="uk-UA" b="1" dirty="0"/>
              <a:t> від 17 листопада 2020 року </a:t>
            </a:r>
            <a:endParaRPr lang="en-US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err="1">
                <a:solidFill>
                  <a:srgbClr val="753D89"/>
                </a:solidFill>
              </a:rPr>
              <a:t>Доказування</a:t>
            </a:r>
            <a:r>
              <a:rPr lang="ru-RU" b="1" dirty="0">
                <a:solidFill>
                  <a:srgbClr val="753D89"/>
                </a:solidFill>
              </a:rPr>
              <a:t> </a:t>
            </a:r>
            <a:r>
              <a:rPr lang="uk-UA" b="1" dirty="0">
                <a:solidFill>
                  <a:srgbClr val="753D89"/>
                </a:solidFill>
              </a:rPr>
              <a:t>наявності обґрунтованого </a:t>
            </a:r>
            <a:r>
              <a:rPr lang="ru-RU" b="1" dirty="0" err="1">
                <a:solidFill>
                  <a:srgbClr val="753D89"/>
                </a:solidFill>
              </a:rPr>
              <a:t>припущення</a:t>
            </a:r>
            <a:r>
              <a:rPr lang="ru-RU" b="1" dirty="0">
                <a:solidFill>
                  <a:srgbClr val="753D89"/>
                </a:solidFill>
              </a:rPr>
              <a:t>, </a:t>
            </a:r>
            <a:r>
              <a:rPr lang="ru-RU" b="1" dirty="0" err="1">
                <a:solidFill>
                  <a:srgbClr val="753D89"/>
                </a:solidFill>
              </a:rPr>
              <a:t>що</a:t>
            </a:r>
            <a:r>
              <a:rPr lang="ru-RU" b="1" dirty="0">
                <a:solidFill>
                  <a:srgbClr val="753D89"/>
                </a:solidFill>
              </a:rPr>
              <a:t> </a:t>
            </a:r>
            <a:r>
              <a:rPr lang="ru-RU" b="1" dirty="0" err="1">
                <a:solidFill>
                  <a:srgbClr val="753D89"/>
                </a:solidFill>
              </a:rPr>
              <a:t>відповідач</a:t>
            </a:r>
            <a:r>
              <a:rPr lang="ru-RU" b="1" dirty="0">
                <a:solidFill>
                  <a:srgbClr val="753D89"/>
                </a:solidFill>
              </a:rPr>
              <a:t> не </a:t>
            </a:r>
            <a:r>
              <a:rPr lang="ru-RU" b="1" dirty="0" err="1">
                <a:solidFill>
                  <a:srgbClr val="753D89"/>
                </a:solidFill>
              </a:rPr>
              <a:t>зможе</a:t>
            </a:r>
            <a:r>
              <a:rPr lang="ru-RU" b="1" dirty="0">
                <a:solidFill>
                  <a:srgbClr val="753D89"/>
                </a:solidFill>
              </a:rPr>
              <a:t> </a:t>
            </a:r>
            <a:r>
              <a:rPr lang="ru-RU" b="1" dirty="0" err="1">
                <a:solidFill>
                  <a:srgbClr val="753D89"/>
                </a:solidFill>
              </a:rPr>
              <a:t>виконати</a:t>
            </a:r>
            <a:r>
              <a:rPr lang="ru-RU" b="1" dirty="0">
                <a:solidFill>
                  <a:srgbClr val="753D89"/>
                </a:solidFill>
              </a:rPr>
              <a:t> </a:t>
            </a:r>
            <a:r>
              <a:rPr lang="ru-RU" b="1" dirty="0" err="1">
                <a:solidFill>
                  <a:srgbClr val="753D89"/>
                </a:solidFill>
              </a:rPr>
              <a:t>судове</a:t>
            </a:r>
            <a:r>
              <a:rPr lang="ru-RU" b="1" dirty="0">
                <a:solidFill>
                  <a:srgbClr val="753D89"/>
                </a:solidFill>
              </a:rPr>
              <a:t> </a:t>
            </a:r>
            <a:r>
              <a:rPr lang="ru-RU" b="1" dirty="0" err="1">
                <a:solidFill>
                  <a:srgbClr val="753D89"/>
                </a:solidFill>
              </a:rPr>
              <a:t>рішення</a:t>
            </a:r>
            <a:r>
              <a:rPr lang="ru-RU" dirty="0">
                <a:solidFill>
                  <a:srgbClr val="753D89"/>
                </a:solidFill>
              </a:rPr>
              <a:t>:</a:t>
            </a:r>
          </a:p>
          <a:p>
            <a:pPr marL="0" indent="0">
              <a:buNone/>
            </a:pPr>
            <a:endParaRPr lang="ru-RU" dirty="0"/>
          </a:p>
          <a:p>
            <a:pPr lvl="0">
              <a:buClr>
                <a:srgbClr val="6B1D74"/>
              </a:buClr>
              <a:buFont typeface="Wingdings" panose="05000000000000000000" pitchFamily="2" charset="2"/>
              <a:buChar char="§"/>
            </a:pPr>
            <a:r>
              <a:rPr lang="uk-UA" dirty="0"/>
              <a:t>наявність іпотеки на нерухоме майно відповідача</a:t>
            </a:r>
          </a:p>
          <a:p>
            <a:pPr lvl="0">
              <a:buClr>
                <a:srgbClr val="6B1D74"/>
              </a:buClr>
              <a:buFont typeface="Wingdings" panose="05000000000000000000" pitchFamily="2" charset="2"/>
              <a:buChar char="§"/>
            </a:pPr>
            <a:r>
              <a:rPr lang="uk-UA" dirty="0"/>
              <a:t>невжиття дій щодо добровільного виконання зобов’язань</a:t>
            </a:r>
          </a:p>
          <a:p>
            <a:pPr lvl="0">
              <a:buClr>
                <a:srgbClr val="6B1D74"/>
              </a:buClr>
              <a:buFont typeface="Wingdings" panose="05000000000000000000" pitchFamily="2" charset="2"/>
              <a:buChar char="§"/>
            </a:pPr>
            <a:r>
              <a:rPr lang="uk-UA" dirty="0"/>
              <a:t>наявність непогашеного кредиту у сумі більше 4 002 700 гривень </a:t>
            </a:r>
          </a:p>
          <a:p>
            <a:pPr lvl="0">
              <a:buClr>
                <a:srgbClr val="6B1D74"/>
              </a:buClr>
              <a:buFont typeface="Wingdings" panose="05000000000000000000" pitchFamily="2" charset="2"/>
              <a:buChar char="§"/>
            </a:pPr>
            <a:r>
              <a:rPr lang="uk-UA" dirty="0"/>
              <a:t>наявність поточних зобов’язань на суму 33 621 300 гривень </a:t>
            </a:r>
          </a:p>
          <a:p>
            <a:pPr lvl="0"/>
            <a:endParaRPr lang="uk-UA" b="1" dirty="0"/>
          </a:p>
          <a:p>
            <a:pPr marL="0" indent="0">
              <a:buNone/>
            </a:pPr>
            <a:r>
              <a:rPr lang="ru-RU" b="1" u="sng" dirty="0"/>
              <a:t>Дивись </a:t>
            </a:r>
            <a:r>
              <a:rPr lang="ru-RU" b="1" u="sng" dirty="0" err="1"/>
              <a:t>також</a:t>
            </a:r>
            <a:r>
              <a:rPr lang="ru-RU" b="1" u="sng" dirty="0"/>
              <a:t>:</a:t>
            </a:r>
          </a:p>
          <a:p>
            <a:pPr marL="0" indent="0">
              <a:buNone/>
            </a:pPr>
            <a:endParaRPr lang="uk-UA" dirty="0"/>
          </a:p>
          <a:p>
            <a:pPr lvl="0">
              <a:buClr>
                <a:srgbClr val="6B1D74"/>
              </a:buClr>
              <a:buFont typeface="Wingdings" panose="05000000000000000000" pitchFamily="2" charset="2"/>
              <a:buChar char="§"/>
            </a:pPr>
            <a:r>
              <a:rPr lang="uk-UA" dirty="0"/>
              <a:t>Постанова </a:t>
            </a:r>
            <a:r>
              <a:rPr lang="uk-UA" dirty="0" err="1"/>
              <a:t>КГС</a:t>
            </a:r>
            <a:r>
              <a:rPr lang="uk-UA" dirty="0"/>
              <a:t> </a:t>
            </a:r>
            <a:r>
              <a:rPr lang="uk-UA" dirty="0" err="1"/>
              <a:t>ВС</a:t>
            </a:r>
            <a:r>
              <a:rPr lang="uk-UA" dirty="0"/>
              <a:t> у справі № </a:t>
            </a:r>
            <a:r>
              <a:rPr lang="uk-UA" u="sng" dirty="0">
                <a:hlinkClick r:id="rId3"/>
              </a:rPr>
              <a:t>910/4491/19</a:t>
            </a:r>
            <a:r>
              <a:rPr lang="uk-UA" dirty="0"/>
              <a:t> від 28 серпня 2019 року </a:t>
            </a:r>
          </a:p>
          <a:p>
            <a:pPr lvl="0">
              <a:buClr>
                <a:srgbClr val="6B1D74"/>
              </a:buClr>
              <a:buFont typeface="Wingdings" panose="05000000000000000000" pitchFamily="2" charset="2"/>
              <a:buChar char="§"/>
            </a:pPr>
            <a:r>
              <a:rPr lang="uk-UA" dirty="0"/>
              <a:t>Постанова </a:t>
            </a:r>
            <a:r>
              <a:rPr lang="uk-UA" dirty="0" err="1"/>
              <a:t>КГС</a:t>
            </a:r>
            <a:r>
              <a:rPr lang="uk-UA" dirty="0"/>
              <a:t> </a:t>
            </a:r>
            <a:r>
              <a:rPr lang="uk-UA" dirty="0" err="1"/>
              <a:t>ВС</a:t>
            </a:r>
            <a:r>
              <a:rPr lang="uk-UA" dirty="0"/>
              <a:t> у справі </a:t>
            </a:r>
            <a:r>
              <a:rPr lang="uk-UA" u="sng" dirty="0">
                <a:hlinkClick r:id="rId4"/>
              </a:rPr>
              <a:t>916/73/19</a:t>
            </a:r>
            <a:r>
              <a:rPr lang="uk-UA" dirty="0"/>
              <a:t> від 27 червня 2019 року </a:t>
            </a:r>
          </a:p>
          <a:p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339108"/>
            <a:ext cx="7283152" cy="808038"/>
          </a:xfrm>
        </p:spPr>
        <p:txBody>
          <a:bodyPr/>
          <a:lstStyle/>
          <a:p>
            <a:r>
              <a:rPr lang="uk-UA" b="1" dirty="0"/>
              <a:t>(2) Практика </a:t>
            </a:r>
            <a:r>
              <a:rPr lang="uk-UA" b="1" dirty="0" err="1"/>
              <a:t>КГС</a:t>
            </a:r>
            <a:r>
              <a:rPr lang="uk-UA" b="1" dirty="0"/>
              <a:t> </a:t>
            </a:r>
            <a:r>
              <a:rPr lang="uk-UA" b="1" dirty="0" err="1"/>
              <a:t>ВС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7232-D989-482E-8C3C-C288E06CA92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04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Clr>
                <a:srgbClr val="6B1D74"/>
              </a:buClr>
              <a:buFont typeface="Wingdings" panose="05000000000000000000" pitchFamily="2" charset="2"/>
              <a:buChar char="§"/>
            </a:pPr>
            <a:r>
              <a:rPr lang="uk-UA" sz="3200" dirty="0"/>
              <a:t>Інформація на підтвердження </a:t>
            </a:r>
            <a:r>
              <a:rPr lang="uk-UA" sz="3200" b="1" dirty="0">
                <a:solidFill>
                  <a:srgbClr val="753D89"/>
                </a:solidFill>
              </a:rPr>
              <a:t>незадовільного фінансового стану</a:t>
            </a:r>
            <a:r>
              <a:rPr lang="uk-UA" sz="3200" dirty="0"/>
              <a:t> відповідача (звіти про фінансові результати, аудиторські висновки, інформація про наявність відповідача у списках боржників </a:t>
            </a:r>
            <a:r>
              <a:rPr lang="uk-UA" sz="3200" dirty="0" err="1"/>
              <a:t>ДПС</a:t>
            </a:r>
            <a:r>
              <a:rPr lang="uk-UA" sz="3200" dirty="0"/>
              <a:t>)</a:t>
            </a:r>
          </a:p>
          <a:p>
            <a:pPr>
              <a:buClr>
                <a:srgbClr val="6B1D74"/>
              </a:buClr>
              <a:buFont typeface="Wingdings" panose="05000000000000000000" pitchFamily="2" charset="2"/>
              <a:buChar char="§"/>
            </a:pPr>
            <a:endParaRPr lang="uk-UA" sz="3200" dirty="0"/>
          </a:p>
          <a:p>
            <a:pPr>
              <a:buClr>
                <a:srgbClr val="6B1D74"/>
              </a:buClr>
              <a:buFont typeface="Wingdings" panose="05000000000000000000" pitchFamily="2" charset="2"/>
              <a:buChar char="§"/>
            </a:pPr>
            <a:r>
              <a:rPr lang="uk-UA" sz="3200" dirty="0"/>
              <a:t>Інформація про відповідача з </a:t>
            </a:r>
            <a:r>
              <a:rPr lang="uk-UA" sz="3200" b="1" dirty="0">
                <a:solidFill>
                  <a:srgbClr val="753D89"/>
                </a:solidFill>
              </a:rPr>
              <a:t>публічних реєстрів</a:t>
            </a:r>
            <a:r>
              <a:rPr lang="uk-UA" sz="3200" dirty="0"/>
              <a:t>, яка підтверджує систематичне невиконання ним зобов’язань перед третіми особами (рішення з Єдиного реєстру судових рішень, інформація з Єдиного державного реєстру виконавчих проваджень, Єдиного реєстру боржників та підприємств, щодо яких відкрито провадження у справі про банкрутство)</a:t>
            </a:r>
          </a:p>
          <a:p>
            <a:pPr>
              <a:buClr>
                <a:srgbClr val="6B1D74"/>
              </a:buClr>
              <a:buFont typeface="Wingdings" panose="05000000000000000000" pitchFamily="2" charset="2"/>
              <a:buChar char="§"/>
            </a:pPr>
            <a:endParaRPr lang="uk-UA" sz="3200" dirty="0"/>
          </a:p>
          <a:p>
            <a:pPr>
              <a:buClr>
                <a:srgbClr val="6B1D74"/>
              </a:buClr>
              <a:buFont typeface="Wingdings" panose="05000000000000000000" pitchFamily="2" charset="2"/>
              <a:buChar char="§"/>
            </a:pPr>
            <a:r>
              <a:rPr lang="uk-UA" sz="3200" dirty="0"/>
              <a:t>Матеріали, що підтверджують </a:t>
            </a:r>
            <a:r>
              <a:rPr lang="uk-UA" sz="3200" b="1" dirty="0">
                <a:solidFill>
                  <a:srgbClr val="753D89"/>
                </a:solidFill>
              </a:rPr>
              <a:t>невиконання зобов’язання </a:t>
            </a:r>
            <a:r>
              <a:rPr lang="uk-UA" sz="3200" dirty="0"/>
              <a:t>відповідачем (наприклад, листи, направлені на адресу відповідача, з вимогою виконати зобов’язання чи провести переговори щодо врегулювання заборгованості)</a:t>
            </a:r>
          </a:p>
          <a:p>
            <a:pPr>
              <a:buClr>
                <a:srgbClr val="6B1D74"/>
              </a:buClr>
              <a:buFont typeface="Wingdings" panose="05000000000000000000" pitchFamily="2" charset="2"/>
              <a:buChar char="§"/>
            </a:pPr>
            <a:endParaRPr lang="uk-UA" sz="3200" dirty="0"/>
          </a:p>
          <a:p>
            <a:pPr>
              <a:buClr>
                <a:srgbClr val="6B1D74"/>
              </a:buClr>
              <a:buFont typeface="Wingdings" panose="05000000000000000000" pitchFamily="2" charset="2"/>
              <a:buChar char="§"/>
            </a:pPr>
            <a:r>
              <a:rPr lang="uk-UA" sz="3200" dirty="0"/>
              <a:t>Пропозиції щодо </a:t>
            </a:r>
            <a:r>
              <a:rPr lang="uk-UA" sz="3200" b="1" dirty="0">
                <a:solidFill>
                  <a:srgbClr val="753D89"/>
                </a:solidFill>
              </a:rPr>
              <a:t>зустрічного забезпечення</a:t>
            </a:r>
          </a:p>
          <a:p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1641" y="227141"/>
            <a:ext cx="7283152" cy="80803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(2) Що містить успішна заява </a:t>
            </a:r>
            <a:br>
              <a:rPr lang="uk-UA" b="1" dirty="0"/>
            </a:br>
            <a:r>
              <a:rPr lang="uk-UA" b="1" dirty="0"/>
              <a:t>про забезпечення позову?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7232-D989-482E-8C3C-C288E06CA92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59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990" y="1532965"/>
            <a:ext cx="8177809" cy="5191619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Clr>
                <a:srgbClr val="753D89"/>
              </a:buClr>
              <a:buNone/>
            </a:pPr>
            <a:r>
              <a:rPr lang="uk-UA" sz="1600" b="1" dirty="0"/>
              <a:t>Стаття 146 </a:t>
            </a:r>
            <a:r>
              <a:rPr lang="uk-UA" sz="1600" b="1" dirty="0" err="1"/>
              <a:t>ГПК</a:t>
            </a:r>
            <a:endParaRPr lang="uk-UA" sz="1600" b="1" dirty="0"/>
          </a:p>
          <a:p>
            <a:pPr marL="0" indent="0">
              <a:spcAft>
                <a:spcPts val="600"/>
              </a:spcAft>
              <a:buClr>
                <a:srgbClr val="753D89"/>
              </a:buClr>
              <a:buNone/>
            </a:pPr>
            <a:endParaRPr lang="uk-UA" sz="1600" b="1" dirty="0"/>
          </a:p>
          <a:p>
            <a:pPr marL="0" indent="0">
              <a:spcAft>
                <a:spcPts val="600"/>
              </a:spcAft>
              <a:buClr>
                <a:srgbClr val="753D89"/>
              </a:buClr>
              <a:buNone/>
            </a:pPr>
            <a:r>
              <a:rPr lang="uk-UA" sz="1600" dirty="0"/>
              <a:t>1. У випадку залишення позову без розгляду або закриття провадження з інших, ніж зазначені у частині першій статті 142 цього Кодексу підстав, або у випадку ухвалення рішення суду щодо повної або часткової відмови у задоволенні позову відповідач або інша особа, чиї права або охоронювані законом інтереси порушені внаслідок вжиття заходів забезпечення позову, </a:t>
            </a:r>
            <a:r>
              <a:rPr lang="uk-UA" sz="1600" b="1" dirty="0">
                <a:solidFill>
                  <a:srgbClr val="753D89"/>
                </a:solidFill>
              </a:rPr>
              <a:t>має право на відшкодування збитків, заподіяних забезпеченням позову, за рахунок особи, за заявою якої такі заходи забезпечення позову вживалися</a:t>
            </a:r>
            <a:r>
              <a:rPr lang="uk-UA" sz="1600" dirty="0"/>
              <a:t>.</a:t>
            </a:r>
          </a:p>
          <a:p>
            <a:pPr>
              <a:spcAft>
                <a:spcPts val="600"/>
              </a:spcAft>
              <a:buClr>
                <a:srgbClr val="753D89"/>
              </a:buClr>
              <a:buFont typeface="Wingdings" panose="05000000000000000000" pitchFamily="2" charset="2"/>
              <a:buChar char="§"/>
            </a:pPr>
            <a:endParaRPr lang="uk-UA" sz="1600" dirty="0"/>
          </a:p>
          <a:p>
            <a:pPr marL="0" indent="0">
              <a:spcAft>
                <a:spcPts val="600"/>
              </a:spcAft>
              <a:buClr>
                <a:srgbClr val="753D89"/>
              </a:buClr>
              <a:buNone/>
            </a:pPr>
            <a:r>
              <a:rPr lang="uk-UA" sz="1600" dirty="0"/>
              <a:t>2. У разі подання відповідного позову про відшкодування збитків, заподіяних забезпеченням позову, протягом </a:t>
            </a:r>
            <a:r>
              <a:rPr lang="uk-UA" sz="1600" b="1" dirty="0">
                <a:solidFill>
                  <a:srgbClr val="753D89"/>
                </a:solidFill>
              </a:rPr>
              <a:t>двадцяти днів </a:t>
            </a:r>
            <a:r>
              <a:rPr lang="uk-UA" sz="1600" dirty="0"/>
              <a:t>з моменту набрання законної сили судовим рішенням, зазначеним у частині першій цієї статті, відшкодування збитків, заподіяних вжиттям заходів забезпечення позову, здійснюється в першу чергу </a:t>
            </a:r>
            <a:r>
              <a:rPr lang="uk-UA" sz="1600" b="1" dirty="0">
                <a:solidFill>
                  <a:srgbClr val="753D89"/>
                </a:solidFill>
              </a:rPr>
              <a:t>за рахунок коштів зустрічного забезпечення</a:t>
            </a:r>
            <a:r>
              <a:rPr lang="uk-UA" sz="1600" dirty="0"/>
              <a:t>.</a:t>
            </a:r>
          </a:p>
          <a:p>
            <a:pPr>
              <a:spcAft>
                <a:spcPts val="600"/>
              </a:spcAft>
              <a:buClr>
                <a:srgbClr val="753D89"/>
              </a:buClr>
              <a:buFont typeface="Wingdings" panose="05000000000000000000" pitchFamily="2" charset="2"/>
              <a:buChar char="§"/>
            </a:pPr>
            <a:endParaRPr lang="uk-UA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4707" y="240099"/>
            <a:ext cx="7283152" cy="80803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(3) Відшкодування збитків, заподіяних забезпеченням позову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7232-D989-482E-8C3C-C288E06CA92A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005060"/>
      </p:ext>
    </p:extLst>
  </p:cSld>
  <p:clrMapOvr>
    <a:masterClrMapping/>
  </p:clrMapOvr>
</p:sld>
</file>

<file path=ppt/theme/theme1.xml><?xml version="1.0" encoding="utf-8"?>
<a:theme xmlns:a="http://schemas.openxmlformats.org/drawingml/2006/main" name="avellu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C3AD91C-454C-4D03-9A86-032919C20FE1}" vid="{0F09EBCA-9AC6-4CF7-8DC8-C1D9C51CC893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3AD91C-454C-4D03-9A86-032919C20FE1}" vid="{2B26071B-4766-4433-B977-61F63493510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B7AA88A7E2E14EBED03FEE84B6E8B5" ma:contentTypeVersion="311" ma:contentTypeDescription="Create a new document." ma:contentTypeScope="" ma:versionID="8de547cfce70bfba221e59263cef3e35">
  <xsd:schema xmlns:xsd="http://www.w3.org/2001/XMLSchema" xmlns:xs="http://www.w3.org/2001/XMLSchema" xmlns:p="http://schemas.microsoft.com/office/2006/metadata/properties" xmlns:ns2="4fbed166-dd16-4bdd-839d-bb6397809a6d" xmlns:ns3="a27ffaed-1fe1-4077-b170-bc1a1016ecbf" xmlns:ns4="75e17e8d-ed92-458a-b2b9-e0f90c495149" targetNamespace="http://schemas.microsoft.com/office/2006/metadata/properties" ma:root="true" ma:fieldsID="895aafb4aa3051ca903f68981dd57d6d" ns2:_="" ns3:_="" ns4:_="">
    <xsd:import namespace="4fbed166-dd16-4bdd-839d-bb6397809a6d"/>
    <xsd:import namespace="a27ffaed-1fe1-4077-b170-bc1a1016ecbf"/>
    <xsd:import namespace="75e17e8d-ed92-458a-b2b9-e0f90c49514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ed166-dd16-4bdd-839d-bb6397809a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ffaed-1fe1-4077-b170-bc1a1016ec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17e8d-ed92-458a-b2b9-e0f90c49514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bed166-dd16-4bdd-839d-bb6397809a6d">QE4XUT2P7U2W-1644908977-103570</_dlc_DocId>
    <_dlc_DocIdUrl xmlns="4fbed166-dd16-4bdd-839d-bb6397809a6d">
      <Url>https://avellumllc.sharepoint.com/sites/Portal/Main/bd/_layouts/15/DocIdRedir.aspx?ID=QE4XUT2P7U2W-1644908977-103570</Url>
      <Description>QE4XUT2P7U2W-1644908977-103570</Description>
    </_dlc_DocIdUrl>
  </documentManagement>
</p:properties>
</file>

<file path=customXml/itemProps1.xml><?xml version="1.0" encoding="utf-8"?>
<ds:datastoreItem xmlns:ds="http://schemas.openxmlformats.org/officeDocument/2006/customXml" ds:itemID="{B6B72DC8-0674-4CEC-A46B-3550FCFD0C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bed166-dd16-4bdd-839d-bb6397809a6d"/>
    <ds:schemaRef ds:uri="a27ffaed-1fe1-4077-b170-bc1a1016ecbf"/>
    <ds:schemaRef ds:uri="75e17e8d-ed92-458a-b2b9-e0f90c4951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23FF66-EA77-4E64-9DAC-E129389511B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95978AE-5121-402A-B0EC-F912DE40C48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DC0441A-8DA1-414B-8C76-E73EBD4B6BFA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4fbed166-dd16-4bdd-839d-bb6397809a6d"/>
    <ds:schemaRef ds:uri="http://schemas.microsoft.com/office/2006/metadata/properties"/>
    <ds:schemaRef ds:uri="http://schemas.microsoft.com/office/infopath/2007/PartnerControls"/>
    <ds:schemaRef ds:uri="a27ffaed-1fe1-4077-b170-bc1a1016ecbf"/>
    <ds:schemaRef ds:uri="http://www.w3.org/XML/1998/namespace"/>
    <ds:schemaRef ds:uri="75e17e8d-ed92-458a-b2b9-e0f90c495149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- 4on3</Template>
  <TotalTime>34913</TotalTime>
  <Words>1188</Words>
  <Application>Microsoft Office PowerPoint</Application>
  <PresentationFormat>On-screen Show (4:3)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HelveticaNeueCyr</vt:lpstr>
      <vt:lpstr>Calibri</vt:lpstr>
      <vt:lpstr>Arial</vt:lpstr>
      <vt:lpstr>Wingdings</vt:lpstr>
      <vt:lpstr>HelveticaNeueCyr Black</vt:lpstr>
      <vt:lpstr>HelveticaNeueCyr Medium</vt:lpstr>
      <vt:lpstr>Helvetica Neue Light</vt:lpstr>
      <vt:lpstr>Calibri Light</vt:lpstr>
      <vt:lpstr>HelveticaNeueCyr-Roman</vt:lpstr>
      <vt:lpstr>Helvetica Neue Medium</vt:lpstr>
      <vt:lpstr>avellum1</vt:lpstr>
      <vt:lpstr>Специальное оформление</vt:lpstr>
      <vt:lpstr>PowerPoint Presentation</vt:lpstr>
      <vt:lpstr>Заходи забезпечення позову: що нового в 2020-2021?</vt:lpstr>
      <vt:lpstr>(1) Зміни до ГПК з 8 лютого 2020 року</vt:lpstr>
      <vt:lpstr>(1) Чи можна зупинити торги  у виконавчому провадженні?</vt:lpstr>
      <vt:lpstr>(2) Зміна підходу до застосування заходів забезпечення позову</vt:lpstr>
      <vt:lpstr>(2) Що таке “наявність обґрунтованого припущення”?</vt:lpstr>
      <vt:lpstr>(2) Практика КГС ВС</vt:lpstr>
      <vt:lpstr>(2) Що містить успішна заява  про забезпечення позову?</vt:lpstr>
      <vt:lpstr>(3) Відшкодування збитків, заподіяних забезпеченням позову</vt:lpstr>
      <vt:lpstr>(3) Чи реально відшкодувати збитки?</vt:lpstr>
      <vt:lpstr>(3) Чи реально відшкодувати збитки?</vt:lpstr>
      <vt:lpstr>(3) Чи реально відшкодувати збитки?</vt:lpstr>
      <vt:lpstr>(3) Предмет доказування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Обращение взыскания на предмет ипотеки</dc:title>
  <dc:creator>Andriy Fortunenko</dc:creator>
  <cp:lastModifiedBy>Natalia Blotskaya</cp:lastModifiedBy>
  <cp:revision>426</cp:revision>
  <cp:lastPrinted>2019-06-11T15:51:13Z</cp:lastPrinted>
  <dcterms:created xsi:type="dcterms:W3CDTF">2018-02-12T15:03:01Z</dcterms:created>
  <dcterms:modified xsi:type="dcterms:W3CDTF">2021-06-15T06:27:06Z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0x01010075B7AA88A7E2E14EBED03FEE84B6E8B5</vt:lpwstr>
  </property>
  <property fmtid="{D5CDD505-2E9C-101B-9397-08002B2CF9AE}" pid="3" name="_dlc_DocIdItemGuid">
    <vt:lpwstr>3bfacd06-a4fd-4a0d-8067-9d888ee4e607</vt:lpwstr>
  </property>
</Properties>
</file>