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70" r:id="rId2"/>
    <p:sldId id="371" r:id="rId3"/>
    <p:sldId id="372"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94" r:id="rId21"/>
    <p:sldId id="389" r:id="rId22"/>
    <p:sldId id="395" r:id="rId23"/>
    <p:sldId id="390" r:id="rId24"/>
    <p:sldId id="392" r:id="rId25"/>
    <p:sldId id="393"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29" userDrawn="1">
          <p15:clr>
            <a:srgbClr val="A4A3A4"/>
          </p15:clr>
        </p15:guide>
        <p15:guide id="3" pos="71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D9D"/>
    <a:srgbClr val="309CA0"/>
    <a:srgbClr val="39B3A1"/>
    <a:srgbClr val="43CEA2"/>
    <a:srgbClr val="22769E"/>
    <a:srgbClr val="185A9D"/>
    <a:srgbClr val="00C2ED"/>
    <a:srgbClr val="00A6E5"/>
    <a:srgbClr val="00A3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27"/>
  </p:normalViewPr>
  <p:slideViewPr>
    <p:cSldViewPr snapToGrid="0" snapToObjects="1" showGuides="1">
      <p:cViewPr varScale="1">
        <p:scale>
          <a:sx n="106" d="100"/>
          <a:sy n="106" d="100"/>
        </p:scale>
        <p:origin x="78" y="120"/>
      </p:cViewPr>
      <p:guideLst>
        <p:guide orient="horz" pos="2160"/>
        <p:guide pos="529"/>
        <p:guide pos="715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A59398-38F0-B249-AF46-B2119797CC5A}" type="datetimeFigureOut">
              <a:rPr lang="ru-RU" smtClean="0"/>
              <a:t>15.06.2021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6BFAC-FB28-A04F-BF83-55EF2046ED3B}" type="slidenum">
              <a:rPr lang="ru-RU" smtClean="0"/>
              <a:t>‹#›</a:t>
            </a:fld>
            <a:endParaRPr lang="ru-RU"/>
          </a:p>
        </p:txBody>
      </p:sp>
    </p:spTree>
    <p:extLst>
      <p:ext uri="{BB962C8B-B14F-4D97-AF65-F5344CB8AC3E}">
        <p14:creationId xmlns:p14="http://schemas.microsoft.com/office/powerpoint/2010/main" val="361226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A28348-6151-F44F-A20C-D2A338C0796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4A2C166-172B-724F-A7FA-19E0EB7C0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0672538-D3E8-BD44-AB52-4811C1741A83}"/>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5" name="Нижний колонтитул 4">
            <a:extLst>
              <a:ext uri="{FF2B5EF4-FFF2-40B4-BE49-F238E27FC236}">
                <a16:creationId xmlns:a16="http://schemas.microsoft.com/office/drawing/2014/main" id="{51B09E0D-131E-1C4D-B405-2144EF00D2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C0715D-D268-2C4B-A940-D559E4CF51C4}"/>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7244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8A7529-498E-0E43-8582-3A9C3EC706E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8B0779E-104B-A640-BE06-9D0EF46C574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D039C04-6F8B-4340-BF5E-E92FF670BB82}"/>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5" name="Нижний колонтитул 4">
            <a:extLst>
              <a:ext uri="{FF2B5EF4-FFF2-40B4-BE49-F238E27FC236}">
                <a16:creationId xmlns:a16="http://schemas.microsoft.com/office/drawing/2014/main" id="{3D02402C-612B-B749-B70F-D0DFE869D9C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52E856D-31EB-D24C-BD6D-3ABC6C9C70C9}"/>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80083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928D592-B2BA-0D4C-90E6-1FC9B25E975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AF48642-C5C2-7548-BC5A-2299795E73F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E559C0A-E10A-5041-AA46-AA0AC8418D64}"/>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5" name="Нижний колонтитул 4">
            <a:extLst>
              <a:ext uri="{FF2B5EF4-FFF2-40B4-BE49-F238E27FC236}">
                <a16:creationId xmlns:a16="http://schemas.microsoft.com/office/drawing/2014/main" id="{965903E3-4471-B54F-BC20-16ACFCE251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1AD748C-5E7B-E04A-BCE9-A92392A8A205}"/>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1904302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A586AB-BDEC-794A-99C6-CF3F9A547AC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5DF8844-3094-8A43-95A5-48FF40668AC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7468ED3-46B6-1941-AF0E-780AD10A1663}"/>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5" name="Нижний колонтитул 4">
            <a:extLst>
              <a:ext uri="{FF2B5EF4-FFF2-40B4-BE49-F238E27FC236}">
                <a16:creationId xmlns:a16="http://schemas.microsoft.com/office/drawing/2014/main" id="{8B582167-44EE-AA42-9BA2-3A276A5DB1C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B017609-8C40-8D41-B558-3C2CF2C8CDFB}"/>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35178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D78DD1-2353-594F-A2B1-D1EE675F02F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D439C53-D910-084E-B91B-EAA2497EB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020B862-D193-0C4E-BA27-6904B1D6BD5C}"/>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5" name="Нижний колонтитул 4">
            <a:extLst>
              <a:ext uri="{FF2B5EF4-FFF2-40B4-BE49-F238E27FC236}">
                <a16:creationId xmlns:a16="http://schemas.microsoft.com/office/drawing/2014/main" id="{DA685D94-564F-D245-BB36-EC95735B8C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7EE320A-48BE-6B44-BD92-B4142E3C7B89}"/>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35202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AFB658-53E6-FF48-A09D-A9B04D9B7FF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3C1B2AB-4205-FA49-B113-92787A4E26F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484B9FA-F648-8943-B6BD-8820C180F58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8D7441B-B123-2F42-B32A-FCF23A525171}"/>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6" name="Нижний колонтитул 5">
            <a:extLst>
              <a:ext uri="{FF2B5EF4-FFF2-40B4-BE49-F238E27FC236}">
                <a16:creationId xmlns:a16="http://schemas.microsoft.com/office/drawing/2014/main" id="{FFE94D30-74D0-804B-B49E-79361551516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A87BB2D-CC76-DE47-83A5-00D4877D7D47}"/>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132784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E2BE7E-C42D-F84E-83C7-60460DED1BD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B39EBA0-5BF1-224B-ADED-A45AE67E3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665A6BA-56BA-FD47-9E96-34CBC4541C5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40035A4-A33D-624D-90F4-D13229CBB7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9439060-33E5-4B48-8EE3-28520B3D4BE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8D9C914-CB04-E948-AE9B-FD8CFDBBBBD6}"/>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8" name="Нижний колонтитул 7">
            <a:extLst>
              <a:ext uri="{FF2B5EF4-FFF2-40B4-BE49-F238E27FC236}">
                <a16:creationId xmlns:a16="http://schemas.microsoft.com/office/drawing/2014/main" id="{9D40037C-1E0A-A34C-B15C-BDF63D23AFE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4023832-0DDC-1E4D-B810-88D5516605D1}"/>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161743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2974C3-B0DB-6B4E-B87A-7D9B01B5F9B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683CA04-F27F-2745-B83B-000FF1D1CF29}"/>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4" name="Нижний колонтитул 3">
            <a:extLst>
              <a:ext uri="{FF2B5EF4-FFF2-40B4-BE49-F238E27FC236}">
                <a16:creationId xmlns:a16="http://schemas.microsoft.com/office/drawing/2014/main" id="{BD01D3F3-A257-644B-87B6-3DAC86AFA85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38EC420-AF11-5A4E-8395-12269FBB3CC9}"/>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300687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C56F32D-04FA-AA4E-BA51-18FD22A0CD8E}"/>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3" name="Нижний колонтитул 2">
            <a:extLst>
              <a:ext uri="{FF2B5EF4-FFF2-40B4-BE49-F238E27FC236}">
                <a16:creationId xmlns:a16="http://schemas.microsoft.com/office/drawing/2014/main" id="{EBBA4DAB-1EBE-8F48-A819-7BC238C28CF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F8C9C4F-6AF0-0346-868D-F6A77D8A6602}"/>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87138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4F8A40-9FC4-AF47-A097-33E08968807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286A53A-3F8D-B34D-B724-E6EC775256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8528424-E220-7A42-9A06-79783ECDF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5844B56-1D06-A24E-802A-1351A8A80124}"/>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6" name="Нижний колонтитул 5">
            <a:extLst>
              <a:ext uri="{FF2B5EF4-FFF2-40B4-BE49-F238E27FC236}">
                <a16:creationId xmlns:a16="http://schemas.microsoft.com/office/drawing/2014/main" id="{13AE7C0A-3E1C-B74C-94C2-AF537A4B976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C18D1A7-6D03-EE40-BE79-F3FC582E7CDA}"/>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45747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58CA8A-CDE1-164D-8453-7F0EC1F15A9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F06FBC2-1A09-8D43-9E53-EE6D559A5F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48F303C-35E7-5D47-997F-79E1E6BF2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1D658BE-FA4B-BF4F-8BBD-F07086753E46}"/>
              </a:ext>
            </a:extLst>
          </p:cNvPr>
          <p:cNvSpPr>
            <a:spLocks noGrp="1"/>
          </p:cNvSpPr>
          <p:nvPr>
            <p:ph type="dt" sz="half" idx="10"/>
          </p:nvPr>
        </p:nvSpPr>
        <p:spPr/>
        <p:txBody>
          <a:bodyPr/>
          <a:lstStyle/>
          <a:p>
            <a:fld id="{1CA4532D-1A58-A74D-AB64-3B33E687DC39}" type="datetimeFigureOut">
              <a:rPr lang="ru-RU" smtClean="0"/>
              <a:t>15.06.2021</a:t>
            </a:fld>
            <a:endParaRPr lang="ru-RU"/>
          </a:p>
        </p:txBody>
      </p:sp>
      <p:sp>
        <p:nvSpPr>
          <p:cNvPr id="6" name="Нижний колонтитул 5">
            <a:extLst>
              <a:ext uri="{FF2B5EF4-FFF2-40B4-BE49-F238E27FC236}">
                <a16:creationId xmlns:a16="http://schemas.microsoft.com/office/drawing/2014/main" id="{D4BE9346-5073-AC4D-8A64-F27F0A1A200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53FFEE8-E24C-CE4D-B902-561A4205323B}"/>
              </a:ext>
            </a:extLst>
          </p:cNvPr>
          <p:cNvSpPr>
            <a:spLocks noGrp="1"/>
          </p:cNvSpPr>
          <p:nvPr>
            <p:ph type="sldNum" sz="quarter" idx="12"/>
          </p:nvPr>
        </p:nvSpPr>
        <p:spPr/>
        <p:txBody>
          <a:bodyPr/>
          <a:lstStyle/>
          <a:p>
            <a:fld id="{867A2E1E-AC08-FA4E-A6CC-2539B54FFDDE}" type="slidenum">
              <a:rPr lang="ru-RU" smtClean="0"/>
              <a:t>‹#›</a:t>
            </a:fld>
            <a:endParaRPr lang="ru-RU"/>
          </a:p>
        </p:txBody>
      </p:sp>
    </p:spTree>
    <p:extLst>
      <p:ext uri="{BB962C8B-B14F-4D97-AF65-F5344CB8AC3E}">
        <p14:creationId xmlns:p14="http://schemas.microsoft.com/office/powerpoint/2010/main" val="55159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68BB1D-E675-B34F-B039-FE532F7839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65A1583-C1C0-EE4B-AD0C-E14FAE5BDA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4CE578D-39C3-AF45-9ACD-8A7DFE951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4532D-1A58-A74D-AB64-3B33E687DC39}" type="datetimeFigureOut">
              <a:rPr lang="ru-RU" smtClean="0"/>
              <a:t>15.06.2021</a:t>
            </a:fld>
            <a:endParaRPr lang="ru-RU"/>
          </a:p>
        </p:txBody>
      </p:sp>
      <p:sp>
        <p:nvSpPr>
          <p:cNvPr id="5" name="Нижний колонтитул 4">
            <a:extLst>
              <a:ext uri="{FF2B5EF4-FFF2-40B4-BE49-F238E27FC236}">
                <a16:creationId xmlns:a16="http://schemas.microsoft.com/office/drawing/2014/main" id="{E4F037E1-26A9-3A4B-A7AA-5554E791B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D3B2351-42CF-1B4B-AC40-0A29D462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A2E1E-AC08-FA4E-A6CC-2539B54FFDDE}" type="slidenum">
              <a:rPr lang="ru-RU" smtClean="0"/>
              <a:t>‹#›</a:t>
            </a:fld>
            <a:endParaRPr lang="ru-RU"/>
          </a:p>
        </p:txBody>
      </p:sp>
    </p:spTree>
    <p:extLst>
      <p:ext uri="{BB962C8B-B14F-4D97-AF65-F5344CB8AC3E}">
        <p14:creationId xmlns:p14="http://schemas.microsoft.com/office/powerpoint/2010/main" val="1780028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C61ECA0-AD4C-419F-8FAB-76B3A8211305}"/>
              </a:ext>
            </a:extLst>
          </p:cNvPr>
          <p:cNvSpPr/>
          <p:nvPr/>
        </p:nvSpPr>
        <p:spPr>
          <a:xfrm>
            <a:off x="563211" y="795385"/>
            <a:ext cx="6951166" cy="3323987"/>
          </a:xfrm>
          <a:prstGeom prst="rect">
            <a:avLst/>
          </a:prstGeom>
        </p:spPr>
        <p:txBody>
          <a:bodyPr wrap="square">
            <a:spAutoFit/>
          </a:bodyPr>
          <a:lstStyle/>
          <a:p>
            <a:r>
              <a:rPr lang="uk-UA" sz="4200" b="1" dirty="0">
                <a:cs typeface="Aharoni" panose="02010803020104030203" pitchFamily="2" charset="-79"/>
              </a:rPr>
              <a:t>Відшкодування витрат</a:t>
            </a:r>
          </a:p>
          <a:p>
            <a:r>
              <a:rPr lang="uk-UA" sz="4200" b="1" dirty="0">
                <a:cs typeface="Aharoni" panose="02010803020104030203" pitchFamily="2" charset="-79"/>
              </a:rPr>
              <a:t>на професійну правничу допомогу</a:t>
            </a:r>
          </a:p>
          <a:p>
            <a:r>
              <a:rPr lang="uk-UA" sz="4200" b="1" dirty="0">
                <a:cs typeface="Aharoni" panose="02010803020104030203" pitchFamily="2" charset="-79"/>
              </a:rPr>
              <a:t>в господарському процесі:</a:t>
            </a:r>
          </a:p>
          <a:p>
            <a:r>
              <a:rPr lang="uk-UA" sz="4200" b="1" dirty="0">
                <a:cs typeface="Aharoni" panose="02010803020104030203" pitchFamily="2" charset="-79"/>
              </a:rPr>
              <a:t>розвиток судової практики </a:t>
            </a:r>
            <a:endParaRPr lang="uk-UA" sz="4200" b="1" dirty="0"/>
          </a:p>
        </p:txBody>
      </p:sp>
      <p:sp>
        <p:nvSpPr>
          <p:cNvPr id="3" name="Прямоугольник 2">
            <a:extLst>
              <a:ext uri="{FF2B5EF4-FFF2-40B4-BE49-F238E27FC236}">
                <a16:creationId xmlns:a16="http://schemas.microsoft.com/office/drawing/2014/main" id="{A1F4258A-A031-46F2-B4AE-8A85E8497BAB}"/>
              </a:ext>
            </a:extLst>
          </p:cNvPr>
          <p:cNvSpPr/>
          <p:nvPr/>
        </p:nvSpPr>
        <p:spPr>
          <a:xfrm>
            <a:off x="760777" y="4618828"/>
            <a:ext cx="5087762" cy="769441"/>
          </a:xfrm>
          <a:prstGeom prst="rect">
            <a:avLst/>
          </a:prstGeom>
        </p:spPr>
        <p:txBody>
          <a:bodyPr wrap="square">
            <a:spAutoFit/>
          </a:bodyPr>
          <a:lstStyle/>
          <a:p>
            <a:r>
              <a:rPr lang="uk-UA" sz="2200" dirty="0"/>
              <a:t>Суддя Господарського суду міста Києва</a:t>
            </a:r>
          </a:p>
          <a:p>
            <a:r>
              <a:rPr lang="uk-UA" sz="2200" b="1" dirty="0"/>
              <a:t>Ганна БОНДАРЕНКО</a:t>
            </a:r>
            <a:r>
              <a:rPr lang="en-US" sz="2200" b="1" dirty="0"/>
              <a:t>-</a:t>
            </a:r>
            <a:r>
              <a:rPr lang="uk-UA" sz="2200" b="1" dirty="0"/>
              <a:t>ЛЕГКИХ</a:t>
            </a:r>
          </a:p>
        </p:txBody>
      </p:sp>
      <p:sp>
        <p:nvSpPr>
          <p:cNvPr id="20" name="Полилиния 523">
            <a:extLst>
              <a:ext uri="{FF2B5EF4-FFF2-40B4-BE49-F238E27FC236}">
                <a16:creationId xmlns:a16="http://schemas.microsoft.com/office/drawing/2014/main" id="{311A0019-11A9-4725-84DE-7534C5705295}"/>
              </a:ext>
            </a:extLst>
          </p:cNvPr>
          <p:cNvSpPr/>
          <p:nvPr/>
        </p:nvSpPr>
        <p:spPr>
          <a:xfrm rot="5638561">
            <a:off x="6076756" y="-1639846"/>
            <a:ext cx="11429779" cy="9335946"/>
          </a:xfrm>
          <a:custGeom>
            <a:avLst/>
            <a:gdLst>
              <a:gd name="connsiteX0" fmla="*/ 139911 w 4890221"/>
              <a:gd name="connsiteY0" fmla="*/ 3637863 h 3837930"/>
              <a:gd name="connsiteX1" fmla="*/ 128079 w 4890221"/>
              <a:gd name="connsiteY1" fmla="*/ 3491765 h 3837930"/>
              <a:gd name="connsiteX2" fmla="*/ 129249 w 4890221"/>
              <a:gd name="connsiteY2" fmla="*/ 3489493 h 3837930"/>
              <a:gd name="connsiteX3" fmla="*/ 171208 w 4890221"/>
              <a:gd name="connsiteY3" fmla="*/ 3425749 h 3837930"/>
              <a:gd name="connsiteX4" fmla="*/ 128368 w 4890221"/>
              <a:gd name="connsiteY4" fmla="*/ 3400614 h 3837930"/>
              <a:gd name="connsiteX5" fmla="*/ 243468 w 4890221"/>
              <a:gd name="connsiteY5" fmla="*/ 3159776 h 3837930"/>
              <a:gd name="connsiteX6" fmla="*/ 180910 w 4890221"/>
              <a:gd name="connsiteY6" fmla="*/ 3161310 h 3837930"/>
              <a:gd name="connsiteX7" fmla="*/ 175179 w 4890221"/>
              <a:gd name="connsiteY7" fmla="*/ 3029349 h 3837930"/>
              <a:gd name="connsiteX8" fmla="*/ 215724 w 4890221"/>
              <a:gd name="connsiteY8" fmla="*/ 3001587 h 3837930"/>
              <a:gd name="connsiteX9" fmla="*/ 211128 w 4890221"/>
              <a:gd name="connsiteY9" fmla="*/ 2895782 h 3837930"/>
              <a:gd name="connsiteX10" fmla="*/ 127410 w 4890221"/>
              <a:gd name="connsiteY10" fmla="*/ 2897837 h 3837930"/>
              <a:gd name="connsiteX11" fmla="*/ 167979 w 4890221"/>
              <a:gd name="connsiteY11" fmla="*/ 2870656 h 3837930"/>
              <a:gd name="connsiteX12" fmla="*/ 163384 w 4890221"/>
              <a:gd name="connsiteY12" fmla="*/ 2764851 h 3837930"/>
              <a:gd name="connsiteX13" fmla="*/ 236532 w 4890221"/>
              <a:gd name="connsiteY13" fmla="*/ 2763275 h 3837930"/>
              <a:gd name="connsiteX14" fmla="*/ 236723 w 4890221"/>
              <a:gd name="connsiteY14" fmla="*/ 2763306 h 3837930"/>
              <a:gd name="connsiteX15" fmla="*/ 234688 w 4890221"/>
              <a:gd name="connsiteY15" fmla="*/ 2737031 h 3837930"/>
              <a:gd name="connsiteX16" fmla="*/ 258472 w 4890221"/>
              <a:gd name="connsiteY16" fmla="*/ 2691805 h 3837930"/>
              <a:gd name="connsiteX17" fmla="*/ 306497 w 4890221"/>
              <a:gd name="connsiteY17" fmla="*/ 2688405 h 3837930"/>
              <a:gd name="connsiteX18" fmla="*/ 306227 w 4890221"/>
              <a:gd name="connsiteY18" fmla="*/ 2682200 h 3837930"/>
              <a:gd name="connsiteX19" fmla="*/ 159951 w 4890221"/>
              <a:gd name="connsiteY19" fmla="*/ 2685791 h 3837930"/>
              <a:gd name="connsiteX20" fmla="*/ 176336 w 4890221"/>
              <a:gd name="connsiteY20" fmla="*/ 2642469 h 3837930"/>
              <a:gd name="connsiteX21" fmla="*/ 177367 w 4890221"/>
              <a:gd name="connsiteY21" fmla="*/ 2615796 h 3837930"/>
              <a:gd name="connsiteX22" fmla="*/ 103185 w 4890221"/>
              <a:gd name="connsiteY22" fmla="*/ 2613430 h 3837930"/>
              <a:gd name="connsiteX23" fmla="*/ 55949 w 4890221"/>
              <a:gd name="connsiteY23" fmla="*/ 2585403 h 3837930"/>
              <a:gd name="connsiteX24" fmla="*/ 53669 w 4890221"/>
              <a:gd name="connsiteY24" fmla="*/ 2573048 h 3837930"/>
              <a:gd name="connsiteX25" fmla="*/ 52681 w 4890221"/>
              <a:gd name="connsiteY25" fmla="*/ 2560844 h 3837930"/>
              <a:gd name="connsiteX26" fmla="*/ 58312 w 4890221"/>
              <a:gd name="connsiteY26" fmla="*/ 2538509 h 3837930"/>
              <a:gd name="connsiteX27" fmla="*/ 146500 w 4890221"/>
              <a:gd name="connsiteY27" fmla="*/ 2425115 h 3837930"/>
              <a:gd name="connsiteX28" fmla="*/ 131351 w 4890221"/>
              <a:gd name="connsiteY28" fmla="*/ 2428316 h 3837930"/>
              <a:gd name="connsiteX29" fmla="*/ 120702 w 4890221"/>
              <a:gd name="connsiteY29" fmla="*/ 2414518 h 3837930"/>
              <a:gd name="connsiteX30" fmla="*/ 55668 w 4890221"/>
              <a:gd name="connsiteY30" fmla="*/ 2418220 h 3837930"/>
              <a:gd name="connsiteX31" fmla="*/ 90318 w 4890221"/>
              <a:gd name="connsiteY31" fmla="*/ 2263695 h 3837930"/>
              <a:gd name="connsiteX32" fmla="*/ 143236 w 4890221"/>
              <a:gd name="connsiteY32" fmla="*/ 2259810 h 3837930"/>
              <a:gd name="connsiteX33" fmla="*/ 172895 w 4890221"/>
              <a:gd name="connsiteY33" fmla="*/ 2223379 h 3837930"/>
              <a:gd name="connsiteX34" fmla="*/ 238635 w 4890221"/>
              <a:gd name="connsiteY34" fmla="*/ 2188653 h 3837930"/>
              <a:gd name="connsiteX35" fmla="*/ 162057 w 4890221"/>
              <a:gd name="connsiteY35" fmla="*/ 2190533 h 3837930"/>
              <a:gd name="connsiteX36" fmla="*/ 156978 w 4890221"/>
              <a:gd name="connsiteY36" fmla="*/ 2073556 h 3837930"/>
              <a:gd name="connsiteX37" fmla="*/ 158990 w 4890221"/>
              <a:gd name="connsiteY37" fmla="*/ 2073338 h 3837930"/>
              <a:gd name="connsiteX38" fmla="*/ 162303 w 4890221"/>
              <a:gd name="connsiteY38" fmla="*/ 2055466 h 3837930"/>
              <a:gd name="connsiteX39" fmla="*/ 181331 w 4890221"/>
              <a:gd name="connsiteY39" fmla="*/ 2035893 h 3837930"/>
              <a:gd name="connsiteX40" fmla="*/ 206753 w 4890221"/>
              <a:gd name="connsiteY40" fmla="*/ 2034094 h 3837930"/>
              <a:gd name="connsiteX41" fmla="*/ 206661 w 4890221"/>
              <a:gd name="connsiteY41" fmla="*/ 2031986 h 3837930"/>
              <a:gd name="connsiteX42" fmla="*/ 21053 w 4890221"/>
              <a:gd name="connsiteY42" fmla="*/ 2027270 h 3837930"/>
              <a:gd name="connsiteX43" fmla="*/ 9250 w 4890221"/>
              <a:gd name="connsiteY43" fmla="*/ 2024616 h 3837930"/>
              <a:gd name="connsiteX44" fmla="*/ 0 w 4890221"/>
              <a:gd name="connsiteY44" fmla="*/ 1910410 h 3837930"/>
              <a:gd name="connsiteX45" fmla="*/ 12403 w 4890221"/>
              <a:gd name="connsiteY45" fmla="*/ 1896311 h 3837930"/>
              <a:gd name="connsiteX46" fmla="*/ 75591 w 4890221"/>
              <a:gd name="connsiteY46" fmla="*/ 1839375 h 3837930"/>
              <a:gd name="connsiteX47" fmla="*/ 13666 w 4890221"/>
              <a:gd name="connsiteY47" fmla="*/ 1817771 h 3837930"/>
              <a:gd name="connsiteX48" fmla="*/ 189022 w 4890221"/>
              <a:gd name="connsiteY48" fmla="*/ 1603276 h 3837930"/>
              <a:gd name="connsiteX49" fmla="*/ 97924 w 4890221"/>
              <a:gd name="connsiteY49" fmla="*/ 1605511 h 3837930"/>
              <a:gd name="connsiteX50" fmla="*/ 94005 w 4890221"/>
              <a:gd name="connsiteY50" fmla="*/ 1488946 h 3837930"/>
              <a:gd name="connsiteX51" fmla="*/ 153894 w 4890221"/>
              <a:gd name="connsiteY51" fmla="*/ 1463832 h 3837930"/>
              <a:gd name="connsiteX52" fmla="*/ 150411 w 4890221"/>
              <a:gd name="connsiteY52" fmla="*/ 1370387 h 3837930"/>
              <a:gd name="connsiteX53" fmla="*/ 29134 w 4890221"/>
              <a:gd name="connsiteY53" fmla="*/ 1373364 h 3837930"/>
              <a:gd name="connsiteX54" fmla="*/ 89031 w 4890221"/>
              <a:gd name="connsiteY54" fmla="*/ 1348251 h 3837930"/>
              <a:gd name="connsiteX55" fmla="*/ 86115 w 4890221"/>
              <a:gd name="connsiteY55" fmla="*/ 1254792 h 3837930"/>
              <a:gd name="connsiteX56" fmla="*/ 298464 w 4890221"/>
              <a:gd name="connsiteY56" fmla="*/ 1249067 h 3837930"/>
              <a:gd name="connsiteX57" fmla="*/ 297190 w 4890221"/>
              <a:gd name="connsiteY57" fmla="*/ 1212952 h 3837930"/>
              <a:gd name="connsiteX58" fmla="*/ 294051 w 4890221"/>
              <a:gd name="connsiteY58" fmla="*/ 1212534 h 3837930"/>
              <a:gd name="connsiteX59" fmla="*/ 290286 w 4890221"/>
              <a:gd name="connsiteY59" fmla="*/ 1210073 h 3837930"/>
              <a:gd name="connsiteX60" fmla="*/ 280725 w 4890221"/>
              <a:gd name="connsiteY60" fmla="*/ 1209661 h 3837930"/>
              <a:gd name="connsiteX61" fmla="*/ 169577 w 4890221"/>
              <a:gd name="connsiteY61" fmla="*/ 1215121 h 3837930"/>
              <a:gd name="connsiteX62" fmla="*/ 166570 w 4890221"/>
              <a:gd name="connsiteY62" fmla="*/ 1176289 h 3837930"/>
              <a:gd name="connsiteX63" fmla="*/ 133664 w 4890221"/>
              <a:gd name="connsiteY63" fmla="*/ 1180399 h 3837930"/>
              <a:gd name="connsiteX64" fmla="*/ 83653 w 4890221"/>
              <a:gd name="connsiteY64" fmla="*/ 1184959 h 3837930"/>
              <a:gd name="connsiteX65" fmla="*/ 110910 w 4890221"/>
              <a:gd name="connsiteY65" fmla="*/ 1090753 h 3837930"/>
              <a:gd name="connsiteX66" fmla="*/ 247582 w 4890221"/>
              <a:gd name="connsiteY66" fmla="*/ 1092926 h 3837930"/>
              <a:gd name="connsiteX67" fmla="*/ 274222 w 4890221"/>
              <a:gd name="connsiteY67" fmla="*/ 1094448 h 3837930"/>
              <a:gd name="connsiteX68" fmla="*/ 268460 w 4890221"/>
              <a:gd name="connsiteY68" fmla="*/ 1084329 h 3837930"/>
              <a:gd name="connsiteX69" fmla="*/ 220900 w 4890221"/>
              <a:gd name="connsiteY69" fmla="*/ 1017853 h 3837930"/>
              <a:gd name="connsiteX70" fmla="*/ 216990 w 4890221"/>
              <a:gd name="connsiteY70" fmla="*/ 1009664 h 3837930"/>
              <a:gd name="connsiteX71" fmla="*/ 183412 w 4890221"/>
              <a:gd name="connsiteY71" fmla="*/ 1010795 h 3837930"/>
              <a:gd name="connsiteX72" fmla="*/ 213328 w 4890221"/>
              <a:gd name="connsiteY72" fmla="*/ 1001989 h 3837930"/>
              <a:gd name="connsiteX73" fmla="*/ 198510 w 4890221"/>
              <a:gd name="connsiteY73" fmla="*/ 970947 h 3837930"/>
              <a:gd name="connsiteX74" fmla="*/ 179936 w 4890221"/>
              <a:gd name="connsiteY74" fmla="*/ 921273 h 3837930"/>
              <a:gd name="connsiteX75" fmla="*/ 187875 w 4890221"/>
              <a:gd name="connsiteY75" fmla="*/ 780071 h 3837930"/>
              <a:gd name="connsiteX76" fmla="*/ 376083 w 4890221"/>
              <a:gd name="connsiteY76" fmla="*/ 688772 h 3837930"/>
              <a:gd name="connsiteX77" fmla="*/ 418652 w 4890221"/>
              <a:gd name="connsiteY77" fmla="*/ 660976 h 3837930"/>
              <a:gd name="connsiteX78" fmla="*/ 420758 w 4890221"/>
              <a:gd name="connsiteY78" fmla="*/ 658901 h 3837930"/>
              <a:gd name="connsiteX79" fmla="*/ 416717 w 4890221"/>
              <a:gd name="connsiteY79" fmla="*/ 659166 h 3837930"/>
              <a:gd name="connsiteX80" fmla="*/ 373900 w 4890221"/>
              <a:gd name="connsiteY80" fmla="*/ 600363 h 3837930"/>
              <a:gd name="connsiteX81" fmla="*/ 437571 w 4890221"/>
              <a:gd name="connsiteY81" fmla="*/ 583306 h 3837930"/>
              <a:gd name="connsiteX82" fmla="*/ 489205 w 4890221"/>
              <a:gd name="connsiteY82" fmla="*/ 577237 h 3837930"/>
              <a:gd name="connsiteX83" fmla="*/ 491604 w 4890221"/>
              <a:gd name="connsiteY83" fmla="*/ 573613 h 3837930"/>
              <a:gd name="connsiteX84" fmla="*/ 501496 w 4890221"/>
              <a:gd name="connsiteY84" fmla="*/ 553245 h 3837930"/>
              <a:gd name="connsiteX85" fmla="*/ 535281 w 4890221"/>
              <a:gd name="connsiteY85" fmla="*/ 554520 h 3837930"/>
              <a:gd name="connsiteX86" fmla="*/ 537786 w 4890221"/>
              <a:gd name="connsiteY86" fmla="*/ 551557 h 3837930"/>
              <a:gd name="connsiteX87" fmla="*/ 536876 w 4890221"/>
              <a:gd name="connsiteY87" fmla="*/ 551597 h 3837930"/>
              <a:gd name="connsiteX88" fmla="*/ 537796 w 4890221"/>
              <a:gd name="connsiteY88" fmla="*/ 551544 h 3837930"/>
              <a:gd name="connsiteX89" fmla="*/ 540897 w 4890221"/>
              <a:gd name="connsiteY89" fmla="*/ 547874 h 3837930"/>
              <a:gd name="connsiteX90" fmla="*/ 442392 w 4890221"/>
              <a:gd name="connsiteY90" fmla="*/ 459543 h 3837930"/>
              <a:gd name="connsiteX91" fmla="*/ 496833 w 4890221"/>
              <a:gd name="connsiteY91" fmla="*/ 363599 h 3837930"/>
              <a:gd name="connsiteX92" fmla="*/ 557047 w 4890221"/>
              <a:gd name="connsiteY92" fmla="*/ 300311 h 3837930"/>
              <a:gd name="connsiteX93" fmla="*/ 671252 w 4890221"/>
              <a:gd name="connsiteY93" fmla="*/ 237624 h 3837930"/>
              <a:gd name="connsiteX94" fmla="*/ 784700 w 4890221"/>
              <a:gd name="connsiteY94" fmla="*/ 241048 h 3837930"/>
              <a:gd name="connsiteX95" fmla="*/ 887728 w 4890221"/>
              <a:gd name="connsiteY95" fmla="*/ 250113 h 3837930"/>
              <a:gd name="connsiteX96" fmla="*/ 879872 w 4890221"/>
              <a:gd name="connsiteY96" fmla="*/ 245149 h 3837930"/>
              <a:gd name="connsiteX97" fmla="*/ 853796 w 4890221"/>
              <a:gd name="connsiteY97" fmla="*/ 215466 h 3837930"/>
              <a:gd name="connsiteX98" fmla="*/ 727387 w 4890221"/>
              <a:gd name="connsiteY98" fmla="*/ 185975 h 3837930"/>
              <a:gd name="connsiteX99" fmla="*/ 547561 w 4890221"/>
              <a:gd name="connsiteY99" fmla="*/ 191281 h 3837930"/>
              <a:gd name="connsiteX100" fmla="*/ 536621 w 4890221"/>
              <a:gd name="connsiteY100" fmla="*/ 155014 h 3837930"/>
              <a:gd name="connsiteX101" fmla="*/ 321371 w 4890221"/>
              <a:gd name="connsiteY101" fmla="*/ 149948 h 3837930"/>
              <a:gd name="connsiteX102" fmla="*/ 803920 w 4890221"/>
              <a:gd name="connsiteY102" fmla="*/ 106587 h 3837930"/>
              <a:gd name="connsiteX103" fmla="*/ 1282426 w 4890221"/>
              <a:gd name="connsiteY103" fmla="*/ 84417 h 3837930"/>
              <a:gd name="connsiteX104" fmla="*/ 1352119 w 4890221"/>
              <a:gd name="connsiteY104" fmla="*/ 49642 h 3837930"/>
              <a:gd name="connsiteX105" fmla="*/ 1410109 w 4890221"/>
              <a:gd name="connsiteY105" fmla="*/ 54379 h 3837930"/>
              <a:gd name="connsiteX106" fmla="*/ 1445045 w 4890221"/>
              <a:gd name="connsiteY106" fmla="*/ 5457 h 3837930"/>
              <a:gd name="connsiteX107" fmla="*/ 1960301 w 4890221"/>
              <a:gd name="connsiteY107" fmla="*/ 73633 h 3837930"/>
              <a:gd name="connsiteX108" fmla="*/ 2137367 w 4890221"/>
              <a:gd name="connsiteY108" fmla="*/ 136698 h 3837930"/>
              <a:gd name="connsiteX109" fmla="*/ 2146776 w 4890221"/>
              <a:gd name="connsiteY109" fmla="*/ 111575 h 3837930"/>
              <a:gd name="connsiteX110" fmla="*/ 2197565 w 4890221"/>
              <a:gd name="connsiteY110" fmla="*/ 136815 h 3837930"/>
              <a:gd name="connsiteX111" fmla="*/ 2188153 w 4890221"/>
              <a:gd name="connsiteY111" fmla="*/ 161936 h 3837930"/>
              <a:gd name="connsiteX112" fmla="*/ 2220005 w 4890221"/>
              <a:gd name="connsiteY112" fmla="*/ 183514 h 3837930"/>
              <a:gd name="connsiteX113" fmla="*/ 2210396 w 4890221"/>
              <a:gd name="connsiteY113" fmla="*/ 208503 h 3837930"/>
              <a:gd name="connsiteX114" fmla="*/ 2324397 w 4890221"/>
              <a:gd name="connsiteY114" fmla="*/ 223682 h 3837930"/>
              <a:gd name="connsiteX115" fmla="*/ 2319487 w 4890221"/>
              <a:gd name="connsiteY115" fmla="*/ 235933 h 3837930"/>
              <a:gd name="connsiteX116" fmla="*/ 2319431 w 4890221"/>
              <a:gd name="connsiteY116" fmla="*/ 236076 h 3837930"/>
              <a:gd name="connsiteX117" fmla="*/ 2420986 w 4890221"/>
              <a:gd name="connsiteY117" fmla="*/ 234189 h 3837930"/>
              <a:gd name="connsiteX118" fmla="*/ 2743698 w 4890221"/>
              <a:gd name="connsiteY118" fmla="*/ 192076 h 3837930"/>
              <a:gd name="connsiteX119" fmla="*/ 3698758 w 4890221"/>
              <a:gd name="connsiteY119" fmla="*/ 51925 h 3837930"/>
              <a:gd name="connsiteX120" fmla="*/ 3770740 w 4890221"/>
              <a:gd name="connsiteY120" fmla="*/ 48452 h 3837930"/>
              <a:gd name="connsiteX121" fmla="*/ 3772986 w 4890221"/>
              <a:gd name="connsiteY121" fmla="*/ 76181 h 3837930"/>
              <a:gd name="connsiteX122" fmla="*/ 4039549 w 4890221"/>
              <a:gd name="connsiteY122" fmla="*/ 53229 h 3837930"/>
              <a:gd name="connsiteX123" fmla="*/ 4039153 w 4890221"/>
              <a:gd name="connsiteY123" fmla="*/ 64965 h 3837930"/>
              <a:gd name="connsiteX124" fmla="*/ 4191672 w 4890221"/>
              <a:gd name="connsiteY124" fmla="*/ 49971 h 3837930"/>
              <a:gd name="connsiteX125" fmla="*/ 4447162 w 4890221"/>
              <a:gd name="connsiteY125" fmla="*/ 35752 h 3837930"/>
              <a:gd name="connsiteX126" fmla="*/ 4701217 w 4890221"/>
              <a:gd name="connsiteY126" fmla="*/ 35034 h 3837930"/>
              <a:gd name="connsiteX127" fmla="*/ 4717202 w 4890221"/>
              <a:gd name="connsiteY127" fmla="*/ 169598 h 3837930"/>
              <a:gd name="connsiteX128" fmla="*/ 4716202 w 4890221"/>
              <a:gd name="connsiteY128" fmla="*/ 171761 h 3837930"/>
              <a:gd name="connsiteX129" fmla="*/ 4679707 w 4890221"/>
              <a:gd name="connsiteY129" fmla="*/ 232918 h 3837930"/>
              <a:gd name="connsiteX130" fmla="*/ 4720097 w 4890221"/>
              <a:gd name="connsiteY130" fmla="*/ 253951 h 3837930"/>
              <a:gd name="connsiteX131" fmla="*/ 4622281 w 4890221"/>
              <a:gd name="connsiteY131" fmla="*/ 482767 h 3837930"/>
              <a:gd name="connsiteX132" fmla="*/ 4679935 w 4890221"/>
              <a:gd name="connsiteY132" fmla="*/ 478098 h 3837930"/>
              <a:gd name="connsiteX133" fmla="*/ 4689800 w 4890221"/>
              <a:gd name="connsiteY133" fmla="*/ 599899 h 3837930"/>
              <a:gd name="connsiteX134" fmla="*/ 4653363 w 4890221"/>
              <a:gd name="connsiteY134" fmla="*/ 627693 h 3837930"/>
              <a:gd name="connsiteX135" fmla="*/ 4661273 w 4890221"/>
              <a:gd name="connsiteY135" fmla="*/ 725350 h 3837930"/>
              <a:gd name="connsiteX136" fmla="*/ 4738428 w 4890221"/>
              <a:gd name="connsiteY136" fmla="*/ 719101 h 3837930"/>
              <a:gd name="connsiteX137" fmla="*/ 4701949 w 4890221"/>
              <a:gd name="connsiteY137" fmla="*/ 746359 h 3837930"/>
              <a:gd name="connsiteX138" fmla="*/ 4709858 w 4890221"/>
              <a:gd name="connsiteY138" fmla="*/ 844017 h 3837930"/>
              <a:gd name="connsiteX139" fmla="*/ 4575050 w 4890221"/>
              <a:gd name="connsiteY139" fmla="*/ 854935 h 3837930"/>
              <a:gd name="connsiteX140" fmla="*/ 4580960 w 4890221"/>
              <a:gd name="connsiteY140" fmla="*/ 927909 h 3837930"/>
              <a:gd name="connsiteX141" fmla="*/ 4715769 w 4890221"/>
              <a:gd name="connsiteY141" fmla="*/ 916990 h 3837930"/>
              <a:gd name="connsiteX142" fmla="*/ 4702158 w 4890221"/>
              <a:gd name="connsiteY142" fmla="*/ 957925 h 3837930"/>
              <a:gd name="connsiteX143" fmla="*/ 4702133 w 4890221"/>
              <a:gd name="connsiteY143" fmla="*/ 982658 h 3837930"/>
              <a:gd name="connsiteX144" fmla="*/ 4770643 w 4890221"/>
              <a:gd name="connsiteY144" fmla="*/ 980995 h 3837930"/>
              <a:gd name="connsiteX145" fmla="*/ 4815189 w 4890221"/>
              <a:gd name="connsiteY145" fmla="*/ 1004473 h 3837930"/>
              <a:gd name="connsiteX146" fmla="*/ 4817720 w 4890221"/>
              <a:gd name="connsiteY146" fmla="*/ 1015788 h 3837930"/>
              <a:gd name="connsiteX147" fmla="*/ 4819055 w 4890221"/>
              <a:gd name="connsiteY147" fmla="*/ 1027028 h 3837930"/>
              <a:gd name="connsiteX148" fmla="*/ 4814636 w 4890221"/>
              <a:gd name="connsiteY148" fmla="*/ 1047986 h 3837930"/>
              <a:gd name="connsiteX149" fmla="*/ 4737222 w 4890221"/>
              <a:gd name="connsiteY149" fmla="*/ 1157484 h 3837930"/>
              <a:gd name="connsiteX150" fmla="*/ 4751085 w 4890221"/>
              <a:gd name="connsiteY150" fmla="*/ 1153737 h 3837930"/>
              <a:gd name="connsiteX151" fmla="*/ 4761387 w 4890221"/>
              <a:gd name="connsiteY151" fmla="*/ 1165950 h 3837930"/>
              <a:gd name="connsiteX152" fmla="*/ 4821249 w 4890221"/>
              <a:gd name="connsiteY152" fmla="*/ 1159147 h 3837930"/>
              <a:gd name="connsiteX153" fmla="*/ 4794648 w 4890221"/>
              <a:gd name="connsiteY153" fmla="*/ 1303922 h 3837930"/>
              <a:gd name="connsiteX154" fmla="*/ 4745968 w 4890221"/>
              <a:gd name="connsiteY154" fmla="*/ 1310267 h 3837930"/>
              <a:gd name="connsiteX155" fmla="*/ 4719873 w 4890221"/>
              <a:gd name="connsiteY155" fmla="*/ 1345514 h 3837930"/>
              <a:gd name="connsiteX156" fmla="*/ 4660437 w 4890221"/>
              <a:gd name="connsiteY156" fmla="*/ 1381058 h 3837930"/>
              <a:gd name="connsiteX157" fmla="*/ 4731010 w 4890221"/>
              <a:gd name="connsiteY157" fmla="*/ 1375342 h 3837930"/>
              <a:gd name="connsiteX158" fmla="*/ 4739755 w 4890221"/>
              <a:gd name="connsiteY158" fmla="*/ 1483313 h 3837930"/>
              <a:gd name="connsiteX159" fmla="*/ 4694126 w 4890221"/>
              <a:gd name="connsiteY159" fmla="*/ 1509027 h 3837930"/>
              <a:gd name="connsiteX160" fmla="*/ 4695368 w 4890221"/>
              <a:gd name="connsiteY160" fmla="*/ 1524356 h 3837930"/>
              <a:gd name="connsiteX161" fmla="*/ 4866745 w 4890221"/>
              <a:gd name="connsiteY161" fmla="*/ 1519081 h 3837930"/>
              <a:gd name="connsiteX162" fmla="*/ 4877725 w 4890221"/>
              <a:gd name="connsiteY162" fmla="*/ 1520923 h 3837930"/>
              <a:gd name="connsiteX163" fmla="*/ 4890221 w 4890221"/>
              <a:gd name="connsiteY163" fmla="*/ 1626114 h 3837930"/>
              <a:gd name="connsiteX164" fmla="*/ 4879269 w 4890221"/>
              <a:gd name="connsiteY164" fmla="*/ 1639804 h 3837930"/>
              <a:gd name="connsiteX165" fmla="*/ 4822956 w 4890221"/>
              <a:gd name="connsiteY165" fmla="*/ 1695765 h 3837930"/>
              <a:gd name="connsiteX166" fmla="*/ 4880829 w 4890221"/>
              <a:gd name="connsiteY166" fmla="*/ 1712538 h 3837930"/>
              <a:gd name="connsiteX167" fmla="*/ 4726515 w 4890221"/>
              <a:gd name="connsiteY167" fmla="*/ 1920109 h 3837930"/>
              <a:gd name="connsiteX168" fmla="*/ 4810470 w 4890221"/>
              <a:gd name="connsiteY168" fmla="*/ 1913310 h 3837930"/>
              <a:gd name="connsiteX169" fmla="*/ 4818131 w 4890221"/>
              <a:gd name="connsiteY169" fmla="*/ 2020960 h 3837930"/>
              <a:gd name="connsiteX170" fmla="*/ 4763757 w 4890221"/>
              <a:gd name="connsiteY170" fmla="*/ 2047307 h 3837930"/>
              <a:gd name="connsiteX171" fmla="*/ 4770212 w 4890221"/>
              <a:gd name="connsiteY171" fmla="*/ 2133587 h 3837930"/>
              <a:gd name="connsiteX172" fmla="*/ 4881981 w 4890221"/>
              <a:gd name="connsiteY172" fmla="*/ 2124535 h 3837930"/>
              <a:gd name="connsiteX173" fmla="*/ 4827601 w 4890221"/>
              <a:gd name="connsiteY173" fmla="*/ 2150881 h 3837930"/>
              <a:gd name="connsiteX174" fmla="*/ 4833534 w 4890221"/>
              <a:gd name="connsiteY174" fmla="*/ 2237205 h 3837930"/>
              <a:gd name="connsiteX175" fmla="*/ 4637851 w 4890221"/>
              <a:gd name="connsiteY175" fmla="*/ 2253529 h 3837930"/>
              <a:gd name="connsiteX176" fmla="*/ 4642547 w 4890221"/>
              <a:gd name="connsiteY176" fmla="*/ 2318019 h 3837930"/>
              <a:gd name="connsiteX177" fmla="*/ 4838229 w 4890221"/>
              <a:gd name="connsiteY177" fmla="*/ 2301689 h 3837930"/>
              <a:gd name="connsiteX178" fmla="*/ 4816354 w 4890221"/>
              <a:gd name="connsiteY178" fmla="*/ 2390271 h 3837930"/>
              <a:gd name="connsiteX179" fmla="*/ 4566251 w 4890221"/>
              <a:gd name="connsiteY179" fmla="*/ 2432464 h 3837930"/>
              <a:gd name="connsiteX180" fmla="*/ 4650206 w 4890221"/>
              <a:gd name="connsiteY180" fmla="*/ 2425664 h 3837930"/>
              <a:gd name="connsiteX181" fmla="*/ 4374023 w 4890221"/>
              <a:gd name="connsiteY181" fmla="*/ 2491437 h 3837930"/>
              <a:gd name="connsiteX182" fmla="*/ 4269133 w 4890221"/>
              <a:gd name="connsiteY182" fmla="*/ 2519858 h 3837930"/>
              <a:gd name="connsiteX183" fmla="*/ 4242591 w 4890221"/>
              <a:gd name="connsiteY183" fmla="*/ 2524001 h 3837930"/>
              <a:gd name="connsiteX184" fmla="*/ 4237011 w 4890221"/>
              <a:gd name="connsiteY184" fmla="*/ 2584224 h 3837930"/>
              <a:gd name="connsiteX185" fmla="*/ 4163185 w 4890221"/>
              <a:gd name="connsiteY185" fmla="*/ 2619102 h 3837930"/>
              <a:gd name="connsiteX186" fmla="*/ 4172386 w 4890221"/>
              <a:gd name="connsiteY186" fmla="*/ 2732708 h 3837930"/>
              <a:gd name="connsiteX187" fmla="*/ 4325257 w 4890221"/>
              <a:gd name="connsiteY187" fmla="*/ 2720327 h 3837930"/>
              <a:gd name="connsiteX188" fmla="*/ 4251377 w 4890221"/>
              <a:gd name="connsiteY188" fmla="*/ 2754581 h 3837930"/>
              <a:gd name="connsiteX189" fmla="*/ 4260578 w 4890221"/>
              <a:gd name="connsiteY189" fmla="*/ 2868187 h 3837930"/>
              <a:gd name="connsiteX190" fmla="*/ 4023122 w 4890221"/>
              <a:gd name="connsiteY190" fmla="*/ 2880280 h 3837930"/>
              <a:gd name="connsiteX191" fmla="*/ 4000683 w 4890221"/>
              <a:gd name="connsiteY191" fmla="*/ 2887501 h 3837930"/>
              <a:gd name="connsiteX192" fmla="*/ 4007810 w 4890221"/>
              <a:gd name="connsiteY192" fmla="*/ 2975492 h 3837930"/>
              <a:gd name="connsiteX193" fmla="*/ 4064467 w 4890221"/>
              <a:gd name="connsiteY193" fmla="*/ 2981443 h 3837930"/>
              <a:gd name="connsiteX194" fmla="*/ 4267454 w 4890221"/>
              <a:gd name="connsiteY194" fmla="*/ 2953076 h 3837930"/>
              <a:gd name="connsiteX195" fmla="*/ 4238578 w 4890221"/>
              <a:gd name="connsiteY195" fmla="*/ 3069759 h 3837930"/>
              <a:gd name="connsiteX196" fmla="*/ 4023146 w 4890221"/>
              <a:gd name="connsiteY196" fmla="*/ 3076443 h 3837930"/>
              <a:gd name="connsiteX197" fmla="*/ 4016067 w 4890221"/>
              <a:gd name="connsiteY197" fmla="*/ 3077439 h 3837930"/>
              <a:gd name="connsiteX198" fmla="*/ 4034945 w 4890221"/>
              <a:gd name="connsiteY198" fmla="*/ 3310523 h 3837930"/>
              <a:gd name="connsiteX199" fmla="*/ 3992470 w 4890221"/>
              <a:gd name="connsiteY199" fmla="*/ 3336375 h 3837930"/>
              <a:gd name="connsiteX200" fmla="*/ 4036950 w 4890221"/>
              <a:gd name="connsiteY200" fmla="*/ 3335283 h 3837930"/>
              <a:gd name="connsiteX201" fmla="*/ 4042360 w 4890221"/>
              <a:gd name="connsiteY201" fmla="*/ 3402079 h 3837930"/>
              <a:gd name="connsiteX202" fmla="*/ 4038038 w 4890221"/>
              <a:gd name="connsiteY202" fmla="*/ 3404550 h 3837930"/>
              <a:gd name="connsiteX203" fmla="*/ 3705876 w 4890221"/>
              <a:gd name="connsiteY203" fmla="*/ 3403660 h 3837930"/>
              <a:gd name="connsiteX204" fmla="*/ 2875215 w 4890221"/>
              <a:gd name="connsiteY204" fmla="*/ 3452474 h 3837930"/>
              <a:gd name="connsiteX205" fmla="*/ 2831807 w 4890221"/>
              <a:gd name="connsiteY205" fmla="*/ 3453280 h 3837930"/>
              <a:gd name="connsiteX206" fmla="*/ 2830757 w 4890221"/>
              <a:gd name="connsiteY206" fmla="*/ 3455447 h 3837930"/>
              <a:gd name="connsiteX207" fmla="*/ 2790830 w 4890221"/>
              <a:gd name="connsiteY207" fmla="*/ 3500383 h 3837930"/>
              <a:gd name="connsiteX208" fmla="*/ 2730614 w 4890221"/>
              <a:gd name="connsiteY208" fmla="*/ 3563671 h 3837930"/>
              <a:gd name="connsiteX209" fmla="*/ 2616410 w 4890221"/>
              <a:gd name="connsiteY209" fmla="*/ 3626357 h 3837930"/>
              <a:gd name="connsiteX210" fmla="*/ 2502962 w 4890221"/>
              <a:gd name="connsiteY210" fmla="*/ 3622934 h 3837930"/>
              <a:gd name="connsiteX211" fmla="*/ 2501762 w 4890221"/>
              <a:gd name="connsiteY211" fmla="*/ 3622828 h 3837930"/>
              <a:gd name="connsiteX212" fmla="*/ 2501517 w 4890221"/>
              <a:gd name="connsiteY212" fmla="*/ 3646213 h 3837930"/>
              <a:gd name="connsiteX213" fmla="*/ 2331118 w 4890221"/>
              <a:gd name="connsiteY213" fmla="*/ 3667357 h 3837930"/>
              <a:gd name="connsiteX214" fmla="*/ 2387778 w 4890221"/>
              <a:gd name="connsiteY214" fmla="*/ 3667357 h 3837930"/>
              <a:gd name="connsiteX215" fmla="*/ 2198775 w 4890221"/>
              <a:gd name="connsiteY215" fmla="*/ 3709645 h 3837930"/>
              <a:gd name="connsiteX216" fmla="*/ 1593290 w 4890221"/>
              <a:gd name="connsiteY216" fmla="*/ 3752407 h 3837930"/>
              <a:gd name="connsiteX217" fmla="*/ 892670 w 4890221"/>
              <a:gd name="connsiteY217" fmla="*/ 3837930 h 3837930"/>
              <a:gd name="connsiteX218" fmla="*/ 892670 w 4890221"/>
              <a:gd name="connsiteY218" fmla="*/ 3710119 h 3837930"/>
              <a:gd name="connsiteX219" fmla="*/ 867688 w 4890221"/>
              <a:gd name="connsiteY219" fmla="*/ 3685184 h 3837930"/>
              <a:gd name="connsiteX220" fmla="*/ 854359 w 4890221"/>
              <a:gd name="connsiteY220" fmla="*/ 3666227 h 3837930"/>
              <a:gd name="connsiteX221" fmla="*/ 752668 w 4890221"/>
              <a:gd name="connsiteY221" fmla="*/ 3671605 h 3837930"/>
              <a:gd name="connsiteX222" fmla="*/ 579397 w 4890221"/>
              <a:gd name="connsiteY222" fmla="*/ 3672941 h 3837930"/>
              <a:gd name="connsiteX223" fmla="*/ 581410 w 4890221"/>
              <a:gd name="connsiteY223" fmla="*/ 3652620 h 3837930"/>
              <a:gd name="connsiteX224" fmla="*/ 414773 w 4890221"/>
              <a:gd name="connsiteY224" fmla="*/ 3652514 h 38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4890221" h="3837930">
                <a:moveTo>
                  <a:pt x="139911" y="3637863"/>
                </a:moveTo>
                <a:lnTo>
                  <a:pt x="128079" y="3491765"/>
                </a:lnTo>
                <a:lnTo>
                  <a:pt x="129249" y="3489493"/>
                </a:lnTo>
                <a:cubicBezTo>
                  <a:pt x="141700" y="3467720"/>
                  <a:pt x="156428" y="3445899"/>
                  <a:pt x="171208" y="3425749"/>
                </a:cubicBezTo>
                <a:cubicBezTo>
                  <a:pt x="151492" y="3452420"/>
                  <a:pt x="148059" y="3373359"/>
                  <a:pt x="128368" y="3400614"/>
                </a:cubicBezTo>
                <a:cubicBezTo>
                  <a:pt x="124935" y="3321555"/>
                  <a:pt x="160910" y="3188569"/>
                  <a:pt x="243468" y="3159776"/>
                </a:cubicBezTo>
                <a:cubicBezTo>
                  <a:pt x="222615" y="3160286"/>
                  <a:pt x="201762" y="3160800"/>
                  <a:pt x="180910" y="3161310"/>
                </a:cubicBezTo>
                <a:cubicBezTo>
                  <a:pt x="158922" y="3135658"/>
                  <a:pt x="177477" y="3082250"/>
                  <a:pt x="175179" y="3029349"/>
                </a:cubicBezTo>
                <a:cubicBezTo>
                  <a:pt x="196032" y="3028837"/>
                  <a:pt x="216884" y="3028325"/>
                  <a:pt x="215724" y="3001587"/>
                </a:cubicBezTo>
                <a:cubicBezTo>
                  <a:pt x="214587" y="2975422"/>
                  <a:pt x="212290" y="2922520"/>
                  <a:pt x="211128" y="2895782"/>
                </a:cubicBezTo>
                <a:cubicBezTo>
                  <a:pt x="190277" y="2896294"/>
                  <a:pt x="148572" y="2897318"/>
                  <a:pt x="127410" y="2897837"/>
                </a:cubicBezTo>
                <a:cubicBezTo>
                  <a:pt x="148263" y="2897325"/>
                  <a:pt x="169115" y="2896814"/>
                  <a:pt x="167979" y="2870656"/>
                </a:cubicBezTo>
                <a:cubicBezTo>
                  <a:pt x="166842" y="2844491"/>
                  <a:pt x="164545" y="2791594"/>
                  <a:pt x="163384" y="2764851"/>
                </a:cubicBezTo>
                <a:cubicBezTo>
                  <a:pt x="183669" y="2751260"/>
                  <a:pt x="210102" y="2757304"/>
                  <a:pt x="236532" y="2763275"/>
                </a:cubicBezTo>
                <a:lnTo>
                  <a:pt x="236723" y="2763306"/>
                </a:lnTo>
                <a:lnTo>
                  <a:pt x="234688" y="2737031"/>
                </a:lnTo>
                <a:cubicBezTo>
                  <a:pt x="234687" y="2718353"/>
                  <a:pt x="239444" y="2702376"/>
                  <a:pt x="258472" y="2691805"/>
                </a:cubicBezTo>
                <a:lnTo>
                  <a:pt x="306497" y="2688405"/>
                </a:lnTo>
                <a:lnTo>
                  <a:pt x="306227" y="2682200"/>
                </a:lnTo>
                <a:cubicBezTo>
                  <a:pt x="263386" y="2657065"/>
                  <a:pt x="201656" y="2684767"/>
                  <a:pt x="159951" y="2685791"/>
                </a:cubicBezTo>
                <a:cubicBezTo>
                  <a:pt x="169809" y="2672455"/>
                  <a:pt x="174449" y="2659101"/>
                  <a:pt x="176336" y="2642469"/>
                </a:cubicBezTo>
                <a:lnTo>
                  <a:pt x="177367" y="2615796"/>
                </a:lnTo>
                <a:lnTo>
                  <a:pt x="103185" y="2613430"/>
                </a:lnTo>
                <a:cubicBezTo>
                  <a:pt x="77359" y="2608260"/>
                  <a:pt x="62521" y="2598405"/>
                  <a:pt x="55949" y="2585403"/>
                </a:cubicBezTo>
                <a:lnTo>
                  <a:pt x="53669" y="2573048"/>
                </a:lnTo>
                <a:lnTo>
                  <a:pt x="52681" y="2560844"/>
                </a:lnTo>
                <a:lnTo>
                  <a:pt x="58312" y="2538509"/>
                </a:lnTo>
                <a:cubicBezTo>
                  <a:pt x="72790" y="2503012"/>
                  <a:pt x="109446" y="2461102"/>
                  <a:pt x="146500" y="2425115"/>
                </a:cubicBezTo>
                <a:cubicBezTo>
                  <a:pt x="140323" y="2431070"/>
                  <a:pt x="135499" y="2431154"/>
                  <a:pt x="131351" y="2428316"/>
                </a:cubicBezTo>
                <a:lnTo>
                  <a:pt x="120702" y="2414518"/>
                </a:lnTo>
                <a:lnTo>
                  <a:pt x="55668" y="2418220"/>
                </a:lnTo>
                <a:cubicBezTo>
                  <a:pt x="52996" y="2356679"/>
                  <a:pt x="9008" y="2296152"/>
                  <a:pt x="90318" y="2263695"/>
                </a:cubicBezTo>
                <a:lnTo>
                  <a:pt x="143236" y="2259810"/>
                </a:lnTo>
                <a:lnTo>
                  <a:pt x="172895" y="2223379"/>
                </a:lnTo>
                <a:cubicBezTo>
                  <a:pt x="191433" y="2207512"/>
                  <a:pt x="213318" y="2195208"/>
                  <a:pt x="238635" y="2188653"/>
                </a:cubicBezTo>
                <a:cubicBezTo>
                  <a:pt x="212919" y="2189284"/>
                  <a:pt x="187774" y="2189901"/>
                  <a:pt x="162057" y="2190533"/>
                </a:cubicBezTo>
                <a:cubicBezTo>
                  <a:pt x="135334" y="2167976"/>
                  <a:pt x="159015" y="2120452"/>
                  <a:pt x="156978" y="2073556"/>
                </a:cubicBezTo>
                <a:lnTo>
                  <a:pt x="158990" y="2073338"/>
                </a:lnTo>
                <a:lnTo>
                  <a:pt x="162303" y="2055466"/>
                </a:lnTo>
                <a:cubicBezTo>
                  <a:pt x="165871" y="2047816"/>
                  <a:pt x="171817" y="2041179"/>
                  <a:pt x="181331" y="2035893"/>
                </a:cubicBezTo>
                <a:lnTo>
                  <a:pt x="206753" y="2034094"/>
                </a:lnTo>
                <a:lnTo>
                  <a:pt x="206661" y="2031986"/>
                </a:lnTo>
                <a:lnTo>
                  <a:pt x="21053" y="2027270"/>
                </a:lnTo>
                <a:lnTo>
                  <a:pt x="9250" y="2024616"/>
                </a:lnTo>
                <a:lnTo>
                  <a:pt x="0" y="1910410"/>
                </a:lnTo>
                <a:lnTo>
                  <a:pt x="12403" y="1896311"/>
                </a:lnTo>
                <a:cubicBezTo>
                  <a:pt x="31268" y="1876888"/>
                  <a:pt x="53433" y="1857392"/>
                  <a:pt x="75591" y="1839375"/>
                </a:cubicBezTo>
                <a:cubicBezTo>
                  <a:pt x="45870" y="1863749"/>
                  <a:pt x="43389" y="1793398"/>
                  <a:pt x="13666" y="1817771"/>
                </a:cubicBezTo>
                <a:cubicBezTo>
                  <a:pt x="11201" y="1747938"/>
                  <a:pt x="68207" y="1629878"/>
                  <a:pt x="189022" y="1603276"/>
                </a:cubicBezTo>
                <a:lnTo>
                  <a:pt x="97924" y="1605511"/>
                </a:lnTo>
                <a:cubicBezTo>
                  <a:pt x="66745" y="1583145"/>
                  <a:pt x="95459" y="1535678"/>
                  <a:pt x="94005" y="1488946"/>
                </a:cubicBezTo>
                <a:cubicBezTo>
                  <a:pt x="124180" y="1488206"/>
                  <a:pt x="154921" y="1487451"/>
                  <a:pt x="153894" y="1463832"/>
                </a:cubicBezTo>
                <a:cubicBezTo>
                  <a:pt x="152892" y="1440733"/>
                  <a:pt x="151437" y="1394001"/>
                  <a:pt x="150411" y="1370387"/>
                </a:cubicBezTo>
                <a:cubicBezTo>
                  <a:pt x="120232" y="1371129"/>
                  <a:pt x="59314" y="1372624"/>
                  <a:pt x="29134" y="1373364"/>
                </a:cubicBezTo>
                <a:cubicBezTo>
                  <a:pt x="59314" y="1372624"/>
                  <a:pt x="90057" y="1371869"/>
                  <a:pt x="89031" y="1348251"/>
                </a:cubicBezTo>
                <a:cubicBezTo>
                  <a:pt x="88027" y="1325150"/>
                  <a:pt x="86566" y="1278418"/>
                  <a:pt x="86115" y="1254792"/>
                </a:cubicBezTo>
                <a:cubicBezTo>
                  <a:pt x="146007" y="1229680"/>
                  <a:pt x="238567" y="1274175"/>
                  <a:pt x="298464" y="1249067"/>
                </a:cubicBezTo>
                <a:lnTo>
                  <a:pt x="297190" y="1212952"/>
                </a:lnTo>
                <a:lnTo>
                  <a:pt x="294051" y="1212534"/>
                </a:lnTo>
                <a:lnTo>
                  <a:pt x="290286" y="1210073"/>
                </a:lnTo>
                <a:lnTo>
                  <a:pt x="280725" y="1209661"/>
                </a:lnTo>
                <a:cubicBezTo>
                  <a:pt x="245260" y="1209718"/>
                  <a:pt x="207418" y="1215122"/>
                  <a:pt x="169577" y="1215121"/>
                </a:cubicBezTo>
                <a:lnTo>
                  <a:pt x="166570" y="1176289"/>
                </a:lnTo>
                <a:lnTo>
                  <a:pt x="133664" y="1180399"/>
                </a:lnTo>
                <a:cubicBezTo>
                  <a:pt x="115721" y="1182695"/>
                  <a:pt x="98740" y="1184589"/>
                  <a:pt x="83653" y="1184959"/>
                </a:cubicBezTo>
                <a:cubicBezTo>
                  <a:pt x="113370" y="1160586"/>
                  <a:pt x="112366" y="1137485"/>
                  <a:pt x="110910" y="1090753"/>
                </a:cubicBezTo>
                <a:cubicBezTo>
                  <a:pt x="155947" y="1077830"/>
                  <a:pt x="201854" y="1088267"/>
                  <a:pt x="247582" y="1092926"/>
                </a:cubicBezTo>
                <a:lnTo>
                  <a:pt x="274222" y="1094448"/>
                </a:lnTo>
                <a:lnTo>
                  <a:pt x="268460" y="1084329"/>
                </a:lnTo>
                <a:cubicBezTo>
                  <a:pt x="253431" y="1071418"/>
                  <a:pt x="236616" y="1047144"/>
                  <a:pt x="220900" y="1017853"/>
                </a:cubicBezTo>
                <a:lnTo>
                  <a:pt x="216990" y="1009664"/>
                </a:lnTo>
                <a:lnTo>
                  <a:pt x="183412" y="1010795"/>
                </a:lnTo>
                <a:lnTo>
                  <a:pt x="213328" y="1001989"/>
                </a:lnTo>
                <a:lnTo>
                  <a:pt x="198510" y="970947"/>
                </a:lnTo>
                <a:cubicBezTo>
                  <a:pt x="191563" y="954586"/>
                  <a:pt x="185251" y="937764"/>
                  <a:pt x="179936" y="921273"/>
                </a:cubicBezTo>
                <a:cubicBezTo>
                  <a:pt x="158626" y="854862"/>
                  <a:pt x="154534" y="792191"/>
                  <a:pt x="187875" y="780071"/>
                </a:cubicBezTo>
                <a:cubicBezTo>
                  <a:pt x="215393" y="759577"/>
                  <a:pt x="349427" y="709675"/>
                  <a:pt x="376083" y="688772"/>
                </a:cubicBezTo>
                <a:cubicBezTo>
                  <a:pt x="382638" y="690385"/>
                  <a:pt x="399356" y="678767"/>
                  <a:pt x="418652" y="660976"/>
                </a:cubicBezTo>
                <a:lnTo>
                  <a:pt x="420758" y="658901"/>
                </a:lnTo>
                <a:lnTo>
                  <a:pt x="416717" y="659166"/>
                </a:lnTo>
                <a:cubicBezTo>
                  <a:pt x="362324" y="650257"/>
                  <a:pt x="351616" y="615080"/>
                  <a:pt x="373900" y="600363"/>
                </a:cubicBezTo>
                <a:cubicBezTo>
                  <a:pt x="394591" y="592663"/>
                  <a:pt x="415962" y="587201"/>
                  <a:pt x="437571" y="583306"/>
                </a:cubicBezTo>
                <a:lnTo>
                  <a:pt x="489205" y="577237"/>
                </a:lnTo>
                <a:lnTo>
                  <a:pt x="491604" y="573613"/>
                </a:lnTo>
                <a:cubicBezTo>
                  <a:pt x="495833" y="566378"/>
                  <a:pt x="499224" y="559501"/>
                  <a:pt x="501496" y="553245"/>
                </a:cubicBezTo>
                <a:cubicBezTo>
                  <a:pt x="514696" y="555861"/>
                  <a:pt x="527680" y="558620"/>
                  <a:pt x="535281" y="554520"/>
                </a:cubicBezTo>
                <a:lnTo>
                  <a:pt x="537786" y="551557"/>
                </a:lnTo>
                <a:lnTo>
                  <a:pt x="536876" y="551597"/>
                </a:lnTo>
                <a:lnTo>
                  <a:pt x="537796" y="551544"/>
                </a:lnTo>
                <a:lnTo>
                  <a:pt x="540897" y="547874"/>
                </a:lnTo>
                <a:cubicBezTo>
                  <a:pt x="559195" y="497016"/>
                  <a:pt x="471949" y="480799"/>
                  <a:pt x="442392" y="459543"/>
                </a:cubicBezTo>
                <a:cubicBezTo>
                  <a:pt x="434731" y="430344"/>
                  <a:pt x="470609" y="384701"/>
                  <a:pt x="496833" y="363599"/>
                </a:cubicBezTo>
                <a:cubicBezTo>
                  <a:pt x="496833" y="363599"/>
                  <a:pt x="522352" y="332187"/>
                  <a:pt x="557047" y="300311"/>
                </a:cubicBezTo>
                <a:cubicBezTo>
                  <a:pt x="591743" y="268431"/>
                  <a:pt x="635117" y="237153"/>
                  <a:pt x="671252" y="237624"/>
                </a:cubicBezTo>
                <a:cubicBezTo>
                  <a:pt x="707566" y="237858"/>
                  <a:pt x="745784" y="238875"/>
                  <a:pt x="784700" y="241048"/>
                </a:cubicBezTo>
                <a:lnTo>
                  <a:pt x="887728" y="250113"/>
                </a:lnTo>
                <a:lnTo>
                  <a:pt x="879872" y="245149"/>
                </a:lnTo>
                <a:cubicBezTo>
                  <a:pt x="868208" y="234259"/>
                  <a:pt x="861835" y="221729"/>
                  <a:pt x="853796" y="215466"/>
                </a:cubicBezTo>
                <a:cubicBezTo>
                  <a:pt x="831427" y="189873"/>
                  <a:pt x="783825" y="185001"/>
                  <a:pt x="727387" y="185975"/>
                </a:cubicBezTo>
                <a:cubicBezTo>
                  <a:pt x="671119" y="186123"/>
                  <a:pt x="605843" y="192938"/>
                  <a:pt x="547561" y="191281"/>
                </a:cubicBezTo>
                <a:cubicBezTo>
                  <a:pt x="527615" y="193037"/>
                  <a:pt x="533679" y="167575"/>
                  <a:pt x="536621" y="155014"/>
                </a:cubicBezTo>
                <a:cubicBezTo>
                  <a:pt x="454029" y="172347"/>
                  <a:pt x="399178" y="155186"/>
                  <a:pt x="321371" y="149948"/>
                </a:cubicBezTo>
                <a:cubicBezTo>
                  <a:pt x="486910" y="114113"/>
                  <a:pt x="646504" y="107558"/>
                  <a:pt x="803920" y="106587"/>
                </a:cubicBezTo>
                <a:cubicBezTo>
                  <a:pt x="961350" y="106092"/>
                  <a:pt x="1118208" y="106156"/>
                  <a:pt x="1282426" y="84417"/>
                </a:cubicBezTo>
                <a:cubicBezTo>
                  <a:pt x="1321121" y="86660"/>
                  <a:pt x="1313238" y="47737"/>
                  <a:pt x="1352119" y="49642"/>
                </a:cubicBezTo>
                <a:lnTo>
                  <a:pt x="1410109" y="54379"/>
                </a:lnTo>
                <a:cubicBezTo>
                  <a:pt x="1398482" y="27481"/>
                  <a:pt x="1425583" y="3792"/>
                  <a:pt x="1445045" y="5457"/>
                </a:cubicBezTo>
                <a:cubicBezTo>
                  <a:pt x="1627424" y="-6117"/>
                  <a:pt x="1828406" y="-5828"/>
                  <a:pt x="1960301" y="73633"/>
                </a:cubicBezTo>
                <a:cubicBezTo>
                  <a:pt x="2012557" y="95629"/>
                  <a:pt x="2062959" y="121080"/>
                  <a:pt x="2137367" y="136698"/>
                </a:cubicBezTo>
                <a:cubicBezTo>
                  <a:pt x="2142263" y="124032"/>
                  <a:pt x="2142263" y="124032"/>
                  <a:pt x="2146776" y="111575"/>
                </a:cubicBezTo>
                <a:cubicBezTo>
                  <a:pt x="2137551" y="136354"/>
                  <a:pt x="2184082" y="119452"/>
                  <a:pt x="2197565" y="136815"/>
                </a:cubicBezTo>
                <a:cubicBezTo>
                  <a:pt x="2192869" y="149613"/>
                  <a:pt x="2192869" y="149613"/>
                  <a:pt x="2188153" y="161936"/>
                </a:cubicBezTo>
                <a:cubicBezTo>
                  <a:pt x="2183442" y="174256"/>
                  <a:pt x="2201823" y="178951"/>
                  <a:pt x="2220005" y="183514"/>
                </a:cubicBezTo>
                <a:cubicBezTo>
                  <a:pt x="2215109" y="196178"/>
                  <a:pt x="2215109" y="196178"/>
                  <a:pt x="2210396" y="208503"/>
                </a:cubicBezTo>
                <a:cubicBezTo>
                  <a:pt x="2251472" y="205303"/>
                  <a:pt x="2278781" y="238380"/>
                  <a:pt x="2324397" y="223682"/>
                </a:cubicBezTo>
                <a:cubicBezTo>
                  <a:pt x="2321941" y="229778"/>
                  <a:pt x="2320712" y="232826"/>
                  <a:pt x="2319487" y="235933"/>
                </a:cubicBezTo>
                <a:lnTo>
                  <a:pt x="2319431" y="236076"/>
                </a:lnTo>
                <a:lnTo>
                  <a:pt x="2420986" y="234189"/>
                </a:lnTo>
                <a:cubicBezTo>
                  <a:pt x="2532507" y="229293"/>
                  <a:pt x="2641103" y="217614"/>
                  <a:pt x="2743698" y="192076"/>
                </a:cubicBezTo>
                <a:cubicBezTo>
                  <a:pt x="3050983" y="107531"/>
                  <a:pt x="3376496" y="70664"/>
                  <a:pt x="3698758" y="51925"/>
                </a:cubicBezTo>
                <a:lnTo>
                  <a:pt x="3770740" y="48452"/>
                </a:lnTo>
                <a:lnTo>
                  <a:pt x="3772986" y="76181"/>
                </a:lnTo>
                <a:lnTo>
                  <a:pt x="4039549" y="53229"/>
                </a:lnTo>
                <a:lnTo>
                  <a:pt x="4039153" y="64965"/>
                </a:lnTo>
                <a:lnTo>
                  <a:pt x="4191672" y="49971"/>
                </a:lnTo>
                <a:cubicBezTo>
                  <a:pt x="4276855" y="43270"/>
                  <a:pt x="4362033" y="38387"/>
                  <a:pt x="4447162" y="35752"/>
                </a:cubicBezTo>
                <a:lnTo>
                  <a:pt x="4701217" y="35034"/>
                </a:lnTo>
                <a:lnTo>
                  <a:pt x="4717202" y="169598"/>
                </a:lnTo>
                <a:lnTo>
                  <a:pt x="4716202" y="171761"/>
                </a:lnTo>
                <a:cubicBezTo>
                  <a:pt x="4705471" y="192554"/>
                  <a:pt x="4692643" y="213509"/>
                  <a:pt x="4679707" y="232918"/>
                </a:cubicBezTo>
                <a:cubicBezTo>
                  <a:pt x="4696969" y="207219"/>
                  <a:pt x="4702880" y="280192"/>
                  <a:pt x="4720097" y="253951"/>
                </a:cubicBezTo>
                <a:cubicBezTo>
                  <a:pt x="4726008" y="326923"/>
                  <a:pt x="4697438" y="451839"/>
                  <a:pt x="4622281" y="482767"/>
                </a:cubicBezTo>
                <a:cubicBezTo>
                  <a:pt x="4641499" y="481211"/>
                  <a:pt x="4660717" y="479654"/>
                  <a:pt x="4679935" y="478098"/>
                </a:cubicBezTo>
                <a:cubicBezTo>
                  <a:pt x="4701108" y="500691"/>
                  <a:pt x="4685845" y="551071"/>
                  <a:pt x="4689800" y="599899"/>
                </a:cubicBezTo>
                <a:cubicBezTo>
                  <a:pt x="4670582" y="601456"/>
                  <a:pt x="4651364" y="603013"/>
                  <a:pt x="4653363" y="627693"/>
                </a:cubicBezTo>
                <a:cubicBezTo>
                  <a:pt x="4655319" y="651842"/>
                  <a:pt x="4659274" y="700671"/>
                  <a:pt x="4661273" y="725350"/>
                </a:cubicBezTo>
                <a:cubicBezTo>
                  <a:pt x="4680490" y="723793"/>
                  <a:pt x="4718926" y="720681"/>
                  <a:pt x="4738428" y="719101"/>
                </a:cubicBezTo>
                <a:cubicBezTo>
                  <a:pt x="4719211" y="720658"/>
                  <a:pt x="4699993" y="722215"/>
                  <a:pt x="4701949" y="746359"/>
                </a:cubicBezTo>
                <a:cubicBezTo>
                  <a:pt x="4703905" y="770509"/>
                  <a:pt x="4707859" y="819333"/>
                  <a:pt x="4709858" y="844017"/>
                </a:cubicBezTo>
                <a:cubicBezTo>
                  <a:pt x="4673379" y="871275"/>
                  <a:pt x="4611486" y="827138"/>
                  <a:pt x="4575050" y="854935"/>
                </a:cubicBezTo>
                <a:lnTo>
                  <a:pt x="4580960" y="927909"/>
                </a:lnTo>
                <a:cubicBezTo>
                  <a:pt x="4621351" y="948941"/>
                  <a:pt x="4677333" y="920103"/>
                  <a:pt x="4715769" y="916990"/>
                </a:cubicBezTo>
                <a:cubicBezTo>
                  <a:pt x="4707138" y="929841"/>
                  <a:pt x="4703322" y="942438"/>
                  <a:pt x="4702158" y="957925"/>
                </a:cubicBezTo>
                <a:lnTo>
                  <a:pt x="4702133" y="982658"/>
                </a:lnTo>
                <a:lnTo>
                  <a:pt x="4770643" y="980995"/>
                </a:lnTo>
                <a:cubicBezTo>
                  <a:pt x="4794646" y="984437"/>
                  <a:pt x="4808676" y="992785"/>
                  <a:pt x="4815189" y="1004473"/>
                </a:cubicBezTo>
                <a:lnTo>
                  <a:pt x="4817720" y="1015788"/>
                </a:lnTo>
                <a:lnTo>
                  <a:pt x="4819055" y="1027028"/>
                </a:lnTo>
                <a:lnTo>
                  <a:pt x="4814636" y="1047986"/>
                </a:lnTo>
                <a:cubicBezTo>
                  <a:pt x="4802512" y="1081582"/>
                  <a:pt x="4770153" y="1122262"/>
                  <a:pt x="4737222" y="1157484"/>
                </a:cubicBezTo>
                <a:cubicBezTo>
                  <a:pt x="4742714" y="1151654"/>
                  <a:pt x="4747161" y="1151325"/>
                  <a:pt x="4751085" y="1153737"/>
                </a:cubicBezTo>
                <a:lnTo>
                  <a:pt x="4761387" y="1165950"/>
                </a:lnTo>
                <a:lnTo>
                  <a:pt x="4821249" y="1159147"/>
                </a:lnTo>
                <a:cubicBezTo>
                  <a:pt x="4825849" y="1215950"/>
                  <a:pt x="4868528" y="1269669"/>
                  <a:pt x="4794648" y="1303922"/>
                </a:cubicBezTo>
                <a:lnTo>
                  <a:pt x="4745968" y="1310267"/>
                </a:lnTo>
                <a:lnTo>
                  <a:pt x="4719873" y="1345514"/>
                </a:lnTo>
                <a:cubicBezTo>
                  <a:pt x="4703323" y="1361158"/>
                  <a:pt x="4683563" y="1373679"/>
                  <a:pt x="4660437" y="1381058"/>
                </a:cubicBezTo>
                <a:cubicBezTo>
                  <a:pt x="4684136" y="1379139"/>
                  <a:pt x="4707311" y="1377262"/>
                  <a:pt x="4731010" y="1375342"/>
                </a:cubicBezTo>
                <a:cubicBezTo>
                  <a:pt x="4756445" y="1394826"/>
                  <a:pt x="4736249" y="1440028"/>
                  <a:pt x="4739755" y="1483313"/>
                </a:cubicBezTo>
                <a:cubicBezTo>
                  <a:pt x="4716055" y="1485232"/>
                  <a:pt x="4692355" y="1487152"/>
                  <a:pt x="4694126" y="1509027"/>
                </a:cubicBezTo>
                <a:lnTo>
                  <a:pt x="4695368" y="1524356"/>
                </a:lnTo>
                <a:lnTo>
                  <a:pt x="4866745" y="1519081"/>
                </a:lnTo>
                <a:lnTo>
                  <a:pt x="4877725" y="1520923"/>
                </a:lnTo>
                <a:lnTo>
                  <a:pt x="4890221" y="1626114"/>
                </a:lnTo>
                <a:lnTo>
                  <a:pt x="4879269" y="1639804"/>
                </a:lnTo>
                <a:cubicBezTo>
                  <a:pt x="4862542" y="1658754"/>
                  <a:pt x="4842771" y="1677944"/>
                  <a:pt x="4822956" y="1695765"/>
                </a:cubicBezTo>
                <a:cubicBezTo>
                  <a:pt x="4849527" y="1671670"/>
                  <a:pt x="4854257" y="1736634"/>
                  <a:pt x="4880829" y="1712538"/>
                </a:cubicBezTo>
                <a:cubicBezTo>
                  <a:pt x="4885526" y="1777024"/>
                  <a:pt x="4837038" y="1889223"/>
                  <a:pt x="4726515" y="1920109"/>
                </a:cubicBezTo>
                <a:lnTo>
                  <a:pt x="4810470" y="1913310"/>
                </a:lnTo>
                <a:cubicBezTo>
                  <a:pt x="4840008" y="1932386"/>
                  <a:pt x="4815167" y="1977797"/>
                  <a:pt x="4818131" y="2020960"/>
                </a:cubicBezTo>
                <a:cubicBezTo>
                  <a:pt x="4790322" y="2023213"/>
                  <a:pt x="4761991" y="2025507"/>
                  <a:pt x="4763757" y="2047307"/>
                </a:cubicBezTo>
                <a:cubicBezTo>
                  <a:pt x="4765484" y="2068628"/>
                  <a:pt x="4768447" y="2111792"/>
                  <a:pt x="4770212" y="2133587"/>
                </a:cubicBezTo>
                <a:cubicBezTo>
                  <a:pt x="4798025" y="2131334"/>
                  <a:pt x="4854169" y="2126787"/>
                  <a:pt x="4881981" y="2124535"/>
                </a:cubicBezTo>
                <a:cubicBezTo>
                  <a:pt x="4854169" y="2126787"/>
                  <a:pt x="4825836" y="2129082"/>
                  <a:pt x="4827601" y="2150881"/>
                </a:cubicBezTo>
                <a:cubicBezTo>
                  <a:pt x="4829328" y="2172203"/>
                  <a:pt x="4832298" y="2215368"/>
                  <a:pt x="4833534" y="2237205"/>
                </a:cubicBezTo>
                <a:cubicBezTo>
                  <a:pt x="4779157" y="2263550"/>
                  <a:pt x="4692232" y="2227187"/>
                  <a:pt x="4637851" y="2253529"/>
                </a:cubicBezTo>
                <a:lnTo>
                  <a:pt x="4642547" y="2318019"/>
                </a:lnTo>
                <a:cubicBezTo>
                  <a:pt x="4699892" y="2334838"/>
                  <a:pt x="4782611" y="2306194"/>
                  <a:pt x="4838229" y="2301689"/>
                </a:cubicBezTo>
                <a:cubicBezTo>
                  <a:pt x="4811662" y="2325785"/>
                  <a:pt x="4813389" y="2347107"/>
                  <a:pt x="4816354" y="2390271"/>
                </a:cubicBezTo>
                <a:cubicBezTo>
                  <a:pt x="4734162" y="2418864"/>
                  <a:pt x="4645516" y="2361179"/>
                  <a:pt x="4566251" y="2432464"/>
                </a:cubicBezTo>
                <a:lnTo>
                  <a:pt x="4650206" y="2425664"/>
                </a:lnTo>
                <a:cubicBezTo>
                  <a:pt x="4602249" y="2537819"/>
                  <a:pt x="4456213" y="2462844"/>
                  <a:pt x="4374023" y="2491437"/>
                </a:cubicBezTo>
                <a:cubicBezTo>
                  <a:pt x="4340116" y="2503186"/>
                  <a:pt x="4305058" y="2512457"/>
                  <a:pt x="4269133" y="2519858"/>
                </a:cubicBezTo>
                <a:lnTo>
                  <a:pt x="4242591" y="2524001"/>
                </a:lnTo>
                <a:lnTo>
                  <a:pt x="4237011" y="2584224"/>
                </a:lnTo>
                <a:cubicBezTo>
                  <a:pt x="4198936" y="2587308"/>
                  <a:pt x="4160859" y="2590392"/>
                  <a:pt x="4163185" y="2619102"/>
                </a:cubicBezTo>
                <a:cubicBezTo>
                  <a:pt x="4165460" y="2647195"/>
                  <a:pt x="4170061" y="2703999"/>
                  <a:pt x="4172386" y="2732708"/>
                </a:cubicBezTo>
                <a:cubicBezTo>
                  <a:pt x="4210463" y="2729624"/>
                  <a:pt x="4286614" y="2723457"/>
                  <a:pt x="4325257" y="2720327"/>
                </a:cubicBezTo>
                <a:cubicBezTo>
                  <a:pt x="4287180" y="2723411"/>
                  <a:pt x="4249102" y="2726495"/>
                  <a:pt x="4251377" y="2754581"/>
                </a:cubicBezTo>
                <a:cubicBezTo>
                  <a:pt x="4253652" y="2782674"/>
                  <a:pt x="4258253" y="2839471"/>
                  <a:pt x="4260578" y="2868187"/>
                </a:cubicBezTo>
                <a:cubicBezTo>
                  <a:pt x="4195934" y="2898159"/>
                  <a:pt x="4096443" y="2865534"/>
                  <a:pt x="4023122" y="2880280"/>
                </a:cubicBezTo>
                <a:lnTo>
                  <a:pt x="4000683" y="2887501"/>
                </a:lnTo>
                <a:lnTo>
                  <a:pt x="4007810" y="2975492"/>
                </a:lnTo>
                <a:lnTo>
                  <a:pt x="4064467" y="2981443"/>
                </a:lnTo>
                <a:cubicBezTo>
                  <a:pt x="4132768" y="2979887"/>
                  <a:pt x="4210339" y="2957702"/>
                  <a:pt x="4267454" y="2953076"/>
                </a:cubicBezTo>
                <a:cubicBezTo>
                  <a:pt x="4231652" y="2984246"/>
                  <a:pt x="4233978" y="3012962"/>
                  <a:pt x="4238578" y="3069759"/>
                </a:cubicBezTo>
                <a:cubicBezTo>
                  <a:pt x="4168607" y="3093100"/>
                  <a:pt x="4094842" y="3072324"/>
                  <a:pt x="4023146" y="3076443"/>
                </a:cubicBezTo>
                <a:lnTo>
                  <a:pt x="4016067" y="3077439"/>
                </a:lnTo>
                <a:lnTo>
                  <a:pt x="4034945" y="3310523"/>
                </a:lnTo>
                <a:lnTo>
                  <a:pt x="3992470" y="3336375"/>
                </a:lnTo>
                <a:lnTo>
                  <a:pt x="4036950" y="3335283"/>
                </a:lnTo>
                <a:lnTo>
                  <a:pt x="4042360" y="3402079"/>
                </a:lnTo>
                <a:lnTo>
                  <a:pt x="4038038" y="3404550"/>
                </a:lnTo>
                <a:cubicBezTo>
                  <a:pt x="3940930" y="3437999"/>
                  <a:pt x="3798282" y="3378033"/>
                  <a:pt x="3705876" y="3403660"/>
                </a:cubicBezTo>
                <a:cubicBezTo>
                  <a:pt x="3452307" y="3473349"/>
                  <a:pt x="3159416" y="3452770"/>
                  <a:pt x="2875215" y="3452474"/>
                </a:cubicBezTo>
                <a:lnTo>
                  <a:pt x="2831807" y="3453280"/>
                </a:lnTo>
                <a:lnTo>
                  <a:pt x="2830757" y="3455447"/>
                </a:lnTo>
                <a:cubicBezTo>
                  <a:pt x="2819467" y="3473145"/>
                  <a:pt x="2803942" y="3489832"/>
                  <a:pt x="2790830" y="3500383"/>
                </a:cubicBezTo>
                <a:cubicBezTo>
                  <a:pt x="2790830" y="3500383"/>
                  <a:pt x="2765311" y="3531795"/>
                  <a:pt x="2730614" y="3563671"/>
                </a:cubicBezTo>
                <a:cubicBezTo>
                  <a:pt x="2695920" y="3595551"/>
                  <a:pt x="2652545" y="3626828"/>
                  <a:pt x="2616410" y="3626357"/>
                </a:cubicBezTo>
                <a:cubicBezTo>
                  <a:pt x="2580096" y="3626125"/>
                  <a:pt x="2541879" y="3625106"/>
                  <a:pt x="2502962" y="3622934"/>
                </a:cubicBezTo>
                <a:lnTo>
                  <a:pt x="2501762" y="3622828"/>
                </a:lnTo>
                <a:lnTo>
                  <a:pt x="2501517" y="3646213"/>
                </a:lnTo>
                <a:cubicBezTo>
                  <a:pt x="2444856" y="3667357"/>
                  <a:pt x="2387778" y="3603452"/>
                  <a:pt x="2331118" y="3667357"/>
                </a:cubicBezTo>
                <a:cubicBezTo>
                  <a:pt x="2350144" y="3667357"/>
                  <a:pt x="2368748" y="3667358"/>
                  <a:pt x="2387778" y="3667357"/>
                </a:cubicBezTo>
                <a:cubicBezTo>
                  <a:pt x="2350143" y="3774024"/>
                  <a:pt x="2255431" y="3688502"/>
                  <a:pt x="2198775" y="3709645"/>
                </a:cubicBezTo>
                <a:cubicBezTo>
                  <a:pt x="2011462" y="3780132"/>
                  <a:pt x="1782294" y="3688501"/>
                  <a:pt x="1593290" y="3752407"/>
                </a:cubicBezTo>
                <a:cubicBezTo>
                  <a:pt x="1365808" y="3837930"/>
                  <a:pt x="1119726" y="3837930"/>
                  <a:pt x="892670" y="3837930"/>
                </a:cubicBezTo>
                <a:cubicBezTo>
                  <a:pt x="892670" y="3795168"/>
                  <a:pt x="911696" y="3731263"/>
                  <a:pt x="892670" y="3710119"/>
                </a:cubicBezTo>
                <a:cubicBezTo>
                  <a:pt x="883210" y="3702131"/>
                  <a:pt x="874931" y="3693805"/>
                  <a:pt x="867688" y="3685184"/>
                </a:cubicBezTo>
                <a:lnTo>
                  <a:pt x="854359" y="3666227"/>
                </a:lnTo>
                <a:lnTo>
                  <a:pt x="752668" y="3671605"/>
                </a:lnTo>
                <a:cubicBezTo>
                  <a:pt x="694114" y="3672941"/>
                  <a:pt x="636161" y="3672941"/>
                  <a:pt x="579397" y="3672941"/>
                </a:cubicBezTo>
                <a:lnTo>
                  <a:pt x="581410" y="3652620"/>
                </a:lnTo>
                <a:lnTo>
                  <a:pt x="414773" y="3652514"/>
                </a:lnTo>
                <a:close/>
              </a:path>
            </a:pathLst>
          </a:custGeom>
          <a:gradFill>
            <a:gsLst>
              <a:gs pos="0">
                <a:srgbClr val="43CEA2"/>
              </a:gs>
              <a:gs pos="100000">
                <a:srgbClr val="185A9D"/>
              </a:gs>
            </a:gsLst>
            <a:lin ang="7200000" scaled="0"/>
          </a:gradFill>
          <a:ln w="9525" cap="flat">
            <a:noFill/>
            <a:prstDash val="solid"/>
            <a:miter/>
          </a:ln>
        </p:spPr>
        <p:txBody>
          <a:bodyPr rtlCol="0" anchor="ctr"/>
          <a:lstStyle/>
          <a:p>
            <a:endParaRPr lang="ru-RU"/>
          </a:p>
        </p:txBody>
      </p:sp>
      <p:pic>
        <p:nvPicPr>
          <p:cNvPr id="17" name="Рисунок 16">
            <a:extLst>
              <a:ext uri="{FF2B5EF4-FFF2-40B4-BE49-F238E27FC236}">
                <a16:creationId xmlns:a16="http://schemas.microsoft.com/office/drawing/2014/main" id="{52D256CC-0D1D-4831-AB94-26CDA287429E}"/>
              </a:ext>
            </a:extLst>
          </p:cNvPr>
          <p:cNvPicPr>
            <a:picLocks noChangeAspect="1"/>
          </p:cNvPicPr>
          <p:nvPr/>
        </p:nvPicPr>
        <p:blipFill>
          <a:blip r:embed="rId2"/>
          <a:srcRect l="21998" r="7663"/>
          <a:stretch>
            <a:fillRect/>
          </a:stretch>
        </p:blipFill>
        <p:spPr>
          <a:xfrm>
            <a:off x="7819987" y="-137505"/>
            <a:ext cx="7525905" cy="7133009"/>
          </a:xfrm>
          <a:custGeom>
            <a:avLst/>
            <a:gdLst>
              <a:gd name="connsiteX0" fmla="*/ 394310 w 7525905"/>
              <a:gd name="connsiteY0" fmla="*/ 0 h 7133009"/>
              <a:gd name="connsiteX1" fmla="*/ 6390044 w 7525905"/>
              <a:gd name="connsiteY1" fmla="*/ 0 h 7133009"/>
              <a:gd name="connsiteX2" fmla="*/ 6390955 w 7525905"/>
              <a:gd name="connsiteY2" fmla="*/ 1044 h 7133009"/>
              <a:gd name="connsiteX3" fmla="*/ 6390968 w 7525905"/>
              <a:gd name="connsiteY3" fmla="*/ 0 h 7133009"/>
              <a:gd name="connsiteX4" fmla="*/ 6529106 w 7525905"/>
              <a:gd name="connsiteY4" fmla="*/ 0 h 7133009"/>
              <a:gd name="connsiteX5" fmla="*/ 6537828 w 7525905"/>
              <a:gd name="connsiteY5" fmla="*/ 45089 h 7133009"/>
              <a:gd name="connsiteX6" fmla="*/ 6541882 w 7525905"/>
              <a:gd name="connsiteY6" fmla="*/ 144149 h 7133009"/>
              <a:gd name="connsiteX7" fmla="*/ 6548679 w 7525905"/>
              <a:gd name="connsiteY7" fmla="*/ 149286 h 7133009"/>
              <a:gd name="connsiteX8" fmla="*/ 6587426 w 7525905"/>
              <a:gd name="connsiteY8" fmla="*/ 171339 h 7133009"/>
              <a:gd name="connsiteX9" fmla="*/ 6579707 w 7525905"/>
              <a:gd name="connsiteY9" fmla="*/ 235316 h 7133009"/>
              <a:gd name="connsiteX10" fmla="*/ 6585180 w 7525905"/>
              <a:gd name="connsiteY10" fmla="*/ 240549 h 7133009"/>
              <a:gd name="connsiteX11" fmla="*/ 6585241 w 7525905"/>
              <a:gd name="connsiteY11" fmla="*/ 238814 h 7133009"/>
              <a:gd name="connsiteX12" fmla="*/ 6585204 w 7525905"/>
              <a:gd name="connsiteY12" fmla="*/ 240570 h 7133009"/>
              <a:gd name="connsiteX13" fmla="*/ 6591983 w 7525905"/>
              <a:gd name="connsiteY13" fmla="*/ 247049 h 7133009"/>
              <a:gd name="connsiteX14" fmla="*/ 6781779 w 7525905"/>
              <a:gd name="connsiteY14" fmla="*/ 74066 h 7133009"/>
              <a:gd name="connsiteX15" fmla="*/ 6963095 w 7525905"/>
              <a:gd name="connsiteY15" fmla="*/ 192850 h 7133009"/>
              <a:gd name="connsiteX16" fmla="*/ 7078958 w 7525905"/>
              <a:gd name="connsiteY16" fmla="*/ 317371 h 7133009"/>
              <a:gd name="connsiteX17" fmla="*/ 7185326 w 7525905"/>
              <a:gd name="connsiteY17" fmla="*/ 544362 h 7133009"/>
              <a:gd name="connsiteX18" fmla="*/ 7161101 w 7525905"/>
              <a:gd name="connsiteY18" fmla="*/ 759328 h 7133009"/>
              <a:gd name="connsiteX19" fmla="*/ 7127326 w 7525905"/>
              <a:gd name="connsiteY19" fmla="*/ 953596 h 7133009"/>
              <a:gd name="connsiteX20" fmla="*/ 7138349 w 7525905"/>
              <a:gd name="connsiteY20" fmla="*/ 939467 h 7133009"/>
              <a:gd name="connsiteX21" fmla="*/ 7201048 w 7525905"/>
              <a:gd name="connsiteY21" fmla="*/ 894684 h 7133009"/>
              <a:gd name="connsiteX22" fmla="*/ 7278804 w 7525905"/>
              <a:gd name="connsiteY22" fmla="*/ 659271 h 7133009"/>
              <a:gd name="connsiteX23" fmla="*/ 7295982 w 7525905"/>
              <a:gd name="connsiteY23" fmla="*/ 316810 h 7133009"/>
              <a:gd name="connsiteX24" fmla="*/ 7369369 w 7525905"/>
              <a:gd name="connsiteY24" fmla="*/ 301835 h 7133009"/>
              <a:gd name="connsiteX25" fmla="*/ 7374478 w 7525905"/>
              <a:gd name="connsiteY25" fmla="*/ 93024 h 7133009"/>
              <a:gd name="connsiteX26" fmla="*/ 7392735 w 7525905"/>
              <a:gd name="connsiteY26" fmla="*/ 0 h 7133009"/>
              <a:gd name="connsiteX27" fmla="*/ 7423283 w 7525905"/>
              <a:gd name="connsiteY27" fmla="*/ 0 h 7133009"/>
              <a:gd name="connsiteX28" fmla="*/ 7436579 w 7525905"/>
              <a:gd name="connsiteY28" fmla="*/ 131072 h 7133009"/>
              <a:gd name="connsiteX29" fmla="*/ 7423988 w 7525905"/>
              <a:gd name="connsiteY29" fmla="*/ 817371 h 7133009"/>
              <a:gd name="connsiteX30" fmla="*/ 7394197 w 7525905"/>
              <a:gd name="connsiteY30" fmla="*/ 1729927 h 7133009"/>
              <a:gd name="connsiteX31" fmla="*/ 7452229 w 7525905"/>
              <a:gd name="connsiteY31" fmla="*/ 1867890 h 7133009"/>
              <a:gd name="connsiteX32" fmla="*/ 7433941 w 7525905"/>
              <a:gd name="connsiteY32" fmla="*/ 1977293 h 7133009"/>
              <a:gd name="connsiteX33" fmla="*/ 7525290 w 7525905"/>
              <a:gd name="connsiteY33" fmla="*/ 2051494 h 7133009"/>
              <a:gd name="connsiteX34" fmla="*/ 7311221 w 7525905"/>
              <a:gd name="connsiteY34" fmla="*/ 3019396 h 7133009"/>
              <a:gd name="connsiteX35" fmla="*/ 7159291 w 7525905"/>
              <a:gd name="connsiteY35" fmla="*/ 3345665 h 7133009"/>
              <a:gd name="connsiteX36" fmla="*/ 7207514 w 7525905"/>
              <a:gd name="connsiteY36" fmla="*/ 3367562 h 7133009"/>
              <a:gd name="connsiteX37" fmla="*/ 7149797 w 7525905"/>
              <a:gd name="connsiteY37" fmla="*/ 3460003 h 7133009"/>
              <a:gd name="connsiteX38" fmla="*/ 7101578 w 7525905"/>
              <a:gd name="connsiteY38" fmla="*/ 3438101 h 7133009"/>
              <a:gd name="connsiteX39" fmla="*/ 7054015 w 7525905"/>
              <a:gd name="connsiteY39" fmla="*/ 3495154 h 7133009"/>
              <a:gd name="connsiteX40" fmla="*/ 7006088 w 7525905"/>
              <a:gd name="connsiteY40" fmla="*/ 3472898 h 7133009"/>
              <a:gd name="connsiteX41" fmla="*/ 6958537 w 7525905"/>
              <a:gd name="connsiteY41" fmla="*/ 3687032 h 7133009"/>
              <a:gd name="connsiteX42" fmla="*/ 6935071 w 7525905"/>
              <a:gd name="connsiteY42" fmla="*/ 3675743 h 7133009"/>
              <a:gd name="connsiteX43" fmla="*/ 6934797 w 7525905"/>
              <a:gd name="connsiteY43" fmla="*/ 3675614 h 7133009"/>
              <a:gd name="connsiteX44" fmla="*/ 6922902 w 7525905"/>
              <a:gd name="connsiteY44" fmla="*/ 3868837 h 7133009"/>
              <a:gd name="connsiteX45" fmla="*/ 6956512 w 7525905"/>
              <a:gd name="connsiteY45" fmla="*/ 4488629 h 7133009"/>
              <a:gd name="connsiteX46" fmla="*/ 7086660 w 7525905"/>
              <a:gd name="connsiteY46" fmla="*/ 6325375 h 7133009"/>
              <a:gd name="connsiteX47" fmla="*/ 7082451 w 7525905"/>
              <a:gd name="connsiteY47" fmla="*/ 6462673 h 7133009"/>
              <a:gd name="connsiteX48" fmla="*/ 7027282 w 7525905"/>
              <a:gd name="connsiteY48" fmla="*/ 6462500 h 7133009"/>
              <a:gd name="connsiteX49" fmla="*/ 7031648 w 7525905"/>
              <a:gd name="connsiteY49" fmla="*/ 6972558 h 7133009"/>
              <a:gd name="connsiteX50" fmla="*/ 7008505 w 7525905"/>
              <a:gd name="connsiteY50" fmla="*/ 6969927 h 7133009"/>
              <a:gd name="connsiteX51" fmla="*/ 7011954 w 7525905"/>
              <a:gd name="connsiteY51" fmla="*/ 7133009 h 7133009"/>
              <a:gd name="connsiteX52" fmla="*/ 2142969 w 7525905"/>
              <a:gd name="connsiteY52" fmla="*/ 7133009 h 7133009"/>
              <a:gd name="connsiteX53" fmla="*/ 2119523 w 7525905"/>
              <a:gd name="connsiteY53" fmla="*/ 7013706 h 7133009"/>
              <a:gd name="connsiteX54" fmla="*/ 2115415 w 7525905"/>
              <a:gd name="connsiteY54" fmla="*/ 6962622 h 7133009"/>
              <a:gd name="connsiteX55" fmla="*/ 1997206 w 7525905"/>
              <a:gd name="connsiteY55" fmla="*/ 6942378 h 7133009"/>
              <a:gd name="connsiteX56" fmla="*/ 1939607 w 7525905"/>
              <a:gd name="connsiteY56" fmla="*/ 6796548 h 7133009"/>
              <a:gd name="connsiteX57" fmla="*/ 1713580 w 7525905"/>
              <a:gd name="connsiteY57" fmla="*/ 6795835 h 7133009"/>
              <a:gd name="connsiteX58" fmla="*/ 1714538 w 7525905"/>
              <a:gd name="connsiteY58" fmla="*/ 7088222 h 7133009"/>
              <a:gd name="connsiteX59" fmla="*/ 1658181 w 7525905"/>
              <a:gd name="connsiteY59" fmla="*/ 6942389 h 7133009"/>
              <a:gd name="connsiteX60" fmla="*/ 1432153 w 7525905"/>
              <a:gd name="connsiteY60" fmla="*/ 6941676 h 7133009"/>
              <a:gd name="connsiteX61" fmla="*/ 1444779 w 7525905"/>
              <a:gd name="connsiteY61" fmla="*/ 6488651 h 7133009"/>
              <a:gd name="connsiteX62" fmla="*/ 1433955 w 7525905"/>
              <a:gd name="connsiteY62" fmla="*/ 6444867 h 7133009"/>
              <a:gd name="connsiteX63" fmla="*/ 1258891 w 7525905"/>
              <a:gd name="connsiteY63" fmla="*/ 6444316 h 7133009"/>
              <a:gd name="connsiteX64" fmla="*/ 1238407 w 7525905"/>
              <a:gd name="connsiteY64" fmla="*/ 6550993 h 7133009"/>
              <a:gd name="connsiteX65" fmla="*/ 1263261 w 7525905"/>
              <a:gd name="connsiteY65" fmla="*/ 6941145 h 7133009"/>
              <a:gd name="connsiteX66" fmla="*/ 1037008 w 7525905"/>
              <a:gd name="connsiteY66" fmla="*/ 6867605 h 7133009"/>
              <a:gd name="connsiteX67" fmla="*/ 1056940 w 7525905"/>
              <a:gd name="connsiteY67" fmla="*/ 6457284 h 7133009"/>
              <a:gd name="connsiteX68" fmla="*/ 1056060 w 7525905"/>
              <a:gd name="connsiteY68" fmla="*/ 6443677 h 7133009"/>
              <a:gd name="connsiteX69" fmla="*/ 592322 w 7525905"/>
              <a:gd name="connsiteY69" fmla="*/ 6442215 h 7133009"/>
              <a:gd name="connsiteX70" fmla="*/ 547745 w 7525905"/>
              <a:gd name="connsiteY70" fmla="*/ 6357386 h 7133009"/>
              <a:gd name="connsiteX71" fmla="*/ 543060 w 7525905"/>
              <a:gd name="connsiteY71" fmla="*/ 6442058 h 7133009"/>
              <a:gd name="connsiteX72" fmla="*/ 410165 w 7525905"/>
              <a:gd name="connsiteY72" fmla="*/ 6441640 h 7133009"/>
              <a:gd name="connsiteX73" fmla="*/ 405944 w 7525905"/>
              <a:gd name="connsiteY73" fmla="*/ 6433034 h 7133009"/>
              <a:gd name="connsiteX74" fmla="*/ 458811 w 7525905"/>
              <a:gd name="connsiteY74" fmla="*/ 5802176 h 7133009"/>
              <a:gd name="connsiteX75" fmla="*/ 490105 w 7525905"/>
              <a:gd name="connsiteY75" fmla="*/ 4216373 h 7133009"/>
              <a:gd name="connsiteX76" fmla="*/ 495191 w 7525905"/>
              <a:gd name="connsiteY76" fmla="*/ 4133783 h 7133009"/>
              <a:gd name="connsiteX77" fmla="*/ 491068 w 7525905"/>
              <a:gd name="connsiteY77" fmla="*/ 4131442 h 7133009"/>
              <a:gd name="connsiteX78" fmla="*/ 408368 w 7525905"/>
              <a:gd name="connsiteY78" fmla="*/ 4048398 h 7133009"/>
              <a:gd name="connsiteX79" fmla="*/ 292505 w 7525905"/>
              <a:gd name="connsiteY79" fmla="*/ 3923873 h 7133009"/>
              <a:gd name="connsiteX80" fmla="*/ 186139 w 7525905"/>
              <a:gd name="connsiteY80" fmla="*/ 3696884 h 7133009"/>
              <a:gd name="connsiteX81" fmla="*/ 210362 w 7525905"/>
              <a:gd name="connsiteY81" fmla="*/ 3481918 h 7133009"/>
              <a:gd name="connsiteX82" fmla="*/ 210756 w 7525905"/>
              <a:gd name="connsiteY82" fmla="*/ 3479656 h 7133009"/>
              <a:gd name="connsiteX83" fmla="*/ 164559 w 7525905"/>
              <a:gd name="connsiteY83" fmla="*/ 3475445 h 7133009"/>
              <a:gd name="connsiteX84" fmla="*/ 148973 w 7525905"/>
              <a:gd name="connsiteY84" fmla="*/ 3148357 h 7133009"/>
              <a:gd name="connsiteX85" fmla="*/ 140255 w 7525905"/>
              <a:gd name="connsiteY85" fmla="*/ 3255992 h 7133009"/>
              <a:gd name="connsiteX86" fmla="*/ 85727 w 7525905"/>
              <a:gd name="connsiteY86" fmla="*/ 2890176 h 7133009"/>
              <a:gd name="connsiteX87" fmla="*/ 94342 w 7525905"/>
              <a:gd name="connsiteY87" fmla="*/ 1733104 h 7133009"/>
              <a:gd name="connsiteX88" fmla="*/ 33051 w 7525905"/>
              <a:gd name="connsiteY88" fmla="*/ 388459 h 7133009"/>
              <a:gd name="connsiteX89" fmla="*/ 285748 w 7525905"/>
              <a:gd name="connsiteY89" fmla="*/ 408926 h 7133009"/>
              <a:gd name="connsiteX90" fmla="*/ 338891 w 7525905"/>
              <a:gd name="connsiteY90" fmla="*/ 365461 h 7133009"/>
              <a:gd name="connsiteX91" fmla="*/ 378421 w 7525905"/>
              <a:gd name="connsiteY91" fmla="*/ 343176 h 7133009"/>
              <a:gd name="connsiteX92" fmla="*/ 383435 w 7525905"/>
              <a:gd name="connsiteY92" fmla="*/ 149135 h 7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25905" h="7133009">
                <a:moveTo>
                  <a:pt x="394310" y="0"/>
                </a:moveTo>
                <a:lnTo>
                  <a:pt x="6390044" y="0"/>
                </a:lnTo>
                <a:lnTo>
                  <a:pt x="6390955" y="1044"/>
                </a:lnTo>
                <a:lnTo>
                  <a:pt x="6390968" y="0"/>
                </a:lnTo>
                <a:lnTo>
                  <a:pt x="6529106" y="0"/>
                </a:lnTo>
                <a:lnTo>
                  <a:pt x="6537828" y="45089"/>
                </a:lnTo>
                <a:lnTo>
                  <a:pt x="6541882" y="144149"/>
                </a:lnTo>
                <a:lnTo>
                  <a:pt x="6548679" y="149286"/>
                </a:lnTo>
                <a:cubicBezTo>
                  <a:pt x="6562332" y="158479"/>
                  <a:pt x="6575407" y="166021"/>
                  <a:pt x="6587426" y="171339"/>
                </a:cubicBezTo>
                <a:cubicBezTo>
                  <a:pt x="6580223" y="195996"/>
                  <a:pt x="6572771" y="220220"/>
                  <a:pt x="6579707" y="235316"/>
                </a:cubicBezTo>
                <a:lnTo>
                  <a:pt x="6585180" y="240549"/>
                </a:lnTo>
                <a:lnTo>
                  <a:pt x="6585241" y="238814"/>
                </a:lnTo>
                <a:lnTo>
                  <a:pt x="6585204" y="240570"/>
                </a:lnTo>
                <a:lnTo>
                  <a:pt x="6591983" y="247049"/>
                </a:lnTo>
                <a:cubicBezTo>
                  <a:pt x="6689720" y="289953"/>
                  <a:pt x="6735206" y="126811"/>
                  <a:pt x="6781779" y="74066"/>
                </a:cubicBezTo>
                <a:cubicBezTo>
                  <a:pt x="6840688" y="64188"/>
                  <a:pt x="6925409" y="139653"/>
                  <a:pt x="6963095" y="192850"/>
                </a:cubicBezTo>
                <a:cubicBezTo>
                  <a:pt x="6963095" y="192850"/>
                  <a:pt x="7021274" y="246357"/>
                  <a:pt x="7078958" y="317371"/>
                </a:cubicBezTo>
                <a:cubicBezTo>
                  <a:pt x="7136650" y="388387"/>
                  <a:pt x="7191817" y="475792"/>
                  <a:pt x="7185326" y="544362"/>
                </a:cubicBezTo>
                <a:cubicBezTo>
                  <a:pt x="7179276" y="613309"/>
                  <a:pt x="7171385" y="685748"/>
                  <a:pt x="7161101" y="759328"/>
                </a:cubicBezTo>
                <a:lnTo>
                  <a:pt x="7127326" y="953596"/>
                </a:lnTo>
                <a:lnTo>
                  <a:pt x="7138349" y="939467"/>
                </a:lnTo>
                <a:cubicBezTo>
                  <a:pt x="7161675" y="919053"/>
                  <a:pt x="7187429" y="908953"/>
                  <a:pt x="7201048" y="894684"/>
                </a:cubicBezTo>
                <a:cubicBezTo>
                  <a:pt x="7255090" y="856289"/>
                  <a:pt x="7272047" y="766640"/>
                  <a:pt x="7278804" y="659271"/>
                </a:cubicBezTo>
                <a:cubicBezTo>
                  <a:pt x="7287169" y="552356"/>
                  <a:pt x="7283739" y="427261"/>
                  <a:pt x="7295982" y="316810"/>
                </a:cubicBezTo>
                <a:cubicBezTo>
                  <a:pt x="7295579" y="278638"/>
                  <a:pt x="7344987" y="294235"/>
                  <a:pt x="7369369" y="301835"/>
                </a:cubicBezTo>
                <a:cubicBezTo>
                  <a:pt x="7358589" y="221998"/>
                  <a:pt x="7363790" y="156717"/>
                  <a:pt x="7374478" y="93024"/>
                </a:cubicBezTo>
                <a:lnTo>
                  <a:pt x="7392735" y="0"/>
                </a:lnTo>
                <a:lnTo>
                  <a:pt x="7423283" y="0"/>
                </a:lnTo>
                <a:lnTo>
                  <a:pt x="7436579" y="131072"/>
                </a:lnTo>
                <a:cubicBezTo>
                  <a:pt x="7451417" y="365749"/>
                  <a:pt x="7440713" y="592975"/>
                  <a:pt x="7423988" y="817371"/>
                </a:cubicBezTo>
                <a:cubicBezTo>
                  <a:pt x="7400744" y="1116516"/>
                  <a:pt x="7376484" y="1414485"/>
                  <a:pt x="7394197" y="1729927"/>
                </a:cubicBezTo>
                <a:cubicBezTo>
                  <a:pt x="7383809" y="1803076"/>
                  <a:pt x="7461977" y="1794333"/>
                  <a:pt x="7452229" y="1867890"/>
                </a:cubicBezTo>
                <a:lnTo>
                  <a:pt x="7433941" y="1977293"/>
                </a:lnTo>
                <a:cubicBezTo>
                  <a:pt x="7488910" y="1959513"/>
                  <a:pt x="7531576" y="2014789"/>
                  <a:pt x="7525290" y="2051494"/>
                </a:cubicBezTo>
                <a:cubicBezTo>
                  <a:pt x="7520112" y="2399809"/>
                  <a:pt x="7488617" y="2781563"/>
                  <a:pt x="7311221" y="3019396"/>
                </a:cubicBezTo>
                <a:cubicBezTo>
                  <a:pt x="7259692" y="3115143"/>
                  <a:pt x="7201618" y="3206815"/>
                  <a:pt x="7159291" y="3345665"/>
                </a:cubicBezTo>
                <a:cubicBezTo>
                  <a:pt x="7183579" y="3356994"/>
                  <a:pt x="7183579" y="3356994"/>
                  <a:pt x="7207514" y="3367562"/>
                </a:cubicBezTo>
                <a:cubicBezTo>
                  <a:pt x="7159942" y="3346070"/>
                  <a:pt x="7186200" y="3437170"/>
                  <a:pt x="7149797" y="3460003"/>
                </a:cubicBezTo>
                <a:cubicBezTo>
                  <a:pt x="7125217" y="3449032"/>
                  <a:pt x="7125217" y="3449032"/>
                  <a:pt x="7101578" y="3438101"/>
                </a:cubicBezTo>
                <a:cubicBezTo>
                  <a:pt x="7077945" y="3427178"/>
                  <a:pt x="7065834" y="3461345"/>
                  <a:pt x="7054015" y="3495154"/>
                </a:cubicBezTo>
                <a:cubicBezTo>
                  <a:pt x="7029731" y="3483825"/>
                  <a:pt x="7029731" y="3483825"/>
                  <a:pt x="7006088" y="3472898"/>
                </a:cubicBezTo>
                <a:cubicBezTo>
                  <a:pt x="7006095" y="3551442"/>
                  <a:pt x="6936496" y="3598023"/>
                  <a:pt x="6958537" y="3687032"/>
                </a:cubicBezTo>
                <a:cubicBezTo>
                  <a:pt x="6946862" y="3681391"/>
                  <a:pt x="6941025" y="3678568"/>
                  <a:pt x="6935071" y="3675743"/>
                </a:cubicBezTo>
                <a:lnTo>
                  <a:pt x="6934797" y="3675614"/>
                </a:lnTo>
                <a:lnTo>
                  <a:pt x="6922902" y="3868837"/>
                </a:lnTo>
                <a:cubicBezTo>
                  <a:pt x="6915424" y="4081475"/>
                  <a:pt x="6921806" y="4289642"/>
                  <a:pt x="6956512" y="4488629"/>
                </a:cubicBezTo>
                <a:cubicBezTo>
                  <a:pt x="7076388" y="5085909"/>
                  <a:pt x="7099194" y="5710182"/>
                  <a:pt x="7086660" y="6325375"/>
                </a:cubicBezTo>
                <a:lnTo>
                  <a:pt x="7082451" y="6462673"/>
                </a:lnTo>
                <a:lnTo>
                  <a:pt x="7027282" y="6462500"/>
                </a:lnTo>
                <a:lnTo>
                  <a:pt x="7031648" y="6972558"/>
                </a:lnTo>
                <a:lnTo>
                  <a:pt x="7008505" y="6969927"/>
                </a:lnTo>
                <a:lnTo>
                  <a:pt x="7011954" y="7133009"/>
                </a:lnTo>
                <a:lnTo>
                  <a:pt x="2142969" y="7133009"/>
                </a:lnTo>
                <a:lnTo>
                  <a:pt x="2119523" y="7013706"/>
                </a:lnTo>
                <a:lnTo>
                  <a:pt x="2115415" y="6962622"/>
                </a:lnTo>
                <a:lnTo>
                  <a:pt x="1997206" y="6942378"/>
                </a:lnTo>
                <a:cubicBezTo>
                  <a:pt x="1996967" y="6869554"/>
                  <a:pt x="1996728" y="6796727"/>
                  <a:pt x="1939607" y="6796548"/>
                </a:cubicBezTo>
                <a:cubicBezTo>
                  <a:pt x="1883714" y="6796371"/>
                  <a:pt x="1770698" y="6796015"/>
                  <a:pt x="1713580" y="6795835"/>
                </a:cubicBezTo>
                <a:cubicBezTo>
                  <a:pt x="1713819" y="6868663"/>
                  <a:pt x="1714295" y="7014312"/>
                  <a:pt x="1714538" y="7088222"/>
                </a:cubicBezTo>
                <a:cubicBezTo>
                  <a:pt x="1714299" y="7015395"/>
                  <a:pt x="1714060" y="6942565"/>
                  <a:pt x="1658181" y="6942389"/>
                </a:cubicBezTo>
                <a:cubicBezTo>
                  <a:pt x="1602288" y="6942212"/>
                  <a:pt x="1489286" y="6941858"/>
                  <a:pt x="1432153" y="6941676"/>
                </a:cubicBezTo>
                <a:cubicBezTo>
                  <a:pt x="1382842" y="6814074"/>
                  <a:pt x="1462653" y="6630298"/>
                  <a:pt x="1444779" y="6488651"/>
                </a:cubicBezTo>
                <a:lnTo>
                  <a:pt x="1433955" y="6444867"/>
                </a:lnTo>
                <a:lnTo>
                  <a:pt x="1258891" y="6444316"/>
                </a:lnTo>
                <a:lnTo>
                  <a:pt x="1238407" y="6550993"/>
                </a:lnTo>
                <a:cubicBezTo>
                  <a:pt x="1230975" y="6680992"/>
                  <a:pt x="1262902" y="6831904"/>
                  <a:pt x="1263261" y="6941145"/>
                </a:cubicBezTo>
                <a:cubicBezTo>
                  <a:pt x="1207142" y="6868142"/>
                  <a:pt x="1150010" y="6867962"/>
                  <a:pt x="1037008" y="6867605"/>
                </a:cubicBezTo>
                <a:cubicBezTo>
                  <a:pt x="1001626" y="6730945"/>
                  <a:pt x="1054052" y="6594143"/>
                  <a:pt x="1056940" y="6457284"/>
                </a:cubicBezTo>
                <a:lnTo>
                  <a:pt x="1056060" y="6443677"/>
                </a:lnTo>
                <a:lnTo>
                  <a:pt x="592322" y="6442215"/>
                </a:lnTo>
                <a:lnTo>
                  <a:pt x="547745" y="6357386"/>
                </a:lnTo>
                <a:lnTo>
                  <a:pt x="543060" y="6442058"/>
                </a:lnTo>
                <a:lnTo>
                  <a:pt x="410165" y="6441640"/>
                </a:lnTo>
                <a:lnTo>
                  <a:pt x="405944" y="6433034"/>
                </a:lnTo>
                <a:cubicBezTo>
                  <a:pt x="354753" y="6243204"/>
                  <a:pt x="495260" y="5981821"/>
                  <a:pt x="458811" y="5802176"/>
                </a:cubicBezTo>
                <a:cubicBezTo>
                  <a:pt x="360042" y="5309318"/>
                  <a:pt x="445793" y="4756216"/>
                  <a:pt x="490105" y="4216373"/>
                </a:cubicBezTo>
                <a:lnTo>
                  <a:pt x="495191" y="4133783"/>
                </a:lnTo>
                <a:lnTo>
                  <a:pt x="491068" y="4131442"/>
                </a:lnTo>
                <a:cubicBezTo>
                  <a:pt x="457814" y="4107161"/>
                  <a:pt x="427211" y="4074996"/>
                  <a:pt x="408368" y="4048398"/>
                </a:cubicBezTo>
                <a:cubicBezTo>
                  <a:pt x="408368" y="4048398"/>
                  <a:pt x="350189" y="3994890"/>
                  <a:pt x="292505" y="3923873"/>
                </a:cubicBezTo>
                <a:cubicBezTo>
                  <a:pt x="234813" y="3852860"/>
                  <a:pt x="179648" y="3765453"/>
                  <a:pt x="186139" y="3696884"/>
                </a:cubicBezTo>
                <a:cubicBezTo>
                  <a:pt x="192185" y="3627937"/>
                  <a:pt x="200080" y="3555500"/>
                  <a:pt x="210362" y="3481918"/>
                </a:cubicBezTo>
                <a:lnTo>
                  <a:pt x="210756" y="3479656"/>
                </a:lnTo>
                <a:lnTo>
                  <a:pt x="164559" y="3475445"/>
                </a:lnTo>
                <a:cubicBezTo>
                  <a:pt x="131473" y="3364422"/>
                  <a:pt x="266603" y="3266225"/>
                  <a:pt x="148973" y="3148357"/>
                </a:cubicBezTo>
                <a:cubicBezTo>
                  <a:pt x="146045" y="3184500"/>
                  <a:pt x="143181" y="3219841"/>
                  <a:pt x="140255" y="3255992"/>
                </a:cubicBezTo>
                <a:cubicBezTo>
                  <a:pt x="-64847" y="3167417"/>
                  <a:pt x="118812" y="3001190"/>
                  <a:pt x="85727" y="2890176"/>
                </a:cubicBezTo>
                <a:cubicBezTo>
                  <a:pt x="-24813" y="2523055"/>
                  <a:pt x="191611" y="2102384"/>
                  <a:pt x="94342" y="1733104"/>
                </a:cubicBezTo>
                <a:cubicBezTo>
                  <a:pt x="-39746" y="1287267"/>
                  <a:pt x="-1884" y="819792"/>
                  <a:pt x="33051" y="388459"/>
                </a:cubicBezTo>
                <a:cubicBezTo>
                  <a:pt x="117596" y="395306"/>
                  <a:pt x="241016" y="441683"/>
                  <a:pt x="285748" y="408926"/>
                </a:cubicBezTo>
                <a:cubicBezTo>
                  <a:pt x="302996" y="392234"/>
                  <a:pt x="320732" y="377840"/>
                  <a:pt x="338891" y="365461"/>
                </a:cubicBezTo>
                <a:lnTo>
                  <a:pt x="378421" y="343176"/>
                </a:lnTo>
                <a:lnTo>
                  <a:pt x="383435" y="149135"/>
                </a:lnTo>
                <a:close/>
              </a:path>
            </a:pathLst>
          </a:custGeom>
        </p:spPr>
      </p:pic>
    </p:spTree>
    <p:extLst>
      <p:ext uri="{BB962C8B-B14F-4D97-AF65-F5344CB8AC3E}">
        <p14:creationId xmlns:p14="http://schemas.microsoft.com/office/powerpoint/2010/main" val="181262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0" y="0"/>
            <a:ext cx="12191999" cy="6857999"/>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928225" y="1937031"/>
            <a:ext cx="10335547" cy="2800767"/>
          </a:xfrm>
          <a:prstGeom prst="rect">
            <a:avLst/>
          </a:prstGeom>
        </p:spPr>
        <p:txBody>
          <a:bodyPr wrap="square">
            <a:spAutoFit/>
          </a:bodyPr>
          <a:lstStyle/>
          <a:p>
            <a:pPr lvl="0" algn="ctr"/>
            <a:r>
              <a:rPr lang="uk-UA" sz="4400" b="1" dirty="0">
                <a:solidFill>
                  <a:schemeClr val="bg1"/>
                </a:solidFill>
              </a:rPr>
              <a:t>Так може суд чи ні, за власною</a:t>
            </a:r>
          </a:p>
          <a:p>
            <a:pPr lvl="0" algn="ctr"/>
            <a:r>
              <a:rPr lang="uk-UA" sz="4400" b="1" dirty="0" err="1">
                <a:solidFill>
                  <a:schemeClr val="bg1"/>
                </a:solidFill>
              </a:rPr>
              <a:t>ініцативою</a:t>
            </a:r>
            <a:r>
              <a:rPr lang="uk-UA" sz="4400" b="1" dirty="0">
                <a:solidFill>
                  <a:schemeClr val="bg1"/>
                </a:solidFill>
              </a:rPr>
              <a:t>, без клопотання сторони,</a:t>
            </a:r>
          </a:p>
          <a:p>
            <a:pPr lvl="0" algn="ctr"/>
            <a:r>
              <a:rPr lang="uk-UA" sz="4400" b="1" dirty="0">
                <a:solidFill>
                  <a:schemeClr val="bg1"/>
                </a:solidFill>
              </a:rPr>
              <a:t>зменшити розмір витрат на професійну правничу допомогу адвоката ?</a:t>
            </a:r>
          </a:p>
        </p:txBody>
      </p:sp>
    </p:spTree>
    <p:extLst>
      <p:ext uri="{BB962C8B-B14F-4D97-AF65-F5344CB8AC3E}">
        <p14:creationId xmlns:p14="http://schemas.microsoft.com/office/powerpoint/2010/main" val="33538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134476" y="389299"/>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15512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3" y="270003"/>
            <a:ext cx="10729247" cy="1477328"/>
          </a:xfrm>
          <a:prstGeom prst="rect">
            <a:avLst/>
          </a:prstGeom>
        </p:spPr>
        <p:txBody>
          <a:bodyPr wrap="square">
            <a:noAutofit/>
          </a:bodyPr>
          <a:lstStyle/>
          <a:p>
            <a:r>
              <a:rPr lang="uk-UA" sz="3600" dirty="0">
                <a:solidFill>
                  <a:schemeClr val="bg1"/>
                </a:solidFill>
              </a:rPr>
              <a:t>По частині 4 статті 126 ГПК України – Ні! </a:t>
            </a:r>
            <a:br>
              <a:rPr lang="uk-UA" sz="3600" dirty="0">
                <a:solidFill>
                  <a:schemeClr val="bg1"/>
                </a:solidFill>
              </a:rPr>
            </a:br>
            <a:endParaRPr lang="ru-RU" sz="3600"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999567" y="2751765"/>
            <a:ext cx="9956355" cy="2462213"/>
          </a:xfrm>
          <a:prstGeom prst="rect">
            <a:avLst/>
          </a:prstGeom>
        </p:spPr>
        <p:txBody>
          <a:bodyPr wrap="square">
            <a:spAutoFit/>
          </a:bodyPr>
          <a:lstStyle/>
          <a:p>
            <a:pPr algn="just"/>
            <a:r>
              <a:rPr lang="uk-UA" sz="2200" b="1" dirty="0"/>
              <a:t>Розмір витрат на оплату послуг адвоката має бути </a:t>
            </a:r>
            <a:r>
              <a:rPr lang="uk-UA" sz="2200" b="1" dirty="0" err="1"/>
              <a:t>співмірним</a:t>
            </a:r>
            <a:r>
              <a:rPr lang="uk-UA" sz="2200" b="1" dirty="0"/>
              <a:t> із:</a:t>
            </a:r>
          </a:p>
          <a:p>
            <a:pPr marL="342900" indent="-342900" algn="just">
              <a:buFont typeface="Wingdings" panose="05000000000000000000" pitchFamily="2" charset="2"/>
              <a:buChar char="§"/>
            </a:pPr>
            <a:r>
              <a:rPr lang="uk-UA" sz="2200" dirty="0"/>
              <a:t>складністю справи та виконаних адвокатом робіт (наданих послуг);</a:t>
            </a:r>
          </a:p>
          <a:p>
            <a:pPr marL="342900" indent="-342900" algn="just">
              <a:buFont typeface="Wingdings" panose="05000000000000000000" pitchFamily="2" charset="2"/>
              <a:buChar char="§"/>
            </a:pPr>
            <a:r>
              <a:rPr lang="uk-UA" sz="2200" dirty="0"/>
              <a:t>часом, витраченим адвокатом на виконання відповідних робіт (надання послуг);</a:t>
            </a:r>
          </a:p>
          <a:p>
            <a:pPr marL="342900" indent="-342900" algn="just">
              <a:buFont typeface="Wingdings" panose="05000000000000000000" pitchFamily="2" charset="2"/>
              <a:buChar char="§"/>
            </a:pPr>
            <a:r>
              <a:rPr lang="uk-UA" sz="2200" dirty="0"/>
              <a:t>обсягом наданих адвокатом послуг та виконаних робіт;</a:t>
            </a:r>
          </a:p>
          <a:p>
            <a:pPr marL="342900" indent="-342900" algn="just">
              <a:buFont typeface="Wingdings" panose="05000000000000000000" pitchFamily="2" charset="2"/>
              <a:buChar char="§"/>
            </a:pPr>
            <a:r>
              <a:rPr lang="uk-UA" sz="2200" dirty="0"/>
              <a:t>ціною позову та (або) значенням справи для сторони, в тому числі впливом вирішення справи на репутацію сторони або публічним інтересом до справи.</a:t>
            </a:r>
          </a:p>
        </p:txBody>
      </p:sp>
      <p:sp>
        <p:nvSpPr>
          <p:cNvPr id="9" name="Прямоугольник 8">
            <a:extLst>
              <a:ext uri="{FF2B5EF4-FFF2-40B4-BE49-F238E27FC236}">
                <a16:creationId xmlns:a16="http://schemas.microsoft.com/office/drawing/2014/main" id="{F8A10A00-30BE-4729-AE2F-5E5DC12330A3}"/>
              </a:ext>
            </a:extLst>
          </p:cNvPr>
          <p:cNvSpPr/>
          <p:nvPr/>
        </p:nvSpPr>
        <p:spPr>
          <a:xfrm>
            <a:off x="865853" y="2384663"/>
            <a:ext cx="3841949" cy="523220"/>
          </a:xfrm>
          <a:prstGeom prst="rect">
            <a:avLst/>
          </a:prstGeom>
        </p:spPr>
        <p:txBody>
          <a:bodyPr wrap="square">
            <a:spAutoFit/>
          </a:bodyPr>
          <a:lstStyle/>
          <a:p>
            <a:r>
              <a:rPr lang="uk-UA" sz="2800" b="1" dirty="0"/>
              <a:t>Частина  4 статті 126</a:t>
            </a:r>
          </a:p>
        </p:txBody>
      </p:sp>
      <p:sp>
        <p:nvSpPr>
          <p:cNvPr id="14" name="Прямоугольник 13">
            <a:extLst>
              <a:ext uri="{FF2B5EF4-FFF2-40B4-BE49-F238E27FC236}">
                <a16:creationId xmlns:a16="http://schemas.microsoft.com/office/drawing/2014/main" id="{300026D5-F6AB-4173-A850-19A22F2DF900}"/>
              </a:ext>
            </a:extLst>
          </p:cNvPr>
          <p:cNvSpPr/>
          <p:nvPr/>
        </p:nvSpPr>
        <p:spPr>
          <a:xfrm>
            <a:off x="999566" y="5497047"/>
            <a:ext cx="9956355" cy="707886"/>
          </a:xfrm>
          <a:prstGeom prst="rect">
            <a:avLst/>
          </a:prstGeom>
        </p:spPr>
        <p:txBody>
          <a:bodyPr wrap="square">
            <a:spAutoFit/>
          </a:bodyPr>
          <a:lstStyle/>
          <a:p>
            <a:pPr marL="118872" indent="0" algn="just">
              <a:buNone/>
            </a:pPr>
            <a:r>
              <a:rPr lang="uk-UA" sz="2000" b="1" dirty="0"/>
              <a:t>Приклад: </a:t>
            </a:r>
            <a:r>
              <a:rPr lang="uk-UA" sz="2000" dirty="0"/>
              <a:t>постанова від 15.03.2021 у справі № 910/11429/20 Північного апеляційного господарського суду</a:t>
            </a:r>
            <a:endParaRPr lang="ru-RU" sz="2000" dirty="0"/>
          </a:p>
        </p:txBody>
      </p:sp>
    </p:spTree>
    <p:extLst>
      <p:ext uri="{BB962C8B-B14F-4D97-AF65-F5344CB8AC3E}">
        <p14:creationId xmlns:p14="http://schemas.microsoft.com/office/powerpoint/2010/main" val="51804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15512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425513" y="1"/>
            <a:ext cx="11633703" cy="1484768"/>
          </a:xfrm>
          <a:prstGeom prst="rect">
            <a:avLst/>
          </a:prstGeom>
        </p:spPr>
        <p:txBody>
          <a:bodyPr wrap="square">
            <a:noAutofit/>
          </a:bodyPr>
          <a:lstStyle/>
          <a:p>
            <a:r>
              <a:rPr lang="uk-UA" sz="3200" dirty="0">
                <a:solidFill>
                  <a:schemeClr val="bg1"/>
                </a:solidFill>
              </a:rPr>
              <a:t/>
            </a:r>
            <a:br>
              <a:rPr lang="uk-UA" sz="3200" dirty="0">
                <a:solidFill>
                  <a:schemeClr val="bg1"/>
                </a:solidFill>
              </a:rPr>
            </a:br>
            <a:r>
              <a:rPr lang="uk-UA" sz="3600" dirty="0">
                <a:solidFill>
                  <a:schemeClr val="bg1"/>
                </a:solidFill>
              </a:rPr>
              <a:t>Однак,  є  частина 5 статті  129 ГПК України, яка зобов’язує суд при розподілі судових витрат враховувати</a:t>
            </a:r>
            <a:endParaRPr lang="ru-RU" sz="3600"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3" y="2519096"/>
            <a:ext cx="10576847" cy="3477875"/>
          </a:xfrm>
          <a:prstGeom prst="rect">
            <a:avLst/>
          </a:prstGeom>
        </p:spPr>
        <p:txBody>
          <a:bodyPr wrap="square">
            <a:spAutoFit/>
          </a:bodyPr>
          <a:lstStyle/>
          <a:p>
            <a:pPr algn="just"/>
            <a:r>
              <a:rPr lang="uk-UA" sz="2000" b="1" dirty="0"/>
              <a:t>Під час вирішення питання про розподіл судових витрат суд враховує</a:t>
            </a:r>
            <a:r>
              <a:rPr lang="uk-UA" sz="2000" dirty="0"/>
              <a:t>:</a:t>
            </a:r>
          </a:p>
          <a:p>
            <a:pPr marL="342900" indent="-342900" algn="just">
              <a:buFont typeface="Arial" panose="020B0604020202020204" pitchFamily="34" charset="0"/>
              <a:buChar char="•"/>
            </a:pPr>
            <a:r>
              <a:rPr lang="uk-UA" sz="2000" dirty="0"/>
              <a:t>чи пов'язані ці витрати з розглядом справи;</a:t>
            </a:r>
          </a:p>
          <a:p>
            <a:pPr marL="342900" indent="-342900" algn="just">
              <a:buFont typeface="Arial" panose="020B0604020202020204" pitchFamily="34" charset="0"/>
              <a:buChar char="•"/>
            </a:pPr>
            <a:r>
              <a:rPr lang="uk-UA" sz="2000" dirty="0"/>
              <a:t>чи є розмір таких витрат обґрунтованим та пропорційним до предмета спору, з урахуванням ціни позову, значення справи для сторін, у тому числі чи міг результат її вирішення вплинути на репутацію сторони або чи викликала справа публічний інтерес;</a:t>
            </a:r>
          </a:p>
          <a:p>
            <a:pPr marL="342900" indent="-342900" algn="just">
              <a:buFont typeface="Arial" panose="020B0604020202020204" pitchFamily="34" charset="0"/>
              <a:buChar char="•"/>
            </a:pPr>
            <a:r>
              <a:rPr lang="uk-UA" sz="2000" dirty="0"/>
              <a:t>поведінку сторони під час розгляду справи, що призвела до затягування розгляду справи, зокрема, подання стороною явно необґрунтованих заяв і клопотань, безпідставне твердження або заперечення стороною певних обставин, які мають значення для справи, безпідставне завищення позивачем позовних вимог тощо;</a:t>
            </a:r>
          </a:p>
          <a:p>
            <a:pPr marL="342900" indent="-342900" algn="just">
              <a:buFont typeface="Arial" panose="020B0604020202020204" pitchFamily="34" charset="0"/>
              <a:buChar char="•"/>
            </a:pPr>
            <a:r>
              <a:rPr lang="uk-UA" sz="2000" dirty="0"/>
              <a:t>дії сторони щодо досудового вирішення спору та щодо врегулювання спору мирним шляхом під час розгляду справи, стадію розгляду справи, на якій такі дії вчинялись.</a:t>
            </a:r>
          </a:p>
        </p:txBody>
      </p:sp>
      <p:sp>
        <p:nvSpPr>
          <p:cNvPr id="9" name="Прямоугольник 8">
            <a:extLst>
              <a:ext uri="{FF2B5EF4-FFF2-40B4-BE49-F238E27FC236}">
                <a16:creationId xmlns:a16="http://schemas.microsoft.com/office/drawing/2014/main" id="{F8A10A00-30BE-4729-AE2F-5E5DC12330A3}"/>
              </a:ext>
            </a:extLst>
          </p:cNvPr>
          <p:cNvSpPr/>
          <p:nvPr/>
        </p:nvSpPr>
        <p:spPr>
          <a:xfrm>
            <a:off x="865853" y="1978263"/>
            <a:ext cx="3416436" cy="523220"/>
          </a:xfrm>
          <a:prstGeom prst="rect">
            <a:avLst/>
          </a:prstGeom>
        </p:spPr>
        <p:txBody>
          <a:bodyPr wrap="square">
            <a:spAutoFit/>
          </a:bodyPr>
          <a:lstStyle/>
          <a:p>
            <a:r>
              <a:rPr lang="uk-UA" sz="2800" b="1" dirty="0"/>
              <a:t>Частина  5 статті 129</a:t>
            </a:r>
          </a:p>
        </p:txBody>
      </p:sp>
      <p:sp>
        <p:nvSpPr>
          <p:cNvPr id="14" name="Прямоугольник 13">
            <a:extLst>
              <a:ext uri="{FF2B5EF4-FFF2-40B4-BE49-F238E27FC236}">
                <a16:creationId xmlns:a16="http://schemas.microsoft.com/office/drawing/2014/main" id="{300026D5-F6AB-4173-A850-19A22F2DF900}"/>
              </a:ext>
            </a:extLst>
          </p:cNvPr>
          <p:cNvSpPr/>
          <p:nvPr/>
        </p:nvSpPr>
        <p:spPr>
          <a:xfrm>
            <a:off x="784428" y="6085279"/>
            <a:ext cx="9956355" cy="400110"/>
          </a:xfrm>
          <a:prstGeom prst="rect">
            <a:avLst/>
          </a:prstGeom>
        </p:spPr>
        <p:txBody>
          <a:bodyPr wrap="square">
            <a:spAutoFit/>
          </a:bodyPr>
          <a:lstStyle/>
          <a:p>
            <a:pPr marL="118872" indent="0" algn="just">
              <a:buNone/>
            </a:pPr>
            <a:r>
              <a:rPr lang="uk-UA" sz="2000" b="1" dirty="0"/>
              <a:t>Приклад:</a:t>
            </a:r>
            <a:r>
              <a:rPr lang="uk-UA" sz="2000" dirty="0"/>
              <a:t> постанова ВС від 06.10.2020 у справі №922/376/20</a:t>
            </a:r>
            <a:endParaRPr lang="ru-RU" sz="2000" dirty="0"/>
          </a:p>
        </p:txBody>
      </p:sp>
    </p:spTree>
    <p:extLst>
      <p:ext uri="{BB962C8B-B14F-4D97-AF65-F5344CB8AC3E}">
        <p14:creationId xmlns:p14="http://schemas.microsoft.com/office/powerpoint/2010/main" val="1730624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0" y="312037"/>
            <a:ext cx="12192000" cy="1262553"/>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угольник 8">
            <a:extLst>
              <a:ext uri="{FF2B5EF4-FFF2-40B4-BE49-F238E27FC236}">
                <a16:creationId xmlns:a16="http://schemas.microsoft.com/office/drawing/2014/main" id="{63BDB1EA-859E-4EB7-9B8C-80EBCD0ED981}"/>
              </a:ext>
            </a:extLst>
          </p:cNvPr>
          <p:cNvSpPr/>
          <p:nvPr/>
        </p:nvSpPr>
        <p:spPr>
          <a:xfrm>
            <a:off x="865853" y="1898640"/>
            <a:ext cx="10460294" cy="1200329"/>
          </a:xfrm>
          <a:prstGeom prst="rect">
            <a:avLst/>
          </a:prstGeom>
        </p:spPr>
        <p:txBody>
          <a:bodyPr wrap="square" anchor="t">
            <a:spAutoFit/>
          </a:bodyPr>
          <a:lstStyle/>
          <a:p>
            <a:pPr algn="just"/>
            <a:r>
              <a:rPr lang="uk-UA" b="1" dirty="0"/>
              <a:t>Під час вирішення питання про розподіл судових витрат господарський суд за наявності заперечення сторони проти розподілу витрат на адвоката або з власної ініціативи, керуючись критеріями, що визначені частинами п'ятою-сьомою, дев'ятою статті 129 ГПК України, може не присуджувати стороні, на користь якої ухвалено судове рішення, всі її витрати на професійну правову допомогу.</a:t>
            </a:r>
          </a:p>
        </p:txBody>
      </p:sp>
      <p:sp>
        <p:nvSpPr>
          <p:cNvPr id="8" name="Прямоугольник 7">
            <a:extLst>
              <a:ext uri="{FF2B5EF4-FFF2-40B4-BE49-F238E27FC236}">
                <a16:creationId xmlns:a16="http://schemas.microsoft.com/office/drawing/2014/main" id="{8CD7E597-07BB-4711-A4D3-E1B5A8B2BB69}"/>
              </a:ext>
            </a:extLst>
          </p:cNvPr>
          <p:cNvSpPr/>
          <p:nvPr/>
        </p:nvSpPr>
        <p:spPr>
          <a:xfrm>
            <a:off x="853152" y="414715"/>
            <a:ext cx="10424448" cy="1077218"/>
          </a:xfrm>
          <a:prstGeom prst="rect">
            <a:avLst/>
          </a:prstGeom>
        </p:spPr>
        <p:txBody>
          <a:bodyPr wrap="square">
            <a:spAutoFit/>
          </a:bodyPr>
          <a:lstStyle/>
          <a:p>
            <a:r>
              <a:rPr lang="uk-UA" sz="3200" b="1" dirty="0">
                <a:solidFill>
                  <a:schemeClr val="bg1"/>
                </a:solidFill>
              </a:rPr>
              <a:t>Правова позиція Верховного Суду, викладена у постанові від 11.02.2021 по справі N 920/39/20.</a:t>
            </a:r>
          </a:p>
        </p:txBody>
      </p:sp>
      <p:sp>
        <p:nvSpPr>
          <p:cNvPr id="11" name="Прямоугольник 10">
            <a:extLst>
              <a:ext uri="{FF2B5EF4-FFF2-40B4-BE49-F238E27FC236}">
                <a16:creationId xmlns:a16="http://schemas.microsoft.com/office/drawing/2014/main" id="{58AFE0B8-8664-4DC4-97C5-6E5158D44F13}"/>
              </a:ext>
            </a:extLst>
          </p:cNvPr>
          <p:cNvSpPr/>
          <p:nvPr/>
        </p:nvSpPr>
        <p:spPr>
          <a:xfrm>
            <a:off x="865853" y="3312468"/>
            <a:ext cx="10272048" cy="3139321"/>
          </a:xfrm>
          <a:prstGeom prst="rect">
            <a:avLst/>
          </a:prstGeom>
        </p:spPr>
        <p:txBody>
          <a:bodyPr wrap="square" anchor="t">
            <a:spAutoFit/>
          </a:bodyPr>
          <a:lstStyle/>
          <a:p>
            <a:pPr algn="just"/>
            <a:r>
              <a:rPr lang="uk-UA" dirty="0"/>
              <a:t>У такому випадку суд, керуючись частинами п'ятою-сьомою, дев'ятою статті 129 ГПК України, відмовляє стороні, на користь якої ухвалено рішення, у відшкодуванні понесених нею на правову допомогу повністю або частково, та відповідно не покладає такі витрати повністю або частково на сторону, не на користь якої ухвалено рішення. </a:t>
            </a:r>
          </a:p>
          <a:p>
            <a:pPr algn="just"/>
            <a:r>
              <a:rPr lang="uk-UA" dirty="0"/>
              <a:t>При визначенні суми відшкодування суд має виходити з критерію реальності адвокатських витрат (встановлення їхньої дійсності та необхідності), а також критерію розумності їхнього розміру, виходячи з конкретних обставин справи та фінансового стану обох сторін. Ті самі критерії застосовує Європейський суд з прав людини, присуджуючи судові витрати на підставі статті 41 Конвенції. Зокрема, згідно з його практикою заявник має право на компенсацію судових та інших витрат, лише якщо буде доведено, що такі витрати були фактичними і неминучими, а їхній розмір - обґрунтованим (рішення у справі "</a:t>
            </a:r>
            <a:r>
              <a:rPr lang="uk-UA" dirty="0" err="1"/>
              <a:t>East</a:t>
            </a:r>
            <a:r>
              <a:rPr lang="uk-UA" dirty="0"/>
              <a:t>/</a:t>
            </a:r>
            <a:r>
              <a:rPr lang="uk-UA" dirty="0" err="1"/>
              <a:t>West</a:t>
            </a:r>
            <a:r>
              <a:rPr lang="uk-UA" dirty="0"/>
              <a:t> </a:t>
            </a:r>
            <a:r>
              <a:rPr lang="uk-UA" dirty="0" err="1"/>
              <a:t>Alliance</a:t>
            </a:r>
            <a:r>
              <a:rPr lang="uk-UA" dirty="0"/>
              <a:t> </a:t>
            </a:r>
            <a:r>
              <a:rPr lang="uk-UA" dirty="0" err="1"/>
              <a:t>Limited</a:t>
            </a:r>
            <a:r>
              <a:rPr lang="uk-UA" dirty="0"/>
              <a:t>" проти України", заява N 19336/04).</a:t>
            </a:r>
          </a:p>
        </p:txBody>
      </p:sp>
    </p:spTree>
    <p:extLst>
      <p:ext uri="{BB962C8B-B14F-4D97-AF65-F5344CB8AC3E}">
        <p14:creationId xmlns:p14="http://schemas.microsoft.com/office/powerpoint/2010/main" val="1604377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20823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27904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117603"/>
            <a:ext cx="10731061" cy="1477328"/>
          </a:xfrm>
          <a:prstGeom prst="rect">
            <a:avLst/>
          </a:prstGeom>
        </p:spPr>
        <p:txBody>
          <a:bodyPr wrap="square">
            <a:noAutofit/>
          </a:bodyPr>
          <a:lstStyle/>
          <a:p>
            <a:r>
              <a:rPr lang="uk-UA" sz="4000" b="1" dirty="0">
                <a:solidFill>
                  <a:schemeClr val="bg1"/>
                </a:solidFill>
              </a:rPr>
              <a:t>Правила подання доказів на підтвердження понесення витрат на  професійну правничу допомогу адвоката</a:t>
            </a: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1" y="3018137"/>
            <a:ext cx="10930814" cy="3502875"/>
          </a:xfrm>
          <a:prstGeom prst="rect">
            <a:avLst/>
          </a:prstGeom>
        </p:spPr>
        <p:txBody>
          <a:bodyPr wrap="square">
            <a:spAutoFit/>
          </a:bodyPr>
          <a:lstStyle/>
          <a:p>
            <a:pPr algn="just"/>
            <a:r>
              <a:rPr lang="uk-UA" sz="2400" dirty="0"/>
              <a:t>Частина 2 статті 126 та частина  8 статті 129 ГПК України встановлює, що розмір судових витрат,  в тому числі і витрат на професійну правничу допомогу адвоката, які сторона сплатила або має сплатити у зв'язку з розглядом справи, встановлюється судом на підставі поданих сторонами доказів (договорів, рахунків тощо).</a:t>
            </a:r>
          </a:p>
          <a:p>
            <a:endParaRPr lang="ru-RU" sz="2400" dirty="0"/>
          </a:p>
          <a:p>
            <a:pPr algn="just"/>
            <a:r>
              <a:rPr lang="uk-UA" sz="2400" b="1" dirty="0"/>
              <a:t>Такі докази подаються до закінчення судових дебатів у справі або протягом п'яти днів після ухвалення рішення суду, за умови, що до закінчення судових дебатів у справі сторона зробила про це відповідну заяву.</a:t>
            </a:r>
          </a:p>
        </p:txBody>
      </p:sp>
      <p:sp>
        <p:nvSpPr>
          <p:cNvPr id="11" name="Прямоугольник 10">
            <a:extLst>
              <a:ext uri="{FF2B5EF4-FFF2-40B4-BE49-F238E27FC236}">
                <a16:creationId xmlns:a16="http://schemas.microsoft.com/office/drawing/2014/main" id="{B8B22DA0-3779-4108-BA4F-310AE3A5ED22}"/>
              </a:ext>
            </a:extLst>
          </p:cNvPr>
          <p:cNvSpPr/>
          <p:nvPr/>
        </p:nvSpPr>
        <p:spPr>
          <a:xfrm>
            <a:off x="865853" y="2371373"/>
            <a:ext cx="10731060" cy="523220"/>
          </a:xfrm>
          <a:prstGeom prst="rect">
            <a:avLst/>
          </a:prstGeom>
          <a:noFill/>
        </p:spPr>
        <p:txBody>
          <a:bodyPr wrap="square">
            <a:spAutoFit/>
          </a:bodyPr>
          <a:lstStyle/>
          <a:p>
            <a:r>
              <a:rPr lang="uk-UA" sz="2800" b="1" dirty="0">
                <a:gradFill>
                  <a:gsLst>
                    <a:gs pos="0">
                      <a:srgbClr val="43CEA2"/>
                    </a:gs>
                    <a:gs pos="100000">
                      <a:srgbClr val="185A9D"/>
                    </a:gs>
                  </a:gsLst>
                  <a:lin ang="4800000" scaled="0"/>
                </a:gradFill>
              </a:rPr>
              <a:t>Своєчасність подання доказів </a:t>
            </a:r>
          </a:p>
        </p:txBody>
      </p:sp>
    </p:spTree>
    <p:extLst>
      <p:ext uri="{BB962C8B-B14F-4D97-AF65-F5344CB8AC3E}">
        <p14:creationId xmlns:p14="http://schemas.microsoft.com/office/powerpoint/2010/main" val="3527055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2730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320803"/>
            <a:ext cx="10731061" cy="1477328"/>
          </a:xfrm>
          <a:prstGeom prst="rect">
            <a:avLst/>
          </a:prstGeom>
        </p:spPr>
        <p:txBody>
          <a:bodyPr wrap="square">
            <a:noAutofit/>
          </a:bodyPr>
          <a:lstStyle/>
          <a:p>
            <a:r>
              <a:rPr lang="uk-UA" sz="3200" b="1" dirty="0">
                <a:solidFill>
                  <a:schemeClr val="bg1"/>
                </a:solidFill>
              </a:rPr>
              <a:t>Правила подання доказів на підтвердження понесення витрат на  професійну правничу допомогу адвоката</a:t>
            </a: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1" y="2501569"/>
            <a:ext cx="10731061" cy="3000821"/>
          </a:xfrm>
          <a:prstGeom prst="rect">
            <a:avLst/>
          </a:prstGeom>
        </p:spPr>
        <p:txBody>
          <a:bodyPr wrap="square">
            <a:spAutoFit/>
          </a:bodyPr>
          <a:lstStyle/>
          <a:p>
            <a:pPr algn="just"/>
            <a:r>
              <a:rPr lang="uk-UA" sz="2900" b="1" dirty="0"/>
              <a:t>Треба пам’ятати! </a:t>
            </a:r>
            <a:r>
              <a:rPr lang="uk-UA" sz="2000" dirty="0"/>
              <a:t>Копії доказів (крім речових доказів), що подаються до суду заздалегідь надсилаються або надаються особою, яка їх подає, іншим учасникам справи. Суд не бере до уваги відповідні докази у разі відсутності підтвердження надсилання (надання) їх копій іншим учасникам справи, крім випадку, якщо такі докази є у відповідного учасника справи або обсяг доказів є надмірним, або вони подані до суду в електронній формі, або є публічною доступними (частина 8 статті 81 ГПК України).</a:t>
            </a:r>
          </a:p>
          <a:p>
            <a:pPr algn="just"/>
            <a:r>
              <a:rPr lang="uk-UA" sz="2000" dirty="0"/>
              <a:t>Отже, не надсилання доказів понесення витрат на професійну правничу допомогу адвоката іншій стороні, може стати підставою для не взяття їх до уваги судом, і, </a:t>
            </a:r>
            <a:r>
              <a:rPr lang="uk-UA" sz="2000" dirty="0" err="1"/>
              <a:t>відповідноївідповідно</a:t>
            </a:r>
            <a:r>
              <a:rPr lang="uk-UA" sz="2000" dirty="0"/>
              <a:t>, відмови у відшкодуванні судових витрат на професійну правничу допомогу.</a:t>
            </a:r>
            <a:endParaRPr lang="uk-UA" sz="2000" b="1" dirty="0"/>
          </a:p>
        </p:txBody>
      </p:sp>
      <p:sp>
        <p:nvSpPr>
          <p:cNvPr id="11" name="Прямоугольник 10">
            <a:extLst>
              <a:ext uri="{FF2B5EF4-FFF2-40B4-BE49-F238E27FC236}">
                <a16:creationId xmlns:a16="http://schemas.microsoft.com/office/drawing/2014/main" id="{B8B22DA0-3779-4108-BA4F-310AE3A5ED22}"/>
              </a:ext>
            </a:extLst>
          </p:cNvPr>
          <p:cNvSpPr/>
          <p:nvPr/>
        </p:nvSpPr>
        <p:spPr>
          <a:xfrm>
            <a:off x="865853" y="1873515"/>
            <a:ext cx="10731060" cy="523220"/>
          </a:xfrm>
          <a:prstGeom prst="rect">
            <a:avLst/>
          </a:prstGeom>
          <a:noFill/>
        </p:spPr>
        <p:txBody>
          <a:bodyPr wrap="square">
            <a:spAutoFit/>
          </a:bodyPr>
          <a:lstStyle/>
          <a:p>
            <a:r>
              <a:rPr lang="uk-UA" sz="2800" b="1" dirty="0">
                <a:gradFill>
                  <a:gsLst>
                    <a:gs pos="0">
                      <a:srgbClr val="43CEA2"/>
                    </a:gs>
                    <a:gs pos="100000">
                      <a:srgbClr val="185A9D"/>
                    </a:gs>
                  </a:gsLst>
                  <a:lin ang="4800000" scaled="0"/>
                </a:gradFill>
              </a:rPr>
              <a:t>Дотримання вимог надсилання доказів іншим учасникам справи</a:t>
            </a:r>
          </a:p>
        </p:txBody>
      </p:sp>
      <p:sp>
        <p:nvSpPr>
          <p:cNvPr id="8" name="Прямоугольник 7">
            <a:extLst>
              <a:ext uri="{FF2B5EF4-FFF2-40B4-BE49-F238E27FC236}">
                <a16:creationId xmlns:a16="http://schemas.microsoft.com/office/drawing/2014/main" id="{406CE924-ABC2-4864-9EE4-EE0E2B90849E}"/>
              </a:ext>
            </a:extLst>
          </p:cNvPr>
          <p:cNvSpPr/>
          <p:nvPr/>
        </p:nvSpPr>
        <p:spPr>
          <a:xfrm>
            <a:off x="865851" y="5409359"/>
            <a:ext cx="10731061" cy="1015663"/>
          </a:xfrm>
          <a:prstGeom prst="rect">
            <a:avLst/>
          </a:prstGeom>
        </p:spPr>
        <p:txBody>
          <a:bodyPr wrap="square">
            <a:spAutoFit/>
          </a:bodyPr>
          <a:lstStyle/>
          <a:p>
            <a:r>
              <a:rPr lang="ru-RU" sz="2000" b="1" dirty="0" err="1"/>
              <a:t>Судова</a:t>
            </a:r>
            <a:r>
              <a:rPr lang="ru-RU" sz="2000" b="1" dirty="0"/>
              <a:t> практика: постанова </a:t>
            </a:r>
            <a:r>
              <a:rPr lang="ru-RU" sz="2000" b="1" dirty="0" err="1"/>
              <a:t>від</a:t>
            </a:r>
            <a:r>
              <a:rPr lang="ru-RU" sz="2000" b="1" dirty="0"/>
              <a:t> 08.04.2021 № 908/868/20 Центрального </a:t>
            </a:r>
            <a:r>
              <a:rPr lang="ru-RU" sz="2000" b="1" dirty="0" err="1"/>
              <a:t>апеляційного</a:t>
            </a:r>
            <a:r>
              <a:rPr lang="ru-RU" sz="2000" b="1" dirty="0"/>
              <a:t> </a:t>
            </a:r>
            <a:r>
              <a:rPr lang="ru-RU" sz="2000" b="1" dirty="0" err="1"/>
              <a:t>господарського</a:t>
            </a:r>
            <a:r>
              <a:rPr lang="ru-RU" sz="2000" b="1" dirty="0"/>
              <a:t> суду: постанови КГС у </a:t>
            </a:r>
            <a:r>
              <a:rPr lang="ru-RU" sz="2000" b="1" dirty="0" err="1"/>
              <a:t>складі</a:t>
            </a:r>
            <a:r>
              <a:rPr lang="ru-RU" sz="2000" b="1" dirty="0"/>
              <a:t> Верховного Суду </a:t>
            </a:r>
            <a:r>
              <a:rPr lang="ru-RU" sz="2000" b="1" dirty="0" err="1"/>
              <a:t>від</a:t>
            </a:r>
            <a:r>
              <a:rPr lang="ru-RU" sz="2000" b="1" dirty="0"/>
              <a:t> 16.02.2021 р. у </a:t>
            </a:r>
            <a:r>
              <a:rPr lang="ru-RU" sz="2000" b="1" dirty="0" err="1"/>
              <a:t>справі</a:t>
            </a:r>
            <a:r>
              <a:rPr lang="ru-RU" sz="2000" b="1" dirty="0"/>
              <a:t> N 910/14138/18 та </a:t>
            </a:r>
            <a:r>
              <a:rPr lang="ru-RU" sz="2000" b="1" dirty="0" err="1"/>
              <a:t>додаткова</a:t>
            </a:r>
            <a:r>
              <a:rPr lang="ru-RU" sz="2000" b="1" dirty="0"/>
              <a:t> постанова Верховного Суду </a:t>
            </a:r>
            <a:r>
              <a:rPr lang="ru-RU" sz="2000" b="1" dirty="0" err="1"/>
              <a:t>від</a:t>
            </a:r>
            <a:r>
              <a:rPr lang="ru-RU" sz="2000" b="1" dirty="0"/>
              <a:t>  21.08.2019 у </a:t>
            </a:r>
            <a:r>
              <a:rPr lang="ru-RU" sz="2000" b="1" dirty="0" err="1"/>
              <a:t>справі</a:t>
            </a:r>
            <a:r>
              <a:rPr lang="ru-RU" sz="2000" b="1" dirty="0"/>
              <a:t> N 922/2821/18</a:t>
            </a:r>
          </a:p>
        </p:txBody>
      </p:sp>
    </p:spTree>
    <p:extLst>
      <p:ext uri="{BB962C8B-B14F-4D97-AF65-F5344CB8AC3E}">
        <p14:creationId xmlns:p14="http://schemas.microsoft.com/office/powerpoint/2010/main" val="3725614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20073" y="2312918"/>
            <a:ext cx="10394027" cy="3816429"/>
          </a:xfrm>
          <a:prstGeom prst="rect">
            <a:avLst/>
          </a:prstGeom>
        </p:spPr>
        <p:txBody>
          <a:bodyPr wrap="square">
            <a:spAutoFit/>
          </a:bodyPr>
          <a:lstStyle/>
          <a:p>
            <a:r>
              <a:rPr lang="uk-UA" sz="2200" b="1" dirty="0"/>
              <a:t>ПИТАННЯ 1:</a:t>
            </a:r>
            <a:endParaRPr lang="ru-RU" sz="2200" b="1" dirty="0"/>
          </a:p>
          <a:p>
            <a:r>
              <a:rPr lang="uk-UA" sz="2200" dirty="0"/>
              <a:t>Чи підлягають витрати на оплату  професійної правничої допомоги адвоката в спрощеному позовному провадженні без виклику сторін в справах незначної складності та малозначних справах ?</a:t>
            </a:r>
          </a:p>
          <a:p>
            <a:endParaRPr lang="uk-UA" sz="2200" dirty="0"/>
          </a:p>
          <a:p>
            <a:r>
              <a:rPr lang="uk-UA" sz="2200" b="1" dirty="0"/>
              <a:t>ВІДПОВІДЬ:</a:t>
            </a:r>
            <a:r>
              <a:rPr lang="uk-UA" sz="2200" dirty="0"/>
              <a:t> Так, підлягають, якщо вони не включають гонорар адвоката за представництво в суді в судових засіданнях, оскільки такі засідання не проводяться.</a:t>
            </a:r>
          </a:p>
          <a:p>
            <a:r>
              <a:rPr lang="uk-UA" sz="2200" dirty="0"/>
              <a:t>Інші витрати на професійну правничу допомогу адвоката та </a:t>
            </a:r>
            <a:r>
              <a:rPr lang="uk-UA" sz="2200" dirty="0" err="1"/>
              <a:t>компнсація</a:t>
            </a:r>
            <a:r>
              <a:rPr lang="uk-UA" sz="2200" dirty="0"/>
              <a:t> витрат адвоката, пов’язаних з наданням професійної правничої </a:t>
            </a:r>
            <a:r>
              <a:rPr lang="uk-UA" sz="2200" dirty="0" err="1"/>
              <a:t>допомги</a:t>
            </a:r>
            <a:r>
              <a:rPr lang="uk-UA" sz="2200" dirty="0"/>
              <a:t> підлягає відшкодуванню, за умови вчасного подання доказів понесення таких судових витрат та надсилання їх іншим учасникам судового процесу.</a:t>
            </a:r>
          </a:p>
        </p:txBody>
      </p:sp>
    </p:spTree>
    <p:extLst>
      <p:ext uri="{BB962C8B-B14F-4D97-AF65-F5344CB8AC3E}">
        <p14:creationId xmlns:p14="http://schemas.microsoft.com/office/powerpoint/2010/main" val="6347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20073" y="2312918"/>
            <a:ext cx="10394027" cy="3477875"/>
          </a:xfrm>
          <a:prstGeom prst="rect">
            <a:avLst/>
          </a:prstGeom>
        </p:spPr>
        <p:txBody>
          <a:bodyPr wrap="square">
            <a:spAutoFit/>
          </a:bodyPr>
          <a:lstStyle/>
          <a:p>
            <a:r>
              <a:rPr lang="uk-UA" sz="2200" b="1" dirty="0"/>
              <a:t>ПИТАННЯ 2:</a:t>
            </a:r>
            <a:endParaRPr lang="ru-RU" sz="2200" b="1" dirty="0"/>
          </a:p>
          <a:p>
            <a:r>
              <a:rPr lang="ru-RU" sz="2200" dirty="0"/>
              <a:t>Коли </a:t>
            </a:r>
            <a:r>
              <a:rPr lang="ru-RU" sz="2200" dirty="0" err="1"/>
              <a:t>можуть</a:t>
            </a:r>
            <a:r>
              <a:rPr lang="ru-RU" sz="2200" dirty="0"/>
              <a:t> бути </a:t>
            </a:r>
            <a:r>
              <a:rPr lang="ru-RU" sz="2200" dirty="0" err="1"/>
              <a:t>подані</a:t>
            </a:r>
            <a:r>
              <a:rPr lang="ru-RU" sz="2200" dirty="0"/>
              <a:t> </a:t>
            </a:r>
            <a:r>
              <a:rPr lang="ru-RU" sz="2200" dirty="0" err="1"/>
              <a:t>докази</a:t>
            </a:r>
            <a:r>
              <a:rPr lang="ru-RU" sz="2200" dirty="0"/>
              <a:t> </a:t>
            </a:r>
            <a:r>
              <a:rPr lang="ru-RU" sz="2200" dirty="0" err="1"/>
              <a:t>щодо</a:t>
            </a:r>
            <a:r>
              <a:rPr lang="ru-RU" sz="2200" dirty="0"/>
              <a:t> </a:t>
            </a:r>
            <a:r>
              <a:rPr lang="ru-RU" sz="2200" dirty="0" err="1"/>
              <a:t>понесення</a:t>
            </a:r>
            <a:r>
              <a:rPr lang="ru-RU" sz="2200" dirty="0"/>
              <a:t> </a:t>
            </a:r>
            <a:r>
              <a:rPr lang="ru-RU" sz="2200" dirty="0" err="1"/>
              <a:t>витрат</a:t>
            </a:r>
            <a:r>
              <a:rPr lang="ru-RU" sz="2200" dirty="0"/>
              <a:t> на </a:t>
            </a:r>
            <a:r>
              <a:rPr lang="ru-RU" sz="2200" dirty="0" err="1"/>
              <a:t>професійну</a:t>
            </a:r>
            <a:r>
              <a:rPr lang="ru-RU" sz="2200" dirty="0"/>
              <a:t> </a:t>
            </a:r>
            <a:r>
              <a:rPr lang="ru-RU" sz="2200" dirty="0" err="1"/>
              <a:t>правничу</a:t>
            </a:r>
            <a:r>
              <a:rPr lang="ru-RU" sz="2200" dirty="0"/>
              <a:t> </a:t>
            </a:r>
            <a:r>
              <a:rPr lang="ru-RU" sz="2200" dirty="0" err="1"/>
              <a:t>допомогу</a:t>
            </a:r>
            <a:r>
              <a:rPr lang="ru-RU" sz="2200" dirty="0"/>
              <a:t> в справах </a:t>
            </a:r>
            <a:r>
              <a:rPr lang="ru-RU" sz="2200" dirty="0" err="1"/>
              <a:t>незначної</a:t>
            </a:r>
            <a:r>
              <a:rPr lang="ru-RU" sz="2200" dirty="0"/>
              <a:t> </a:t>
            </a:r>
            <a:r>
              <a:rPr lang="ru-RU" sz="2200" dirty="0" err="1"/>
              <a:t>складності</a:t>
            </a:r>
            <a:r>
              <a:rPr lang="ru-RU" sz="2200" dirty="0"/>
              <a:t> та </a:t>
            </a:r>
            <a:r>
              <a:rPr lang="ru-RU" sz="2200" dirty="0" err="1"/>
              <a:t>малозначних</a:t>
            </a:r>
            <a:r>
              <a:rPr lang="ru-RU" sz="2200" dirty="0"/>
              <a:t> справах?</a:t>
            </a:r>
          </a:p>
          <a:p>
            <a:r>
              <a:rPr lang="ru-RU" sz="2200" dirty="0"/>
              <a:t> </a:t>
            </a:r>
          </a:p>
          <a:p>
            <a:r>
              <a:rPr lang="uk-UA" sz="2200" b="1" dirty="0"/>
              <a:t>ВІДПОВІДЬ:</a:t>
            </a:r>
            <a:endParaRPr lang="ru-RU" sz="2200" b="1" dirty="0"/>
          </a:p>
          <a:p>
            <a:r>
              <a:rPr lang="ru-RU" sz="2200" b="1" dirty="0" err="1"/>
              <a:t>Протягом</a:t>
            </a:r>
            <a:r>
              <a:rPr lang="ru-RU" sz="2200" b="1" dirty="0"/>
              <a:t> </a:t>
            </a:r>
            <a:r>
              <a:rPr lang="ru-RU" sz="2200" b="1" dirty="0" err="1"/>
              <a:t>п’яти</a:t>
            </a:r>
            <a:r>
              <a:rPr lang="ru-RU" sz="2200" b="1" dirty="0"/>
              <a:t> </a:t>
            </a:r>
            <a:r>
              <a:rPr lang="ru-RU" sz="2200" b="1" dirty="0" err="1"/>
              <a:t>днів</a:t>
            </a:r>
            <a:r>
              <a:rPr lang="ru-RU" sz="2200" b="1" dirty="0"/>
              <a:t> </a:t>
            </a:r>
            <a:r>
              <a:rPr lang="ru-RU" sz="2200" b="1" dirty="0" err="1"/>
              <a:t>після</a:t>
            </a:r>
            <a:r>
              <a:rPr lang="ru-RU" sz="2200" b="1" dirty="0"/>
              <a:t> </a:t>
            </a:r>
            <a:r>
              <a:rPr lang="ru-RU" sz="2200" b="1" dirty="0" err="1"/>
              <a:t>ухвалення</a:t>
            </a:r>
            <a:r>
              <a:rPr lang="ru-RU" sz="2200" b="1" dirty="0"/>
              <a:t> </a:t>
            </a:r>
            <a:r>
              <a:rPr lang="ru-RU" sz="2200" b="1" dirty="0" err="1"/>
              <a:t>рішення</a:t>
            </a:r>
            <a:r>
              <a:rPr lang="ru-RU" sz="2200" dirty="0"/>
              <a:t>  - Постанова </a:t>
            </a:r>
            <a:r>
              <a:rPr lang="ru-RU" sz="2200" dirty="0" err="1"/>
              <a:t>від</a:t>
            </a:r>
            <a:r>
              <a:rPr lang="ru-RU" sz="2200" dirty="0"/>
              <a:t> 21.04.2021 № 910/17204/20 </a:t>
            </a:r>
            <a:r>
              <a:rPr lang="ru-RU" sz="2200" dirty="0" err="1"/>
              <a:t>Північного</a:t>
            </a:r>
            <a:r>
              <a:rPr lang="ru-RU" sz="2200" dirty="0"/>
              <a:t> </a:t>
            </a:r>
            <a:r>
              <a:rPr lang="ru-RU" sz="2200" dirty="0" err="1"/>
              <a:t>апеляційного</a:t>
            </a:r>
            <a:r>
              <a:rPr lang="ru-RU" sz="2200" dirty="0"/>
              <a:t> </a:t>
            </a:r>
            <a:r>
              <a:rPr lang="ru-RU" sz="2200" dirty="0" err="1"/>
              <a:t>господарського</a:t>
            </a:r>
            <a:r>
              <a:rPr lang="ru-RU" sz="2200" dirty="0"/>
              <a:t> суду (https://reyestr.court.gov.ua/Review/96498926)</a:t>
            </a:r>
          </a:p>
          <a:p>
            <a:r>
              <a:rPr lang="ru-RU" sz="2200" dirty="0"/>
              <a:t>та Постанова Верховного Суду </a:t>
            </a:r>
            <a:r>
              <a:rPr lang="ru-RU" sz="2200" dirty="0" err="1"/>
              <a:t>від</a:t>
            </a:r>
            <a:r>
              <a:rPr lang="ru-RU" sz="2200" dirty="0"/>
              <a:t> 06.10.2020 у </a:t>
            </a:r>
            <a:r>
              <a:rPr lang="ru-RU" sz="2200" dirty="0" err="1"/>
              <a:t>справі</a:t>
            </a:r>
            <a:r>
              <a:rPr lang="ru-RU" sz="2200" dirty="0"/>
              <a:t> N 922/376/20 (</a:t>
            </a:r>
            <a:r>
              <a:rPr lang="en-US" sz="2200" dirty="0"/>
              <a:t>https://reyestr.court.gov.ua/Review/92069806</a:t>
            </a:r>
            <a:r>
              <a:rPr lang="uk-UA" sz="2200" dirty="0"/>
              <a:t>)</a:t>
            </a:r>
            <a:endParaRPr lang="ru-RU" sz="2200" dirty="0"/>
          </a:p>
        </p:txBody>
      </p:sp>
    </p:spTree>
    <p:extLst>
      <p:ext uri="{BB962C8B-B14F-4D97-AF65-F5344CB8AC3E}">
        <p14:creationId xmlns:p14="http://schemas.microsoft.com/office/powerpoint/2010/main" val="3399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20073" y="2312918"/>
            <a:ext cx="10394027" cy="3046988"/>
          </a:xfrm>
          <a:prstGeom prst="rect">
            <a:avLst/>
          </a:prstGeom>
        </p:spPr>
        <p:txBody>
          <a:bodyPr wrap="square">
            <a:spAutoFit/>
          </a:bodyPr>
          <a:lstStyle/>
          <a:p>
            <a:r>
              <a:rPr lang="ru-RU" sz="2400" b="1" dirty="0"/>
              <a:t>ВИСНОВКИ: </a:t>
            </a:r>
          </a:p>
          <a:p>
            <a:r>
              <a:rPr lang="ru-RU" sz="2400" dirty="0" err="1"/>
              <a:t>Оскільки</a:t>
            </a:r>
            <a:r>
              <a:rPr lang="ru-RU" sz="2400" dirty="0"/>
              <a:t> в </a:t>
            </a:r>
            <a:r>
              <a:rPr lang="ru-RU" sz="2400" dirty="0" err="1"/>
              <a:t>процедурі</a:t>
            </a:r>
            <a:r>
              <a:rPr lang="ru-RU" sz="2400" dirty="0"/>
              <a:t> </a:t>
            </a:r>
            <a:r>
              <a:rPr lang="ru-RU" sz="2400" dirty="0" err="1"/>
              <a:t>спрощеного</a:t>
            </a:r>
            <a:r>
              <a:rPr lang="ru-RU" sz="2400" dirty="0"/>
              <a:t> </a:t>
            </a:r>
            <a:r>
              <a:rPr lang="ru-RU" sz="2400" dirty="0" err="1"/>
              <a:t>провадження</a:t>
            </a:r>
            <a:r>
              <a:rPr lang="ru-RU" sz="2400" dirty="0"/>
              <a:t> </a:t>
            </a:r>
            <a:r>
              <a:rPr lang="ru-RU" sz="2400" dirty="0" err="1"/>
              <a:t>відсутня</a:t>
            </a:r>
            <a:r>
              <a:rPr lang="ru-RU" sz="2400" dirty="0"/>
              <a:t> </a:t>
            </a:r>
            <a:r>
              <a:rPr lang="ru-RU" sz="2400" dirty="0" err="1"/>
              <a:t>стадія</a:t>
            </a:r>
            <a:r>
              <a:rPr lang="ru-RU" sz="2400" dirty="0"/>
              <a:t> </a:t>
            </a:r>
            <a:r>
              <a:rPr lang="ru-RU" sz="2400" dirty="0" err="1"/>
              <a:t>судових</a:t>
            </a:r>
            <a:r>
              <a:rPr lang="ru-RU" sz="2400" dirty="0"/>
              <a:t> </a:t>
            </a:r>
            <a:r>
              <a:rPr lang="ru-RU" sz="2400" dirty="0" err="1"/>
              <a:t>дебатів</a:t>
            </a:r>
            <a:r>
              <a:rPr lang="ru-RU" sz="2400" dirty="0"/>
              <a:t>, то </a:t>
            </a:r>
            <a:r>
              <a:rPr lang="ru-RU" sz="2400" dirty="0" err="1"/>
              <a:t>вимога</a:t>
            </a:r>
            <a:r>
              <a:rPr lang="ru-RU" sz="2400" dirty="0"/>
              <a:t> ч. 8 ст. 129 ГПК </a:t>
            </a:r>
            <a:r>
              <a:rPr lang="ru-RU" sz="2400" dirty="0" err="1"/>
              <a:t>України</a:t>
            </a:r>
            <a:r>
              <a:rPr lang="ru-RU" sz="2400" dirty="0"/>
              <a:t> про </a:t>
            </a:r>
            <a:r>
              <a:rPr lang="ru-RU" sz="2400" dirty="0" err="1"/>
              <a:t>подання</a:t>
            </a:r>
            <a:r>
              <a:rPr lang="ru-RU" sz="2400" dirty="0"/>
              <a:t> </a:t>
            </a:r>
            <a:r>
              <a:rPr lang="ru-RU" sz="2400" dirty="0" err="1"/>
              <a:t>доказів</a:t>
            </a:r>
            <a:r>
              <a:rPr lang="ru-RU" sz="2400" dirty="0"/>
              <a:t> </a:t>
            </a:r>
            <a:r>
              <a:rPr lang="ru-RU" sz="2400" dirty="0" err="1"/>
              <a:t>щодо</a:t>
            </a:r>
            <a:r>
              <a:rPr lang="ru-RU" sz="2400" dirty="0"/>
              <a:t> </a:t>
            </a:r>
            <a:r>
              <a:rPr lang="ru-RU" sz="2400" dirty="0" err="1"/>
              <a:t>розміру</a:t>
            </a:r>
            <a:r>
              <a:rPr lang="ru-RU" sz="2400" dirty="0"/>
              <a:t> </a:t>
            </a:r>
            <a:r>
              <a:rPr lang="ru-RU" sz="2400" dirty="0" err="1"/>
              <a:t>понесених</a:t>
            </a:r>
            <a:r>
              <a:rPr lang="ru-RU" sz="2400" dirty="0"/>
              <a:t> </a:t>
            </a:r>
            <a:r>
              <a:rPr lang="ru-RU" sz="2400" dirty="0" err="1"/>
              <a:t>судових</a:t>
            </a:r>
            <a:r>
              <a:rPr lang="ru-RU" sz="2400" dirty="0"/>
              <a:t> </a:t>
            </a:r>
            <a:r>
              <a:rPr lang="ru-RU" sz="2400" dirty="0" err="1"/>
              <a:t>витрат</a:t>
            </a:r>
            <a:r>
              <a:rPr lang="ru-RU" sz="2400" dirty="0"/>
              <a:t> до </a:t>
            </a:r>
            <a:r>
              <a:rPr lang="ru-RU" sz="2400" dirty="0" err="1"/>
              <a:t>закінчення</a:t>
            </a:r>
            <a:r>
              <a:rPr lang="ru-RU" sz="2400" dirty="0"/>
              <a:t> </a:t>
            </a:r>
            <a:r>
              <a:rPr lang="ru-RU" sz="2400" dirty="0" err="1"/>
              <a:t>судових</a:t>
            </a:r>
            <a:r>
              <a:rPr lang="ru-RU" sz="2400" dirty="0"/>
              <a:t> </a:t>
            </a:r>
            <a:r>
              <a:rPr lang="ru-RU" sz="2400" dirty="0" err="1"/>
              <a:t>дебатів</a:t>
            </a:r>
            <a:r>
              <a:rPr lang="ru-RU" sz="2400" dirty="0"/>
              <a:t> та </a:t>
            </a:r>
            <a:r>
              <a:rPr lang="ru-RU" sz="2400" dirty="0" err="1"/>
              <a:t>вимога</a:t>
            </a:r>
            <a:r>
              <a:rPr lang="ru-RU" sz="2400" dirty="0"/>
              <a:t> про </a:t>
            </a:r>
            <a:r>
              <a:rPr lang="ru-RU" sz="2400" dirty="0" err="1"/>
              <a:t>подання</a:t>
            </a:r>
            <a:r>
              <a:rPr lang="ru-RU" sz="2400" dirty="0"/>
              <a:t> до </a:t>
            </a:r>
            <a:r>
              <a:rPr lang="ru-RU" sz="2400" dirty="0" err="1"/>
              <a:t>закінчення</a:t>
            </a:r>
            <a:r>
              <a:rPr lang="ru-RU" sz="2400" dirty="0"/>
              <a:t> </a:t>
            </a:r>
            <a:r>
              <a:rPr lang="ru-RU" sz="2400" dirty="0" err="1"/>
              <a:t>судових</a:t>
            </a:r>
            <a:r>
              <a:rPr lang="ru-RU" sz="2400" dirty="0"/>
              <a:t> </a:t>
            </a:r>
            <a:r>
              <a:rPr lang="ru-RU" sz="2400" dirty="0" err="1"/>
              <a:t>дебатів</a:t>
            </a:r>
            <a:r>
              <a:rPr lang="ru-RU" sz="2400" dirty="0"/>
              <a:t> </a:t>
            </a:r>
            <a:r>
              <a:rPr lang="ru-RU" sz="2400" dirty="0" err="1"/>
              <a:t>відповідної</a:t>
            </a:r>
            <a:r>
              <a:rPr lang="ru-RU" sz="2400" dirty="0"/>
              <a:t> заяви про </a:t>
            </a:r>
            <a:r>
              <a:rPr lang="ru-RU" sz="2400" dirty="0" err="1"/>
              <a:t>надання</a:t>
            </a:r>
            <a:r>
              <a:rPr lang="ru-RU" sz="2400" dirty="0"/>
              <a:t> </a:t>
            </a:r>
            <a:r>
              <a:rPr lang="ru-RU" sz="2400" dirty="0" err="1"/>
              <a:t>доказів</a:t>
            </a:r>
            <a:r>
              <a:rPr lang="ru-RU" sz="2400" dirty="0"/>
              <a:t> </a:t>
            </a:r>
            <a:r>
              <a:rPr lang="ru-RU" sz="2400" dirty="0" err="1"/>
              <a:t>щодо</a:t>
            </a:r>
            <a:r>
              <a:rPr lang="ru-RU" sz="2400" dirty="0"/>
              <a:t> </a:t>
            </a:r>
            <a:r>
              <a:rPr lang="ru-RU" sz="2400" dirty="0" err="1"/>
              <a:t>розміру</a:t>
            </a:r>
            <a:r>
              <a:rPr lang="ru-RU" sz="2400" dirty="0"/>
              <a:t> </a:t>
            </a:r>
            <a:r>
              <a:rPr lang="ru-RU" sz="2400" dirty="0" err="1"/>
              <a:t>понесених</a:t>
            </a:r>
            <a:r>
              <a:rPr lang="ru-RU" sz="2400" dirty="0"/>
              <a:t> </a:t>
            </a:r>
            <a:r>
              <a:rPr lang="ru-RU" sz="2400" dirty="0" err="1"/>
              <a:t>судових</a:t>
            </a:r>
            <a:r>
              <a:rPr lang="ru-RU" sz="2400" dirty="0"/>
              <a:t> </a:t>
            </a:r>
            <a:r>
              <a:rPr lang="ru-RU" sz="2400" dirty="0" err="1"/>
              <a:t>витрат</a:t>
            </a:r>
            <a:r>
              <a:rPr lang="ru-RU" sz="2400" dirty="0"/>
              <a:t> </a:t>
            </a:r>
            <a:r>
              <a:rPr lang="ru-RU" sz="2400" dirty="0" err="1"/>
              <a:t>протягом</a:t>
            </a:r>
            <a:r>
              <a:rPr lang="ru-RU" sz="2400" dirty="0"/>
              <a:t> </a:t>
            </a:r>
            <a:r>
              <a:rPr lang="ru-RU" sz="2400" dirty="0" err="1"/>
              <a:t>п`яти</a:t>
            </a:r>
            <a:r>
              <a:rPr lang="ru-RU" sz="2400" dirty="0"/>
              <a:t> </a:t>
            </a:r>
            <a:r>
              <a:rPr lang="ru-RU" sz="2400" dirty="0" err="1"/>
              <a:t>днів</a:t>
            </a:r>
            <a:r>
              <a:rPr lang="ru-RU" sz="2400" dirty="0"/>
              <a:t> </a:t>
            </a:r>
            <a:r>
              <a:rPr lang="ru-RU" sz="2400" dirty="0" err="1"/>
              <a:t>після</a:t>
            </a:r>
            <a:r>
              <a:rPr lang="ru-RU" sz="2400" dirty="0"/>
              <a:t> </a:t>
            </a:r>
            <a:r>
              <a:rPr lang="ru-RU" sz="2400" dirty="0" err="1"/>
              <a:t>ухвалення</a:t>
            </a:r>
            <a:r>
              <a:rPr lang="ru-RU" sz="2400" dirty="0"/>
              <a:t> </a:t>
            </a:r>
            <a:r>
              <a:rPr lang="ru-RU" sz="2400" dirty="0" err="1"/>
              <a:t>рішення</a:t>
            </a:r>
            <a:r>
              <a:rPr lang="ru-RU" sz="2400" dirty="0"/>
              <a:t> суду - не </a:t>
            </a:r>
            <a:r>
              <a:rPr lang="ru-RU" sz="2400" dirty="0" err="1"/>
              <a:t>може</a:t>
            </a:r>
            <a:r>
              <a:rPr lang="ru-RU" sz="2400" dirty="0"/>
              <a:t> </a:t>
            </a:r>
            <a:r>
              <a:rPr lang="ru-RU" sz="2400" dirty="0" err="1"/>
              <a:t>розповсюджуватися</a:t>
            </a:r>
            <a:r>
              <a:rPr lang="ru-RU" sz="2400" dirty="0"/>
              <a:t> на </a:t>
            </a:r>
            <a:r>
              <a:rPr lang="ru-RU" sz="2400" dirty="0" err="1"/>
              <a:t>сторін</a:t>
            </a:r>
            <a:r>
              <a:rPr lang="ru-RU" sz="2400" dirty="0"/>
              <a:t> у </a:t>
            </a:r>
            <a:r>
              <a:rPr lang="ru-RU" sz="2400" dirty="0" err="1"/>
              <a:t>справі</a:t>
            </a:r>
            <a:r>
              <a:rPr lang="ru-RU" sz="2400" dirty="0"/>
              <a:t>, яка </a:t>
            </a:r>
            <a:r>
              <a:rPr lang="ru-RU" sz="2400" dirty="0" err="1"/>
              <a:t>розглядається</a:t>
            </a:r>
            <a:r>
              <a:rPr lang="ru-RU" sz="2400" dirty="0"/>
              <a:t> у </a:t>
            </a:r>
            <a:r>
              <a:rPr lang="ru-RU" sz="2400" dirty="0" err="1"/>
              <a:t>спрощеному</a:t>
            </a:r>
            <a:r>
              <a:rPr lang="ru-RU" sz="2400" dirty="0"/>
              <a:t> </a:t>
            </a:r>
            <a:r>
              <a:rPr lang="ru-RU" sz="2400" dirty="0" err="1"/>
              <a:t>провадженні</a:t>
            </a:r>
            <a:r>
              <a:rPr lang="ru-RU" sz="2400" dirty="0"/>
              <a:t>.</a:t>
            </a:r>
          </a:p>
        </p:txBody>
      </p:sp>
    </p:spTree>
    <p:extLst>
      <p:ext uri="{BB962C8B-B14F-4D97-AF65-F5344CB8AC3E}">
        <p14:creationId xmlns:p14="http://schemas.microsoft.com/office/powerpoint/2010/main" val="4272657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a:t>ВІДПОВІДЬ: підлягають, якщо такі витрати згідно з умовами договору про надання професійної правничої допомоги адвоката мають бути сплачені в майбутньому (їх строк оплати згідно з умовами договору не настав) на момент прийняття рішення (додаткового рішення) про стягнення судових витрат (в тому числі витрат на професійну правничу допомогу). Разом з тим є спірним питання, коли строк оплати  правничої допомоги адвоката згідно умов договору настав на момент винесення рішення, проте клієнт в порушення умов договору не оплатив, надану йому допомогу.</a:t>
            </a:r>
            <a:endParaRPr lang="ru-RU" dirty="0"/>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588476" y="2033182"/>
            <a:ext cx="10614716" cy="1200329"/>
          </a:xfrm>
          <a:prstGeom prst="rect">
            <a:avLst/>
          </a:prstGeom>
        </p:spPr>
        <p:txBody>
          <a:bodyPr wrap="square">
            <a:spAutoFit/>
          </a:bodyPr>
          <a:lstStyle/>
          <a:p>
            <a:r>
              <a:rPr lang="uk-UA" sz="2400" b="1" dirty="0"/>
              <a:t>ПИТАННЯ 3:</a:t>
            </a:r>
            <a:endParaRPr lang="ru-RU" sz="2400" b="1" dirty="0"/>
          </a:p>
          <a:p>
            <a:r>
              <a:rPr lang="uk-UA" sz="2400" dirty="0"/>
              <a:t>Чи підлягають відшкодуванню витрати на професійну правничу допомогу адвоката, які мають бути сплачені в  майбутньому?</a:t>
            </a:r>
          </a:p>
        </p:txBody>
      </p:sp>
      <p:sp>
        <p:nvSpPr>
          <p:cNvPr id="2" name="TextBox 1">
            <a:extLst>
              <a:ext uri="{FF2B5EF4-FFF2-40B4-BE49-F238E27FC236}">
                <a16:creationId xmlns:a16="http://schemas.microsoft.com/office/drawing/2014/main" id="{5A04651A-57F5-4624-8852-53F0EF68AF7A}"/>
              </a:ext>
            </a:extLst>
          </p:cNvPr>
          <p:cNvSpPr txBox="1"/>
          <p:nvPr/>
        </p:nvSpPr>
        <p:spPr>
          <a:xfrm>
            <a:off x="467957" y="3522903"/>
            <a:ext cx="10855754" cy="1938992"/>
          </a:xfrm>
          <a:prstGeom prst="rect">
            <a:avLst/>
          </a:prstGeom>
          <a:noFill/>
        </p:spPr>
        <p:txBody>
          <a:bodyPr wrap="square" rtlCol="0">
            <a:spAutoFit/>
          </a:bodyPr>
          <a:lstStyle/>
          <a:p>
            <a:pPr algn="just"/>
            <a:r>
              <a:rPr lang="ru-RU" sz="2400" b="1" dirty="0"/>
              <a:t>ВІДПОВІДЬ: </a:t>
            </a:r>
            <a:r>
              <a:rPr lang="ru-RU" sz="2400" dirty="0"/>
              <a:t>підлягають, якщо такі витрати згідно з умовами договору про надання професійної правничої допомоги адвоката мають бути сплачені в майбутньому (їх строк оплати згідно з умовами договору не настав) на момент прийняття рішення (додаткового рішення) про стягнення судових витрат (в тому числі витрат на професійну правничу допомогу). </a:t>
            </a:r>
          </a:p>
        </p:txBody>
      </p:sp>
    </p:spTree>
    <p:extLst>
      <p:ext uri="{BB962C8B-B14F-4D97-AF65-F5344CB8AC3E}">
        <p14:creationId xmlns:p14="http://schemas.microsoft.com/office/powerpoint/2010/main" val="3391040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28212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3" y="270003"/>
            <a:ext cx="6775272" cy="1370915"/>
          </a:xfrm>
          <a:prstGeom prst="rect">
            <a:avLst/>
          </a:prstGeom>
        </p:spPr>
        <p:txBody>
          <a:bodyPr wrap="square">
            <a:noAutofit/>
          </a:bodyPr>
          <a:lstStyle/>
          <a:p>
            <a:r>
              <a:rPr lang="ru-RU" sz="2800" dirty="0">
                <a:solidFill>
                  <a:schemeClr val="bg1"/>
                </a:solidFill>
                <a:cs typeface="Aharoni" panose="02010803020104030203" pitchFamily="2" charset="-79"/>
              </a:rPr>
              <a:t>СТАТТЯ 123 ГПК України</a:t>
            </a:r>
            <a:r>
              <a:rPr lang="ru-RU" sz="5400" b="1" dirty="0">
                <a:solidFill>
                  <a:schemeClr val="bg1"/>
                </a:solidFill>
                <a:cs typeface="Aharoni" panose="02010803020104030203" pitchFamily="2" charset="-79"/>
              </a:rPr>
              <a:t/>
            </a:r>
            <a:br>
              <a:rPr lang="ru-RU" sz="5400" b="1" dirty="0">
                <a:solidFill>
                  <a:schemeClr val="bg1"/>
                </a:solidFill>
                <a:cs typeface="Aharoni" panose="02010803020104030203" pitchFamily="2" charset="-79"/>
              </a:rPr>
            </a:br>
            <a:r>
              <a:rPr lang="ru-RU" sz="4400" b="1" dirty="0">
                <a:solidFill>
                  <a:schemeClr val="bg1"/>
                </a:solidFill>
                <a:cs typeface="Aharoni" panose="02010803020104030203" pitchFamily="2" charset="-79"/>
              </a:rPr>
              <a:t>СУДОВІ ВИТРАТИ</a:t>
            </a:r>
            <a:endParaRPr lang="uk-UA" sz="44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3" y="2297756"/>
            <a:ext cx="10121459" cy="830997"/>
          </a:xfrm>
          <a:prstGeom prst="rect">
            <a:avLst/>
          </a:prstGeom>
        </p:spPr>
        <p:txBody>
          <a:bodyPr wrap="square">
            <a:spAutoFit/>
          </a:bodyPr>
          <a:lstStyle/>
          <a:p>
            <a:pPr algn="just"/>
            <a:r>
              <a:rPr lang="ru-RU" sz="2400" b="1" dirty="0"/>
              <a:t>Судовий збір</a:t>
            </a:r>
            <a:endParaRPr lang="uk-UA" sz="2400" b="1" dirty="0"/>
          </a:p>
          <a:p>
            <a:pPr algn="just"/>
            <a:r>
              <a:rPr lang="ru-RU" sz="2400" dirty="0"/>
              <a:t>Розмір і порядок сплати визначається Законом України «Про судовий збір»</a:t>
            </a:r>
            <a:endParaRPr lang="uk-UA" sz="2400" b="1" dirty="0"/>
          </a:p>
        </p:txBody>
      </p:sp>
      <p:sp>
        <p:nvSpPr>
          <p:cNvPr id="9" name="Прямоугольник 8">
            <a:extLst>
              <a:ext uri="{FF2B5EF4-FFF2-40B4-BE49-F238E27FC236}">
                <a16:creationId xmlns:a16="http://schemas.microsoft.com/office/drawing/2014/main" id="{63BDB1EA-859E-4EB7-9B8C-80EBCD0ED981}"/>
              </a:ext>
            </a:extLst>
          </p:cNvPr>
          <p:cNvSpPr/>
          <p:nvPr/>
        </p:nvSpPr>
        <p:spPr>
          <a:xfrm>
            <a:off x="784371" y="3154174"/>
            <a:ext cx="10121459" cy="3046988"/>
          </a:xfrm>
          <a:prstGeom prst="rect">
            <a:avLst/>
          </a:prstGeom>
        </p:spPr>
        <p:txBody>
          <a:bodyPr wrap="square">
            <a:spAutoFit/>
          </a:bodyPr>
          <a:lstStyle/>
          <a:p>
            <a:pPr algn="just"/>
            <a:r>
              <a:rPr lang="uk-UA" sz="2400" b="1" dirty="0"/>
              <a:t>Витрати, </a:t>
            </a:r>
            <a:r>
              <a:rPr lang="uk-UA" sz="2400" b="1" dirty="0" err="1"/>
              <a:t>пов</a:t>
            </a:r>
            <a:r>
              <a:rPr lang="en-US" sz="2400" b="1" dirty="0"/>
              <a:t>`</a:t>
            </a:r>
            <a:r>
              <a:rPr lang="uk-UA" sz="2400" b="1" dirty="0" err="1"/>
              <a:t>язані</a:t>
            </a:r>
            <a:r>
              <a:rPr lang="uk-UA" sz="2400" b="1" dirty="0"/>
              <a:t> з розглядом справи:</a:t>
            </a:r>
            <a:endParaRPr lang="en-US" sz="2400" b="1" dirty="0"/>
          </a:p>
          <a:p>
            <a:pPr marL="342900" indent="-342900" algn="just">
              <a:buFont typeface="Wingdings" panose="05000000000000000000" pitchFamily="2" charset="2"/>
              <a:buChar char="§"/>
            </a:pPr>
            <a:r>
              <a:rPr lang="uk-UA" sz="2400" dirty="0"/>
              <a:t>Витрати на професійну правничу допомогу;</a:t>
            </a:r>
          </a:p>
          <a:p>
            <a:pPr marL="342900" indent="-342900" algn="just">
              <a:buFont typeface="Wingdings" panose="05000000000000000000" pitchFamily="2" charset="2"/>
              <a:buChar char="§"/>
            </a:pPr>
            <a:r>
              <a:rPr lang="uk-UA" sz="2400" dirty="0" err="1"/>
              <a:t>Пов</a:t>
            </a:r>
            <a:r>
              <a:rPr lang="en-US" sz="2400" dirty="0"/>
              <a:t>`</a:t>
            </a:r>
            <a:r>
              <a:rPr lang="uk-UA" sz="2400" dirty="0" err="1"/>
              <a:t>язані</a:t>
            </a:r>
            <a:r>
              <a:rPr lang="uk-UA" sz="2400" dirty="0"/>
              <a:t> із залученням свідків, спеціалістів, експертів та проведенням експертизи;</a:t>
            </a:r>
          </a:p>
          <a:p>
            <a:pPr marL="342900" indent="-342900" algn="just">
              <a:buFont typeface="Wingdings" panose="05000000000000000000" pitchFamily="2" charset="2"/>
              <a:buChar char="§"/>
            </a:pPr>
            <a:r>
              <a:rPr lang="uk-UA" sz="2400" dirty="0" err="1"/>
              <a:t>Пов</a:t>
            </a:r>
            <a:r>
              <a:rPr lang="en-US" sz="2400" dirty="0"/>
              <a:t>`</a:t>
            </a:r>
            <a:r>
              <a:rPr lang="uk-UA" sz="2400" dirty="0" err="1"/>
              <a:t>язані</a:t>
            </a:r>
            <a:r>
              <a:rPr lang="uk-UA" sz="2400" dirty="0"/>
              <a:t> з витребуванням доказів, проведенням огляду доказів за їх місцезнаходженням, забезпеченням доказів; </a:t>
            </a:r>
          </a:p>
          <a:p>
            <a:pPr marL="342900" indent="-342900" algn="just">
              <a:buFont typeface="Wingdings" panose="05000000000000000000" pitchFamily="2" charset="2"/>
              <a:buChar char="§"/>
            </a:pPr>
            <a:r>
              <a:rPr lang="uk-UA" sz="2400" dirty="0" err="1"/>
              <a:t>Пов</a:t>
            </a:r>
            <a:r>
              <a:rPr lang="en-US" sz="2400" dirty="0"/>
              <a:t>`</a:t>
            </a:r>
            <a:r>
              <a:rPr lang="uk-UA" sz="2400" dirty="0" err="1"/>
              <a:t>язані</a:t>
            </a:r>
            <a:r>
              <a:rPr lang="uk-UA" sz="2400" dirty="0"/>
              <a:t> з вчиненням інших процесуальних дій, необхідних для розгляду справи або підготовки її до розгляду.</a:t>
            </a:r>
          </a:p>
        </p:txBody>
      </p:sp>
    </p:spTree>
    <p:extLst>
      <p:ext uri="{BB962C8B-B14F-4D97-AF65-F5344CB8AC3E}">
        <p14:creationId xmlns:p14="http://schemas.microsoft.com/office/powerpoint/2010/main" val="365966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dirty="0"/>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534155" y="4141629"/>
            <a:ext cx="11102628" cy="2246769"/>
          </a:xfrm>
          <a:prstGeom prst="rect">
            <a:avLst/>
          </a:prstGeom>
        </p:spPr>
        <p:txBody>
          <a:bodyPr wrap="square">
            <a:spAutoFit/>
          </a:bodyPr>
          <a:lstStyle/>
          <a:p>
            <a:pPr algn="just"/>
            <a:r>
              <a:rPr lang="uk-UA" sz="2000" b="1" dirty="0"/>
              <a:t>Спірна судова практика: постанова  від 21.05.2021 у справі № 910/15703/20 Північного апеляційного  господарського суду.</a:t>
            </a:r>
          </a:p>
          <a:p>
            <a:pPr algn="just"/>
            <a:endParaRPr lang="uk-UA" sz="2000" b="1" dirty="0"/>
          </a:p>
          <a:p>
            <a:pPr algn="just"/>
            <a:r>
              <a:rPr lang="uk-UA" sz="2000" b="1" dirty="0"/>
              <a:t>Інша практика: Постанова об'єднаної палати Верховного суду  від 03.10.2019 у справі № 922/445/19 (проте в даній справі строк оплати згідно умов договору на момент прийняття рішення судом першої інстанції ще не настав) та постанова Верховного суду  від 07.09.2020 у справі  </a:t>
            </a:r>
            <a:r>
              <a:rPr lang="ru-RU" sz="2000" b="1" dirty="0"/>
              <a:t>910/4201/19. </a:t>
            </a:r>
            <a:endParaRPr lang="uk-UA" sz="2000" dirty="0"/>
          </a:p>
        </p:txBody>
      </p:sp>
      <p:sp>
        <p:nvSpPr>
          <p:cNvPr id="2" name="TextBox 1">
            <a:extLst>
              <a:ext uri="{FF2B5EF4-FFF2-40B4-BE49-F238E27FC236}">
                <a16:creationId xmlns:a16="http://schemas.microsoft.com/office/drawing/2014/main" id="{681A2BD2-AD8A-4862-909A-73B48B7A45AB}"/>
              </a:ext>
            </a:extLst>
          </p:cNvPr>
          <p:cNvSpPr txBox="1"/>
          <p:nvPr/>
        </p:nvSpPr>
        <p:spPr>
          <a:xfrm>
            <a:off x="1484769" y="1958252"/>
            <a:ext cx="9153054" cy="2092881"/>
          </a:xfrm>
          <a:prstGeom prst="rect">
            <a:avLst/>
          </a:prstGeom>
          <a:noFill/>
        </p:spPr>
        <p:txBody>
          <a:bodyPr wrap="square" rtlCol="0">
            <a:spAutoFit/>
          </a:bodyPr>
          <a:lstStyle/>
          <a:p>
            <a:pPr algn="just"/>
            <a:r>
              <a:rPr lang="ru-RU" sz="2600" dirty="0"/>
              <a:t>Разом з тим є спірним питання, коли згідно умов договору строк оплати  правничої допомоги адвоката настав на момент винесення рішення, проте клієнт в порушення умов договору не оплатив, надану йому допомогу. </a:t>
            </a:r>
            <a:r>
              <a:rPr lang="ru-RU" sz="2600" b="1" dirty="0"/>
              <a:t>Чи підлягають такі витрати на оплату ППД відшкодуванню?</a:t>
            </a:r>
            <a:endParaRPr lang="uk-UA" sz="2600" b="1" dirty="0"/>
          </a:p>
        </p:txBody>
      </p:sp>
    </p:spTree>
    <p:extLst>
      <p:ext uri="{BB962C8B-B14F-4D97-AF65-F5344CB8AC3E}">
        <p14:creationId xmlns:p14="http://schemas.microsoft.com/office/powerpoint/2010/main" val="369921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a:t>ВІДПОВІДЬ: Так, підлягають. </a:t>
            </a:r>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20073" y="2895412"/>
            <a:ext cx="10394027" cy="1292662"/>
          </a:xfrm>
          <a:prstGeom prst="rect">
            <a:avLst/>
          </a:prstGeom>
        </p:spPr>
        <p:txBody>
          <a:bodyPr wrap="square">
            <a:spAutoFit/>
          </a:bodyPr>
          <a:lstStyle/>
          <a:p>
            <a:pPr algn="just"/>
            <a:r>
              <a:rPr lang="uk-UA" sz="2600" b="1" dirty="0"/>
              <a:t>ПИТАННЯ 4:</a:t>
            </a:r>
            <a:endParaRPr lang="ru-RU" sz="2600" b="1" dirty="0"/>
          </a:p>
          <a:p>
            <a:pPr algn="just"/>
            <a:r>
              <a:rPr lang="ru-RU" sz="2600" dirty="0" err="1"/>
              <a:t>Чи</a:t>
            </a:r>
            <a:r>
              <a:rPr lang="ru-RU" sz="2600" dirty="0"/>
              <a:t> </a:t>
            </a:r>
            <a:r>
              <a:rPr lang="ru-RU" sz="2600" dirty="0" err="1"/>
              <a:t>підлягають</a:t>
            </a:r>
            <a:r>
              <a:rPr lang="ru-RU" sz="2600" dirty="0"/>
              <a:t> </a:t>
            </a:r>
            <a:r>
              <a:rPr lang="ru-RU" sz="2600" dirty="0" err="1"/>
              <a:t>відшкодуванню</a:t>
            </a:r>
            <a:r>
              <a:rPr lang="ru-RU" sz="2600" dirty="0"/>
              <a:t> </a:t>
            </a:r>
            <a:r>
              <a:rPr lang="ru-RU" sz="2600" dirty="0" err="1"/>
              <a:t>витрати</a:t>
            </a:r>
            <a:r>
              <a:rPr lang="ru-RU" sz="2600" dirty="0"/>
              <a:t> </a:t>
            </a:r>
            <a:r>
              <a:rPr lang="ru-RU" sz="2600" dirty="0" err="1"/>
              <a:t>третьої</a:t>
            </a:r>
            <a:r>
              <a:rPr lang="ru-RU" sz="2600" dirty="0"/>
              <a:t> особи без </a:t>
            </a:r>
            <a:r>
              <a:rPr lang="ru-RU" sz="2600" dirty="0" err="1"/>
              <a:t>самостійних</a:t>
            </a:r>
            <a:r>
              <a:rPr lang="ru-RU" sz="2600" dirty="0"/>
              <a:t> </a:t>
            </a:r>
            <a:r>
              <a:rPr lang="ru-RU" sz="2600" dirty="0" err="1"/>
              <a:t>вимог</a:t>
            </a:r>
            <a:r>
              <a:rPr lang="ru-RU" sz="2600" dirty="0"/>
              <a:t> на предмет спору  на  </a:t>
            </a:r>
            <a:r>
              <a:rPr lang="ru-RU" sz="2600" dirty="0" err="1"/>
              <a:t>професійну</a:t>
            </a:r>
            <a:r>
              <a:rPr lang="ru-RU" sz="2600" dirty="0"/>
              <a:t> </a:t>
            </a:r>
            <a:r>
              <a:rPr lang="ru-RU" sz="2600" dirty="0" err="1"/>
              <a:t>правничу</a:t>
            </a:r>
            <a:r>
              <a:rPr lang="ru-RU" sz="2600" dirty="0"/>
              <a:t> </a:t>
            </a:r>
            <a:r>
              <a:rPr lang="ru-RU" sz="2600" dirty="0" err="1"/>
              <a:t>допомогу</a:t>
            </a:r>
            <a:r>
              <a:rPr lang="ru-RU" sz="2600" dirty="0"/>
              <a:t> адвоката?</a:t>
            </a:r>
          </a:p>
        </p:txBody>
      </p:sp>
      <p:sp>
        <p:nvSpPr>
          <p:cNvPr id="3" name="TextBox 2">
            <a:extLst>
              <a:ext uri="{FF2B5EF4-FFF2-40B4-BE49-F238E27FC236}">
                <a16:creationId xmlns:a16="http://schemas.microsoft.com/office/drawing/2014/main" id="{96F30FCC-55A4-4739-BB52-EF0EAC9355CD}"/>
              </a:ext>
            </a:extLst>
          </p:cNvPr>
          <p:cNvSpPr txBox="1"/>
          <p:nvPr/>
        </p:nvSpPr>
        <p:spPr>
          <a:xfrm>
            <a:off x="660903" y="4418090"/>
            <a:ext cx="7523430" cy="892552"/>
          </a:xfrm>
          <a:prstGeom prst="rect">
            <a:avLst/>
          </a:prstGeom>
          <a:noFill/>
        </p:spPr>
        <p:txBody>
          <a:bodyPr wrap="square" rtlCol="0">
            <a:spAutoFit/>
          </a:bodyPr>
          <a:lstStyle/>
          <a:p>
            <a:r>
              <a:rPr lang="uk-UA" sz="2600" b="1" dirty="0"/>
              <a:t>ВІДПОВІДЬ: </a:t>
            </a:r>
            <a:r>
              <a:rPr lang="uk-UA" sz="2600" dirty="0"/>
              <a:t>Так, підлягають. </a:t>
            </a:r>
          </a:p>
          <a:p>
            <a:r>
              <a:rPr lang="uk-UA" sz="2600" dirty="0"/>
              <a:t>Але треба враховувати певні особливості </a:t>
            </a:r>
          </a:p>
        </p:txBody>
      </p:sp>
    </p:spTree>
    <p:extLst>
      <p:ext uri="{BB962C8B-B14F-4D97-AF65-F5344CB8AC3E}">
        <p14:creationId xmlns:p14="http://schemas.microsoft.com/office/powerpoint/2010/main" val="330887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ru-RU" sz="4000" b="1" dirty="0" err="1">
                <a:solidFill>
                  <a:schemeClr val="bg1"/>
                </a:solidFill>
              </a:rPr>
              <a:t>Інші</a:t>
            </a:r>
            <a:r>
              <a:rPr lang="ru-RU" sz="4000" b="1" dirty="0">
                <a:solidFill>
                  <a:schemeClr val="bg1"/>
                </a:solidFill>
              </a:rPr>
              <a:t> </a:t>
            </a:r>
            <a:r>
              <a:rPr lang="ru-RU" sz="4000" b="1" dirty="0" err="1">
                <a:solidFill>
                  <a:schemeClr val="bg1"/>
                </a:solidFill>
              </a:rPr>
              <a:t>спірні</a:t>
            </a:r>
            <a:r>
              <a:rPr lang="ru-RU" sz="4000" b="1" dirty="0">
                <a:solidFill>
                  <a:schemeClr val="bg1"/>
                </a:solidFill>
              </a:rPr>
              <a:t> </a:t>
            </a:r>
            <a:r>
              <a:rPr lang="ru-RU" sz="4000" b="1" dirty="0" err="1">
                <a:solidFill>
                  <a:schemeClr val="bg1"/>
                </a:solidFill>
              </a:rPr>
              <a:t>питання</a:t>
            </a:r>
            <a:r>
              <a:rPr lang="ru-RU" sz="4000" b="1" dirty="0">
                <a:solidFill>
                  <a:schemeClr val="bg1"/>
                </a:solidFill>
              </a:rPr>
              <a:t> </a:t>
            </a:r>
            <a:r>
              <a:rPr lang="ru-RU" sz="4000" b="1" dirty="0" err="1">
                <a:solidFill>
                  <a:schemeClr val="bg1"/>
                </a:solidFill>
              </a:rPr>
              <a:t>щодо</a:t>
            </a:r>
            <a:r>
              <a:rPr lang="ru-RU" sz="4000" b="1" dirty="0">
                <a:solidFill>
                  <a:schemeClr val="bg1"/>
                </a:solidFill>
              </a:rPr>
              <a:t> </a:t>
            </a:r>
            <a:r>
              <a:rPr lang="ru-RU" sz="4000" b="1" dirty="0" err="1">
                <a:solidFill>
                  <a:schemeClr val="bg1"/>
                </a:solidFill>
              </a:rPr>
              <a:t>відшкодування</a:t>
            </a:r>
            <a:r>
              <a:rPr lang="ru-RU" sz="4000" b="1" dirty="0">
                <a:solidFill>
                  <a:schemeClr val="bg1"/>
                </a:solidFill>
              </a:rPr>
              <a:t> </a:t>
            </a:r>
            <a:r>
              <a:rPr lang="ru-RU" sz="4000" b="1" dirty="0" err="1">
                <a:solidFill>
                  <a:schemeClr val="bg1"/>
                </a:solidFill>
              </a:rPr>
              <a:t>витрат</a:t>
            </a:r>
            <a:r>
              <a:rPr lang="ru-RU" sz="4000" b="1" dirty="0">
                <a:solidFill>
                  <a:schemeClr val="bg1"/>
                </a:solidFill>
              </a:rPr>
              <a:t> на </a:t>
            </a:r>
            <a:r>
              <a:rPr lang="ru-RU" sz="4000" b="1" dirty="0" err="1">
                <a:solidFill>
                  <a:schemeClr val="bg1"/>
                </a:solidFill>
              </a:rPr>
              <a:t>професійну</a:t>
            </a:r>
            <a:r>
              <a:rPr lang="ru-RU" sz="4000" b="1" dirty="0">
                <a:solidFill>
                  <a:schemeClr val="bg1"/>
                </a:solidFill>
              </a:rPr>
              <a:t> </a:t>
            </a:r>
            <a:r>
              <a:rPr lang="ru-RU" sz="4000" b="1" dirty="0" err="1">
                <a:solidFill>
                  <a:schemeClr val="bg1"/>
                </a:solidFill>
              </a:rPr>
              <a:t>правничу</a:t>
            </a:r>
            <a:r>
              <a:rPr lang="ru-RU" sz="4000" b="1" dirty="0">
                <a:solidFill>
                  <a:schemeClr val="bg1"/>
                </a:solidFill>
              </a:rPr>
              <a:t> </a:t>
            </a:r>
            <a:r>
              <a:rPr lang="ru-RU" sz="4000" b="1" dirty="0" err="1">
                <a:solidFill>
                  <a:schemeClr val="bg1"/>
                </a:solidFill>
              </a:rPr>
              <a:t>допомогу</a:t>
            </a:r>
            <a:r>
              <a:rPr lang="ru-RU" sz="4000" b="1" dirty="0">
                <a:solidFill>
                  <a:schemeClr val="bg1"/>
                </a:solidFill>
              </a:rPr>
              <a:t> адвоката</a:t>
            </a:r>
            <a:endParaRPr lang="uk-UA" sz="4000" b="1"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20073" y="2312918"/>
            <a:ext cx="10394027" cy="3724096"/>
          </a:xfrm>
          <a:prstGeom prst="rect">
            <a:avLst/>
          </a:prstGeom>
        </p:spPr>
        <p:txBody>
          <a:bodyPr wrap="square">
            <a:spAutoFit/>
          </a:bodyPr>
          <a:lstStyle/>
          <a:p>
            <a:endParaRPr lang="ru-RU" sz="2000" dirty="0"/>
          </a:p>
          <a:p>
            <a:pPr algn="just"/>
            <a:r>
              <a:rPr lang="ru-RU" sz="2400" dirty="0" err="1"/>
              <a:t>Відповідно</a:t>
            </a:r>
            <a:r>
              <a:rPr lang="ru-RU" sz="2400" dirty="0"/>
              <a:t> до </a:t>
            </a:r>
            <a:r>
              <a:rPr lang="ru-RU" sz="2400" dirty="0" err="1"/>
              <a:t>частини</a:t>
            </a:r>
            <a:r>
              <a:rPr lang="ru-RU" sz="2400" dirty="0"/>
              <a:t> 13 </a:t>
            </a:r>
            <a:r>
              <a:rPr lang="ru-RU" sz="2400" dirty="0" err="1"/>
              <a:t>статті</a:t>
            </a:r>
            <a:r>
              <a:rPr lang="ru-RU" sz="2400" dirty="0"/>
              <a:t> 129 ГПК </a:t>
            </a:r>
            <a:r>
              <a:rPr lang="ru-RU" sz="2400" dirty="0" err="1"/>
              <a:t>України</a:t>
            </a:r>
            <a:r>
              <a:rPr lang="ru-RU" sz="2400" dirty="0"/>
              <a:t>, </a:t>
            </a:r>
            <a:r>
              <a:rPr lang="ru-RU" sz="2400" dirty="0" err="1"/>
              <a:t>судові</a:t>
            </a:r>
            <a:r>
              <a:rPr lang="ru-RU" sz="2400" dirty="0"/>
              <a:t> </a:t>
            </a:r>
            <a:r>
              <a:rPr lang="ru-RU" sz="2400" dirty="0" err="1"/>
              <a:t>витрати</a:t>
            </a:r>
            <a:r>
              <a:rPr lang="ru-RU" sz="2400" dirty="0"/>
              <a:t>,  в тому </a:t>
            </a:r>
            <a:r>
              <a:rPr lang="ru-RU" sz="2400" dirty="0" err="1"/>
              <a:t>числі</a:t>
            </a:r>
            <a:r>
              <a:rPr lang="ru-RU" sz="2400" dirty="0"/>
              <a:t> і </a:t>
            </a:r>
            <a:r>
              <a:rPr lang="ru-RU" sz="2400" dirty="0" err="1"/>
              <a:t>витрати</a:t>
            </a:r>
            <a:r>
              <a:rPr lang="ru-RU" sz="2400" dirty="0"/>
              <a:t> на </a:t>
            </a:r>
            <a:r>
              <a:rPr lang="ru-RU" sz="2400" dirty="0" err="1"/>
              <a:t>професійну</a:t>
            </a:r>
            <a:r>
              <a:rPr lang="ru-RU" sz="2400" dirty="0"/>
              <a:t> </a:t>
            </a:r>
            <a:r>
              <a:rPr lang="ru-RU" sz="2400" dirty="0" err="1"/>
              <a:t>правничу</a:t>
            </a:r>
            <a:r>
              <a:rPr lang="ru-RU" sz="2400" dirty="0"/>
              <a:t> </a:t>
            </a:r>
            <a:r>
              <a:rPr lang="ru-RU" sz="2400" dirty="0" err="1"/>
              <a:t>допомогу</a:t>
            </a:r>
            <a:r>
              <a:rPr lang="ru-RU" sz="2400" dirty="0"/>
              <a:t> адвоката, </a:t>
            </a:r>
            <a:r>
              <a:rPr lang="ru-RU" sz="2400" dirty="0" err="1"/>
              <a:t>третьої</a:t>
            </a:r>
            <a:r>
              <a:rPr lang="ru-RU" sz="2400" dirty="0"/>
              <a:t> особи, яка не </a:t>
            </a:r>
            <a:r>
              <a:rPr lang="ru-RU" sz="2400" dirty="0" err="1"/>
              <a:t>заявляє</a:t>
            </a:r>
            <a:r>
              <a:rPr lang="ru-RU" sz="2400" dirty="0"/>
              <a:t> </a:t>
            </a:r>
            <a:r>
              <a:rPr lang="ru-RU" sz="2400" dirty="0" err="1"/>
              <a:t>самостійних</a:t>
            </a:r>
            <a:r>
              <a:rPr lang="ru-RU" sz="2400" dirty="0"/>
              <a:t> </a:t>
            </a:r>
            <a:r>
              <a:rPr lang="ru-RU" sz="2400" dirty="0" err="1"/>
              <a:t>вимог</a:t>
            </a:r>
            <a:r>
              <a:rPr lang="ru-RU" sz="2400" dirty="0"/>
              <a:t> на предмет спору, </a:t>
            </a:r>
            <a:r>
              <a:rPr lang="ru-RU" sz="2400" dirty="0" err="1"/>
              <a:t>стягуються</a:t>
            </a:r>
            <a:r>
              <a:rPr lang="ru-RU" sz="2400" dirty="0"/>
              <a:t> на </a:t>
            </a:r>
            <a:r>
              <a:rPr lang="ru-RU" sz="2400" dirty="0" err="1"/>
              <a:t>її</a:t>
            </a:r>
            <a:r>
              <a:rPr lang="ru-RU" sz="2400" dirty="0"/>
              <a:t> </a:t>
            </a:r>
            <a:r>
              <a:rPr lang="ru-RU" sz="2400" dirty="0" err="1"/>
              <a:t>користь</a:t>
            </a:r>
            <a:r>
              <a:rPr lang="ru-RU" sz="2400" dirty="0"/>
              <a:t> </a:t>
            </a:r>
            <a:r>
              <a:rPr lang="ru-RU" sz="2400" dirty="0" err="1"/>
              <a:t>із</a:t>
            </a:r>
            <a:r>
              <a:rPr lang="ru-RU" sz="2400" dirty="0"/>
              <a:t> </a:t>
            </a:r>
            <a:r>
              <a:rPr lang="ru-RU" sz="2400" dirty="0" err="1"/>
              <a:t>сторони</a:t>
            </a:r>
            <a:r>
              <a:rPr lang="ru-RU" sz="2400" dirty="0"/>
              <a:t>, </a:t>
            </a:r>
            <a:r>
              <a:rPr lang="ru-RU" sz="2400" dirty="0" err="1"/>
              <a:t>визначеної</a:t>
            </a:r>
            <a:r>
              <a:rPr lang="ru-RU" sz="2400" dirty="0"/>
              <a:t> </a:t>
            </a:r>
            <a:r>
              <a:rPr lang="ru-RU" sz="2400" dirty="0" err="1"/>
              <a:t>відповідно</a:t>
            </a:r>
            <a:r>
              <a:rPr lang="ru-RU" sz="2400" dirty="0"/>
              <a:t> до </a:t>
            </a:r>
            <a:r>
              <a:rPr lang="ru-RU" sz="2400" dirty="0" err="1"/>
              <a:t>вимог</a:t>
            </a:r>
            <a:r>
              <a:rPr lang="ru-RU" sz="2400" dirty="0"/>
              <a:t> </a:t>
            </a:r>
            <a:r>
              <a:rPr lang="ru-RU" sz="2400" dirty="0" err="1"/>
              <a:t>цієї</a:t>
            </a:r>
            <a:r>
              <a:rPr lang="ru-RU" sz="2400" dirty="0"/>
              <a:t> </a:t>
            </a:r>
            <a:r>
              <a:rPr lang="ru-RU" sz="2400" dirty="0" err="1"/>
              <a:t>статті</a:t>
            </a:r>
            <a:r>
              <a:rPr lang="ru-RU" sz="2400" dirty="0"/>
              <a:t>, </a:t>
            </a:r>
            <a:r>
              <a:rPr lang="ru-RU" sz="2400" dirty="0" err="1"/>
              <a:t>залежно</a:t>
            </a:r>
            <a:r>
              <a:rPr lang="ru-RU" sz="2400" dirty="0"/>
              <a:t> </a:t>
            </a:r>
            <a:r>
              <a:rPr lang="ru-RU" sz="2400" dirty="0" err="1"/>
              <a:t>від</a:t>
            </a:r>
            <a:r>
              <a:rPr lang="ru-RU" sz="2400" dirty="0"/>
              <a:t> того </a:t>
            </a:r>
            <a:r>
              <a:rPr lang="ru-RU" sz="2400" dirty="0" err="1"/>
              <a:t>заперечувала</a:t>
            </a:r>
            <a:r>
              <a:rPr lang="ru-RU" sz="2400" dirty="0"/>
              <a:t> </a:t>
            </a:r>
            <a:r>
              <a:rPr lang="ru-RU" sz="2400" dirty="0" err="1"/>
              <a:t>чи</a:t>
            </a:r>
            <a:r>
              <a:rPr lang="ru-RU" sz="2400" dirty="0"/>
              <a:t> </a:t>
            </a:r>
            <a:r>
              <a:rPr lang="ru-RU" sz="2400" dirty="0" err="1"/>
              <a:t>підтримувала</a:t>
            </a:r>
            <a:r>
              <a:rPr lang="ru-RU" sz="2400" dirty="0"/>
              <a:t> </a:t>
            </a:r>
            <a:r>
              <a:rPr lang="ru-RU" sz="2400" dirty="0" err="1"/>
              <a:t>така</a:t>
            </a:r>
            <a:r>
              <a:rPr lang="ru-RU" sz="2400" dirty="0"/>
              <a:t> особа </a:t>
            </a:r>
            <a:r>
              <a:rPr lang="ru-RU" sz="2400" dirty="0" err="1"/>
              <a:t>заявлені</a:t>
            </a:r>
            <a:r>
              <a:rPr lang="ru-RU" sz="2400" dirty="0"/>
              <a:t> </a:t>
            </a:r>
            <a:r>
              <a:rPr lang="ru-RU" sz="2400" dirty="0" err="1"/>
              <a:t>позовні</a:t>
            </a:r>
            <a:r>
              <a:rPr lang="ru-RU" sz="2400" dirty="0"/>
              <a:t> </a:t>
            </a:r>
            <a:r>
              <a:rPr lang="ru-RU" sz="2400" dirty="0" err="1"/>
              <a:t>вимоги</a:t>
            </a:r>
            <a:r>
              <a:rPr lang="ru-RU" sz="2400" dirty="0"/>
              <a:t>.</a:t>
            </a:r>
          </a:p>
          <a:p>
            <a:pPr algn="just"/>
            <a:endParaRPr lang="uk-UA" sz="2400" dirty="0"/>
          </a:p>
          <a:p>
            <a:pPr algn="just"/>
            <a:r>
              <a:rPr lang="uk-UA" sz="2400" dirty="0"/>
              <a:t>При цьому, така третя особа має подати докази понесення таких витрат на професійну правничу допомогу адвоката та надіслати такі докази іншим учасникам судового процесу.</a:t>
            </a:r>
            <a:endParaRPr lang="ru-RU" sz="2400" dirty="0"/>
          </a:p>
        </p:txBody>
      </p:sp>
    </p:spTree>
    <p:extLst>
      <p:ext uri="{BB962C8B-B14F-4D97-AF65-F5344CB8AC3E}">
        <p14:creationId xmlns:p14="http://schemas.microsoft.com/office/powerpoint/2010/main" val="2682044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0" y="406211"/>
            <a:ext cx="12192000" cy="1676590"/>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8CD7E597-07BB-4711-A4D3-E1B5A8B2BB69}"/>
              </a:ext>
            </a:extLst>
          </p:cNvPr>
          <p:cNvSpPr/>
          <p:nvPr/>
        </p:nvSpPr>
        <p:spPr>
          <a:xfrm>
            <a:off x="853152" y="554415"/>
            <a:ext cx="10424448" cy="954107"/>
          </a:xfrm>
          <a:prstGeom prst="rect">
            <a:avLst/>
          </a:prstGeom>
        </p:spPr>
        <p:txBody>
          <a:bodyPr wrap="square">
            <a:spAutoFit/>
          </a:bodyPr>
          <a:lstStyle/>
          <a:p>
            <a:pPr algn="ctr"/>
            <a:r>
              <a:rPr lang="uk-UA" sz="2800" b="1" dirty="0">
                <a:solidFill>
                  <a:schemeClr val="bg1"/>
                </a:solidFill>
              </a:rPr>
              <a:t>Правова позиція Верховного Суду щодо стягнення судових витрат третьої особи без самостійних вимог на предмет спору</a:t>
            </a:r>
          </a:p>
        </p:txBody>
      </p:sp>
      <p:sp>
        <p:nvSpPr>
          <p:cNvPr id="11" name="Прямоугольник 10">
            <a:extLst>
              <a:ext uri="{FF2B5EF4-FFF2-40B4-BE49-F238E27FC236}">
                <a16:creationId xmlns:a16="http://schemas.microsoft.com/office/drawing/2014/main" id="{58AFE0B8-8664-4DC4-97C5-6E5158D44F13}"/>
              </a:ext>
            </a:extLst>
          </p:cNvPr>
          <p:cNvSpPr/>
          <p:nvPr/>
        </p:nvSpPr>
        <p:spPr>
          <a:xfrm>
            <a:off x="568171" y="2481471"/>
            <a:ext cx="10569730" cy="3970318"/>
          </a:xfrm>
          <a:prstGeom prst="rect">
            <a:avLst/>
          </a:prstGeom>
        </p:spPr>
        <p:txBody>
          <a:bodyPr wrap="square" anchor="t">
            <a:spAutoFit/>
          </a:bodyPr>
          <a:lstStyle/>
          <a:p>
            <a:pPr algn="just"/>
            <a:r>
              <a:rPr lang="uk-UA" dirty="0"/>
              <a:t>ТОВ було подано заяву про залучення його як третьої особи, яка не заявляє самостійних вимог на предмет спору, на стороні відповідача. </a:t>
            </a:r>
          </a:p>
          <a:p>
            <a:pPr algn="just"/>
            <a:endParaRPr lang="uk-UA" dirty="0"/>
          </a:p>
          <a:p>
            <a:pPr algn="just"/>
            <a:r>
              <a:rPr lang="uk-UA" dirty="0"/>
              <a:t>Оскільки відповідно до статті 130 ГПК України у разі відмови позивача від позову право на відшкодування судових витрат передбачено лише відповідачу у справі; позивач має право відмовитися від позову на будь-якій стадії провадження у справі, то суди попередніх інстанцій закрили провадження у даній справі на підставі пункту 4 частини першої статті 231 ГПК України та відмовили ТОВ у задоволенні заяви про відшкодування судових витрат.</a:t>
            </a:r>
          </a:p>
          <a:p>
            <a:pPr algn="just"/>
            <a:endParaRPr lang="uk-UA" dirty="0"/>
          </a:p>
          <a:p>
            <a:pPr algn="just"/>
            <a:r>
              <a:rPr lang="uk-UA" dirty="0"/>
              <a:t>У судів попередніх інстанцій були відсутні підстави для застосування у спірних правовідносинах приписів частини 13 статті 129 ГПК України, на яку посилається третя особа у справі,  оскільки дана справа по суті не розглядалася та спір у ній не вирішувався, а тому й неможливо було дійти однозначного висновку про те, заперечувало чи підтримувало ТОВ заявлені у справі позовні вимоги та, в залежності від цього, розподілити судові витрати названого товариства.</a:t>
            </a:r>
          </a:p>
        </p:txBody>
      </p:sp>
      <p:sp>
        <p:nvSpPr>
          <p:cNvPr id="6" name="Прямоугольник 5">
            <a:extLst>
              <a:ext uri="{FF2B5EF4-FFF2-40B4-BE49-F238E27FC236}">
                <a16:creationId xmlns:a16="http://schemas.microsoft.com/office/drawing/2014/main" id="{79F51045-7830-4A01-B4F7-7A6B6E5EF70C}"/>
              </a:ext>
            </a:extLst>
          </p:cNvPr>
          <p:cNvSpPr/>
          <p:nvPr/>
        </p:nvSpPr>
        <p:spPr>
          <a:xfrm>
            <a:off x="853152" y="1517382"/>
            <a:ext cx="10424448" cy="430887"/>
          </a:xfrm>
          <a:prstGeom prst="rect">
            <a:avLst/>
          </a:prstGeom>
        </p:spPr>
        <p:txBody>
          <a:bodyPr wrap="square">
            <a:spAutoFit/>
          </a:bodyPr>
          <a:lstStyle/>
          <a:p>
            <a:pPr algn="ctr"/>
            <a:r>
              <a:rPr lang="ru-RU" sz="2000" dirty="0">
                <a:solidFill>
                  <a:schemeClr val="bg1"/>
                </a:solidFill>
              </a:rPr>
              <a:t>(</a:t>
            </a:r>
            <a:r>
              <a:rPr lang="uk-UA" sz="2200" dirty="0">
                <a:solidFill>
                  <a:schemeClr val="bg1"/>
                </a:solidFill>
              </a:rPr>
              <a:t>у справі від 30.08.2018 р. N 910/23235/17</a:t>
            </a:r>
            <a:r>
              <a:rPr lang="ru-RU" sz="2200" dirty="0">
                <a:solidFill>
                  <a:schemeClr val="bg1"/>
                </a:solidFill>
              </a:rPr>
              <a:t>)</a:t>
            </a:r>
          </a:p>
        </p:txBody>
      </p:sp>
    </p:spTree>
    <p:extLst>
      <p:ext uri="{BB962C8B-B14F-4D97-AF65-F5344CB8AC3E}">
        <p14:creationId xmlns:p14="http://schemas.microsoft.com/office/powerpoint/2010/main" val="203957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27142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155703"/>
            <a:ext cx="10731061" cy="1838197"/>
          </a:xfrm>
          <a:prstGeom prst="rect">
            <a:avLst/>
          </a:prstGeom>
        </p:spPr>
        <p:txBody>
          <a:bodyPr wrap="square">
            <a:noAutofit/>
          </a:bodyPr>
          <a:lstStyle/>
          <a:p>
            <a:pPr algn="just"/>
            <a:r>
              <a:rPr lang="uk-UA" sz="4000" b="1" dirty="0">
                <a:solidFill>
                  <a:schemeClr val="bg1"/>
                </a:solidFill>
              </a:rPr>
              <a:t>Основні помилки, що стають на заваді задоволенню вимог про відшкодування витрат на професійну правничу допомогу адвоката</a:t>
            </a: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1678651" y="2685592"/>
            <a:ext cx="9306849" cy="707886"/>
          </a:xfrm>
          <a:prstGeom prst="rect">
            <a:avLst/>
          </a:prstGeom>
        </p:spPr>
        <p:txBody>
          <a:bodyPr wrap="square">
            <a:noAutofit/>
          </a:bodyPr>
          <a:lstStyle/>
          <a:p>
            <a:pPr lvl="0"/>
            <a:r>
              <a:rPr lang="uk-UA" sz="2000" dirty="0"/>
              <a:t>Не зазначення орієнтовної суми витрат на професійну правничу допомогу адвоката при поданні першої заяви по суті справи</a:t>
            </a:r>
          </a:p>
        </p:txBody>
      </p:sp>
      <p:sp>
        <p:nvSpPr>
          <p:cNvPr id="9" name="Прямоугольник 8">
            <a:extLst>
              <a:ext uri="{FF2B5EF4-FFF2-40B4-BE49-F238E27FC236}">
                <a16:creationId xmlns:a16="http://schemas.microsoft.com/office/drawing/2014/main" id="{5C1FB353-4FBB-4110-B592-8D9B9B819F27}"/>
              </a:ext>
            </a:extLst>
          </p:cNvPr>
          <p:cNvSpPr/>
          <p:nvPr/>
        </p:nvSpPr>
        <p:spPr>
          <a:xfrm>
            <a:off x="1678651" y="3607196"/>
            <a:ext cx="9306849" cy="1015663"/>
          </a:xfrm>
          <a:prstGeom prst="rect">
            <a:avLst/>
          </a:prstGeom>
        </p:spPr>
        <p:txBody>
          <a:bodyPr wrap="square">
            <a:spAutoFit/>
          </a:bodyPr>
          <a:lstStyle/>
          <a:p>
            <a:pPr lvl="0"/>
            <a:r>
              <a:rPr lang="uk-UA" sz="2000" dirty="0"/>
              <a:t>Не подання ВСІХ доказів  понесення витрат на професійну правничу допомогу адвоката: зокрема договір, додаткову году, перелік наданих послуг, акт прийняття  клієнтом наданих послуг; оплати наданих послуг у відповідності до умов договору</a:t>
            </a:r>
          </a:p>
        </p:txBody>
      </p:sp>
      <p:sp>
        <p:nvSpPr>
          <p:cNvPr id="10" name="Прямоугольник 9">
            <a:extLst>
              <a:ext uri="{FF2B5EF4-FFF2-40B4-BE49-F238E27FC236}">
                <a16:creationId xmlns:a16="http://schemas.microsoft.com/office/drawing/2014/main" id="{036157BA-1A80-45E7-9A43-F60642F314A5}"/>
              </a:ext>
            </a:extLst>
          </p:cNvPr>
          <p:cNvSpPr/>
          <p:nvPr/>
        </p:nvSpPr>
        <p:spPr>
          <a:xfrm>
            <a:off x="1678652" y="4852192"/>
            <a:ext cx="9306849" cy="400110"/>
          </a:xfrm>
          <a:prstGeom prst="rect">
            <a:avLst/>
          </a:prstGeom>
        </p:spPr>
        <p:txBody>
          <a:bodyPr wrap="square">
            <a:spAutoFit/>
          </a:bodyPr>
          <a:lstStyle/>
          <a:p>
            <a:pPr lvl="0"/>
            <a:r>
              <a:rPr lang="uk-UA" sz="2000" dirty="0"/>
              <a:t>Не своєчасне подання доказів понесення витрат на професійну правничу допомогу</a:t>
            </a:r>
            <a:endParaRPr lang="ru-RU" sz="2000" dirty="0"/>
          </a:p>
        </p:txBody>
      </p:sp>
      <p:sp>
        <p:nvSpPr>
          <p:cNvPr id="12" name="Прямоугольник 11">
            <a:extLst>
              <a:ext uri="{FF2B5EF4-FFF2-40B4-BE49-F238E27FC236}">
                <a16:creationId xmlns:a16="http://schemas.microsoft.com/office/drawing/2014/main" id="{C612C1E4-6E9C-4D27-B2EA-CD19B48051F7}"/>
              </a:ext>
            </a:extLst>
          </p:cNvPr>
          <p:cNvSpPr/>
          <p:nvPr/>
        </p:nvSpPr>
        <p:spPr>
          <a:xfrm>
            <a:off x="1678651" y="5518880"/>
            <a:ext cx="9306849" cy="707886"/>
          </a:xfrm>
          <a:prstGeom prst="rect">
            <a:avLst/>
          </a:prstGeom>
        </p:spPr>
        <p:txBody>
          <a:bodyPr wrap="square">
            <a:spAutoFit/>
          </a:bodyPr>
          <a:lstStyle/>
          <a:p>
            <a:pPr lvl="0"/>
            <a:r>
              <a:rPr lang="uk-UA" sz="2000" dirty="0"/>
              <a:t>Не надсилання доказів понесення фактичних витрат іншим учасникам судового процесу, що позбавляє суд можливості прийняти подані докази до уваги</a:t>
            </a:r>
          </a:p>
        </p:txBody>
      </p:sp>
      <p:pic>
        <p:nvPicPr>
          <p:cNvPr id="3" name="Рисунок 2" descr="Печальное лицо без заливки">
            <a:extLst>
              <a:ext uri="{FF2B5EF4-FFF2-40B4-BE49-F238E27FC236}">
                <a16:creationId xmlns:a16="http://schemas.microsoft.com/office/drawing/2014/main" id="{C4F2587E-B6EF-4524-9106-73EB5F2B3EBD}"/>
              </a:ext>
            </a:extLst>
          </p:cNvPr>
          <p:cNvPicPr>
            <a:picLocks noChangeAspect="1"/>
          </p:cNvPicPr>
          <p:nvPr/>
        </p:nvPicPr>
        <p:blipFill>
          <a:blip r:embed="rId2">
            <a:duotone>
              <a:schemeClr val="accent5">
                <a:shade val="45000"/>
                <a:satMod val="135000"/>
              </a:schemeClr>
              <a:prstClr val="white"/>
            </a:duotone>
            <a:extLst>
              <a:ext uri="{96DAC541-7B7A-43D3-8B79-37D633B846F1}">
                <asvg:svgBlip xmlns:asvg="http://schemas.microsoft.com/office/drawing/2016/SVG/main" xmlns="" r:embed="rId3"/>
              </a:ext>
            </a:extLst>
          </a:blip>
          <a:stretch>
            <a:fillRect/>
          </a:stretch>
        </p:blipFill>
        <p:spPr>
          <a:xfrm>
            <a:off x="878552" y="2723692"/>
            <a:ext cx="711200" cy="711200"/>
          </a:xfrm>
          <a:prstGeom prst="rect">
            <a:avLst/>
          </a:prstGeom>
        </p:spPr>
      </p:pic>
      <p:pic>
        <p:nvPicPr>
          <p:cNvPr id="13" name="Рисунок 12" descr="Печальное лицо без заливки">
            <a:extLst>
              <a:ext uri="{FF2B5EF4-FFF2-40B4-BE49-F238E27FC236}">
                <a16:creationId xmlns:a16="http://schemas.microsoft.com/office/drawing/2014/main" id="{A39E3869-F0DE-4A7C-9382-F3F0C853BAF1}"/>
              </a:ext>
            </a:extLst>
          </p:cNvPr>
          <p:cNvPicPr>
            <a:picLocks noChangeAspect="1"/>
          </p:cNvPicPr>
          <p:nvPr/>
        </p:nvPicPr>
        <p:blipFill>
          <a:blip r:embed="rId2">
            <a:duotone>
              <a:schemeClr val="accent5">
                <a:shade val="45000"/>
                <a:satMod val="135000"/>
              </a:schemeClr>
              <a:prstClr val="white"/>
            </a:duotone>
            <a:extLst>
              <a:ext uri="{96DAC541-7B7A-43D3-8B79-37D633B846F1}">
                <asvg:svgBlip xmlns:asvg="http://schemas.microsoft.com/office/drawing/2016/SVG/main" xmlns="" r:embed="rId3"/>
              </a:ext>
            </a:extLst>
          </a:blip>
          <a:stretch>
            <a:fillRect/>
          </a:stretch>
        </p:blipFill>
        <p:spPr>
          <a:xfrm>
            <a:off x="878552" y="3638092"/>
            <a:ext cx="711200" cy="711200"/>
          </a:xfrm>
          <a:prstGeom prst="rect">
            <a:avLst/>
          </a:prstGeom>
        </p:spPr>
      </p:pic>
      <p:pic>
        <p:nvPicPr>
          <p:cNvPr id="14" name="Рисунок 13" descr="Печальное лицо без заливки">
            <a:extLst>
              <a:ext uri="{FF2B5EF4-FFF2-40B4-BE49-F238E27FC236}">
                <a16:creationId xmlns:a16="http://schemas.microsoft.com/office/drawing/2014/main" id="{4FF06D9A-F9CA-497F-AB09-FA33EEDF7740}"/>
              </a:ext>
            </a:extLst>
          </p:cNvPr>
          <p:cNvPicPr>
            <a:picLocks noChangeAspect="1"/>
          </p:cNvPicPr>
          <p:nvPr/>
        </p:nvPicPr>
        <p:blipFill>
          <a:blip r:embed="rId2">
            <a:duotone>
              <a:schemeClr val="accent5">
                <a:shade val="45000"/>
                <a:satMod val="135000"/>
              </a:schemeClr>
              <a:prstClr val="white"/>
            </a:duotone>
            <a:extLst>
              <a:ext uri="{96DAC541-7B7A-43D3-8B79-37D633B846F1}">
                <asvg:svgBlip xmlns:asvg="http://schemas.microsoft.com/office/drawing/2016/SVG/main" xmlns="" r:embed="rId3"/>
              </a:ext>
            </a:extLst>
          </a:blip>
          <a:stretch>
            <a:fillRect/>
          </a:stretch>
        </p:blipFill>
        <p:spPr>
          <a:xfrm>
            <a:off x="878552" y="4720092"/>
            <a:ext cx="711200" cy="711200"/>
          </a:xfrm>
          <a:prstGeom prst="rect">
            <a:avLst/>
          </a:prstGeom>
        </p:spPr>
      </p:pic>
      <p:pic>
        <p:nvPicPr>
          <p:cNvPr id="15" name="Рисунок 14" descr="Печальное лицо без заливки">
            <a:extLst>
              <a:ext uri="{FF2B5EF4-FFF2-40B4-BE49-F238E27FC236}">
                <a16:creationId xmlns:a16="http://schemas.microsoft.com/office/drawing/2014/main" id="{03FDE678-C61E-403C-8E28-D357777CA7B8}"/>
              </a:ext>
            </a:extLst>
          </p:cNvPr>
          <p:cNvPicPr>
            <a:picLocks noChangeAspect="1"/>
          </p:cNvPicPr>
          <p:nvPr/>
        </p:nvPicPr>
        <p:blipFill>
          <a:blip r:embed="rId2">
            <a:duotone>
              <a:schemeClr val="accent5">
                <a:shade val="45000"/>
                <a:satMod val="135000"/>
              </a:schemeClr>
              <a:prstClr val="white"/>
            </a:duotone>
            <a:extLst>
              <a:ext uri="{96DAC541-7B7A-43D3-8B79-37D633B846F1}">
                <asvg:svgBlip xmlns:asvg="http://schemas.microsoft.com/office/drawing/2016/SVG/main" xmlns="" r:embed="rId3"/>
              </a:ext>
            </a:extLst>
          </a:blip>
          <a:stretch>
            <a:fillRect/>
          </a:stretch>
        </p:blipFill>
        <p:spPr>
          <a:xfrm>
            <a:off x="878552" y="5566119"/>
            <a:ext cx="711200" cy="711200"/>
          </a:xfrm>
          <a:prstGeom prst="rect">
            <a:avLst/>
          </a:prstGeom>
        </p:spPr>
      </p:pic>
    </p:spTree>
    <p:extLst>
      <p:ext uri="{BB962C8B-B14F-4D97-AF65-F5344CB8AC3E}">
        <p14:creationId xmlns:p14="http://schemas.microsoft.com/office/powerpoint/2010/main" val="787229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1" y="0"/>
            <a:ext cx="12191999" cy="6857999"/>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928225" y="2254531"/>
            <a:ext cx="10335547" cy="1446550"/>
          </a:xfrm>
          <a:prstGeom prst="rect">
            <a:avLst/>
          </a:prstGeom>
        </p:spPr>
        <p:txBody>
          <a:bodyPr wrap="square">
            <a:spAutoFit/>
          </a:bodyPr>
          <a:lstStyle/>
          <a:p>
            <a:pPr lvl="0" algn="ctr"/>
            <a:r>
              <a:rPr lang="uk-UA" sz="8800" b="1" dirty="0">
                <a:solidFill>
                  <a:schemeClr val="bg1"/>
                </a:solidFill>
              </a:rPr>
              <a:t>Дякую за увагу !</a:t>
            </a:r>
          </a:p>
        </p:txBody>
      </p:sp>
    </p:spTree>
    <p:extLst>
      <p:ext uri="{BB962C8B-B14F-4D97-AF65-F5344CB8AC3E}">
        <p14:creationId xmlns:p14="http://schemas.microsoft.com/office/powerpoint/2010/main" val="2627650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0" y="0"/>
            <a:ext cx="12191999" cy="3135775"/>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3" y="324131"/>
            <a:ext cx="9535447" cy="1643527"/>
          </a:xfrm>
          <a:prstGeom prst="rect">
            <a:avLst/>
          </a:prstGeom>
        </p:spPr>
        <p:txBody>
          <a:bodyPr wrap="square">
            <a:spAutoFit/>
          </a:bodyPr>
          <a:lstStyle/>
          <a:p>
            <a:pPr lvl="0" algn="just">
              <a:lnSpc>
                <a:spcPct val="90000"/>
              </a:lnSpc>
            </a:pPr>
            <a:r>
              <a:rPr lang="uk-UA" sz="2800" b="1" dirty="0">
                <a:solidFill>
                  <a:schemeClr val="bg1"/>
                </a:solidFill>
              </a:rPr>
              <a:t>Разом з першою заявою по суті спору кожна сторона подає до суду попередній (орієнтовний) розрахунок суми судових витрат, які вона понесла і які очікує понести, у зв</a:t>
            </a:r>
            <a:r>
              <a:rPr lang="en-US" sz="2800" b="1" dirty="0">
                <a:solidFill>
                  <a:schemeClr val="bg1"/>
                </a:solidFill>
              </a:rPr>
              <a:t>`</a:t>
            </a:r>
            <a:r>
              <a:rPr lang="uk-UA" sz="2800" b="1" dirty="0" err="1">
                <a:solidFill>
                  <a:schemeClr val="bg1"/>
                </a:solidFill>
              </a:rPr>
              <a:t>язку</a:t>
            </a:r>
            <a:r>
              <a:rPr lang="uk-UA" sz="2800" b="1" dirty="0">
                <a:solidFill>
                  <a:schemeClr val="bg1"/>
                </a:solidFill>
              </a:rPr>
              <a:t> з розглядом справи </a:t>
            </a:r>
          </a:p>
        </p:txBody>
      </p:sp>
      <p:sp>
        <p:nvSpPr>
          <p:cNvPr id="9" name="Прямоугольник 8">
            <a:extLst>
              <a:ext uri="{FF2B5EF4-FFF2-40B4-BE49-F238E27FC236}">
                <a16:creationId xmlns:a16="http://schemas.microsoft.com/office/drawing/2014/main" id="{63BDB1EA-859E-4EB7-9B8C-80EBCD0ED981}"/>
              </a:ext>
            </a:extLst>
          </p:cNvPr>
          <p:cNvSpPr/>
          <p:nvPr/>
        </p:nvSpPr>
        <p:spPr>
          <a:xfrm>
            <a:off x="750442" y="3214308"/>
            <a:ext cx="5230147" cy="2123658"/>
          </a:xfrm>
          <a:prstGeom prst="rect">
            <a:avLst/>
          </a:prstGeom>
        </p:spPr>
        <p:txBody>
          <a:bodyPr wrap="square">
            <a:spAutoFit/>
          </a:bodyPr>
          <a:lstStyle/>
          <a:p>
            <a:pPr lvl="0" algn="just"/>
            <a:r>
              <a:rPr lang="uk-UA" sz="2200" b="1" dirty="0"/>
              <a:t>Неподання попереднього (орієнтовного) розрахунку </a:t>
            </a:r>
            <a:r>
              <a:rPr lang="uk-UA" sz="2200" dirty="0"/>
              <a:t>суми судових витрат, які позивач поніс і які очікує понести, у зв</a:t>
            </a:r>
            <a:r>
              <a:rPr lang="en-US" sz="2200" dirty="0"/>
              <a:t>`</a:t>
            </a:r>
            <a:r>
              <a:rPr lang="uk-UA" sz="2200" dirty="0" err="1"/>
              <a:t>язку</a:t>
            </a:r>
            <a:r>
              <a:rPr lang="uk-UA" sz="2200" dirty="0"/>
              <a:t> із розглядом справи</a:t>
            </a:r>
          </a:p>
          <a:p>
            <a:pPr lvl="0" algn="just"/>
            <a:r>
              <a:rPr lang="uk-UA" sz="2200" dirty="0"/>
              <a:t>Може бути підставою для </a:t>
            </a:r>
            <a:r>
              <a:rPr lang="uk-UA" sz="2200" b="1" dirty="0"/>
              <a:t>залишення позовної заяви без руху</a:t>
            </a:r>
          </a:p>
        </p:txBody>
      </p:sp>
      <p:sp>
        <p:nvSpPr>
          <p:cNvPr id="8" name="Прямоугольник 7">
            <a:extLst>
              <a:ext uri="{FF2B5EF4-FFF2-40B4-BE49-F238E27FC236}">
                <a16:creationId xmlns:a16="http://schemas.microsoft.com/office/drawing/2014/main" id="{8CD7E597-07BB-4711-A4D3-E1B5A8B2BB69}"/>
              </a:ext>
            </a:extLst>
          </p:cNvPr>
          <p:cNvSpPr/>
          <p:nvPr/>
        </p:nvSpPr>
        <p:spPr>
          <a:xfrm>
            <a:off x="865852" y="2046191"/>
            <a:ext cx="10213480" cy="646331"/>
          </a:xfrm>
          <a:prstGeom prst="rect">
            <a:avLst/>
          </a:prstGeom>
        </p:spPr>
        <p:txBody>
          <a:bodyPr wrap="square">
            <a:spAutoFit/>
          </a:bodyPr>
          <a:lstStyle/>
          <a:p>
            <a:pPr lvl="0"/>
            <a:r>
              <a:rPr lang="uk-UA" b="1" dirty="0">
                <a:solidFill>
                  <a:schemeClr val="bg1"/>
                </a:solidFill>
              </a:rPr>
              <a:t>СТАТТЯ 124 ГПК</a:t>
            </a:r>
            <a:r>
              <a:rPr lang="en-US" b="1" dirty="0">
                <a:solidFill>
                  <a:schemeClr val="bg1"/>
                </a:solidFill>
              </a:rPr>
              <a:t> </a:t>
            </a:r>
            <a:r>
              <a:rPr lang="uk-UA" dirty="0">
                <a:solidFill>
                  <a:schemeClr val="bg1"/>
                </a:solidFill>
              </a:rPr>
              <a:t>Визначення розміру судових витрат (крім витрат на професійну правничу допомогу)</a:t>
            </a:r>
            <a:endParaRPr lang="en-US" dirty="0">
              <a:solidFill>
                <a:schemeClr val="bg1"/>
              </a:solidFill>
            </a:endParaRPr>
          </a:p>
          <a:p>
            <a:pPr lvl="0"/>
            <a:r>
              <a:rPr lang="uk-UA" dirty="0">
                <a:solidFill>
                  <a:schemeClr val="bg1"/>
                </a:solidFill>
              </a:rPr>
              <a:t>також є правом суду</a:t>
            </a:r>
          </a:p>
        </p:txBody>
      </p:sp>
      <p:sp>
        <p:nvSpPr>
          <p:cNvPr id="10" name="Прямоугольник 9">
            <a:extLst>
              <a:ext uri="{FF2B5EF4-FFF2-40B4-BE49-F238E27FC236}">
                <a16:creationId xmlns:a16="http://schemas.microsoft.com/office/drawing/2014/main" id="{6F04CA93-C99F-447E-B294-961448182A6D}"/>
              </a:ext>
            </a:extLst>
          </p:cNvPr>
          <p:cNvSpPr/>
          <p:nvPr/>
        </p:nvSpPr>
        <p:spPr>
          <a:xfrm>
            <a:off x="6440151" y="3275185"/>
            <a:ext cx="4227974" cy="2123658"/>
          </a:xfrm>
          <a:prstGeom prst="rect">
            <a:avLst/>
          </a:prstGeom>
        </p:spPr>
        <p:txBody>
          <a:bodyPr wrap="square">
            <a:spAutoFit/>
          </a:bodyPr>
          <a:lstStyle/>
          <a:p>
            <a:pPr lvl="0" algn="just"/>
            <a:r>
              <a:rPr lang="uk-UA" sz="2200" b="1" dirty="0"/>
              <a:t>Неподання стороною попереднього розрахунку</a:t>
            </a:r>
            <a:r>
              <a:rPr lang="uk-UA" sz="2200" dirty="0"/>
              <a:t> суми судових  може мати наслідком </a:t>
            </a:r>
            <a:r>
              <a:rPr lang="uk-UA" sz="2200" b="1" dirty="0"/>
              <a:t>відмову у їх відшкодуванні</a:t>
            </a:r>
            <a:r>
              <a:rPr lang="uk-UA" sz="2200" dirty="0"/>
              <a:t>, за винятком суми сплаченого судового збору</a:t>
            </a:r>
          </a:p>
        </p:txBody>
      </p:sp>
      <p:sp>
        <p:nvSpPr>
          <p:cNvPr id="11" name="Прямоугольник 10">
            <a:extLst>
              <a:ext uri="{FF2B5EF4-FFF2-40B4-BE49-F238E27FC236}">
                <a16:creationId xmlns:a16="http://schemas.microsoft.com/office/drawing/2014/main" id="{A065E22E-B201-41D7-B172-CCE4A0066ED9}"/>
              </a:ext>
            </a:extLst>
          </p:cNvPr>
          <p:cNvSpPr/>
          <p:nvPr/>
        </p:nvSpPr>
        <p:spPr>
          <a:xfrm>
            <a:off x="865853" y="5398843"/>
            <a:ext cx="4024773" cy="369332"/>
          </a:xfrm>
          <a:prstGeom prst="rect">
            <a:avLst/>
          </a:prstGeom>
        </p:spPr>
        <p:txBody>
          <a:bodyPr wrap="square">
            <a:spAutoFit/>
          </a:bodyPr>
          <a:lstStyle/>
          <a:p>
            <a:pPr lvl="0"/>
            <a:r>
              <a:rPr lang="uk-UA" dirty="0"/>
              <a:t>п. 9 частини 3 статті 162 ГПК України</a:t>
            </a:r>
          </a:p>
        </p:txBody>
      </p:sp>
      <p:sp>
        <p:nvSpPr>
          <p:cNvPr id="12" name="Прямоугольник 11">
            <a:extLst>
              <a:ext uri="{FF2B5EF4-FFF2-40B4-BE49-F238E27FC236}">
                <a16:creationId xmlns:a16="http://schemas.microsoft.com/office/drawing/2014/main" id="{67174CD1-A9EB-45F5-9946-C5124EA8A320}"/>
              </a:ext>
            </a:extLst>
          </p:cNvPr>
          <p:cNvSpPr/>
          <p:nvPr/>
        </p:nvSpPr>
        <p:spPr>
          <a:xfrm>
            <a:off x="865853" y="5939693"/>
            <a:ext cx="4024773" cy="369332"/>
          </a:xfrm>
          <a:prstGeom prst="rect">
            <a:avLst/>
          </a:prstGeom>
        </p:spPr>
        <p:txBody>
          <a:bodyPr wrap="square">
            <a:spAutoFit/>
          </a:bodyPr>
          <a:lstStyle/>
          <a:p>
            <a:pPr lvl="0"/>
            <a:r>
              <a:rPr lang="uk-UA" dirty="0"/>
              <a:t>Частина 1 статті 174 ГПК України</a:t>
            </a:r>
          </a:p>
        </p:txBody>
      </p:sp>
      <p:sp>
        <p:nvSpPr>
          <p:cNvPr id="13" name="Прямоугольник 12">
            <a:extLst>
              <a:ext uri="{FF2B5EF4-FFF2-40B4-BE49-F238E27FC236}">
                <a16:creationId xmlns:a16="http://schemas.microsoft.com/office/drawing/2014/main" id="{88F217F4-A28B-4BBB-8675-7A2BF35DC002}"/>
              </a:ext>
            </a:extLst>
          </p:cNvPr>
          <p:cNvSpPr/>
          <p:nvPr/>
        </p:nvSpPr>
        <p:spPr>
          <a:xfrm>
            <a:off x="6963931" y="5570361"/>
            <a:ext cx="4024773" cy="369332"/>
          </a:xfrm>
          <a:prstGeom prst="rect">
            <a:avLst/>
          </a:prstGeom>
        </p:spPr>
        <p:txBody>
          <a:bodyPr wrap="square">
            <a:spAutoFit/>
          </a:bodyPr>
          <a:lstStyle/>
          <a:p>
            <a:pPr lvl="0"/>
            <a:r>
              <a:rPr lang="uk-UA" dirty="0"/>
              <a:t>Частина 2 статті 124 ГПК України</a:t>
            </a:r>
          </a:p>
        </p:txBody>
      </p:sp>
    </p:spTree>
    <p:extLst>
      <p:ext uri="{BB962C8B-B14F-4D97-AF65-F5344CB8AC3E}">
        <p14:creationId xmlns:p14="http://schemas.microsoft.com/office/powerpoint/2010/main" val="273217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639192" y="1658447"/>
            <a:ext cx="10877455" cy="1262553"/>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3" y="395788"/>
            <a:ext cx="8659887" cy="954107"/>
          </a:xfrm>
          <a:prstGeom prst="rect">
            <a:avLst/>
          </a:prstGeom>
          <a:noFill/>
        </p:spPr>
        <p:txBody>
          <a:bodyPr wrap="square">
            <a:spAutoFit/>
          </a:bodyPr>
          <a:lstStyle/>
          <a:p>
            <a:r>
              <a:rPr lang="uk-UA" sz="2800" b="1" dirty="0">
                <a:gradFill>
                  <a:gsLst>
                    <a:gs pos="0">
                      <a:srgbClr val="43CEA2"/>
                    </a:gs>
                    <a:gs pos="100000">
                      <a:srgbClr val="185A9D"/>
                    </a:gs>
                  </a:gsLst>
                  <a:lin ang="4800000" scaled="0"/>
                </a:gradFill>
              </a:rPr>
              <a:t>Забезпечення</a:t>
            </a:r>
            <a:r>
              <a:rPr lang="uk-UA" sz="2800" b="1" dirty="0">
                <a:gradFill>
                  <a:gsLst>
                    <a:gs pos="0">
                      <a:srgbClr val="43CEA2"/>
                    </a:gs>
                    <a:gs pos="100000">
                      <a:srgbClr val="185A9D"/>
                    </a:gs>
                  </a:gsLst>
                  <a:lin ang="0" scaled="0"/>
                </a:gradFill>
              </a:rPr>
              <a:t> та попередня </a:t>
            </a:r>
            <a:r>
              <a:rPr lang="uk-UA" sz="2800" b="1" dirty="0">
                <a:gradFill>
                  <a:gsLst>
                    <a:gs pos="0">
                      <a:srgbClr val="43CEA2"/>
                    </a:gs>
                    <a:gs pos="100000">
                      <a:srgbClr val="185A9D"/>
                    </a:gs>
                  </a:gsLst>
                  <a:lin ang="9000000" scaled="0"/>
                </a:gradFill>
              </a:rPr>
              <a:t>оплата</a:t>
            </a:r>
            <a:r>
              <a:rPr lang="uk-UA" sz="2800" b="1" dirty="0">
                <a:gradFill>
                  <a:gsLst>
                    <a:gs pos="0">
                      <a:srgbClr val="43CEA2"/>
                    </a:gs>
                    <a:gs pos="100000">
                      <a:srgbClr val="185A9D"/>
                    </a:gs>
                  </a:gsLst>
                  <a:lin ang="0" scaled="0"/>
                </a:gradFill>
              </a:rPr>
              <a:t> </a:t>
            </a:r>
            <a:r>
              <a:rPr lang="uk-UA" sz="2800" b="1" dirty="0">
                <a:gradFill>
                  <a:gsLst>
                    <a:gs pos="0">
                      <a:srgbClr val="43CEA2"/>
                    </a:gs>
                    <a:gs pos="100000">
                      <a:srgbClr val="185A9D"/>
                    </a:gs>
                  </a:gsLst>
                  <a:lin ang="14400000" scaled="0"/>
                </a:gradFill>
              </a:rPr>
              <a:t>судових</a:t>
            </a:r>
            <a:r>
              <a:rPr lang="uk-UA" sz="2800" b="1" dirty="0">
                <a:gradFill>
                  <a:gsLst>
                    <a:gs pos="0">
                      <a:srgbClr val="43CEA2"/>
                    </a:gs>
                    <a:gs pos="100000">
                      <a:srgbClr val="185A9D"/>
                    </a:gs>
                  </a:gsLst>
                  <a:lin ang="0" scaled="0"/>
                </a:gradFill>
              </a:rPr>
              <a:t> витрат (частини . 1, 2 статті 125 ГПК України)</a:t>
            </a:r>
          </a:p>
        </p:txBody>
      </p:sp>
      <p:sp>
        <p:nvSpPr>
          <p:cNvPr id="9" name="Прямоугольник 8">
            <a:extLst>
              <a:ext uri="{FF2B5EF4-FFF2-40B4-BE49-F238E27FC236}">
                <a16:creationId xmlns:a16="http://schemas.microsoft.com/office/drawing/2014/main" id="{63BDB1EA-859E-4EB7-9B8C-80EBCD0ED981}"/>
              </a:ext>
            </a:extLst>
          </p:cNvPr>
          <p:cNvSpPr/>
          <p:nvPr/>
        </p:nvSpPr>
        <p:spPr>
          <a:xfrm>
            <a:off x="853152" y="3096471"/>
            <a:ext cx="5654180" cy="2246769"/>
          </a:xfrm>
          <a:prstGeom prst="rect">
            <a:avLst/>
          </a:prstGeom>
        </p:spPr>
        <p:txBody>
          <a:bodyPr wrap="square" anchor="t">
            <a:spAutoFit/>
          </a:bodyPr>
          <a:lstStyle/>
          <a:p>
            <a:pPr marL="342900" lvl="0" indent="-342900" algn="just">
              <a:buFont typeface="Wingdings" panose="05000000000000000000" pitchFamily="2" charset="2"/>
              <a:buChar char="§"/>
            </a:pPr>
            <a:r>
              <a:rPr lang="uk-UA" sz="2000" dirty="0" err="1"/>
              <a:t>Зобов</a:t>
            </a:r>
            <a:r>
              <a:rPr lang="en-US" sz="2000" dirty="0"/>
              <a:t>`</a:t>
            </a:r>
            <a:r>
              <a:rPr lang="uk-UA" sz="2000" dirty="0" err="1"/>
              <a:t>язати</a:t>
            </a:r>
            <a:r>
              <a:rPr lang="uk-UA" sz="2000" dirty="0"/>
              <a:t> сторони </a:t>
            </a:r>
            <a:r>
              <a:rPr lang="uk-UA" sz="2000" dirty="0" err="1"/>
              <a:t>внести</a:t>
            </a:r>
            <a:r>
              <a:rPr lang="uk-UA" sz="2000" dirty="0"/>
              <a:t> на депозитний рахунок суду попередньо визначену суму судових витрат, </a:t>
            </a:r>
            <a:r>
              <a:rPr lang="uk-UA" sz="2000" dirty="0" err="1"/>
              <a:t>пов</a:t>
            </a:r>
            <a:r>
              <a:rPr lang="en-US" sz="2000" dirty="0"/>
              <a:t>`</a:t>
            </a:r>
            <a:r>
              <a:rPr lang="uk-UA" sz="2000" dirty="0" err="1"/>
              <a:t>язаних</a:t>
            </a:r>
            <a:r>
              <a:rPr lang="uk-UA" sz="2000" dirty="0"/>
              <a:t> з розглядом справи</a:t>
            </a:r>
          </a:p>
          <a:p>
            <a:pPr marL="342900" lvl="0" indent="-342900" algn="just">
              <a:buFont typeface="Wingdings" panose="05000000000000000000" pitchFamily="2" charset="2"/>
              <a:buChar char="§"/>
            </a:pPr>
            <a:endParaRPr lang="uk-UA" sz="2000" dirty="0"/>
          </a:p>
          <a:p>
            <a:pPr marL="342900" lvl="0" indent="-342900" algn="just">
              <a:buFont typeface="Wingdings" panose="05000000000000000000" pitchFamily="2" charset="2"/>
              <a:buChar char="§"/>
            </a:pPr>
            <a:r>
              <a:rPr lang="uk-UA" sz="2000" dirty="0" err="1"/>
              <a:t>Зобов</a:t>
            </a:r>
            <a:r>
              <a:rPr lang="en-US" sz="2000" dirty="0"/>
              <a:t>`</a:t>
            </a:r>
            <a:r>
              <a:rPr lang="uk-UA" sz="2000" dirty="0" err="1"/>
              <a:t>язати</a:t>
            </a:r>
            <a:r>
              <a:rPr lang="uk-UA" sz="2000" dirty="0"/>
              <a:t> попередньо (авансом) оплатити витрати, </a:t>
            </a:r>
            <a:r>
              <a:rPr lang="uk-UA" sz="2000" dirty="0" err="1"/>
              <a:t>пов</a:t>
            </a:r>
            <a:r>
              <a:rPr lang="en-US" sz="2000" dirty="0"/>
              <a:t>`</a:t>
            </a:r>
            <a:r>
              <a:rPr lang="uk-UA" sz="2000" dirty="0" err="1"/>
              <a:t>язані</a:t>
            </a:r>
            <a:r>
              <a:rPr lang="uk-UA" sz="2000" dirty="0"/>
              <a:t> з відповідною процесуальною дією</a:t>
            </a:r>
          </a:p>
        </p:txBody>
      </p:sp>
      <p:sp>
        <p:nvSpPr>
          <p:cNvPr id="8" name="Прямоугольник 7">
            <a:extLst>
              <a:ext uri="{FF2B5EF4-FFF2-40B4-BE49-F238E27FC236}">
                <a16:creationId xmlns:a16="http://schemas.microsoft.com/office/drawing/2014/main" id="{8CD7E597-07BB-4711-A4D3-E1B5A8B2BB69}"/>
              </a:ext>
            </a:extLst>
          </p:cNvPr>
          <p:cNvSpPr/>
          <p:nvPr/>
        </p:nvSpPr>
        <p:spPr>
          <a:xfrm>
            <a:off x="853152" y="1669505"/>
            <a:ext cx="8074948" cy="1107996"/>
          </a:xfrm>
          <a:prstGeom prst="rect">
            <a:avLst/>
          </a:prstGeom>
        </p:spPr>
        <p:txBody>
          <a:bodyPr wrap="square">
            <a:spAutoFit/>
          </a:bodyPr>
          <a:lstStyle/>
          <a:p>
            <a:pPr lvl="0"/>
            <a:r>
              <a:rPr lang="uk-UA" sz="6600" dirty="0">
                <a:solidFill>
                  <a:schemeClr val="bg1"/>
                </a:solidFill>
              </a:rPr>
              <a:t>Виключне право суду</a:t>
            </a:r>
          </a:p>
        </p:txBody>
      </p:sp>
      <p:sp>
        <p:nvSpPr>
          <p:cNvPr id="10" name="Прямоугольник 9">
            <a:extLst>
              <a:ext uri="{FF2B5EF4-FFF2-40B4-BE49-F238E27FC236}">
                <a16:creationId xmlns:a16="http://schemas.microsoft.com/office/drawing/2014/main" id="{6F04CA93-C99F-447E-B294-961448182A6D}"/>
              </a:ext>
            </a:extLst>
          </p:cNvPr>
          <p:cNvSpPr/>
          <p:nvPr/>
        </p:nvSpPr>
        <p:spPr>
          <a:xfrm>
            <a:off x="6719427" y="3448040"/>
            <a:ext cx="4227974" cy="707886"/>
          </a:xfrm>
          <a:prstGeom prst="rect">
            <a:avLst/>
          </a:prstGeom>
        </p:spPr>
        <p:txBody>
          <a:bodyPr wrap="square">
            <a:spAutoFit/>
          </a:bodyPr>
          <a:lstStyle/>
          <a:p>
            <a:pPr marL="285750" lvl="0" indent="-285750" algn="just">
              <a:buFont typeface="Wingdings" panose="05000000000000000000" pitchFamily="2" charset="2"/>
              <a:buChar char="§"/>
            </a:pPr>
            <a:r>
              <a:rPr lang="uk-UA" sz="2000" dirty="0"/>
              <a:t>Суд постановляє ухвалу про забезпечення судових витрат</a:t>
            </a:r>
          </a:p>
        </p:txBody>
      </p:sp>
      <p:sp>
        <p:nvSpPr>
          <p:cNvPr id="13" name="Прямоугольник 12">
            <a:extLst>
              <a:ext uri="{FF2B5EF4-FFF2-40B4-BE49-F238E27FC236}">
                <a16:creationId xmlns:a16="http://schemas.microsoft.com/office/drawing/2014/main" id="{88F217F4-A28B-4BBB-8675-7A2BF35DC002}"/>
              </a:ext>
            </a:extLst>
          </p:cNvPr>
          <p:cNvSpPr/>
          <p:nvPr/>
        </p:nvSpPr>
        <p:spPr>
          <a:xfrm>
            <a:off x="1357312" y="5518711"/>
            <a:ext cx="4519705" cy="707886"/>
          </a:xfrm>
          <a:prstGeom prst="rect">
            <a:avLst/>
          </a:prstGeom>
        </p:spPr>
        <p:txBody>
          <a:bodyPr wrap="square">
            <a:spAutoFit/>
          </a:bodyPr>
          <a:lstStyle/>
          <a:p>
            <a:pPr lvl="0"/>
            <a:r>
              <a:rPr lang="uk-UA" sz="2000" b="1" dirty="0"/>
              <a:t>Ці витрати можуть бути покладені на учасника, який заявив клопотання</a:t>
            </a:r>
          </a:p>
        </p:txBody>
      </p:sp>
      <p:sp>
        <p:nvSpPr>
          <p:cNvPr id="14" name="Прямоугольник 13">
            <a:extLst>
              <a:ext uri="{FF2B5EF4-FFF2-40B4-BE49-F238E27FC236}">
                <a16:creationId xmlns:a16="http://schemas.microsoft.com/office/drawing/2014/main" id="{EEFA66D7-C2D8-4F4D-AA1F-092AAFB7179D}"/>
              </a:ext>
            </a:extLst>
          </p:cNvPr>
          <p:cNvSpPr/>
          <p:nvPr/>
        </p:nvSpPr>
        <p:spPr>
          <a:xfrm>
            <a:off x="7147174" y="4979237"/>
            <a:ext cx="4440495" cy="1323439"/>
          </a:xfrm>
          <a:prstGeom prst="rect">
            <a:avLst/>
          </a:prstGeom>
        </p:spPr>
        <p:txBody>
          <a:bodyPr wrap="square">
            <a:spAutoFit/>
          </a:bodyPr>
          <a:lstStyle/>
          <a:p>
            <a:pPr lvl="0" algn="just"/>
            <a:r>
              <a:rPr lang="uk-UA" sz="2000" b="1" dirty="0"/>
              <a:t>За ініціативою суду в рівних частках</a:t>
            </a:r>
          </a:p>
          <a:p>
            <a:pPr lvl="0" algn="just"/>
            <a:r>
              <a:rPr lang="uk-UA" sz="2000" b="1" dirty="0"/>
              <a:t>на декількох учасників справи, якщо таке клопотання заявило декілька учасників</a:t>
            </a:r>
          </a:p>
        </p:txBody>
      </p:sp>
    </p:spTree>
    <p:extLst>
      <p:ext uri="{BB962C8B-B14F-4D97-AF65-F5344CB8AC3E}">
        <p14:creationId xmlns:p14="http://schemas.microsoft.com/office/powerpoint/2010/main" val="245024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060069" y="-2916215"/>
            <a:ext cx="14250557" cy="5406104"/>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3" y="435103"/>
            <a:ext cx="3452147" cy="1477328"/>
          </a:xfrm>
          <a:prstGeom prst="rect">
            <a:avLst/>
          </a:prstGeom>
        </p:spPr>
        <p:txBody>
          <a:bodyPr wrap="square">
            <a:noAutofit/>
          </a:bodyPr>
          <a:lstStyle/>
          <a:p>
            <a:r>
              <a:rPr lang="uk-UA" sz="2800" dirty="0">
                <a:solidFill>
                  <a:schemeClr val="bg1"/>
                </a:solidFill>
              </a:rPr>
              <a:t>Частини 4-7 статті 125 ГПК України</a:t>
            </a:r>
            <a:endParaRPr lang="ru-RU" sz="2800" dirty="0">
              <a:solidFill>
                <a:schemeClr val="bg1"/>
              </a:solidFill>
            </a:endParaRP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646133" y="1968196"/>
            <a:ext cx="3063527" cy="3477875"/>
          </a:xfrm>
          <a:prstGeom prst="rect">
            <a:avLst/>
          </a:prstGeom>
        </p:spPr>
        <p:txBody>
          <a:bodyPr wrap="square">
            <a:spAutoFit/>
          </a:bodyPr>
          <a:lstStyle/>
          <a:p>
            <a:pPr marL="342900" indent="-342900" algn="just">
              <a:buFont typeface="Arial" panose="020B0604020202020204" pitchFamily="34" charset="0"/>
              <a:buChar char="•"/>
            </a:pPr>
            <a:r>
              <a:rPr lang="uk-UA" sz="2000" dirty="0"/>
              <a:t>З урахуванням конкретних обставин справи, </a:t>
            </a:r>
            <a:r>
              <a:rPr lang="uk-UA" sz="2000" b="1" dirty="0"/>
              <a:t>суд має право за клопотанням відповідача, </a:t>
            </a:r>
            <a:r>
              <a:rPr lang="uk-UA" sz="2000" b="1" dirty="0" err="1"/>
              <a:t>зобов</a:t>
            </a:r>
            <a:r>
              <a:rPr lang="en-US" sz="2000" b="1" dirty="0"/>
              <a:t>`</a:t>
            </a:r>
            <a:r>
              <a:rPr lang="uk-UA" sz="2000" b="1" dirty="0" err="1"/>
              <a:t>язати</a:t>
            </a:r>
            <a:r>
              <a:rPr lang="uk-UA" sz="2000" b="1" dirty="0"/>
              <a:t> позивача</a:t>
            </a:r>
            <a:r>
              <a:rPr lang="uk-UA" sz="2000" dirty="0"/>
              <a:t>  </a:t>
            </a:r>
            <a:r>
              <a:rPr lang="uk-UA" sz="2000" dirty="0" err="1"/>
              <a:t>внести</a:t>
            </a:r>
            <a:r>
              <a:rPr lang="uk-UA" sz="2000" dirty="0"/>
              <a:t> на депозитний рахунок суду  грошову суму для забезпечення майбутніх витрат відповідача у справі.</a:t>
            </a:r>
            <a:endParaRPr lang="ru-RU" sz="2000" b="1" dirty="0"/>
          </a:p>
        </p:txBody>
      </p:sp>
      <p:sp>
        <p:nvSpPr>
          <p:cNvPr id="8" name="Прямоугольник 7">
            <a:extLst>
              <a:ext uri="{FF2B5EF4-FFF2-40B4-BE49-F238E27FC236}">
                <a16:creationId xmlns:a16="http://schemas.microsoft.com/office/drawing/2014/main" id="{901BBFC3-E292-4EFC-AD99-767592754C01}"/>
              </a:ext>
            </a:extLst>
          </p:cNvPr>
          <p:cNvSpPr/>
          <p:nvPr/>
        </p:nvSpPr>
        <p:spPr>
          <a:xfrm>
            <a:off x="4318001" y="435103"/>
            <a:ext cx="7594600" cy="1477328"/>
          </a:xfrm>
          <a:prstGeom prst="rect">
            <a:avLst/>
          </a:prstGeom>
        </p:spPr>
        <p:txBody>
          <a:bodyPr wrap="square">
            <a:noAutofit/>
          </a:bodyPr>
          <a:lstStyle/>
          <a:p>
            <a:r>
              <a:rPr lang="uk-UA" sz="2800" dirty="0">
                <a:solidFill>
                  <a:schemeClr val="bg1"/>
                </a:solidFill>
              </a:rPr>
              <a:t>Забезпечення відшкодування  майбутніх витрат (в </a:t>
            </a:r>
            <a:r>
              <a:rPr lang="uk-UA" sz="2800" dirty="0" err="1">
                <a:solidFill>
                  <a:schemeClr val="bg1"/>
                </a:solidFill>
              </a:rPr>
              <a:t>т.ч</a:t>
            </a:r>
            <a:r>
              <a:rPr lang="uk-UA" sz="2800" dirty="0">
                <a:solidFill>
                  <a:schemeClr val="bg1"/>
                </a:solidFill>
              </a:rPr>
              <a:t>. на професійну правничу допомогу) відповідача, у зв’язку з розглядом справи</a:t>
            </a:r>
            <a:endParaRPr lang="ru-RU" sz="2800" dirty="0">
              <a:solidFill>
                <a:schemeClr val="bg1"/>
              </a:solidFill>
            </a:endParaRPr>
          </a:p>
        </p:txBody>
      </p:sp>
      <p:sp>
        <p:nvSpPr>
          <p:cNvPr id="2" name="Прямоугольник 1">
            <a:extLst>
              <a:ext uri="{FF2B5EF4-FFF2-40B4-BE49-F238E27FC236}">
                <a16:creationId xmlns:a16="http://schemas.microsoft.com/office/drawing/2014/main" id="{E0E9785A-797E-4434-99BD-69E55932A785}"/>
              </a:ext>
            </a:extLst>
          </p:cNvPr>
          <p:cNvSpPr/>
          <p:nvPr/>
        </p:nvSpPr>
        <p:spPr>
          <a:xfrm>
            <a:off x="3929381" y="435103"/>
            <a:ext cx="45719" cy="13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Прямоугольник 9">
            <a:extLst>
              <a:ext uri="{FF2B5EF4-FFF2-40B4-BE49-F238E27FC236}">
                <a16:creationId xmlns:a16="http://schemas.microsoft.com/office/drawing/2014/main" id="{AF88D22A-652B-4B35-8A29-99DD6C7356F2}"/>
              </a:ext>
            </a:extLst>
          </p:cNvPr>
          <p:cNvSpPr/>
          <p:nvPr/>
        </p:nvSpPr>
        <p:spPr>
          <a:xfrm>
            <a:off x="4044731" y="1660419"/>
            <a:ext cx="7281416" cy="3785652"/>
          </a:xfrm>
          <a:prstGeom prst="rect">
            <a:avLst/>
          </a:prstGeom>
        </p:spPr>
        <p:txBody>
          <a:bodyPr wrap="square">
            <a:spAutoFit/>
          </a:bodyPr>
          <a:lstStyle/>
          <a:p>
            <a:pPr marL="342900" indent="-342900">
              <a:buFont typeface="Arial" panose="020B0604020202020204" pitchFamily="34" charset="0"/>
              <a:buChar char="•"/>
            </a:pPr>
            <a:r>
              <a:rPr lang="uk-UA" sz="2000" b="1" dirty="0"/>
              <a:t>Таке забезпечення застосовується якщо:</a:t>
            </a:r>
          </a:p>
          <a:p>
            <a:pPr marL="342900" indent="-342900" algn="just">
              <a:buFont typeface="Arial" panose="020B0604020202020204" pitchFamily="34" charset="0"/>
              <a:buChar char="•"/>
            </a:pPr>
            <a:r>
              <a:rPr lang="uk-UA" sz="2000" dirty="0"/>
              <a:t>Позов має ознаки завідомо безпідставного або інші ознаки зловживання правом на позов;</a:t>
            </a:r>
          </a:p>
          <a:p>
            <a:pPr marL="342900" indent="-342900" algn="just">
              <a:buFont typeface="Arial" panose="020B0604020202020204" pitchFamily="34" charset="0"/>
              <a:buChar char="•"/>
            </a:pPr>
            <a:endParaRPr lang="uk-UA" sz="2000" dirty="0"/>
          </a:p>
          <a:p>
            <a:pPr marL="342900" indent="-342900" algn="just">
              <a:buFont typeface="Arial" panose="020B0604020202020204" pitchFamily="34" charset="0"/>
              <a:buChar char="•"/>
            </a:pPr>
            <a:r>
              <a:rPr lang="uk-UA" sz="2000" dirty="0"/>
              <a:t>Позивач не має зареєстрованого в установленому законом порядку місця проживання чи місцезнаходження на території України та майна,  що знаходиться на території України;</a:t>
            </a:r>
          </a:p>
          <a:p>
            <a:pPr marL="342900" indent="-342900" algn="just">
              <a:buFont typeface="Arial" panose="020B0604020202020204" pitchFamily="34" charset="0"/>
              <a:buChar char="•"/>
            </a:pPr>
            <a:endParaRPr lang="uk-UA" sz="2000" dirty="0"/>
          </a:p>
          <a:p>
            <a:pPr marL="342900" indent="-342900" algn="just">
              <a:buFont typeface="Arial" panose="020B0604020202020204" pitchFamily="34" charset="0"/>
              <a:buChar char="•"/>
            </a:pPr>
            <a:r>
              <a:rPr lang="uk-UA" sz="2000" dirty="0"/>
              <a:t>Якщо суду надані докази того, що майновий стан  позивача або його дії можуть ускладнити або зробити неможливим  виконання рішення суду  про відшкодування судових витрат відповідача, у разі відмови у позові.</a:t>
            </a:r>
            <a:endParaRPr lang="ru-RU" sz="2000" dirty="0"/>
          </a:p>
        </p:txBody>
      </p:sp>
    </p:spTree>
    <p:extLst>
      <p:ext uri="{BB962C8B-B14F-4D97-AF65-F5344CB8AC3E}">
        <p14:creationId xmlns:p14="http://schemas.microsoft.com/office/powerpoint/2010/main" val="2231874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2701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3"/>
            <a:ext cx="10731061" cy="1477328"/>
          </a:xfrm>
          <a:prstGeom prst="rect">
            <a:avLst/>
          </a:prstGeom>
        </p:spPr>
        <p:txBody>
          <a:bodyPr wrap="square">
            <a:noAutofit/>
          </a:bodyPr>
          <a:lstStyle/>
          <a:p>
            <a:r>
              <a:rPr lang="uk-UA" sz="2800" dirty="0">
                <a:solidFill>
                  <a:schemeClr val="bg1"/>
                </a:solidFill>
              </a:rPr>
              <a:t>частина 2 статті 126 ГПК України</a:t>
            </a:r>
            <a:r>
              <a:rPr lang="ru-RU" sz="5400" b="1" dirty="0">
                <a:solidFill>
                  <a:schemeClr val="bg1"/>
                </a:solidFill>
                <a:cs typeface="Aharoni" panose="02010803020104030203" pitchFamily="2" charset="-79"/>
              </a:rPr>
              <a:t/>
            </a:r>
            <a:br>
              <a:rPr lang="ru-RU" sz="5400" b="1" dirty="0">
                <a:solidFill>
                  <a:schemeClr val="bg1"/>
                </a:solidFill>
                <a:cs typeface="Aharoni" panose="02010803020104030203" pitchFamily="2" charset="-79"/>
              </a:rPr>
            </a:br>
            <a:r>
              <a:rPr lang="uk-UA" sz="4400" b="1" dirty="0">
                <a:solidFill>
                  <a:schemeClr val="bg1"/>
                </a:solidFill>
              </a:rPr>
              <a:t>ВИТРАТИ НА ПРОФЕСІЙНУ ПРАВНИЧУ ДОПОМОГУ АДВОКАТА</a:t>
            </a: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1794764" y="3731455"/>
            <a:ext cx="9453804" cy="1569660"/>
          </a:xfrm>
          <a:prstGeom prst="rect">
            <a:avLst/>
          </a:prstGeom>
        </p:spPr>
        <p:txBody>
          <a:bodyPr wrap="square">
            <a:spAutoFit/>
          </a:bodyPr>
          <a:lstStyle/>
          <a:p>
            <a:pPr marL="342900" indent="-342900">
              <a:buFont typeface="Wingdings" panose="05000000000000000000" pitchFamily="2" charset="2"/>
              <a:buChar char="§"/>
            </a:pPr>
            <a:r>
              <a:rPr lang="uk-UA" sz="2400" dirty="0"/>
              <a:t>гонорар адвоката за представництво в суді;</a:t>
            </a:r>
          </a:p>
          <a:p>
            <a:pPr marL="342900" indent="-342900">
              <a:buFont typeface="Wingdings" panose="05000000000000000000" pitchFamily="2" charset="2"/>
              <a:buChar char="§"/>
            </a:pPr>
            <a:r>
              <a:rPr lang="uk-UA" sz="2400" dirty="0"/>
              <a:t>гонорар за іншу професійну правничу допомогу, пов’язану зі справою (підготовка справи до розгляду, збір доказів тощо);</a:t>
            </a:r>
          </a:p>
          <a:p>
            <a:pPr marL="342900" indent="-342900">
              <a:buFont typeface="Wingdings" panose="05000000000000000000" pitchFamily="2" charset="2"/>
              <a:buChar char="§"/>
            </a:pPr>
            <a:r>
              <a:rPr lang="uk-UA" sz="2400" dirty="0"/>
              <a:t>вартість послуг помічника адвоката;</a:t>
            </a:r>
          </a:p>
        </p:txBody>
      </p:sp>
      <p:sp>
        <p:nvSpPr>
          <p:cNvPr id="11" name="Прямоугольник 10">
            <a:extLst>
              <a:ext uri="{FF2B5EF4-FFF2-40B4-BE49-F238E27FC236}">
                <a16:creationId xmlns:a16="http://schemas.microsoft.com/office/drawing/2014/main" id="{B8B22DA0-3779-4108-BA4F-310AE3A5ED22}"/>
              </a:ext>
            </a:extLst>
          </p:cNvPr>
          <p:cNvSpPr/>
          <p:nvPr/>
        </p:nvSpPr>
        <p:spPr>
          <a:xfrm>
            <a:off x="865853" y="2558417"/>
            <a:ext cx="10731060" cy="954107"/>
          </a:xfrm>
          <a:prstGeom prst="rect">
            <a:avLst/>
          </a:prstGeom>
          <a:noFill/>
        </p:spPr>
        <p:txBody>
          <a:bodyPr wrap="square">
            <a:spAutoFit/>
          </a:bodyPr>
          <a:lstStyle/>
          <a:p>
            <a:r>
              <a:rPr lang="uk-UA" sz="2800" b="1" dirty="0">
                <a:gradFill>
                  <a:gsLst>
                    <a:gs pos="0">
                      <a:srgbClr val="43CEA2"/>
                    </a:gs>
                    <a:gs pos="100000">
                      <a:srgbClr val="185A9D"/>
                    </a:gs>
                  </a:gsLst>
                  <a:lin ang="4800000" scaled="0"/>
                </a:gradFill>
              </a:rPr>
              <a:t>Для цілей розподілу судових витрат витратами на професійну правничу допомогу визнаються:</a:t>
            </a:r>
            <a:endParaRPr lang="uk-UA" sz="2800" b="1" dirty="0">
              <a:gradFill>
                <a:gsLst>
                  <a:gs pos="0">
                    <a:srgbClr val="43CEA2"/>
                  </a:gs>
                  <a:gs pos="100000">
                    <a:srgbClr val="185A9D"/>
                  </a:gs>
                </a:gsLst>
                <a:lin ang="0" scaled="0"/>
              </a:gradFill>
            </a:endParaRPr>
          </a:p>
        </p:txBody>
      </p:sp>
      <p:sp>
        <p:nvSpPr>
          <p:cNvPr id="12" name="Прямоугольник 11">
            <a:extLst>
              <a:ext uri="{FF2B5EF4-FFF2-40B4-BE49-F238E27FC236}">
                <a16:creationId xmlns:a16="http://schemas.microsoft.com/office/drawing/2014/main" id="{476390DD-8C64-410E-903F-6138720EE4D4}"/>
              </a:ext>
            </a:extLst>
          </p:cNvPr>
          <p:cNvSpPr/>
          <p:nvPr/>
        </p:nvSpPr>
        <p:spPr>
          <a:xfrm>
            <a:off x="1794764" y="5553172"/>
            <a:ext cx="8655518" cy="830997"/>
          </a:xfrm>
          <a:prstGeom prst="rect">
            <a:avLst/>
          </a:prstGeom>
        </p:spPr>
        <p:txBody>
          <a:bodyPr wrap="square">
            <a:spAutoFit/>
          </a:bodyPr>
          <a:lstStyle/>
          <a:p>
            <a:pPr marL="342900" indent="-342900">
              <a:buFont typeface="Wingdings" panose="05000000000000000000" pitchFamily="2" charset="2"/>
              <a:buChar char="§"/>
            </a:pPr>
            <a:r>
              <a:rPr lang="ru-RU" sz="2400" dirty="0" err="1"/>
              <a:t>розмір</a:t>
            </a:r>
            <a:r>
              <a:rPr lang="ru-RU" sz="2400" dirty="0"/>
              <a:t> </a:t>
            </a:r>
            <a:r>
              <a:rPr lang="ru-RU" sz="2400" dirty="0" err="1"/>
              <a:t>суми</a:t>
            </a:r>
            <a:r>
              <a:rPr lang="ru-RU" sz="2400" dirty="0"/>
              <a:t>, </a:t>
            </a:r>
            <a:r>
              <a:rPr lang="ru-RU" sz="2400" dirty="0" err="1"/>
              <a:t>що</a:t>
            </a:r>
            <a:r>
              <a:rPr lang="ru-RU" sz="2400" dirty="0"/>
              <a:t> </a:t>
            </a:r>
            <a:r>
              <a:rPr lang="ru-RU" sz="2400" dirty="0" err="1"/>
              <a:t>підлягає</a:t>
            </a:r>
            <a:r>
              <a:rPr lang="ru-RU" sz="2400" dirty="0"/>
              <a:t> </a:t>
            </a:r>
            <a:r>
              <a:rPr lang="ru-RU" sz="2400" dirty="0" err="1"/>
              <a:t>сплаті</a:t>
            </a:r>
            <a:r>
              <a:rPr lang="ru-RU" sz="2400" dirty="0"/>
              <a:t> в порядку </a:t>
            </a:r>
            <a:r>
              <a:rPr lang="ru-RU" sz="2400" dirty="0" err="1"/>
              <a:t>компенсації</a:t>
            </a:r>
            <a:r>
              <a:rPr lang="ru-RU" sz="2400" dirty="0"/>
              <a:t> </a:t>
            </a:r>
            <a:r>
              <a:rPr lang="ru-RU" sz="2400" dirty="0" err="1"/>
              <a:t>витрат</a:t>
            </a:r>
            <a:r>
              <a:rPr lang="ru-RU" sz="2400" dirty="0"/>
              <a:t> адвоката, </a:t>
            </a:r>
            <a:r>
              <a:rPr lang="ru-RU" sz="2400" dirty="0" err="1"/>
              <a:t>необхідних</a:t>
            </a:r>
            <a:r>
              <a:rPr lang="ru-RU" sz="2400" dirty="0"/>
              <a:t> для </a:t>
            </a:r>
            <a:r>
              <a:rPr lang="ru-RU" sz="2400" dirty="0" err="1"/>
              <a:t>надання</a:t>
            </a:r>
            <a:r>
              <a:rPr lang="ru-RU" sz="2400" dirty="0"/>
              <a:t> </a:t>
            </a:r>
            <a:r>
              <a:rPr lang="ru-RU" sz="2400" dirty="0" err="1"/>
              <a:t>правничої</a:t>
            </a:r>
            <a:r>
              <a:rPr lang="ru-RU" sz="2400" dirty="0"/>
              <a:t> </a:t>
            </a:r>
            <a:r>
              <a:rPr lang="ru-RU" sz="2400" dirty="0" err="1"/>
              <a:t>допомоги</a:t>
            </a:r>
            <a:r>
              <a:rPr lang="ru-RU" sz="2400" dirty="0"/>
              <a:t>.</a:t>
            </a:r>
            <a:endParaRPr lang="uk-UA" sz="2400" dirty="0"/>
          </a:p>
        </p:txBody>
      </p:sp>
      <p:pic>
        <p:nvPicPr>
          <p:cNvPr id="3" name="Рисунок 2" descr="Молоток судьи">
            <a:extLst>
              <a:ext uri="{FF2B5EF4-FFF2-40B4-BE49-F238E27FC236}">
                <a16:creationId xmlns:a16="http://schemas.microsoft.com/office/drawing/2014/main" id="{223EB618-56B3-4DF4-AAA9-C3EBFFEF51A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3902" y="3709964"/>
            <a:ext cx="720960" cy="720960"/>
          </a:xfrm>
          <a:prstGeom prst="rect">
            <a:avLst/>
          </a:prstGeom>
        </p:spPr>
      </p:pic>
      <p:pic>
        <p:nvPicPr>
          <p:cNvPr id="13" name="Рисунок 12" descr="Молоток судьи">
            <a:extLst>
              <a:ext uri="{FF2B5EF4-FFF2-40B4-BE49-F238E27FC236}">
                <a16:creationId xmlns:a16="http://schemas.microsoft.com/office/drawing/2014/main" id="{CFAAEAA1-2436-4AAB-A0AD-D42DE18929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14268" y="5549551"/>
            <a:ext cx="720960" cy="720960"/>
          </a:xfrm>
          <a:prstGeom prst="rect">
            <a:avLst/>
          </a:prstGeom>
        </p:spPr>
      </p:pic>
    </p:spTree>
    <p:extLst>
      <p:ext uri="{BB962C8B-B14F-4D97-AF65-F5344CB8AC3E}">
        <p14:creationId xmlns:p14="http://schemas.microsoft.com/office/powerpoint/2010/main" val="2463318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uk-UA" sz="4000" b="1" dirty="0">
                <a:solidFill>
                  <a:schemeClr val="bg1"/>
                </a:solidFill>
              </a:rPr>
              <a:t>ВИЗНАЧЕННЯ РОЗМІРУ ВИТРАТ НА </a:t>
            </a:r>
            <a:br>
              <a:rPr lang="uk-UA" sz="4000" b="1" dirty="0">
                <a:solidFill>
                  <a:schemeClr val="bg1"/>
                </a:solidFill>
              </a:rPr>
            </a:br>
            <a:r>
              <a:rPr lang="uk-UA" sz="4000" b="1" dirty="0">
                <a:solidFill>
                  <a:schemeClr val="bg1"/>
                </a:solidFill>
              </a:rPr>
              <a:t>ПРОФЕСІЙНУ ПРАВНИЧУ ДОПОМОГУ АДВОКАТА</a:t>
            </a: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1019175" y="2287518"/>
            <a:ext cx="10153650" cy="3970318"/>
          </a:xfrm>
          <a:prstGeom prst="rect">
            <a:avLst/>
          </a:prstGeom>
        </p:spPr>
        <p:txBody>
          <a:bodyPr wrap="square">
            <a:spAutoFit/>
          </a:bodyPr>
          <a:lstStyle/>
          <a:p>
            <a:pPr algn="just"/>
            <a:r>
              <a:rPr lang="uk-UA" sz="2800" dirty="0"/>
              <a:t>Розмір витрат на професійну правничу допомогу (далі ППД) адвоката та компенсації витрат адвоката, необхідних для надання  ППД, визначається (встановлюється) умовами договору   між адвокатом та клієнтом.</a:t>
            </a:r>
          </a:p>
          <a:p>
            <a:pPr algn="just"/>
            <a:endParaRPr lang="uk-UA" sz="2800" dirty="0"/>
          </a:p>
          <a:p>
            <a:pPr algn="just"/>
            <a:r>
              <a:rPr lang="uk-UA" sz="2800" dirty="0"/>
              <a:t>Розмір  витрат на ППД встановлюється на підставі поданих доказів щодо обсягу наданих послуг і виконаних робіт та їх вартості, </a:t>
            </a:r>
            <a:r>
              <a:rPr lang="uk-UA" sz="2800" b="1" dirty="0"/>
              <a:t>що сплачена або підлягає сплаті </a:t>
            </a:r>
            <a:r>
              <a:rPr lang="uk-UA" sz="2800" dirty="0"/>
              <a:t>відповідною стороною або третьою особою.</a:t>
            </a:r>
          </a:p>
        </p:txBody>
      </p:sp>
    </p:spTree>
    <p:extLst>
      <p:ext uri="{BB962C8B-B14F-4D97-AF65-F5344CB8AC3E}">
        <p14:creationId xmlns:p14="http://schemas.microsoft.com/office/powerpoint/2010/main" val="301912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C092038-53F2-4E8A-8A6F-690B9CFD5F53}"/>
              </a:ext>
            </a:extLst>
          </p:cNvPr>
          <p:cNvSpPr/>
          <p:nvPr/>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5" name="Полилиния 525">
            <a:extLst>
              <a:ext uri="{FF2B5EF4-FFF2-40B4-BE49-F238E27FC236}">
                <a16:creationId xmlns:a16="http://schemas.microsoft.com/office/drawing/2014/main" id="{1EA960FA-9F02-409C-A5EF-C0FE9345515D}"/>
              </a:ext>
            </a:extLst>
          </p:cNvPr>
          <p:cNvSpPr/>
          <p:nvPr/>
        </p:nvSpPr>
        <p:spPr>
          <a:xfrm rot="641292">
            <a:off x="-1129505" y="-3082566"/>
            <a:ext cx="14481303" cy="6133291"/>
          </a:xfrm>
          <a:custGeom>
            <a:avLst/>
            <a:gdLst>
              <a:gd name="connsiteX0" fmla="*/ 1818856 w 10157666"/>
              <a:gd name="connsiteY0" fmla="*/ 1437501 h 4302094"/>
              <a:gd name="connsiteX1" fmla="*/ 1819767 w 10157666"/>
              <a:gd name="connsiteY1" fmla="*/ 1454808 h 4302094"/>
              <a:gd name="connsiteX2" fmla="*/ 1832406 w 10157666"/>
              <a:gd name="connsiteY2" fmla="*/ 1450950 h 4302094"/>
              <a:gd name="connsiteX3" fmla="*/ 1853716 w 10157666"/>
              <a:gd name="connsiteY3" fmla="*/ 1437501 h 4302094"/>
              <a:gd name="connsiteX4" fmla="*/ 7647889 w 10157666"/>
              <a:gd name="connsiteY4" fmla="*/ 298927 h 4302094"/>
              <a:gd name="connsiteX5" fmla="*/ 7994974 w 10157666"/>
              <a:gd name="connsiteY5" fmla="*/ 245584 h 4302094"/>
              <a:gd name="connsiteX6" fmla="*/ 7994847 w 10157666"/>
              <a:gd name="connsiteY6" fmla="*/ 279353 h 4302094"/>
              <a:gd name="connsiteX7" fmla="*/ 8058545 w 10157666"/>
              <a:gd name="connsiteY7" fmla="*/ 268498 h 4302094"/>
              <a:gd name="connsiteX8" fmla="*/ 8230707 w 10157666"/>
              <a:gd name="connsiteY8" fmla="*/ 244965 h 4302094"/>
              <a:gd name="connsiteX9" fmla="*/ 8230586 w 10157666"/>
              <a:gd name="connsiteY9" fmla="*/ 277250 h 4302094"/>
              <a:gd name="connsiteX10" fmla="*/ 8321211 w 10157666"/>
              <a:gd name="connsiteY10" fmla="*/ 261722 h 4302094"/>
              <a:gd name="connsiteX11" fmla="*/ 8617701 w 10157666"/>
              <a:gd name="connsiteY11" fmla="*/ 191684 h 4302094"/>
              <a:gd name="connsiteX12" fmla="*/ 9296066 w 10157666"/>
              <a:gd name="connsiteY12" fmla="*/ 0 h 4302094"/>
              <a:gd name="connsiteX13" fmla="*/ 9313402 w 10157666"/>
              <a:gd name="connsiteY13" fmla="*/ 91856 h 4302094"/>
              <a:gd name="connsiteX14" fmla="*/ 9419898 w 10157666"/>
              <a:gd name="connsiteY14" fmla="*/ 246277 h 4302094"/>
              <a:gd name="connsiteX15" fmla="*/ 9388490 w 10157666"/>
              <a:gd name="connsiteY15" fmla="*/ 284028 h 4302094"/>
              <a:gd name="connsiteX16" fmla="*/ 9303867 w 10157666"/>
              <a:gd name="connsiteY16" fmla="*/ 347565 h 4302094"/>
              <a:gd name="connsiteX17" fmla="*/ 9424432 w 10157666"/>
              <a:gd name="connsiteY17" fmla="*/ 372377 h 4302094"/>
              <a:gd name="connsiteX18" fmla="*/ 9438730 w 10157666"/>
              <a:gd name="connsiteY18" fmla="*/ 476844 h 4302094"/>
              <a:gd name="connsiteX19" fmla="*/ 9449712 w 10157666"/>
              <a:gd name="connsiteY19" fmla="*/ 508240 h 4302094"/>
              <a:gd name="connsiteX20" fmla="*/ 9561177 w 10157666"/>
              <a:gd name="connsiteY20" fmla="*/ 489530 h 4302094"/>
              <a:gd name="connsiteX21" fmla="*/ 9714588 w 10157666"/>
              <a:gd name="connsiteY21" fmla="*/ 470419 h 4302094"/>
              <a:gd name="connsiteX22" fmla="*/ 9709058 w 10157666"/>
              <a:gd name="connsiteY22" fmla="*/ 568200 h 4302094"/>
              <a:gd name="connsiteX23" fmla="*/ 9715669 w 10157666"/>
              <a:gd name="connsiteY23" fmla="*/ 565490 h 4302094"/>
              <a:gd name="connsiteX24" fmla="*/ 9721511 w 10157666"/>
              <a:gd name="connsiteY24" fmla="*/ 571651 h 4302094"/>
              <a:gd name="connsiteX25" fmla="*/ 9750638 w 10157666"/>
              <a:gd name="connsiteY25" fmla="*/ 565066 h 4302094"/>
              <a:gd name="connsiteX26" fmla="*/ 9746504 w 10157666"/>
              <a:gd name="connsiteY26" fmla="*/ 645237 h 4302094"/>
              <a:gd name="connsiteX27" fmla="*/ 9722868 w 10157666"/>
              <a:gd name="connsiteY27" fmla="*/ 651034 h 4302094"/>
              <a:gd name="connsiteX28" fmla="*/ 9712178 w 10157666"/>
              <a:gd name="connsiteY28" fmla="*/ 671495 h 4302094"/>
              <a:gd name="connsiteX29" fmla="*/ 9685048 w 10157666"/>
              <a:gd name="connsiteY29" fmla="*/ 693723 h 4302094"/>
              <a:gd name="connsiteX30" fmla="*/ 9719528 w 10157666"/>
              <a:gd name="connsiteY30" fmla="*/ 687215 h 4302094"/>
              <a:gd name="connsiteX31" fmla="*/ 9730553 w 10157666"/>
              <a:gd name="connsiteY31" fmla="*/ 745631 h 4302094"/>
              <a:gd name="connsiteX32" fmla="*/ 9709629 w 10157666"/>
              <a:gd name="connsiteY32" fmla="*/ 761837 h 4302094"/>
              <a:gd name="connsiteX33" fmla="*/ 9718468 w 10157666"/>
              <a:gd name="connsiteY33" fmla="*/ 808673 h 4302094"/>
              <a:gd name="connsiteX34" fmla="*/ 9764530 w 10157666"/>
              <a:gd name="connsiteY34" fmla="*/ 799980 h 4302094"/>
              <a:gd name="connsiteX35" fmla="*/ 9743813 w 10157666"/>
              <a:gd name="connsiteY35" fmla="*/ 815882 h 4302094"/>
              <a:gd name="connsiteX36" fmla="*/ 9744195 w 10157666"/>
              <a:gd name="connsiteY36" fmla="*/ 817907 h 4302094"/>
              <a:gd name="connsiteX37" fmla="*/ 9811047 w 10157666"/>
              <a:gd name="connsiteY37" fmla="*/ 817530 h 4302094"/>
              <a:gd name="connsiteX38" fmla="*/ 9811046 w 10157666"/>
              <a:gd name="connsiteY38" fmla="*/ 911008 h 4302094"/>
              <a:gd name="connsiteX39" fmla="*/ 9887055 w 10157666"/>
              <a:gd name="connsiteY39" fmla="*/ 1082502 h 4302094"/>
              <a:gd name="connsiteX40" fmla="*/ 9849190 w 10157666"/>
              <a:gd name="connsiteY40" fmla="*/ 1113773 h 4302094"/>
              <a:gd name="connsiteX41" fmla="*/ 9754251 w 10157666"/>
              <a:gd name="connsiteY41" fmla="*/ 1160511 h 4302094"/>
              <a:gd name="connsiteX42" fmla="*/ 9868122 w 10157666"/>
              <a:gd name="connsiteY42" fmla="*/ 1207255 h 4302094"/>
              <a:gd name="connsiteX43" fmla="*/ 9862797 w 10157666"/>
              <a:gd name="connsiteY43" fmla="*/ 1312560 h 4302094"/>
              <a:gd name="connsiteX44" fmla="*/ 9867766 w 10157666"/>
              <a:gd name="connsiteY44" fmla="*/ 1345449 h 4302094"/>
              <a:gd name="connsiteX45" fmla="*/ 9980769 w 10157666"/>
              <a:gd name="connsiteY45" fmla="*/ 1347736 h 4302094"/>
              <a:gd name="connsiteX46" fmla="*/ 10135063 w 10157666"/>
              <a:gd name="connsiteY46" fmla="*/ 1357408 h 4302094"/>
              <a:gd name="connsiteX47" fmla="*/ 10111493 w 10157666"/>
              <a:gd name="connsiteY47" fmla="*/ 1452467 h 4302094"/>
              <a:gd name="connsiteX48" fmla="*/ 10118490 w 10157666"/>
              <a:gd name="connsiteY48" fmla="*/ 1451032 h 4302094"/>
              <a:gd name="connsiteX49" fmla="*/ 10123091 w 10157666"/>
              <a:gd name="connsiteY49" fmla="*/ 1458168 h 4302094"/>
              <a:gd name="connsiteX50" fmla="*/ 10152933 w 10157666"/>
              <a:gd name="connsiteY50" fmla="*/ 1457100 h 4302094"/>
              <a:gd name="connsiteX51" fmla="*/ 10134001 w 10157666"/>
              <a:gd name="connsiteY51" fmla="*/ 1535114 h 4302094"/>
              <a:gd name="connsiteX52" fmla="*/ 10109701 w 10157666"/>
              <a:gd name="connsiteY52" fmla="*/ 1536426 h 4302094"/>
              <a:gd name="connsiteX53" fmla="*/ 10095401 w 10157666"/>
              <a:gd name="connsiteY53" fmla="*/ 1554550 h 4302094"/>
              <a:gd name="connsiteX54" fmla="*/ 10064618 w 10157666"/>
              <a:gd name="connsiteY54" fmla="*/ 1571361 h 4302094"/>
              <a:gd name="connsiteX55" fmla="*/ 10099709 w 10157666"/>
              <a:gd name="connsiteY55" fmla="*/ 1571361 h 4302094"/>
              <a:gd name="connsiteX56" fmla="*/ 10099708 w 10157666"/>
              <a:gd name="connsiteY56" fmla="*/ 1630807 h 4302094"/>
              <a:gd name="connsiteX57" fmla="*/ 10076141 w 10157666"/>
              <a:gd name="connsiteY57" fmla="*/ 1642852 h 4302094"/>
              <a:gd name="connsiteX58" fmla="*/ 10076141 w 10157666"/>
              <a:gd name="connsiteY58" fmla="*/ 1690514 h 4302094"/>
              <a:gd name="connsiteX59" fmla="*/ 10123014 w 10157666"/>
              <a:gd name="connsiteY59" fmla="*/ 1690514 h 4302094"/>
              <a:gd name="connsiteX60" fmla="*/ 10099709 w 10157666"/>
              <a:gd name="connsiteY60" fmla="*/ 1702299 h 4302094"/>
              <a:gd name="connsiteX61" fmla="*/ 10099708 w 10157666"/>
              <a:gd name="connsiteY61" fmla="*/ 1749958 h 4302094"/>
              <a:gd name="connsiteX62" fmla="*/ 10093599 w 10157666"/>
              <a:gd name="connsiteY62" fmla="*/ 1750987 h 4302094"/>
              <a:gd name="connsiteX63" fmla="*/ 10092261 w 10157666"/>
              <a:gd name="connsiteY63" fmla="*/ 1766792 h 4302094"/>
              <a:gd name="connsiteX64" fmla="*/ 10076379 w 10157666"/>
              <a:gd name="connsiteY64" fmla="*/ 1787834 h 4302094"/>
              <a:gd name="connsiteX65" fmla="*/ 10099709 w 10157666"/>
              <a:gd name="connsiteY65" fmla="*/ 1785313 h 4302094"/>
              <a:gd name="connsiteX66" fmla="*/ 10089397 w 10157666"/>
              <a:gd name="connsiteY66" fmla="*/ 1804626 h 4302094"/>
              <a:gd name="connsiteX67" fmla="*/ 10088184 w 10157666"/>
              <a:gd name="connsiteY67" fmla="*/ 1827994 h 4302094"/>
              <a:gd name="connsiteX68" fmla="*/ 10091081 w 10157666"/>
              <a:gd name="connsiteY68" fmla="*/ 1827890 h 4302094"/>
              <a:gd name="connsiteX69" fmla="*/ 10072149 w 10157666"/>
              <a:gd name="connsiteY69" fmla="*/ 1905904 h 4302094"/>
              <a:gd name="connsiteX70" fmla="*/ 10047849 w 10157666"/>
              <a:gd name="connsiteY70" fmla="*/ 1907218 h 4302094"/>
              <a:gd name="connsiteX71" fmla="*/ 10033547 w 10157666"/>
              <a:gd name="connsiteY71" fmla="*/ 1925342 h 4302094"/>
              <a:gd name="connsiteX72" fmla="*/ 10002767 w 10157666"/>
              <a:gd name="connsiteY72" fmla="*/ 1942152 h 4302094"/>
              <a:gd name="connsiteX73" fmla="*/ 10037856 w 10157666"/>
              <a:gd name="connsiteY73" fmla="*/ 1942152 h 4302094"/>
              <a:gd name="connsiteX74" fmla="*/ 10037857 w 10157666"/>
              <a:gd name="connsiteY74" fmla="*/ 2001598 h 4302094"/>
              <a:gd name="connsiteX75" fmla="*/ 10014288 w 10157666"/>
              <a:gd name="connsiteY75" fmla="*/ 2013643 h 4302094"/>
              <a:gd name="connsiteX76" fmla="*/ 10014288 w 10157666"/>
              <a:gd name="connsiteY76" fmla="*/ 2061306 h 4302094"/>
              <a:gd name="connsiteX77" fmla="*/ 10061163 w 10157666"/>
              <a:gd name="connsiteY77" fmla="*/ 2061305 h 4302094"/>
              <a:gd name="connsiteX78" fmla="*/ 10037857 w 10157666"/>
              <a:gd name="connsiteY78" fmla="*/ 2073089 h 4302094"/>
              <a:gd name="connsiteX79" fmla="*/ 10037855 w 10157666"/>
              <a:gd name="connsiteY79" fmla="*/ 2088695 h 4302094"/>
              <a:gd name="connsiteX80" fmla="*/ 10058911 w 10157666"/>
              <a:gd name="connsiteY80" fmla="*/ 2090015 h 4302094"/>
              <a:gd name="connsiteX81" fmla="*/ 10035341 w 10157666"/>
              <a:gd name="connsiteY81" fmla="*/ 2185073 h 4302094"/>
              <a:gd name="connsiteX82" fmla="*/ 10042338 w 10157666"/>
              <a:gd name="connsiteY82" fmla="*/ 2183638 h 4302094"/>
              <a:gd name="connsiteX83" fmla="*/ 10046939 w 10157666"/>
              <a:gd name="connsiteY83" fmla="*/ 2190775 h 4302094"/>
              <a:gd name="connsiteX84" fmla="*/ 10076782 w 10157666"/>
              <a:gd name="connsiteY84" fmla="*/ 2189707 h 4302094"/>
              <a:gd name="connsiteX85" fmla="*/ 10057849 w 10157666"/>
              <a:gd name="connsiteY85" fmla="*/ 2267720 h 4302094"/>
              <a:gd name="connsiteX86" fmla="*/ 10033549 w 10157666"/>
              <a:gd name="connsiteY86" fmla="*/ 2269032 h 4302094"/>
              <a:gd name="connsiteX87" fmla="*/ 10019248 w 10157666"/>
              <a:gd name="connsiteY87" fmla="*/ 2287157 h 4302094"/>
              <a:gd name="connsiteX88" fmla="*/ 9988467 w 10157666"/>
              <a:gd name="connsiteY88" fmla="*/ 2303967 h 4302094"/>
              <a:gd name="connsiteX89" fmla="*/ 10023557 w 10157666"/>
              <a:gd name="connsiteY89" fmla="*/ 2303966 h 4302094"/>
              <a:gd name="connsiteX90" fmla="*/ 10023557 w 10157666"/>
              <a:gd name="connsiteY90" fmla="*/ 2363414 h 4302094"/>
              <a:gd name="connsiteX91" fmla="*/ 9999989 w 10157666"/>
              <a:gd name="connsiteY91" fmla="*/ 2375458 h 4302094"/>
              <a:gd name="connsiteX92" fmla="*/ 9999989 w 10157666"/>
              <a:gd name="connsiteY92" fmla="*/ 2423120 h 4302094"/>
              <a:gd name="connsiteX93" fmla="*/ 10046863 w 10157666"/>
              <a:gd name="connsiteY93" fmla="*/ 2423121 h 4302094"/>
              <a:gd name="connsiteX94" fmla="*/ 10023557 w 10157666"/>
              <a:gd name="connsiteY94" fmla="*/ 2434905 h 4302094"/>
              <a:gd name="connsiteX95" fmla="*/ 10023556 w 10157666"/>
              <a:gd name="connsiteY95" fmla="*/ 2482565 h 4302094"/>
              <a:gd name="connsiteX96" fmla="*/ 9941590 w 10157666"/>
              <a:gd name="connsiteY96" fmla="*/ 2482565 h 4302094"/>
              <a:gd name="connsiteX97" fmla="*/ 9941591 w 10157666"/>
              <a:gd name="connsiteY97" fmla="*/ 2517919 h 4302094"/>
              <a:gd name="connsiteX98" fmla="*/ 10023557 w 10157666"/>
              <a:gd name="connsiteY98" fmla="*/ 2517918 h 4302094"/>
              <a:gd name="connsiteX99" fmla="*/ 10011773 w 10157666"/>
              <a:gd name="connsiteY99" fmla="*/ 2565581 h 4302094"/>
              <a:gd name="connsiteX100" fmla="*/ 9906237 w 10157666"/>
              <a:gd name="connsiteY100" fmla="*/ 2577364 h 4302094"/>
              <a:gd name="connsiteX101" fmla="*/ 9941328 w 10157666"/>
              <a:gd name="connsiteY101" fmla="*/ 2577365 h 4302094"/>
              <a:gd name="connsiteX102" fmla="*/ 9824270 w 10157666"/>
              <a:gd name="connsiteY102" fmla="*/ 2600932 h 4302094"/>
              <a:gd name="connsiteX103" fmla="*/ 9449265 w 10157666"/>
              <a:gd name="connsiteY103" fmla="*/ 2624763 h 4302094"/>
              <a:gd name="connsiteX104" fmla="*/ 9015336 w 10157666"/>
              <a:gd name="connsiteY104" fmla="*/ 2672427 h 4302094"/>
              <a:gd name="connsiteX105" fmla="*/ 9015624 w 10157666"/>
              <a:gd name="connsiteY105" fmla="*/ 2669811 h 4302094"/>
              <a:gd name="connsiteX106" fmla="*/ 8951918 w 10157666"/>
              <a:gd name="connsiteY106" fmla="*/ 2668486 h 4302094"/>
              <a:gd name="connsiteX107" fmla="*/ 8764022 w 10157666"/>
              <a:gd name="connsiteY107" fmla="*/ 2679026 h 4302094"/>
              <a:gd name="connsiteX108" fmla="*/ 8546959 w 10157666"/>
              <a:gd name="connsiteY108" fmla="*/ 2720731 h 4302094"/>
              <a:gd name="connsiteX109" fmla="*/ 8451164 w 10157666"/>
              <a:gd name="connsiteY109" fmla="*/ 2725290 h 4302094"/>
              <a:gd name="connsiteX110" fmla="*/ 8430760 w 10157666"/>
              <a:gd name="connsiteY110" fmla="*/ 2735296 h 4302094"/>
              <a:gd name="connsiteX111" fmla="*/ 8059065 w 10157666"/>
              <a:gd name="connsiteY111" fmla="*/ 2822799 h 4302094"/>
              <a:gd name="connsiteX112" fmla="*/ 7578651 w 10157666"/>
              <a:gd name="connsiteY112" fmla="*/ 2977121 h 4302094"/>
              <a:gd name="connsiteX113" fmla="*/ 7577912 w 10157666"/>
              <a:gd name="connsiteY113" fmla="*/ 2968986 h 4302094"/>
              <a:gd name="connsiteX114" fmla="*/ 7574410 w 10157666"/>
              <a:gd name="connsiteY114" fmla="*/ 2969904 h 4302094"/>
              <a:gd name="connsiteX115" fmla="*/ 7248069 w 10157666"/>
              <a:gd name="connsiteY115" fmla="*/ 3022437 h 4302094"/>
              <a:gd name="connsiteX116" fmla="*/ 6483457 w 10157666"/>
              <a:gd name="connsiteY116" fmla="*/ 3184495 h 4302094"/>
              <a:gd name="connsiteX117" fmla="*/ 6314362 w 10157666"/>
              <a:gd name="connsiteY117" fmla="*/ 3214879 h 4302094"/>
              <a:gd name="connsiteX118" fmla="*/ 6173819 w 10157666"/>
              <a:gd name="connsiteY118" fmla="*/ 3256954 h 4302094"/>
              <a:gd name="connsiteX119" fmla="*/ 5830287 w 10157666"/>
              <a:gd name="connsiteY119" fmla="*/ 3329747 h 4302094"/>
              <a:gd name="connsiteX120" fmla="*/ 5829454 w 10157666"/>
              <a:gd name="connsiteY120" fmla="*/ 3313899 h 4302094"/>
              <a:gd name="connsiteX121" fmla="*/ 5714464 w 10157666"/>
              <a:gd name="connsiteY121" fmla="*/ 3343714 h 4302094"/>
              <a:gd name="connsiteX122" fmla="*/ 3945976 w 10157666"/>
              <a:gd name="connsiteY122" fmla="*/ 3741146 h 4302094"/>
              <a:gd name="connsiteX123" fmla="*/ 3949880 w 10157666"/>
              <a:gd name="connsiteY123" fmla="*/ 3714997 h 4302094"/>
              <a:gd name="connsiteX124" fmla="*/ 3890603 w 10157666"/>
              <a:gd name="connsiteY124" fmla="*/ 3739482 h 4302094"/>
              <a:gd name="connsiteX125" fmla="*/ 3376277 w 10157666"/>
              <a:gd name="connsiteY125" fmla="*/ 3863407 h 4302094"/>
              <a:gd name="connsiteX126" fmla="*/ 3358941 w 10157666"/>
              <a:gd name="connsiteY126" fmla="*/ 3771551 h 4302094"/>
              <a:gd name="connsiteX127" fmla="*/ 3338630 w 10157666"/>
              <a:gd name="connsiteY127" fmla="*/ 3759830 h 4302094"/>
              <a:gd name="connsiteX128" fmla="*/ 3334075 w 10157666"/>
              <a:gd name="connsiteY128" fmla="*/ 3760583 h 4302094"/>
              <a:gd name="connsiteX129" fmla="*/ 3191320 w 10157666"/>
              <a:gd name="connsiteY129" fmla="*/ 3805190 h 4302094"/>
              <a:gd name="connsiteX130" fmla="*/ 2512956 w 10157666"/>
              <a:gd name="connsiteY130" fmla="*/ 3996874 h 4302094"/>
              <a:gd name="connsiteX131" fmla="*/ 2510276 w 10157666"/>
              <a:gd name="connsiteY131" fmla="*/ 3945928 h 4302094"/>
              <a:gd name="connsiteX132" fmla="*/ 2497443 w 10157666"/>
              <a:gd name="connsiteY132" fmla="*/ 3948160 h 4302094"/>
              <a:gd name="connsiteX133" fmla="*/ 2474362 w 10157666"/>
              <a:gd name="connsiteY133" fmla="*/ 3967994 h 4302094"/>
              <a:gd name="connsiteX134" fmla="*/ 2508845 w 10157666"/>
              <a:gd name="connsiteY134" fmla="*/ 3961486 h 4302094"/>
              <a:gd name="connsiteX135" fmla="*/ 2398187 w 10157666"/>
              <a:gd name="connsiteY135" fmla="*/ 4006355 h 4302094"/>
              <a:gd name="connsiteX136" fmla="*/ 2034108 w 10157666"/>
              <a:gd name="connsiteY136" fmla="*/ 4099323 h 4302094"/>
              <a:gd name="connsiteX137" fmla="*/ 1616548 w 10157666"/>
              <a:gd name="connsiteY137" fmla="*/ 4226637 h 4302094"/>
              <a:gd name="connsiteX138" fmla="*/ 1603337 w 10157666"/>
              <a:gd name="connsiteY138" fmla="*/ 4156643 h 4302094"/>
              <a:gd name="connsiteX139" fmla="*/ 1602095 w 10157666"/>
              <a:gd name="connsiteY139" fmla="*/ 4155384 h 4302094"/>
              <a:gd name="connsiteX140" fmla="*/ 1538148 w 10157666"/>
              <a:gd name="connsiteY140" fmla="*/ 4174529 h 4302094"/>
              <a:gd name="connsiteX141" fmla="*/ 1194616 w 10157666"/>
              <a:gd name="connsiteY141" fmla="*/ 4247323 h 4302094"/>
              <a:gd name="connsiteX142" fmla="*/ 1177278 w 10157666"/>
              <a:gd name="connsiteY142" fmla="*/ 4155467 h 4302094"/>
              <a:gd name="connsiteX143" fmla="*/ 1161592 w 10157666"/>
              <a:gd name="connsiteY143" fmla="*/ 4146414 h 4302094"/>
              <a:gd name="connsiteX144" fmla="*/ 890778 w 10157666"/>
              <a:gd name="connsiteY144" fmla="*/ 4208551 h 4302094"/>
              <a:gd name="connsiteX145" fmla="*/ 343131 w 10157666"/>
              <a:gd name="connsiteY145" fmla="*/ 4302094 h 4302094"/>
              <a:gd name="connsiteX146" fmla="*/ 353767 w 10157666"/>
              <a:gd name="connsiteY146" fmla="*/ 4203708 h 4302094"/>
              <a:gd name="connsiteX147" fmla="*/ 324159 w 10157666"/>
              <a:gd name="connsiteY147" fmla="*/ 4197350 h 4302094"/>
              <a:gd name="connsiteX148" fmla="*/ 387433 w 10157666"/>
              <a:gd name="connsiteY148" fmla="*/ 4076820 h 4302094"/>
              <a:gd name="connsiteX149" fmla="*/ 346414 w 10157666"/>
              <a:gd name="connsiteY149" fmla="*/ 4084562 h 4302094"/>
              <a:gd name="connsiteX150" fmla="*/ 335944 w 10157666"/>
              <a:gd name="connsiteY150" fmla="*/ 4026268 h 4302094"/>
              <a:gd name="connsiteX151" fmla="*/ 361146 w 10157666"/>
              <a:gd name="connsiteY151" fmla="*/ 4009296 h 4302094"/>
              <a:gd name="connsiteX152" fmla="*/ 357148 w 10157666"/>
              <a:gd name="connsiteY152" fmla="*/ 3987448 h 4302094"/>
              <a:gd name="connsiteX153" fmla="*/ 285716 w 10157666"/>
              <a:gd name="connsiteY153" fmla="*/ 3997888 h 4302094"/>
              <a:gd name="connsiteX154" fmla="*/ 296353 w 10157666"/>
              <a:gd name="connsiteY154" fmla="*/ 3899503 h 4302094"/>
              <a:gd name="connsiteX155" fmla="*/ 266744 w 10157666"/>
              <a:gd name="connsiteY155" fmla="*/ 3893145 h 4302094"/>
              <a:gd name="connsiteX156" fmla="*/ 330017 w 10157666"/>
              <a:gd name="connsiteY156" fmla="*/ 3772613 h 4302094"/>
              <a:gd name="connsiteX157" fmla="*/ 288998 w 10157666"/>
              <a:gd name="connsiteY157" fmla="*/ 3780355 h 4302094"/>
              <a:gd name="connsiteX158" fmla="*/ 278529 w 10157666"/>
              <a:gd name="connsiteY158" fmla="*/ 3722061 h 4302094"/>
              <a:gd name="connsiteX159" fmla="*/ 303731 w 10157666"/>
              <a:gd name="connsiteY159" fmla="*/ 3705090 h 4302094"/>
              <a:gd name="connsiteX160" fmla="*/ 295183 w 10157666"/>
              <a:gd name="connsiteY160" fmla="*/ 3658384 h 4302094"/>
              <a:gd name="connsiteX161" fmla="*/ 240575 w 10157666"/>
              <a:gd name="connsiteY161" fmla="*/ 3668690 h 4302094"/>
              <a:gd name="connsiteX162" fmla="*/ 259109 w 10157666"/>
              <a:gd name="connsiteY162" fmla="*/ 3663666 h 4302094"/>
              <a:gd name="connsiteX163" fmla="*/ 262311 w 10157666"/>
              <a:gd name="connsiteY163" fmla="*/ 3657935 h 4302094"/>
              <a:gd name="connsiteX164" fmla="*/ 222648 w 10157666"/>
              <a:gd name="connsiteY164" fmla="*/ 3663731 h 4302094"/>
              <a:gd name="connsiteX165" fmla="*/ 233285 w 10157666"/>
              <a:gd name="connsiteY165" fmla="*/ 3565346 h 4302094"/>
              <a:gd name="connsiteX166" fmla="*/ 203677 w 10157666"/>
              <a:gd name="connsiteY166" fmla="*/ 3558988 h 4302094"/>
              <a:gd name="connsiteX167" fmla="*/ 266950 w 10157666"/>
              <a:gd name="connsiteY167" fmla="*/ 3438456 h 4302094"/>
              <a:gd name="connsiteX168" fmla="*/ 225931 w 10157666"/>
              <a:gd name="connsiteY168" fmla="*/ 3446199 h 4302094"/>
              <a:gd name="connsiteX169" fmla="*/ 215461 w 10157666"/>
              <a:gd name="connsiteY169" fmla="*/ 3387905 h 4302094"/>
              <a:gd name="connsiteX170" fmla="*/ 240664 w 10157666"/>
              <a:gd name="connsiteY170" fmla="*/ 3370933 h 4302094"/>
              <a:gd name="connsiteX171" fmla="*/ 232116 w 10157666"/>
              <a:gd name="connsiteY171" fmla="*/ 3324228 h 4302094"/>
              <a:gd name="connsiteX172" fmla="*/ 177509 w 10157666"/>
              <a:gd name="connsiteY172" fmla="*/ 3334534 h 4302094"/>
              <a:gd name="connsiteX173" fmla="*/ 202714 w 10157666"/>
              <a:gd name="connsiteY173" fmla="*/ 3317563 h 4302094"/>
              <a:gd name="connsiteX174" fmla="*/ 194422 w 10157666"/>
              <a:gd name="connsiteY174" fmla="*/ 3270807 h 4302094"/>
              <a:gd name="connsiteX175" fmla="*/ 289999 w 10157666"/>
              <a:gd name="connsiteY175" fmla="*/ 3252504 h 4302094"/>
              <a:gd name="connsiteX176" fmla="*/ 283674 w 10157666"/>
              <a:gd name="connsiteY176" fmla="*/ 3217587 h 4302094"/>
              <a:gd name="connsiteX177" fmla="*/ 188098 w 10157666"/>
              <a:gd name="connsiteY177" fmla="*/ 3235894 h 4302094"/>
              <a:gd name="connsiteX178" fmla="*/ 196656 w 10157666"/>
              <a:gd name="connsiteY178" fmla="*/ 3214596 h 4302094"/>
              <a:gd name="connsiteX179" fmla="*/ 194954 w 10157666"/>
              <a:gd name="connsiteY179" fmla="*/ 3199985 h 4302094"/>
              <a:gd name="connsiteX180" fmla="*/ 136728 w 10157666"/>
              <a:gd name="connsiteY180" fmla="*/ 3208495 h 4302094"/>
              <a:gd name="connsiteX181" fmla="*/ 147364 w 10157666"/>
              <a:gd name="connsiteY181" fmla="*/ 3110109 h 4302094"/>
              <a:gd name="connsiteX182" fmla="*/ 117756 w 10157666"/>
              <a:gd name="connsiteY182" fmla="*/ 3103751 h 4302094"/>
              <a:gd name="connsiteX183" fmla="*/ 181030 w 10157666"/>
              <a:gd name="connsiteY183" fmla="*/ 2983220 h 4302094"/>
              <a:gd name="connsiteX184" fmla="*/ 140011 w 10157666"/>
              <a:gd name="connsiteY184" fmla="*/ 2990962 h 4302094"/>
              <a:gd name="connsiteX185" fmla="*/ 129541 w 10157666"/>
              <a:gd name="connsiteY185" fmla="*/ 2932669 h 4302094"/>
              <a:gd name="connsiteX186" fmla="*/ 154743 w 10157666"/>
              <a:gd name="connsiteY186" fmla="*/ 2915698 h 4302094"/>
              <a:gd name="connsiteX187" fmla="*/ 146197 w 10157666"/>
              <a:gd name="connsiteY187" fmla="*/ 2868991 h 4302094"/>
              <a:gd name="connsiteX188" fmla="*/ 91587 w 10157666"/>
              <a:gd name="connsiteY188" fmla="*/ 2879298 h 4302094"/>
              <a:gd name="connsiteX189" fmla="*/ 116793 w 10157666"/>
              <a:gd name="connsiteY189" fmla="*/ 2862327 h 4302094"/>
              <a:gd name="connsiteX190" fmla="*/ 108501 w 10157666"/>
              <a:gd name="connsiteY190" fmla="*/ 2815571 h 4302094"/>
              <a:gd name="connsiteX191" fmla="*/ 204078 w 10157666"/>
              <a:gd name="connsiteY191" fmla="*/ 2797268 h 4302094"/>
              <a:gd name="connsiteX192" fmla="*/ 197753 w 10157666"/>
              <a:gd name="connsiteY192" fmla="*/ 2762350 h 4302094"/>
              <a:gd name="connsiteX193" fmla="*/ 102177 w 10157666"/>
              <a:gd name="connsiteY193" fmla="*/ 2780657 h 4302094"/>
              <a:gd name="connsiteX194" fmla="*/ 107470 w 10157666"/>
              <a:gd name="connsiteY194" fmla="*/ 2731335 h 4302094"/>
              <a:gd name="connsiteX195" fmla="*/ 200240 w 10157666"/>
              <a:gd name="connsiteY195" fmla="*/ 2717039 h 4302094"/>
              <a:gd name="connsiteX196" fmla="*/ 228071 w 10157666"/>
              <a:gd name="connsiteY196" fmla="*/ 2696490 h 4302094"/>
              <a:gd name="connsiteX197" fmla="*/ 225085 w 10157666"/>
              <a:gd name="connsiteY197" fmla="*/ 2696926 h 4302094"/>
              <a:gd name="connsiteX198" fmla="*/ 187284 w 10157666"/>
              <a:gd name="connsiteY198" fmla="*/ 2704060 h 4302094"/>
              <a:gd name="connsiteX199" fmla="*/ 188069 w 10157666"/>
              <a:gd name="connsiteY199" fmla="*/ 2702336 h 4302094"/>
              <a:gd name="connsiteX200" fmla="*/ 45140 w 10157666"/>
              <a:gd name="connsiteY200" fmla="*/ 2723226 h 4302094"/>
              <a:gd name="connsiteX201" fmla="*/ 55777 w 10157666"/>
              <a:gd name="connsiteY201" fmla="*/ 2624840 h 4302094"/>
              <a:gd name="connsiteX202" fmla="*/ 26168 w 10157666"/>
              <a:gd name="connsiteY202" fmla="*/ 2618482 h 4302094"/>
              <a:gd name="connsiteX203" fmla="*/ 89442 w 10157666"/>
              <a:gd name="connsiteY203" fmla="*/ 2497951 h 4302094"/>
              <a:gd name="connsiteX204" fmla="*/ 48423 w 10157666"/>
              <a:gd name="connsiteY204" fmla="*/ 2505694 h 4302094"/>
              <a:gd name="connsiteX205" fmla="*/ 37953 w 10157666"/>
              <a:gd name="connsiteY205" fmla="*/ 2447399 h 4302094"/>
              <a:gd name="connsiteX206" fmla="*/ 63155 w 10157666"/>
              <a:gd name="connsiteY206" fmla="*/ 2430428 h 4302094"/>
              <a:gd name="connsiteX207" fmla="*/ 54608 w 10157666"/>
              <a:gd name="connsiteY207" fmla="*/ 2383722 h 4302094"/>
              <a:gd name="connsiteX208" fmla="*/ 0 w 10157666"/>
              <a:gd name="connsiteY208" fmla="*/ 2394029 h 4302094"/>
              <a:gd name="connsiteX209" fmla="*/ 25206 w 10157666"/>
              <a:gd name="connsiteY209" fmla="*/ 2377057 h 4302094"/>
              <a:gd name="connsiteX210" fmla="*/ 16913 w 10157666"/>
              <a:gd name="connsiteY210" fmla="*/ 2330302 h 4302094"/>
              <a:gd name="connsiteX211" fmla="*/ 112490 w 10157666"/>
              <a:gd name="connsiteY211" fmla="*/ 2311998 h 4302094"/>
              <a:gd name="connsiteX212" fmla="*/ 106165 w 10157666"/>
              <a:gd name="connsiteY212" fmla="*/ 2277082 h 4302094"/>
              <a:gd name="connsiteX213" fmla="*/ 10590 w 10157666"/>
              <a:gd name="connsiteY213" fmla="*/ 2295389 h 4302094"/>
              <a:gd name="connsiteX214" fmla="*/ 15882 w 10157666"/>
              <a:gd name="connsiteY214" fmla="*/ 2246066 h 4302094"/>
              <a:gd name="connsiteX215" fmla="*/ 136714 w 10157666"/>
              <a:gd name="connsiteY215" fmla="*/ 2211050 h 4302094"/>
              <a:gd name="connsiteX216" fmla="*/ 95696 w 10157666"/>
              <a:gd name="connsiteY216" fmla="*/ 2218791 h 4302094"/>
              <a:gd name="connsiteX217" fmla="*/ 227936 w 10157666"/>
              <a:gd name="connsiteY217" fmla="*/ 2169671 h 4302094"/>
              <a:gd name="connsiteX218" fmla="*/ 277945 w 10157666"/>
              <a:gd name="connsiteY218" fmla="*/ 2149141 h 4302094"/>
              <a:gd name="connsiteX219" fmla="*/ 290788 w 10157666"/>
              <a:gd name="connsiteY219" fmla="*/ 2145607 h 4302094"/>
              <a:gd name="connsiteX220" fmla="*/ 289801 w 10157666"/>
              <a:gd name="connsiteY220" fmla="*/ 2112521 h 4302094"/>
              <a:gd name="connsiteX221" fmla="*/ 324076 w 10157666"/>
              <a:gd name="connsiteY221" fmla="*/ 2089966 h 4302094"/>
              <a:gd name="connsiteX222" fmla="*/ 312475 w 10157666"/>
              <a:gd name="connsiteY222" fmla="*/ 2028501 h 4302094"/>
              <a:gd name="connsiteX223" fmla="*/ 237786 w 10157666"/>
              <a:gd name="connsiteY223" fmla="*/ 2042598 h 4302094"/>
              <a:gd name="connsiteX224" fmla="*/ 272124 w 10157666"/>
              <a:gd name="connsiteY224" fmla="*/ 2020380 h 4302094"/>
              <a:gd name="connsiteX225" fmla="*/ 260524 w 10157666"/>
              <a:gd name="connsiteY225" fmla="*/ 1958915 h 4302094"/>
              <a:gd name="connsiteX226" fmla="*/ 391023 w 10157666"/>
              <a:gd name="connsiteY226" fmla="*/ 1934285 h 4302094"/>
              <a:gd name="connsiteX227" fmla="*/ 382355 w 10157666"/>
              <a:gd name="connsiteY227" fmla="*/ 1888357 h 4302094"/>
              <a:gd name="connsiteX228" fmla="*/ 251855 w 10157666"/>
              <a:gd name="connsiteY228" fmla="*/ 1912987 h 4302094"/>
              <a:gd name="connsiteX229" fmla="*/ 258859 w 10157666"/>
              <a:gd name="connsiteY229" fmla="*/ 1848015 h 4302094"/>
              <a:gd name="connsiteX230" fmla="*/ 423697 w 10157666"/>
              <a:gd name="connsiteY230" fmla="*/ 1801163 h 4302094"/>
              <a:gd name="connsiteX231" fmla="*/ 367886 w 10157666"/>
              <a:gd name="connsiteY231" fmla="*/ 1811696 h 4302094"/>
              <a:gd name="connsiteX232" fmla="*/ 548247 w 10157666"/>
              <a:gd name="connsiteY232" fmla="*/ 1746530 h 4302094"/>
              <a:gd name="connsiteX233" fmla="*/ 1139122 w 10157666"/>
              <a:gd name="connsiteY233" fmla="*/ 1603181 h 4302094"/>
              <a:gd name="connsiteX234" fmla="*/ 1817488 w 10157666"/>
              <a:gd name="connsiteY234" fmla="*/ 1411497 h 4302094"/>
              <a:gd name="connsiteX235" fmla="*/ 1817526 w 10157666"/>
              <a:gd name="connsiteY235" fmla="*/ 1412206 h 4302094"/>
              <a:gd name="connsiteX236" fmla="*/ 1834213 w 10157666"/>
              <a:gd name="connsiteY236" fmla="*/ 1402324 h 4302094"/>
              <a:gd name="connsiteX237" fmla="*/ 1986238 w 10157666"/>
              <a:gd name="connsiteY237" fmla="*/ 1406915 h 4302094"/>
              <a:gd name="connsiteX238" fmla="*/ 2593448 w 10157666"/>
              <a:gd name="connsiteY238" fmla="*/ 1375640 h 4302094"/>
              <a:gd name="connsiteX239" fmla="*/ 2617137 w 10157666"/>
              <a:gd name="connsiteY239" fmla="*/ 1370710 h 4302094"/>
              <a:gd name="connsiteX240" fmla="*/ 2615871 w 10157666"/>
              <a:gd name="connsiteY240" fmla="*/ 1351754 h 4302094"/>
              <a:gd name="connsiteX241" fmla="*/ 2783083 w 10157666"/>
              <a:gd name="connsiteY241" fmla="*/ 1314254 h 4302094"/>
              <a:gd name="connsiteX242" fmla="*/ 2726769 w 10157666"/>
              <a:gd name="connsiteY242" fmla="*/ 1321630 h 4302094"/>
              <a:gd name="connsiteX243" fmla="*/ 2910510 w 10157666"/>
              <a:gd name="connsiteY243" fmla="*/ 1266719 h 4302094"/>
              <a:gd name="connsiteX244" fmla="*/ 3508517 w 10157666"/>
              <a:gd name="connsiteY244" fmla="*/ 1156855 h 4302094"/>
              <a:gd name="connsiteX245" fmla="*/ 3849510 w 10157666"/>
              <a:gd name="connsiteY245" fmla="*/ 1056999 h 4302094"/>
              <a:gd name="connsiteX246" fmla="*/ 3910667 w 10157666"/>
              <a:gd name="connsiteY246" fmla="*/ 1046577 h 4302094"/>
              <a:gd name="connsiteX247" fmla="*/ 3919724 w 10157666"/>
              <a:gd name="connsiteY247" fmla="*/ 1039477 h 4302094"/>
              <a:gd name="connsiteX248" fmla="*/ 3968841 w 10157666"/>
              <a:gd name="connsiteY248" fmla="*/ 1029832 h 4302094"/>
              <a:gd name="connsiteX249" fmla="*/ 4003947 w 10157666"/>
              <a:gd name="connsiteY249" fmla="*/ 1030681 h 4302094"/>
              <a:gd name="connsiteX250" fmla="*/ 4024431 w 10157666"/>
              <a:gd name="connsiteY250" fmla="*/ 1027190 h 4302094"/>
              <a:gd name="connsiteX251" fmla="*/ 4088423 w 10157666"/>
              <a:gd name="connsiteY251" fmla="*/ 1018443 h 4302094"/>
              <a:gd name="connsiteX252" fmla="*/ 4140857 w 10157666"/>
              <a:gd name="connsiteY252" fmla="*/ 1000796 h 4302094"/>
              <a:gd name="connsiteX253" fmla="*/ 4669065 w 10157666"/>
              <a:gd name="connsiteY253" fmla="*/ 914423 h 4302094"/>
              <a:gd name="connsiteX254" fmla="*/ 5357143 w 10157666"/>
              <a:gd name="connsiteY254" fmla="*/ 761224 h 4302094"/>
              <a:gd name="connsiteX255" fmla="*/ 5357137 w 10157666"/>
              <a:gd name="connsiteY255" fmla="*/ 762735 h 4302094"/>
              <a:gd name="connsiteX256" fmla="*/ 5370650 w 10157666"/>
              <a:gd name="connsiteY256" fmla="*/ 761558 h 4302094"/>
              <a:gd name="connsiteX257" fmla="*/ 5472869 w 10157666"/>
              <a:gd name="connsiteY257" fmla="*/ 756011 h 4302094"/>
              <a:gd name="connsiteX258" fmla="*/ 6070876 w 10157666"/>
              <a:gd name="connsiteY258" fmla="*/ 646148 h 4302094"/>
              <a:gd name="connsiteX259" fmla="*/ 6411868 w 10157666"/>
              <a:gd name="connsiteY259" fmla="*/ 546292 h 4302094"/>
              <a:gd name="connsiteX260" fmla="*/ 6573568 w 10157666"/>
              <a:gd name="connsiteY260" fmla="*/ 518736 h 4302094"/>
              <a:gd name="connsiteX261" fmla="*/ 6580745 w 10157666"/>
              <a:gd name="connsiteY261" fmla="*/ 516449 h 4302094"/>
              <a:gd name="connsiteX262" fmla="*/ 6598057 w 10157666"/>
              <a:gd name="connsiteY262" fmla="*/ 514942 h 4302094"/>
              <a:gd name="connsiteX263" fmla="*/ 6753193 w 10157666"/>
              <a:gd name="connsiteY263" fmla="*/ 493736 h 4302094"/>
              <a:gd name="connsiteX264" fmla="*/ 6778687 w 10157666"/>
              <a:gd name="connsiteY264" fmla="*/ 485156 h 4302094"/>
              <a:gd name="connsiteX265" fmla="*/ 7046022 w 10157666"/>
              <a:gd name="connsiteY265" fmla="*/ 448563 h 4302094"/>
              <a:gd name="connsiteX266" fmla="*/ 7179784 w 10157666"/>
              <a:gd name="connsiteY266" fmla="*/ 432340 h 4302094"/>
              <a:gd name="connsiteX267" fmla="*/ 7195651 w 10157666"/>
              <a:gd name="connsiteY267" fmla="*/ 410357 h 4302094"/>
              <a:gd name="connsiteX268" fmla="*/ 7266392 w 10157666"/>
              <a:gd name="connsiteY268" fmla="*/ 394863 h 4302094"/>
              <a:gd name="connsiteX269" fmla="*/ 7301888 w 10157666"/>
              <a:gd name="connsiteY269" fmla="*/ 400386 h 4302094"/>
              <a:gd name="connsiteX270" fmla="*/ 7306895 w 10157666"/>
              <a:gd name="connsiteY270" fmla="*/ 398783 h 4302094"/>
              <a:gd name="connsiteX271" fmla="*/ 7647889 w 10157666"/>
              <a:gd name="connsiteY271" fmla="*/ 298927 h 430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0157666" h="4302094">
                <a:moveTo>
                  <a:pt x="1818856" y="1437501"/>
                </a:moveTo>
                <a:lnTo>
                  <a:pt x="1819767" y="1454808"/>
                </a:lnTo>
                <a:lnTo>
                  <a:pt x="1832406" y="1450950"/>
                </a:lnTo>
                <a:cubicBezTo>
                  <a:pt x="1839513" y="1447725"/>
                  <a:pt x="1846617" y="1443343"/>
                  <a:pt x="1853716" y="1437501"/>
                </a:cubicBezTo>
                <a:close/>
                <a:moveTo>
                  <a:pt x="7647889" y="298927"/>
                </a:moveTo>
                <a:cubicBezTo>
                  <a:pt x="7764471" y="275773"/>
                  <a:pt x="7882069" y="260371"/>
                  <a:pt x="7994974" y="245584"/>
                </a:cubicBezTo>
                <a:lnTo>
                  <a:pt x="7994847" y="279353"/>
                </a:lnTo>
                <a:lnTo>
                  <a:pt x="8058545" y="268498"/>
                </a:lnTo>
                <a:cubicBezTo>
                  <a:pt x="8116630" y="259905"/>
                  <a:pt x="8174256" y="252358"/>
                  <a:pt x="8230707" y="244965"/>
                </a:cubicBezTo>
                <a:lnTo>
                  <a:pt x="8230586" y="277250"/>
                </a:lnTo>
                <a:lnTo>
                  <a:pt x="8321211" y="261722"/>
                </a:lnTo>
                <a:cubicBezTo>
                  <a:pt x="8424801" y="246718"/>
                  <a:pt x="8528744" y="232257"/>
                  <a:pt x="8617701" y="191684"/>
                </a:cubicBezTo>
                <a:cubicBezTo>
                  <a:pt x="8829887" y="87986"/>
                  <a:pt x="9072280" y="42238"/>
                  <a:pt x="9296066" y="0"/>
                </a:cubicBezTo>
                <a:cubicBezTo>
                  <a:pt x="9301866" y="30732"/>
                  <a:pt x="9291932" y="80171"/>
                  <a:pt x="9313402" y="91856"/>
                </a:cubicBezTo>
                <a:cubicBezTo>
                  <a:pt x="9396761" y="123687"/>
                  <a:pt x="9408361" y="185149"/>
                  <a:pt x="9419898" y="246277"/>
                </a:cubicBezTo>
                <a:cubicBezTo>
                  <a:pt x="9425697" y="277006"/>
                  <a:pt x="9364087" y="256811"/>
                  <a:pt x="9388490" y="284028"/>
                </a:cubicBezTo>
                <a:cubicBezTo>
                  <a:pt x="9332681" y="294562"/>
                  <a:pt x="9242260" y="327369"/>
                  <a:pt x="9303867" y="347565"/>
                </a:cubicBezTo>
                <a:cubicBezTo>
                  <a:pt x="9328271" y="374785"/>
                  <a:pt x="9397159" y="329956"/>
                  <a:pt x="9424432" y="372377"/>
                </a:cubicBezTo>
                <a:cubicBezTo>
                  <a:pt x="9444885" y="404189"/>
                  <a:pt x="9433945" y="441925"/>
                  <a:pt x="9438730" y="476844"/>
                </a:cubicBezTo>
                <a:lnTo>
                  <a:pt x="9449712" y="508240"/>
                </a:lnTo>
                <a:lnTo>
                  <a:pt x="9561177" y="489530"/>
                </a:lnTo>
                <a:cubicBezTo>
                  <a:pt x="9612252" y="481993"/>
                  <a:pt x="9663390" y="475552"/>
                  <a:pt x="9714588" y="470419"/>
                </a:cubicBezTo>
                <a:cubicBezTo>
                  <a:pt x="9762837" y="473304"/>
                  <a:pt x="9737192" y="526645"/>
                  <a:pt x="9709058" y="568200"/>
                </a:cubicBezTo>
                <a:cubicBezTo>
                  <a:pt x="9711406" y="564758"/>
                  <a:pt x="9713582" y="564365"/>
                  <a:pt x="9715669" y="565490"/>
                </a:cubicBezTo>
                <a:lnTo>
                  <a:pt x="9721511" y="571651"/>
                </a:lnTo>
                <a:lnTo>
                  <a:pt x="9750638" y="565066"/>
                </a:lnTo>
                <a:cubicBezTo>
                  <a:pt x="9756438" y="595798"/>
                  <a:pt x="9780842" y="623019"/>
                  <a:pt x="9746504" y="645237"/>
                </a:cubicBezTo>
                <a:lnTo>
                  <a:pt x="9722868" y="651034"/>
                </a:lnTo>
                <a:lnTo>
                  <a:pt x="9712178" y="671495"/>
                </a:lnTo>
                <a:cubicBezTo>
                  <a:pt x="9704980" y="680816"/>
                  <a:pt x="9696005" y="688590"/>
                  <a:pt x="9685048" y="693723"/>
                </a:cubicBezTo>
                <a:cubicBezTo>
                  <a:pt x="9696626" y="691538"/>
                  <a:pt x="9707949" y="689401"/>
                  <a:pt x="9719528" y="687215"/>
                </a:cubicBezTo>
                <a:cubicBezTo>
                  <a:pt x="9733294" y="696609"/>
                  <a:pt x="9726134" y="722212"/>
                  <a:pt x="9730553" y="745631"/>
                </a:cubicBezTo>
                <a:cubicBezTo>
                  <a:pt x="9718975" y="747816"/>
                  <a:pt x="9707395" y="750002"/>
                  <a:pt x="9709629" y="761837"/>
                </a:cubicBezTo>
                <a:cubicBezTo>
                  <a:pt x="9711815" y="773417"/>
                  <a:pt x="9716234" y="796835"/>
                  <a:pt x="9718468" y="808673"/>
                </a:cubicBezTo>
                <a:cubicBezTo>
                  <a:pt x="9730048" y="806488"/>
                  <a:pt x="9752950" y="802165"/>
                  <a:pt x="9764530" y="799980"/>
                </a:cubicBezTo>
                <a:cubicBezTo>
                  <a:pt x="9752950" y="802165"/>
                  <a:pt x="9741628" y="804302"/>
                  <a:pt x="9743813" y="815882"/>
                </a:cubicBezTo>
                <a:lnTo>
                  <a:pt x="9744195" y="817907"/>
                </a:lnTo>
                <a:lnTo>
                  <a:pt x="9811047" y="817530"/>
                </a:lnTo>
                <a:cubicBezTo>
                  <a:pt x="9811047" y="848805"/>
                  <a:pt x="9792115" y="895545"/>
                  <a:pt x="9811046" y="911008"/>
                </a:cubicBezTo>
                <a:cubicBezTo>
                  <a:pt x="9887055" y="957747"/>
                  <a:pt x="9887055" y="1020294"/>
                  <a:pt x="9887055" y="1082502"/>
                </a:cubicBezTo>
                <a:cubicBezTo>
                  <a:pt x="9887056" y="1113772"/>
                  <a:pt x="9830259" y="1082501"/>
                  <a:pt x="9849190" y="1113773"/>
                </a:cubicBezTo>
                <a:cubicBezTo>
                  <a:pt x="9792396" y="1113772"/>
                  <a:pt x="9697459" y="1129240"/>
                  <a:pt x="9754251" y="1160511"/>
                </a:cubicBezTo>
                <a:cubicBezTo>
                  <a:pt x="9773183" y="1191786"/>
                  <a:pt x="9849190" y="1160512"/>
                  <a:pt x="9868122" y="1207255"/>
                </a:cubicBezTo>
                <a:cubicBezTo>
                  <a:pt x="9882321" y="1242309"/>
                  <a:pt x="9864573" y="1277360"/>
                  <a:pt x="9862797" y="1312560"/>
                </a:cubicBezTo>
                <a:lnTo>
                  <a:pt x="9867766" y="1345449"/>
                </a:lnTo>
                <a:lnTo>
                  <a:pt x="9980769" y="1347736"/>
                </a:lnTo>
                <a:cubicBezTo>
                  <a:pt x="10032355" y="1349803"/>
                  <a:pt x="10083799" y="1352957"/>
                  <a:pt x="10135063" y="1357408"/>
                </a:cubicBezTo>
                <a:cubicBezTo>
                  <a:pt x="10181938" y="1369192"/>
                  <a:pt x="10146846" y="1416852"/>
                  <a:pt x="10111493" y="1452467"/>
                </a:cubicBezTo>
                <a:cubicBezTo>
                  <a:pt x="10114438" y="1449521"/>
                  <a:pt x="10116649" y="1449538"/>
                  <a:pt x="10118490" y="1451032"/>
                </a:cubicBezTo>
                <a:lnTo>
                  <a:pt x="10123091" y="1458168"/>
                </a:lnTo>
                <a:lnTo>
                  <a:pt x="10152933" y="1457100"/>
                </a:lnTo>
                <a:cubicBezTo>
                  <a:pt x="10152933" y="1488374"/>
                  <a:pt x="10171866" y="1519650"/>
                  <a:pt x="10134001" y="1535114"/>
                </a:cubicBezTo>
                <a:lnTo>
                  <a:pt x="10109701" y="1536426"/>
                </a:lnTo>
                <a:lnTo>
                  <a:pt x="10095401" y="1554550"/>
                </a:lnTo>
                <a:cubicBezTo>
                  <a:pt x="10086600" y="1562374"/>
                  <a:pt x="10076338" y="1568348"/>
                  <a:pt x="10064618" y="1571361"/>
                </a:cubicBezTo>
                <a:cubicBezTo>
                  <a:pt x="10076403" y="1571360"/>
                  <a:pt x="10087924" y="1571360"/>
                  <a:pt x="10099709" y="1571361"/>
                </a:cubicBezTo>
                <a:cubicBezTo>
                  <a:pt x="10111493" y="1583144"/>
                  <a:pt x="10099709" y="1606976"/>
                  <a:pt x="10099708" y="1630807"/>
                </a:cubicBezTo>
                <a:cubicBezTo>
                  <a:pt x="10087925" y="1630807"/>
                  <a:pt x="10076141" y="1630808"/>
                  <a:pt x="10076141" y="1642852"/>
                </a:cubicBezTo>
                <a:cubicBezTo>
                  <a:pt x="10076141" y="1654635"/>
                  <a:pt x="10076141" y="1678467"/>
                  <a:pt x="10076141" y="1690514"/>
                </a:cubicBezTo>
                <a:cubicBezTo>
                  <a:pt x="10087925" y="1690514"/>
                  <a:pt x="10111231" y="1690514"/>
                  <a:pt x="10123014" y="1690514"/>
                </a:cubicBezTo>
                <a:cubicBezTo>
                  <a:pt x="10111231" y="1690514"/>
                  <a:pt x="10099708" y="1690514"/>
                  <a:pt x="10099709" y="1702299"/>
                </a:cubicBezTo>
                <a:cubicBezTo>
                  <a:pt x="10099709" y="1714082"/>
                  <a:pt x="10099709" y="1737913"/>
                  <a:pt x="10099708" y="1749958"/>
                </a:cubicBezTo>
                <a:lnTo>
                  <a:pt x="10093599" y="1750987"/>
                </a:lnTo>
                <a:lnTo>
                  <a:pt x="10092261" y="1766792"/>
                </a:lnTo>
                <a:lnTo>
                  <a:pt x="10076379" y="1787834"/>
                </a:lnTo>
                <a:lnTo>
                  <a:pt x="10099709" y="1785313"/>
                </a:lnTo>
                <a:cubicBezTo>
                  <a:pt x="10093816" y="1791205"/>
                  <a:pt x="10090871" y="1797162"/>
                  <a:pt x="10089397" y="1804626"/>
                </a:cubicBezTo>
                <a:lnTo>
                  <a:pt x="10088184" y="1827994"/>
                </a:lnTo>
                <a:lnTo>
                  <a:pt x="10091081" y="1827890"/>
                </a:lnTo>
                <a:cubicBezTo>
                  <a:pt x="10091081" y="1859165"/>
                  <a:pt x="10110013" y="1890441"/>
                  <a:pt x="10072149" y="1905904"/>
                </a:cubicBezTo>
                <a:lnTo>
                  <a:pt x="10047849" y="1907218"/>
                </a:lnTo>
                <a:lnTo>
                  <a:pt x="10033547" y="1925342"/>
                </a:lnTo>
                <a:cubicBezTo>
                  <a:pt x="10024747" y="1933165"/>
                  <a:pt x="10014484" y="1939139"/>
                  <a:pt x="10002767" y="1942152"/>
                </a:cubicBezTo>
                <a:cubicBezTo>
                  <a:pt x="10014549" y="1942152"/>
                  <a:pt x="10026072" y="1942152"/>
                  <a:pt x="10037856" y="1942152"/>
                </a:cubicBezTo>
                <a:cubicBezTo>
                  <a:pt x="10049640" y="1953935"/>
                  <a:pt x="10037857" y="1977766"/>
                  <a:pt x="10037857" y="2001598"/>
                </a:cubicBezTo>
                <a:cubicBezTo>
                  <a:pt x="10026072" y="2001599"/>
                  <a:pt x="10014288" y="2001599"/>
                  <a:pt x="10014288" y="2013643"/>
                </a:cubicBezTo>
                <a:cubicBezTo>
                  <a:pt x="10014287" y="2025427"/>
                  <a:pt x="10014287" y="2049259"/>
                  <a:pt x="10014288" y="2061306"/>
                </a:cubicBezTo>
                <a:cubicBezTo>
                  <a:pt x="10026073" y="2061305"/>
                  <a:pt x="10049378" y="2061306"/>
                  <a:pt x="10061163" y="2061305"/>
                </a:cubicBezTo>
                <a:cubicBezTo>
                  <a:pt x="10049378" y="2061306"/>
                  <a:pt x="10037857" y="2061306"/>
                  <a:pt x="10037857" y="2073089"/>
                </a:cubicBezTo>
                <a:lnTo>
                  <a:pt x="10037855" y="2088695"/>
                </a:lnTo>
                <a:lnTo>
                  <a:pt x="10058911" y="2090015"/>
                </a:lnTo>
                <a:cubicBezTo>
                  <a:pt x="10105786" y="2101799"/>
                  <a:pt x="10070694" y="2149459"/>
                  <a:pt x="10035341" y="2185073"/>
                </a:cubicBezTo>
                <a:cubicBezTo>
                  <a:pt x="10038286" y="2182128"/>
                  <a:pt x="10040498" y="2182144"/>
                  <a:pt x="10042338" y="2183638"/>
                </a:cubicBezTo>
                <a:lnTo>
                  <a:pt x="10046939" y="2190775"/>
                </a:lnTo>
                <a:lnTo>
                  <a:pt x="10076782" y="2189707"/>
                </a:lnTo>
                <a:cubicBezTo>
                  <a:pt x="10076782" y="2220980"/>
                  <a:pt x="10095714" y="2252255"/>
                  <a:pt x="10057849" y="2267720"/>
                </a:cubicBezTo>
                <a:lnTo>
                  <a:pt x="10033549" y="2269032"/>
                </a:lnTo>
                <a:lnTo>
                  <a:pt x="10019248" y="2287157"/>
                </a:lnTo>
                <a:cubicBezTo>
                  <a:pt x="10010448" y="2294981"/>
                  <a:pt x="10000186" y="2300954"/>
                  <a:pt x="9988467" y="2303967"/>
                </a:cubicBezTo>
                <a:cubicBezTo>
                  <a:pt x="10000250" y="2303968"/>
                  <a:pt x="10011772" y="2303967"/>
                  <a:pt x="10023557" y="2303966"/>
                </a:cubicBezTo>
                <a:cubicBezTo>
                  <a:pt x="10035341" y="2315751"/>
                  <a:pt x="10023557" y="2339582"/>
                  <a:pt x="10023557" y="2363414"/>
                </a:cubicBezTo>
                <a:cubicBezTo>
                  <a:pt x="10011773" y="2363413"/>
                  <a:pt x="9999989" y="2363414"/>
                  <a:pt x="9999989" y="2375458"/>
                </a:cubicBezTo>
                <a:cubicBezTo>
                  <a:pt x="9999989" y="2387241"/>
                  <a:pt x="9999988" y="2411073"/>
                  <a:pt x="9999989" y="2423120"/>
                </a:cubicBezTo>
                <a:cubicBezTo>
                  <a:pt x="10011774" y="2423121"/>
                  <a:pt x="10035079" y="2423120"/>
                  <a:pt x="10046863" y="2423121"/>
                </a:cubicBezTo>
                <a:cubicBezTo>
                  <a:pt x="10035079" y="2423120"/>
                  <a:pt x="10023556" y="2423121"/>
                  <a:pt x="10023557" y="2434905"/>
                </a:cubicBezTo>
                <a:cubicBezTo>
                  <a:pt x="10023557" y="2446688"/>
                  <a:pt x="10023557" y="2470520"/>
                  <a:pt x="10023556" y="2482565"/>
                </a:cubicBezTo>
                <a:cubicBezTo>
                  <a:pt x="9999989" y="2494352"/>
                  <a:pt x="9964897" y="2470520"/>
                  <a:pt x="9941590" y="2482565"/>
                </a:cubicBezTo>
                <a:lnTo>
                  <a:pt x="9941591" y="2517919"/>
                </a:lnTo>
                <a:cubicBezTo>
                  <a:pt x="9965158" y="2529703"/>
                  <a:pt x="10000250" y="2517919"/>
                  <a:pt x="10023557" y="2517918"/>
                </a:cubicBezTo>
                <a:cubicBezTo>
                  <a:pt x="10011773" y="2529702"/>
                  <a:pt x="10011773" y="2541749"/>
                  <a:pt x="10011773" y="2565581"/>
                </a:cubicBezTo>
                <a:cubicBezTo>
                  <a:pt x="9976680" y="2577364"/>
                  <a:pt x="9941329" y="2541750"/>
                  <a:pt x="9906237" y="2577364"/>
                </a:cubicBezTo>
                <a:cubicBezTo>
                  <a:pt x="9918019" y="2577365"/>
                  <a:pt x="9929543" y="2577364"/>
                  <a:pt x="9941328" y="2577365"/>
                </a:cubicBezTo>
                <a:cubicBezTo>
                  <a:pt x="9918020" y="2636811"/>
                  <a:pt x="9859360" y="2589148"/>
                  <a:pt x="9824270" y="2600932"/>
                </a:cubicBezTo>
                <a:cubicBezTo>
                  <a:pt x="9708259" y="2640215"/>
                  <a:pt x="9566324" y="2589149"/>
                  <a:pt x="9449265" y="2624763"/>
                </a:cubicBezTo>
                <a:cubicBezTo>
                  <a:pt x="9308375" y="2672427"/>
                  <a:pt x="9155965" y="2672426"/>
                  <a:pt x="9015336" y="2672427"/>
                </a:cubicBezTo>
                <a:lnTo>
                  <a:pt x="9015624" y="2669811"/>
                </a:lnTo>
                <a:lnTo>
                  <a:pt x="8951918" y="2668486"/>
                </a:lnTo>
                <a:cubicBezTo>
                  <a:pt x="8887300" y="2665082"/>
                  <a:pt x="8822553" y="2661219"/>
                  <a:pt x="8764022" y="2679026"/>
                </a:cubicBezTo>
                <a:cubicBezTo>
                  <a:pt x="8693578" y="2702858"/>
                  <a:pt x="8620252" y="2714773"/>
                  <a:pt x="8546959" y="2720731"/>
                </a:cubicBezTo>
                <a:lnTo>
                  <a:pt x="8451164" y="2725290"/>
                </a:lnTo>
                <a:lnTo>
                  <a:pt x="8430760" y="2735296"/>
                </a:lnTo>
                <a:cubicBezTo>
                  <a:pt x="8314098" y="2780054"/>
                  <a:pt x="8167901" y="2760635"/>
                  <a:pt x="8059065" y="2822799"/>
                </a:cubicBezTo>
                <a:cubicBezTo>
                  <a:pt x="7911083" y="2914379"/>
                  <a:pt x="7738232" y="2947003"/>
                  <a:pt x="7578651" y="2977121"/>
                </a:cubicBezTo>
                <a:lnTo>
                  <a:pt x="7577912" y="2968986"/>
                </a:lnTo>
                <a:lnTo>
                  <a:pt x="7574410" y="2969904"/>
                </a:lnTo>
                <a:cubicBezTo>
                  <a:pt x="7468448" y="2991880"/>
                  <a:pt x="7336674" y="2995656"/>
                  <a:pt x="7248069" y="3022437"/>
                </a:cubicBezTo>
                <a:cubicBezTo>
                  <a:pt x="7014635" y="3092724"/>
                  <a:pt x="6749412" y="3138846"/>
                  <a:pt x="6483457" y="3184495"/>
                </a:cubicBezTo>
                <a:lnTo>
                  <a:pt x="6314362" y="3214879"/>
                </a:lnTo>
                <a:lnTo>
                  <a:pt x="6173819" y="3256954"/>
                </a:lnTo>
                <a:cubicBezTo>
                  <a:pt x="6058725" y="3286633"/>
                  <a:pt x="5942180" y="3308629"/>
                  <a:pt x="5830287" y="3329747"/>
                </a:cubicBezTo>
                <a:lnTo>
                  <a:pt x="5829454" y="3313899"/>
                </a:lnTo>
                <a:lnTo>
                  <a:pt x="5714464" y="3343714"/>
                </a:lnTo>
                <a:cubicBezTo>
                  <a:pt x="5148703" y="3514145"/>
                  <a:pt x="4523337" y="3632176"/>
                  <a:pt x="3945976" y="3741146"/>
                </a:cubicBezTo>
                <a:lnTo>
                  <a:pt x="3949880" y="3714997"/>
                </a:lnTo>
                <a:lnTo>
                  <a:pt x="3890603" y="3739482"/>
                </a:lnTo>
                <a:cubicBezTo>
                  <a:pt x="3722422" y="3798076"/>
                  <a:pt x="3544118" y="3831729"/>
                  <a:pt x="3376277" y="3863407"/>
                </a:cubicBezTo>
                <a:cubicBezTo>
                  <a:pt x="3370477" y="3832675"/>
                  <a:pt x="3380412" y="3783236"/>
                  <a:pt x="3358941" y="3771551"/>
                </a:cubicBezTo>
                <a:lnTo>
                  <a:pt x="3338630" y="3759830"/>
                </a:lnTo>
                <a:lnTo>
                  <a:pt x="3334075" y="3760583"/>
                </a:lnTo>
                <a:cubicBezTo>
                  <a:pt x="3284021" y="3771145"/>
                  <a:pt x="3235795" y="3784903"/>
                  <a:pt x="3191320" y="3805190"/>
                </a:cubicBezTo>
                <a:cubicBezTo>
                  <a:pt x="2979135" y="3908888"/>
                  <a:pt x="2736743" y="3954636"/>
                  <a:pt x="2512956" y="3996874"/>
                </a:cubicBezTo>
                <a:lnTo>
                  <a:pt x="2510276" y="3945928"/>
                </a:lnTo>
                <a:lnTo>
                  <a:pt x="2497443" y="3948160"/>
                </a:lnTo>
                <a:cubicBezTo>
                  <a:pt x="2489143" y="3951613"/>
                  <a:pt x="2481332" y="3957617"/>
                  <a:pt x="2474362" y="3967994"/>
                </a:cubicBezTo>
                <a:cubicBezTo>
                  <a:pt x="2485940" y="3965808"/>
                  <a:pt x="2497264" y="3963672"/>
                  <a:pt x="2508845" y="3961486"/>
                </a:cubicBezTo>
                <a:cubicBezTo>
                  <a:pt x="2496966" y="4024224"/>
                  <a:pt x="2430483" y="3988267"/>
                  <a:pt x="2398187" y="4006355"/>
                </a:cubicBezTo>
                <a:cubicBezTo>
                  <a:pt x="2291474" y="4066472"/>
                  <a:pt x="2142532" y="4042615"/>
                  <a:pt x="2034108" y="4099323"/>
                </a:cubicBezTo>
                <a:cubicBezTo>
                  <a:pt x="1904502" y="4172288"/>
                  <a:pt x="1754735" y="4200556"/>
                  <a:pt x="1616548" y="4226637"/>
                </a:cubicBezTo>
                <a:cubicBezTo>
                  <a:pt x="1612128" y="4203220"/>
                  <a:pt x="1617103" y="4166037"/>
                  <a:pt x="1603337" y="4156643"/>
                </a:cubicBezTo>
                <a:lnTo>
                  <a:pt x="1602095" y="4155384"/>
                </a:lnTo>
                <a:lnTo>
                  <a:pt x="1538148" y="4174529"/>
                </a:lnTo>
                <a:cubicBezTo>
                  <a:pt x="1423053" y="4204208"/>
                  <a:pt x="1306509" y="4226205"/>
                  <a:pt x="1194616" y="4247323"/>
                </a:cubicBezTo>
                <a:cubicBezTo>
                  <a:pt x="1188815" y="4216590"/>
                  <a:pt x="1198750" y="4167152"/>
                  <a:pt x="1177278" y="4155467"/>
                </a:cubicBezTo>
                <a:lnTo>
                  <a:pt x="1161592" y="4146414"/>
                </a:lnTo>
                <a:lnTo>
                  <a:pt x="890778" y="4208551"/>
                </a:lnTo>
                <a:cubicBezTo>
                  <a:pt x="708717" y="4247705"/>
                  <a:pt x="525996" y="4280822"/>
                  <a:pt x="343131" y="4302094"/>
                </a:cubicBezTo>
                <a:cubicBezTo>
                  <a:pt x="286093" y="4300912"/>
                  <a:pt x="319074" y="4246365"/>
                  <a:pt x="353767" y="4203708"/>
                </a:cubicBezTo>
                <a:cubicBezTo>
                  <a:pt x="342149" y="4218116"/>
                  <a:pt x="335779" y="4182943"/>
                  <a:pt x="324159" y="4197350"/>
                </a:cubicBezTo>
                <a:cubicBezTo>
                  <a:pt x="317834" y="4162436"/>
                  <a:pt x="334797" y="4098965"/>
                  <a:pt x="387433" y="4076820"/>
                </a:cubicBezTo>
                <a:lnTo>
                  <a:pt x="346414" y="4084562"/>
                </a:lnTo>
                <a:cubicBezTo>
                  <a:pt x="330648" y="4075587"/>
                  <a:pt x="340089" y="4049647"/>
                  <a:pt x="335944" y="4026268"/>
                </a:cubicBezTo>
                <a:cubicBezTo>
                  <a:pt x="349531" y="4023703"/>
                  <a:pt x="363373" y="4021091"/>
                  <a:pt x="361146" y="4009296"/>
                </a:cubicBezTo>
                <a:lnTo>
                  <a:pt x="357148" y="3987448"/>
                </a:lnTo>
                <a:lnTo>
                  <a:pt x="285716" y="3997888"/>
                </a:lnTo>
                <a:cubicBezTo>
                  <a:pt x="228677" y="3996706"/>
                  <a:pt x="261659" y="3942159"/>
                  <a:pt x="296353" y="3899503"/>
                </a:cubicBezTo>
                <a:cubicBezTo>
                  <a:pt x="284734" y="3913910"/>
                  <a:pt x="278363" y="3878737"/>
                  <a:pt x="266744" y="3893145"/>
                </a:cubicBezTo>
                <a:cubicBezTo>
                  <a:pt x="260418" y="3858230"/>
                  <a:pt x="277382" y="3794759"/>
                  <a:pt x="330017" y="3772613"/>
                </a:cubicBezTo>
                <a:lnTo>
                  <a:pt x="288998" y="3780355"/>
                </a:lnTo>
                <a:cubicBezTo>
                  <a:pt x="273234" y="3771381"/>
                  <a:pt x="282674" y="3745440"/>
                  <a:pt x="278529" y="3722061"/>
                </a:cubicBezTo>
                <a:cubicBezTo>
                  <a:pt x="292116" y="3719497"/>
                  <a:pt x="305958" y="3716884"/>
                  <a:pt x="303731" y="3705090"/>
                </a:cubicBezTo>
                <a:cubicBezTo>
                  <a:pt x="301554" y="3693555"/>
                  <a:pt x="297409" y="3670176"/>
                  <a:pt x="295183" y="3658384"/>
                </a:cubicBezTo>
                <a:cubicBezTo>
                  <a:pt x="281594" y="3660949"/>
                  <a:pt x="254164" y="3666126"/>
                  <a:pt x="240575" y="3668690"/>
                </a:cubicBezTo>
                <a:cubicBezTo>
                  <a:pt x="247370" y="3667408"/>
                  <a:pt x="254228" y="3666114"/>
                  <a:pt x="259109" y="3663666"/>
                </a:cubicBezTo>
                <a:lnTo>
                  <a:pt x="262311" y="3657935"/>
                </a:lnTo>
                <a:lnTo>
                  <a:pt x="222648" y="3663731"/>
                </a:lnTo>
                <a:cubicBezTo>
                  <a:pt x="165610" y="3662549"/>
                  <a:pt x="198592" y="3608002"/>
                  <a:pt x="233285" y="3565346"/>
                </a:cubicBezTo>
                <a:cubicBezTo>
                  <a:pt x="221668" y="3579754"/>
                  <a:pt x="215296" y="3544580"/>
                  <a:pt x="203677" y="3558988"/>
                </a:cubicBezTo>
                <a:cubicBezTo>
                  <a:pt x="197351" y="3524073"/>
                  <a:pt x="214314" y="3460602"/>
                  <a:pt x="266950" y="3438456"/>
                </a:cubicBezTo>
                <a:lnTo>
                  <a:pt x="225931" y="3446199"/>
                </a:lnTo>
                <a:cubicBezTo>
                  <a:pt x="210166" y="3437224"/>
                  <a:pt x="219606" y="3411284"/>
                  <a:pt x="215461" y="3387905"/>
                </a:cubicBezTo>
                <a:cubicBezTo>
                  <a:pt x="229048" y="3385341"/>
                  <a:pt x="242890" y="3382728"/>
                  <a:pt x="240664" y="3370933"/>
                </a:cubicBezTo>
                <a:cubicBezTo>
                  <a:pt x="238486" y="3359398"/>
                  <a:pt x="234342" y="3336019"/>
                  <a:pt x="232116" y="3324228"/>
                </a:cubicBezTo>
                <a:cubicBezTo>
                  <a:pt x="218528" y="3326792"/>
                  <a:pt x="191097" y="3331969"/>
                  <a:pt x="177509" y="3334534"/>
                </a:cubicBezTo>
                <a:cubicBezTo>
                  <a:pt x="191097" y="3331969"/>
                  <a:pt x="204940" y="3329356"/>
                  <a:pt x="202714" y="3317563"/>
                </a:cubicBezTo>
                <a:cubicBezTo>
                  <a:pt x="200537" y="3306027"/>
                  <a:pt x="196389" y="3282648"/>
                  <a:pt x="194422" y="3270807"/>
                </a:cubicBezTo>
                <a:cubicBezTo>
                  <a:pt x="219626" y="3253837"/>
                  <a:pt x="264792" y="3269473"/>
                  <a:pt x="289999" y="3252504"/>
                </a:cubicBezTo>
                <a:lnTo>
                  <a:pt x="283674" y="3217587"/>
                </a:lnTo>
                <a:cubicBezTo>
                  <a:pt x="254323" y="3211180"/>
                  <a:pt x="215271" y="3230765"/>
                  <a:pt x="188098" y="3235894"/>
                </a:cubicBezTo>
                <a:cubicBezTo>
                  <a:pt x="193906" y="3228690"/>
                  <a:pt x="196266" y="3222204"/>
                  <a:pt x="196656" y="3214596"/>
                </a:cubicBezTo>
                <a:lnTo>
                  <a:pt x="194954" y="3199985"/>
                </a:lnTo>
                <a:lnTo>
                  <a:pt x="136728" y="3208495"/>
                </a:lnTo>
                <a:cubicBezTo>
                  <a:pt x="79690" y="3207314"/>
                  <a:pt x="112671" y="3152765"/>
                  <a:pt x="147364" y="3110109"/>
                </a:cubicBezTo>
                <a:cubicBezTo>
                  <a:pt x="135746" y="3124517"/>
                  <a:pt x="129375" y="3089343"/>
                  <a:pt x="117756" y="3103751"/>
                </a:cubicBezTo>
                <a:cubicBezTo>
                  <a:pt x="111431" y="3068837"/>
                  <a:pt x="128394" y="3005366"/>
                  <a:pt x="181030" y="2983220"/>
                </a:cubicBezTo>
                <a:lnTo>
                  <a:pt x="140011" y="2990962"/>
                </a:lnTo>
                <a:cubicBezTo>
                  <a:pt x="124245" y="2981987"/>
                  <a:pt x="133686" y="2956047"/>
                  <a:pt x="129541" y="2932669"/>
                </a:cubicBezTo>
                <a:cubicBezTo>
                  <a:pt x="143128" y="2930104"/>
                  <a:pt x="156970" y="2927492"/>
                  <a:pt x="154743" y="2915698"/>
                </a:cubicBezTo>
                <a:cubicBezTo>
                  <a:pt x="152567" y="2904161"/>
                  <a:pt x="148421" y="2880783"/>
                  <a:pt x="146197" y="2868991"/>
                </a:cubicBezTo>
                <a:cubicBezTo>
                  <a:pt x="132607" y="2871555"/>
                  <a:pt x="105177" y="2876732"/>
                  <a:pt x="91587" y="2879298"/>
                </a:cubicBezTo>
                <a:cubicBezTo>
                  <a:pt x="105177" y="2876732"/>
                  <a:pt x="119019" y="2874120"/>
                  <a:pt x="116793" y="2862327"/>
                </a:cubicBezTo>
                <a:cubicBezTo>
                  <a:pt x="114616" y="2850790"/>
                  <a:pt x="110468" y="2827411"/>
                  <a:pt x="108501" y="2815571"/>
                </a:cubicBezTo>
                <a:cubicBezTo>
                  <a:pt x="133706" y="2798600"/>
                  <a:pt x="178872" y="2814237"/>
                  <a:pt x="204078" y="2797268"/>
                </a:cubicBezTo>
                <a:lnTo>
                  <a:pt x="197753" y="2762350"/>
                </a:lnTo>
                <a:cubicBezTo>
                  <a:pt x="168402" y="2755943"/>
                  <a:pt x="129351" y="2775529"/>
                  <a:pt x="102177" y="2780657"/>
                </a:cubicBezTo>
                <a:cubicBezTo>
                  <a:pt x="113794" y="2766249"/>
                  <a:pt x="111616" y="2754714"/>
                  <a:pt x="107470" y="2731335"/>
                </a:cubicBezTo>
                <a:cubicBezTo>
                  <a:pt x="136566" y="2716686"/>
                  <a:pt x="170469" y="2728307"/>
                  <a:pt x="200240" y="2717039"/>
                </a:cubicBezTo>
                <a:lnTo>
                  <a:pt x="228071" y="2696490"/>
                </a:lnTo>
                <a:lnTo>
                  <a:pt x="225085" y="2696926"/>
                </a:lnTo>
                <a:lnTo>
                  <a:pt x="187284" y="2704060"/>
                </a:lnTo>
                <a:lnTo>
                  <a:pt x="188069" y="2702336"/>
                </a:lnTo>
                <a:lnTo>
                  <a:pt x="45140" y="2723226"/>
                </a:lnTo>
                <a:cubicBezTo>
                  <a:pt x="-11898" y="2722044"/>
                  <a:pt x="21084" y="2667497"/>
                  <a:pt x="55777" y="2624840"/>
                </a:cubicBezTo>
                <a:cubicBezTo>
                  <a:pt x="44160" y="2639248"/>
                  <a:pt x="37788" y="2604074"/>
                  <a:pt x="26168" y="2618482"/>
                </a:cubicBezTo>
                <a:cubicBezTo>
                  <a:pt x="19843" y="2583568"/>
                  <a:pt x="36806" y="2520097"/>
                  <a:pt x="89442" y="2497951"/>
                </a:cubicBezTo>
                <a:lnTo>
                  <a:pt x="48423" y="2505694"/>
                </a:lnTo>
                <a:cubicBezTo>
                  <a:pt x="32658" y="2496719"/>
                  <a:pt x="42098" y="2470779"/>
                  <a:pt x="37953" y="2447399"/>
                </a:cubicBezTo>
                <a:cubicBezTo>
                  <a:pt x="51540" y="2444835"/>
                  <a:pt x="65382" y="2442223"/>
                  <a:pt x="63155" y="2430428"/>
                </a:cubicBezTo>
                <a:cubicBezTo>
                  <a:pt x="60978" y="2418893"/>
                  <a:pt x="56833" y="2395514"/>
                  <a:pt x="54608" y="2383722"/>
                </a:cubicBezTo>
                <a:cubicBezTo>
                  <a:pt x="41019" y="2386287"/>
                  <a:pt x="13589" y="2391464"/>
                  <a:pt x="0" y="2394029"/>
                </a:cubicBezTo>
                <a:cubicBezTo>
                  <a:pt x="13589" y="2391464"/>
                  <a:pt x="27432" y="2388851"/>
                  <a:pt x="25206" y="2377057"/>
                </a:cubicBezTo>
                <a:cubicBezTo>
                  <a:pt x="23029" y="2365521"/>
                  <a:pt x="18881" y="2342143"/>
                  <a:pt x="16913" y="2330302"/>
                </a:cubicBezTo>
                <a:cubicBezTo>
                  <a:pt x="42118" y="2313331"/>
                  <a:pt x="87284" y="2328968"/>
                  <a:pt x="112490" y="2311998"/>
                </a:cubicBezTo>
                <a:lnTo>
                  <a:pt x="106165" y="2277082"/>
                </a:lnTo>
                <a:cubicBezTo>
                  <a:pt x="76814" y="2270674"/>
                  <a:pt x="37763" y="2290260"/>
                  <a:pt x="10590" y="2295389"/>
                </a:cubicBezTo>
                <a:cubicBezTo>
                  <a:pt x="22206" y="2280981"/>
                  <a:pt x="20029" y="2269445"/>
                  <a:pt x="15882" y="2246066"/>
                </a:cubicBezTo>
                <a:cubicBezTo>
                  <a:pt x="54678" y="2226533"/>
                  <a:pt x="102018" y="2253706"/>
                  <a:pt x="136714" y="2211050"/>
                </a:cubicBezTo>
                <a:lnTo>
                  <a:pt x="95696" y="2218791"/>
                </a:lnTo>
                <a:cubicBezTo>
                  <a:pt x="112399" y="2155369"/>
                  <a:pt x="189142" y="2189204"/>
                  <a:pt x="227936" y="2169671"/>
                </a:cubicBezTo>
                <a:cubicBezTo>
                  <a:pt x="243944" y="2161638"/>
                  <a:pt x="260672" y="2154901"/>
                  <a:pt x="277945" y="2149141"/>
                </a:cubicBezTo>
                <a:lnTo>
                  <a:pt x="290788" y="2145607"/>
                </a:lnTo>
                <a:lnTo>
                  <a:pt x="289801" y="2112521"/>
                </a:lnTo>
                <a:cubicBezTo>
                  <a:pt x="308403" y="2109011"/>
                  <a:pt x="327007" y="2105499"/>
                  <a:pt x="324076" y="2089966"/>
                </a:cubicBezTo>
                <a:cubicBezTo>
                  <a:pt x="321207" y="2074767"/>
                  <a:pt x="315406" y="2044034"/>
                  <a:pt x="312475" y="2028501"/>
                </a:cubicBezTo>
                <a:cubicBezTo>
                  <a:pt x="293871" y="2032013"/>
                  <a:pt x="256665" y="2039035"/>
                  <a:pt x="237786" y="2042598"/>
                </a:cubicBezTo>
                <a:cubicBezTo>
                  <a:pt x="256389" y="2039087"/>
                  <a:pt x="274993" y="2035576"/>
                  <a:pt x="272124" y="2020380"/>
                </a:cubicBezTo>
                <a:cubicBezTo>
                  <a:pt x="269256" y="2005180"/>
                  <a:pt x="263456" y="1974452"/>
                  <a:pt x="260524" y="1958915"/>
                </a:cubicBezTo>
                <a:cubicBezTo>
                  <a:pt x="294864" y="1936697"/>
                  <a:pt x="356749" y="1956844"/>
                  <a:pt x="391023" y="1934285"/>
                </a:cubicBezTo>
                <a:lnTo>
                  <a:pt x="382355" y="1888357"/>
                </a:lnTo>
                <a:cubicBezTo>
                  <a:pt x="342280" y="1880184"/>
                  <a:pt x="289063" y="1905965"/>
                  <a:pt x="251855" y="1912987"/>
                </a:cubicBezTo>
                <a:cubicBezTo>
                  <a:pt x="267591" y="1894280"/>
                  <a:pt x="264659" y="1878744"/>
                  <a:pt x="258859" y="1848015"/>
                </a:cubicBezTo>
                <a:cubicBezTo>
                  <a:pt x="311800" y="1822282"/>
                  <a:pt x="376554" y="1857625"/>
                  <a:pt x="423697" y="1801163"/>
                </a:cubicBezTo>
                <a:cubicBezTo>
                  <a:pt x="405093" y="1804674"/>
                  <a:pt x="386489" y="1808185"/>
                  <a:pt x="367886" y="1811696"/>
                </a:cubicBezTo>
                <a:cubicBezTo>
                  <a:pt x="390204" y="1728794"/>
                  <a:pt x="495094" y="1772651"/>
                  <a:pt x="548247" y="1746530"/>
                </a:cubicBezTo>
                <a:cubicBezTo>
                  <a:pt x="723351" y="1661021"/>
                  <a:pt x="961209" y="1684329"/>
                  <a:pt x="1139122" y="1603181"/>
                </a:cubicBezTo>
                <a:cubicBezTo>
                  <a:pt x="1351309" y="1499483"/>
                  <a:pt x="1593702" y="1453734"/>
                  <a:pt x="1817488" y="1411497"/>
                </a:cubicBezTo>
                <a:lnTo>
                  <a:pt x="1817526" y="1412206"/>
                </a:lnTo>
                <a:lnTo>
                  <a:pt x="1834213" y="1402324"/>
                </a:lnTo>
                <a:cubicBezTo>
                  <a:pt x="1879328" y="1386553"/>
                  <a:pt x="1943431" y="1418773"/>
                  <a:pt x="1986238" y="1406915"/>
                </a:cubicBezTo>
                <a:cubicBezTo>
                  <a:pt x="2174162" y="1355366"/>
                  <a:pt x="2403571" y="1422383"/>
                  <a:pt x="2593448" y="1375640"/>
                </a:cubicBezTo>
                <a:lnTo>
                  <a:pt x="2617137" y="1370710"/>
                </a:lnTo>
                <a:lnTo>
                  <a:pt x="2615871" y="1351754"/>
                </a:lnTo>
                <a:cubicBezTo>
                  <a:pt x="2670176" y="1329042"/>
                  <a:pt x="2732839" y="1367973"/>
                  <a:pt x="2783083" y="1314254"/>
                </a:cubicBezTo>
                <a:cubicBezTo>
                  <a:pt x="2764312" y="1316713"/>
                  <a:pt x="2745540" y="1319172"/>
                  <a:pt x="2726769" y="1321630"/>
                </a:cubicBezTo>
                <a:cubicBezTo>
                  <a:pt x="2753717" y="1240116"/>
                  <a:pt x="2855971" y="1289808"/>
                  <a:pt x="2910510" y="1266719"/>
                </a:cubicBezTo>
                <a:cubicBezTo>
                  <a:pt x="3090149" y="1191201"/>
                  <a:pt x="3326318" y="1227859"/>
                  <a:pt x="3508517" y="1156855"/>
                </a:cubicBezTo>
                <a:cubicBezTo>
                  <a:pt x="3617360" y="1111060"/>
                  <a:pt x="3732928" y="1080153"/>
                  <a:pt x="3849510" y="1056999"/>
                </a:cubicBezTo>
                <a:lnTo>
                  <a:pt x="3910667" y="1046577"/>
                </a:lnTo>
                <a:lnTo>
                  <a:pt x="3919724" y="1039477"/>
                </a:lnTo>
                <a:cubicBezTo>
                  <a:pt x="3933953" y="1032311"/>
                  <a:pt x="3950965" y="1030159"/>
                  <a:pt x="3968841" y="1029832"/>
                </a:cubicBezTo>
                <a:lnTo>
                  <a:pt x="4003947" y="1030681"/>
                </a:lnTo>
                <a:lnTo>
                  <a:pt x="4024431" y="1027190"/>
                </a:lnTo>
                <a:lnTo>
                  <a:pt x="4088423" y="1018443"/>
                </a:lnTo>
                <a:lnTo>
                  <a:pt x="4140857" y="1000796"/>
                </a:lnTo>
                <a:cubicBezTo>
                  <a:pt x="4308896" y="956251"/>
                  <a:pt x="4509641" y="976552"/>
                  <a:pt x="4669065" y="914423"/>
                </a:cubicBezTo>
                <a:cubicBezTo>
                  <a:pt x="4886751" y="822832"/>
                  <a:pt x="5131334" y="790799"/>
                  <a:pt x="5357143" y="761224"/>
                </a:cubicBezTo>
                <a:lnTo>
                  <a:pt x="5357137" y="762735"/>
                </a:lnTo>
                <a:lnTo>
                  <a:pt x="5370650" y="761558"/>
                </a:lnTo>
                <a:cubicBezTo>
                  <a:pt x="5406401" y="760905"/>
                  <a:pt x="5445599" y="767555"/>
                  <a:pt x="5472869" y="756011"/>
                </a:cubicBezTo>
                <a:cubicBezTo>
                  <a:pt x="5652507" y="680495"/>
                  <a:pt x="5888677" y="717153"/>
                  <a:pt x="6070876" y="646148"/>
                </a:cubicBezTo>
                <a:cubicBezTo>
                  <a:pt x="6179718" y="600352"/>
                  <a:pt x="6295285" y="569446"/>
                  <a:pt x="6411868" y="546292"/>
                </a:cubicBezTo>
                <a:lnTo>
                  <a:pt x="6573568" y="518736"/>
                </a:lnTo>
                <a:lnTo>
                  <a:pt x="6580745" y="516449"/>
                </a:lnTo>
                <a:lnTo>
                  <a:pt x="6598057" y="514942"/>
                </a:lnTo>
                <a:lnTo>
                  <a:pt x="6753193" y="493736"/>
                </a:lnTo>
                <a:lnTo>
                  <a:pt x="6778687" y="485156"/>
                </a:lnTo>
                <a:cubicBezTo>
                  <a:pt x="6862707" y="462884"/>
                  <a:pt x="6954903" y="456823"/>
                  <a:pt x="7046022" y="448563"/>
                </a:cubicBezTo>
                <a:lnTo>
                  <a:pt x="7179784" y="432340"/>
                </a:lnTo>
                <a:lnTo>
                  <a:pt x="7195651" y="410357"/>
                </a:lnTo>
                <a:cubicBezTo>
                  <a:pt x="7214485" y="393194"/>
                  <a:pt x="7239744" y="391866"/>
                  <a:pt x="7266392" y="394863"/>
                </a:cubicBezTo>
                <a:lnTo>
                  <a:pt x="7301888" y="400386"/>
                </a:lnTo>
                <a:lnTo>
                  <a:pt x="7306895" y="398783"/>
                </a:lnTo>
                <a:cubicBezTo>
                  <a:pt x="7415739" y="352987"/>
                  <a:pt x="7531306" y="322080"/>
                  <a:pt x="7647889" y="298927"/>
                </a:cubicBezTo>
                <a:close/>
              </a:path>
            </a:pathLst>
          </a:custGeom>
          <a:gradFill>
            <a:gsLst>
              <a:gs pos="0">
                <a:srgbClr val="43CEA2"/>
              </a:gs>
              <a:gs pos="100000">
                <a:srgbClr val="185A9D"/>
              </a:gs>
            </a:gsLst>
            <a:lin ang="0" scaled="0"/>
          </a:gradFill>
          <a:ln w="9525" cap="flat">
            <a:noFill/>
            <a:prstDash val="solid"/>
            <a:miter/>
          </a:ln>
        </p:spPr>
        <p:txBody>
          <a:bodyPr rtlCol="0" anchor="ctr"/>
          <a:lstStyle/>
          <a:p>
            <a:endParaRPr lang="ru-RU" dirty="0"/>
          </a:p>
        </p:txBody>
      </p:sp>
      <p:sp>
        <p:nvSpPr>
          <p:cNvPr id="4" name="Прямоугольник 3">
            <a:extLst>
              <a:ext uri="{FF2B5EF4-FFF2-40B4-BE49-F238E27FC236}">
                <a16:creationId xmlns:a16="http://schemas.microsoft.com/office/drawing/2014/main" id="{949330B3-ECCD-4DB8-9072-E9ED227D4E63}"/>
              </a:ext>
            </a:extLst>
          </p:cNvPr>
          <p:cNvSpPr/>
          <p:nvPr/>
        </p:nvSpPr>
        <p:spPr>
          <a:xfrm>
            <a:off x="865852" y="270002"/>
            <a:ext cx="11002298" cy="2288415"/>
          </a:xfrm>
          <a:prstGeom prst="rect">
            <a:avLst/>
          </a:prstGeom>
        </p:spPr>
        <p:txBody>
          <a:bodyPr wrap="square">
            <a:noAutofit/>
          </a:bodyPr>
          <a:lstStyle/>
          <a:p>
            <a:r>
              <a:rPr lang="uk-UA" sz="4000" b="1" dirty="0">
                <a:solidFill>
                  <a:schemeClr val="bg1"/>
                </a:solidFill>
              </a:rPr>
              <a:t>ВИЗНАЧЕННЯ РОЗМІРУ ВИТРАТ НА </a:t>
            </a:r>
            <a:br>
              <a:rPr lang="uk-UA" sz="4000" b="1" dirty="0">
                <a:solidFill>
                  <a:schemeClr val="bg1"/>
                </a:solidFill>
              </a:rPr>
            </a:br>
            <a:r>
              <a:rPr lang="uk-UA" sz="4000" b="1" dirty="0">
                <a:solidFill>
                  <a:schemeClr val="bg1"/>
                </a:solidFill>
              </a:rPr>
              <a:t>ПРОФЕСІЙНУ ПРАВНИЧУ ДОПОМОГУ АДВОКАТА</a:t>
            </a:r>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20073" y="2173218"/>
            <a:ext cx="10506075" cy="4401205"/>
          </a:xfrm>
          <a:prstGeom prst="rect">
            <a:avLst/>
          </a:prstGeom>
        </p:spPr>
        <p:txBody>
          <a:bodyPr wrap="square">
            <a:spAutoFit/>
          </a:bodyPr>
          <a:lstStyle/>
          <a:p>
            <a:pPr algn="just"/>
            <a:r>
              <a:rPr lang="uk-UA" sz="2800" dirty="0"/>
              <a:t>Натомість,  компенсація витрат адвоката,  які були здійснені ним для надання ППД, має бути встановлена доказами, що підтверджують фактичне здійснення таких витрат (тобто такі витрати вже мають бути фактично понесені на момент розгляду справи, і відшкодування </a:t>
            </a:r>
            <a:r>
              <a:rPr lang="uk-UA" sz="2800" dirty="0" err="1"/>
              <a:t>іх</a:t>
            </a:r>
            <a:r>
              <a:rPr lang="uk-UA" sz="2800" dirty="0"/>
              <a:t> на майбутнє не можливо).</a:t>
            </a:r>
          </a:p>
          <a:p>
            <a:pPr algn="just"/>
            <a:endParaRPr lang="uk-UA" sz="2800" dirty="0"/>
          </a:p>
          <a:p>
            <a:pPr algn="just"/>
            <a:r>
              <a:rPr lang="uk-UA" sz="2800" dirty="0"/>
              <a:t>Для визначення розміру витрат на професійну правничу допомогу з метою розподілу судових витрат учасник справи подає детальний опис робіт (наданих послуг), виконаних адвокатом, та здійснених ним витрат, необхідних для надання правничої допомоги.</a:t>
            </a:r>
          </a:p>
        </p:txBody>
      </p:sp>
    </p:spTree>
    <p:extLst>
      <p:ext uri="{BB962C8B-B14F-4D97-AF65-F5344CB8AC3E}">
        <p14:creationId xmlns:p14="http://schemas.microsoft.com/office/powerpoint/2010/main" val="2823003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2A0C88-6D41-450F-BCAE-35A91A0C3228}"/>
              </a:ext>
            </a:extLst>
          </p:cNvPr>
          <p:cNvSpPr/>
          <p:nvPr/>
        </p:nvSpPr>
        <p:spPr>
          <a:xfrm>
            <a:off x="0" y="1"/>
            <a:ext cx="12191999" cy="1905000"/>
          </a:xfrm>
          <a:prstGeom prst="rect">
            <a:avLst/>
          </a:prstGeom>
          <a:gradFill>
            <a:gsLst>
              <a:gs pos="0">
                <a:srgbClr val="43CEA2"/>
              </a:gs>
              <a:gs pos="100000">
                <a:srgbClr val="185A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A2029E55-BD03-4600-8E44-A9A929CCCF22}"/>
              </a:ext>
            </a:extLst>
          </p:cNvPr>
          <p:cNvSpPr/>
          <p:nvPr/>
        </p:nvSpPr>
        <p:spPr>
          <a:xfrm>
            <a:off x="865854" y="298731"/>
            <a:ext cx="9183668" cy="1200329"/>
          </a:xfrm>
          <a:prstGeom prst="rect">
            <a:avLst/>
          </a:prstGeom>
        </p:spPr>
        <p:txBody>
          <a:bodyPr wrap="square">
            <a:spAutoFit/>
          </a:bodyPr>
          <a:lstStyle/>
          <a:p>
            <a:pPr lvl="0"/>
            <a:r>
              <a:rPr lang="uk-UA" sz="3600" b="1" dirty="0">
                <a:solidFill>
                  <a:schemeClr val="bg1"/>
                </a:solidFill>
              </a:rPr>
              <a:t>Вимоги до витрат на професійну правничу допомогу адвоката</a:t>
            </a:r>
          </a:p>
        </p:txBody>
      </p:sp>
      <p:sp>
        <p:nvSpPr>
          <p:cNvPr id="9" name="Прямоугольник 8">
            <a:extLst>
              <a:ext uri="{FF2B5EF4-FFF2-40B4-BE49-F238E27FC236}">
                <a16:creationId xmlns:a16="http://schemas.microsoft.com/office/drawing/2014/main" id="{63BDB1EA-859E-4EB7-9B8C-80EBCD0ED981}"/>
              </a:ext>
            </a:extLst>
          </p:cNvPr>
          <p:cNvSpPr/>
          <p:nvPr/>
        </p:nvSpPr>
        <p:spPr>
          <a:xfrm>
            <a:off x="865852" y="2406365"/>
            <a:ext cx="10852672" cy="2123658"/>
          </a:xfrm>
          <a:prstGeom prst="rect">
            <a:avLst/>
          </a:prstGeom>
        </p:spPr>
        <p:txBody>
          <a:bodyPr wrap="square">
            <a:spAutoFit/>
          </a:bodyPr>
          <a:lstStyle/>
          <a:p>
            <a:pPr lvl="0"/>
            <a:r>
              <a:rPr lang="uk-UA" sz="2200" b="1" dirty="0"/>
              <a:t>Розмір витрат на оплату послуг адвоката має бути співмірність із:</a:t>
            </a:r>
          </a:p>
          <a:p>
            <a:pPr lvl="0"/>
            <a:endParaRPr lang="uk-UA" sz="2200" dirty="0"/>
          </a:p>
          <a:p>
            <a:pPr marL="342900" lvl="0" indent="-342900">
              <a:buFont typeface="Wingdings" panose="05000000000000000000" pitchFamily="2" charset="2"/>
              <a:buChar char="§"/>
            </a:pPr>
            <a:r>
              <a:rPr lang="uk-UA" sz="2200" dirty="0"/>
              <a:t>Складністю справи та виконаних адвокатських робіт (наданих послуг);</a:t>
            </a:r>
          </a:p>
          <a:p>
            <a:pPr marL="342900" lvl="0" indent="-342900">
              <a:buFont typeface="Wingdings" panose="05000000000000000000" pitchFamily="2" charset="2"/>
              <a:buChar char="§"/>
            </a:pPr>
            <a:r>
              <a:rPr lang="uk-UA" sz="2200" dirty="0"/>
              <a:t>Часом, витраченим адвокатом на виконання відповідних робіт (послуг);</a:t>
            </a:r>
          </a:p>
          <a:p>
            <a:pPr marL="342900" lvl="0" indent="-342900">
              <a:buFont typeface="Wingdings" panose="05000000000000000000" pitchFamily="2" charset="2"/>
              <a:buChar char="§"/>
            </a:pPr>
            <a:r>
              <a:rPr lang="uk-UA" sz="2200" dirty="0"/>
              <a:t>Ціною позову та (або) значенням справи для сторони вплив на репутацію публічним інтересам до справи</a:t>
            </a:r>
          </a:p>
        </p:txBody>
      </p:sp>
      <p:sp>
        <p:nvSpPr>
          <p:cNvPr id="8" name="Прямоугольник 7">
            <a:extLst>
              <a:ext uri="{FF2B5EF4-FFF2-40B4-BE49-F238E27FC236}">
                <a16:creationId xmlns:a16="http://schemas.microsoft.com/office/drawing/2014/main" id="{8CD7E597-07BB-4711-A4D3-E1B5A8B2BB69}"/>
              </a:ext>
            </a:extLst>
          </p:cNvPr>
          <p:cNvSpPr/>
          <p:nvPr/>
        </p:nvSpPr>
        <p:spPr>
          <a:xfrm>
            <a:off x="5859262" y="1259182"/>
            <a:ext cx="5056114" cy="492443"/>
          </a:xfrm>
          <a:prstGeom prst="rect">
            <a:avLst/>
          </a:prstGeom>
        </p:spPr>
        <p:txBody>
          <a:bodyPr wrap="square">
            <a:spAutoFit/>
          </a:bodyPr>
          <a:lstStyle/>
          <a:p>
            <a:pPr lvl="0"/>
            <a:r>
              <a:rPr lang="uk-UA" sz="2600" dirty="0">
                <a:solidFill>
                  <a:schemeClr val="bg1"/>
                </a:solidFill>
              </a:rPr>
              <a:t>частина 4 статті 126 ГПК</a:t>
            </a:r>
          </a:p>
        </p:txBody>
      </p:sp>
      <p:sp>
        <p:nvSpPr>
          <p:cNvPr id="11" name="Прямоугольник 10">
            <a:extLst>
              <a:ext uri="{FF2B5EF4-FFF2-40B4-BE49-F238E27FC236}">
                <a16:creationId xmlns:a16="http://schemas.microsoft.com/office/drawing/2014/main" id="{A065E22E-B201-41D7-B172-CCE4A0066ED9}"/>
              </a:ext>
            </a:extLst>
          </p:cNvPr>
          <p:cNvSpPr/>
          <p:nvPr/>
        </p:nvSpPr>
        <p:spPr>
          <a:xfrm>
            <a:off x="865853" y="4709556"/>
            <a:ext cx="4252247" cy="1446550"/>
          </a:xfrm>
          <a:prstGeom prst="rect">
            <a:avLst/>
          </a:prstGeom>
        </p:spPr>
        <p:txBody>
          <a:bodyPr wrap="square">
            <a:spAutoFit/>
          </a:bodyPr>
          <a:lstStyle/>
          <a:p>
            <a:pPr lvl="0" algn="just"/>
            <a:r>
              <a:rPr lang="uk-UA" sz="2200" b="1" dirty="0"/>
              <a:t>За клопотанням сторони суд може зменшити розмір витрат на професійну правничу допомогу адвоката</a:t>
            </a:r>
          </a:p>
        </p:txBody>
      </p:sp>
      <p:sp>
        <p:nvSpPr>
          <p:cNvPr id="14" name="Прямоугольник 13">
            <a:extLst>
              <a:ext uri="{FF2B5EF4-FFF2-40B4-BE49-F238E27FC236}">
                <a16:creationId xmlns:a16="http://schemas.microsoft.com/office/drawing/2014/main" id="{2D980A0C-C119-4A71-8689-8A9176528F51}"/>
              </a:ext>
            </a:extLst>
          </p:cNvPr>
          <p:cNvSpPr/>
          <p:nvPr/>
        </p:nvSpPr>
        <p:spPr>
          <a:xfrm>
            <a:off x="5448299" y="4706103"/>
            <a:ext cx="5877848" cy="1107996"/>
          </a:xfrm>
          <a:prstGeom prst="rect">
            <a:avLst/>
          </a:prstGeom>
        </p:spPr>
        <p:txBody>
          <a:bodyPr wrap="square">
            <a:spAutoFit/>
          </a:bodyPr>
          <a:lstStyle/>
          <a:p>
            <a:pPr lvl="0" algn="just"/>
            <a:r>
              <a:rPr lang="uk-UA" sz="2200" b="1" dirty="0"/>
              <a:t>Сторона, яка заявила клопотання про зменшення розміру витрат, повинна донести </a:t>
            </a:r>
            <a:r>
              <a:rPr lang="uk-UA" sz="2200" b="1" dirty="0" err="1"/>
              <a:t>неспівмірність</a:t>
            </a:r>
            <a:r>
              <a:rPr lang="uk-UA" sz="2200" b="1" dirty="0"/>
              <a:t> витрат на допомогу адвоката</a:t>
            </a:r>
          </a:p>
        </p:txBody>
      </p:sp>
    </p:spTree>
    <p:extLst>
      <p:ext uri="{BB962C8B-B14F-4D97-AF65-F5344CB8AC3E}">
        <p14:creationId xmlns:p14="http://schemas.microsoft.com/office/powerpoint/2010/main" val="19590553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2432</Words>
  <Application>Microsoft Office PowerPoint</Application>
  <PresentationFormat>Широкоэкранный</PresentationFormat>
  <Paragraphs>147</Paragraphs>
  <Slides>25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Aharoni</vt:lpstr>
      <vt:lpstr>Arial</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Roman</cp:lastModifiedBy>
  <cp:revision>71</cp:revision>
  <dcterms:created xsi:type="dcterms:W3CDTF">2020-08-24T20:37:31Z</dcterms:created>
  <dcterms:modified xsi:type="dcterms:W3CDTF">2021-06-15T05:55:24Z</dcterms:modified>
</cp:coreProperties>
</file>