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1" r:id="rId3"/>
    <p:sldId id="263" r:id="rId4"/>
    <p:sldId id="262" r:id="rId5"/>
    <p:sldId id="264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[Диаграмма в Microsoft PowerPoint]Лист2!СводнаяТаблица1</c:name>
    <c:fmtId val="6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</c:pivotFmts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Лист2!$B$3</c:f>
              <c:strCache>
                <c:ptCount val="1"/>
                <c:pt idx="0">
                  <c:v>'Перебувало на розгляді справ і
матеріалів </c:v>
                </c:pt>
              </c:strCache>
            </c:strRef>
          </c:tx>
          <c:invertIfNegative val="0"/>
          <c:cat>
            <c:strRef>
              <c:f>Лист2!$A$4:$A$9</c:f>
              <c:strCache>
                <c:ptCount val="5"/>
                <c:pt idx="0">
                  <c:v>січень 2021.xls</c:v>
                </c:pt>
                <c:pt idx="1">
                  <c:v>лютий 2021.xls</c:v>
                </c:pt>
                <c:pt idx="2">
                  <c:v>березень 2021.xls</c:v>
                </c:pt>
                <c:pt idx="3">
                  <c:v>квітень 2021.xls</c:v>
                </c:pt>
                <c:pt idx="4">
                  <c:v>травень 2021.xls</c:v>
                </c:pt>
              </c:strCache>
            </c:strRef>
          </c:cat>
          <c:val>
            <c:numRef>
              <c:f>Лист2!$B$4:$B$9</c:f>
              <c:numCache>
                <c:formatCode>General</c:formatCode>
                <c:ptCount val="5"/>
                <c:pt idx="0">
                  <c:v>34820</c:v>
                </c:pt>
                <c:pt idx="1">
                  <c:v>38411</c:v>
                </c:pt>
                <c:pt idx="2">
                  <c:v>42404</c:v>
                </c:pt>
                <c:pt idx="3">
                  <c:v>46092</c:v>
                </c:pt>
                <c:pt idx="4">
                  <c:v>49418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04-4D3E-9C62-1C7A2CE716A3}"/>
            </c:ext>
          </c:extLst>
        </c:ser>
        <c:ser>
          <c:idx val="1"/>
          <c:order val="1"/>
          <c:tx>
            <c:strRef>
              <c:f>Лист2!$C$3</c:f>
              <c:strCache>
                <c:ptCount val="1"/>
                <c:pt idx="0">
                  <c:v>'Не розглянуто справ і
матеріалів 
на кінець звітного періоду </c:v>
                </c:pt>
              </c:strCache>
            </c:strRef>
          </c:tx>
          <c:invertIfNegative val="0"/>
          <c:cat>
            <c:strRef>
              <c:f>Лист2!$A$4:$A$9</c:f>
              <c:strCache>
                <c:ptCount val="5"/>
                <c:pt idx="0">
                  <c:v>січень 2021.xls</c:v>
                </c:pt>
                <c:pt idx="1">
                  <c:v>лютий 2021.xls</c:v>
                </c:pt>
                <c:pt idx="2">
                  <c:v>березень 2021.xls</c:v>
                </c:pt>
                <c:pt idx="3">
                  <c:v>квітень 2021.xls</c:v>
                </c:pt>
                <c:pt idx="4">
                  <c:v>травень 2021.xls</c:v>
                </c:pt>
              </c:strCache>
            </c:strRef>
          </c:cat>
          <c:val>
            <c:numRef>
              <c:f>Лист2!$C$4:$C$9</c:f>
              <c:numCache>
                <c:formatCode>General</c:formatCode>
                <c:ptCount val="5"/>
                <c:pt idx="0">
                  <c:v>32702</c:v>
                </c:pt>
                <c:pt idx="1">
                  <c:v>33291</c:v>
                </c:pt>
                <c:pt idx="2">
                  <c:v>33899</c:v>
                </c:pt>
                <c:pt idx="3">
                  <c:v>34169</c:v>
                </c:pt>
                <c:pt idx="4">
                  <c:v>34499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04-4D3E-9C62-1C7A2CE716A3}"/>
            </c:ext>
          </c:extLst>
        </c:ser>
        <c:ser>
          <c:idx val="2"/>
          <c:order val="2"/>
          <c:tx>
            <c:strRef>
              <c:f>Лист2!$D$3</c:f>
              <c:strCache>
                <c:ptCount val="1"/>
                <c:pt idx="0">
                  <c:v>'Надійшло у звітному періоді</c:v>
                </c:pt>
              </c:strCache>
            </c:strRef>
          </c:tx>
          <c:invertIfNegative val="0"/>
          <c:cat>
            <c:strRef>
              <c:f>Лист2!$A$4:$A$9</c:f>
              <c:strCache>
                <c:ptCount val="5"/>
                <c:pt idx="0">
                  <c:v>січень 2021.xls</c:v>
                </c:pt>
                <c:pt idx="1">
                  <c:v>лютий 2021.xls</c:v>
                </c:pt>
                <c:pt idx="2">
                  <c:v>березень 2021.xls</c:v>
                </c:pt>
                <c:pt idx="3">
                  <c:v>квітень 2021.xls</c:v>
                </c:pt>
                <c:pt idx="4">
                  <c:v>травень 2021.xls</c:v>
                </c:pt>
              </c:strCache>
            </c:strRef>
          </c:cat>
          <c:val>
            <c:numRef>
              <c:f>Лист2!$D$4:$D$9</c:f>
              <c:numCache>
                <c:formatCode>General</c:formatCode>
                <c:ptCount val="5"/>
                <c:pt idx="0">
                  <c:v>2483</c:v>
                </c:pt>
                <c:pt idx="1">
                  <c:v>6048</c:v>
                </c:pt>
                <c:pt idx="2">
                  <c:v>9975</c:v>
                </c:pt>
                <c:pt idx="3">
                  <c:v>13730</c:v>
                </c:pt>
                <c:pt idx="4">
                  <c:v>17080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04-4D3E-9C62-1C7A2CE716A3}"/>
            </c:ext>
          </c:extLst>
        </c:ser>
        <c:ser>
          <c:idx val="3"/>
          <c:order val="3"/>
          <c:tx>
            <c:strRef>
              <c:f>Лист2!$E$3</c:f>
              <c:strCache>
                <c:ptCount val="1"/>
                <c:pt idx="0">
                  <c:v>'Розглянуто справ і матеріалів</c:v>
                </c:pt>
              </c:strCache>
            </c:strRef>
          </c:tx>
          <c:invertIfNegative val="0"/>
          <c:cat>
            <c:strRef>
              <c:f>Лист2!$A$4:$A$9</c:f>
              <c:strCache>
                <c:ptCount val="5"/>
                <c:pt idx="0">
                  <c:v>січень 2021.xls</c:v>
                </c:pt>
                <c:pt idx="1">
                  <c:v>лютий 2021.xls</c:v>
                </c:pt>
                <c:pt idx="2">
                  <c:v>березень 2021.xls</c:v>
                </c:pt>
                <c:pt idx="3">
                  <c:v>квітень 2021.xls</c:v>
                </c:pt>
                <c:pt idx="4">
                  <c:v>травень 2021.xls</c:v>
                </c:pt>
              </c:strCache>
            </c:strRef>
          </c:cat>
          <c:val>
            <c:numRef>
              <c:f>Лист2!$E$4:$E$9</c:f>
              <c:numCache>
                <c:formatCode>General</c:formatCode>
                <c:ptCount val="5"/>
                <c:pt idx="0">
                  <c:v>2118</c:v>
                </c:pt>
                <c:pt idx="1">
                  <c:v>5120</c:v>
                </c:pt>
                <c:pt idx="2">
                  <c:v>8505</c:v>
                </c:pt>
                <c:pt idx="3">
                  <c:v>11923</c:v>
                </c:pt>
                <c:pt idx="4">
                  <c:v>14919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504-4D3E-9C62-1C7A2CE716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5998848"/>
        <c:axId val="386000384"/>
        <c:axId val="0"/>
      </c:bar3DChart>
      <c:catAx>
        <c:axId val="3859988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86000384"/>
        <c:crosses val="autoZero"/>
        <c:auto val="1"/>
        <c:lblAlgn val="ctr"/>
        <c:lblOffset val="100"/>
        <c:noMultiLvlLbl val="0"/>
      </c:catAx>
      <c:valAx>
        <c:axId val="386000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59988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7213600" y="3810000"/>
            <a:ext cx="49784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7213600" y="3897314"/>
            <a:ext cx="49784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7213600" y="4114801"/>
            <a:ext cx="49784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7213601" y="4164013"/>
            <a:ext cx="2620433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7213601" y="4198939"/>
            <a:ext cx="2620433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7213601" y="3962400"/>
            <a:ext cx="4085167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9836151" y="4060826"/>
            <a:ext cx="21336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4"/>
            <a:ext cx="12192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4"/>
            <a:ext cx="12192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8551333" y="3643313"/>
            <a:ext cx="3640667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12192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8940800" y="4206875"/>
            <a:ext cx="1280584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CD7A5-B861-4FD5-8FBE-4138C6B189A8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15.06.2021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1093451" y="1589"/>
            <a:ext cx="996949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3580D1B-95FF-4828-B035-22652DBF54EF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191585"/>
      </p:ext>
    </p:extLst>
  </p:cSld>
  <p:clrMapOvr>
    <a:masterClrMapping/>
  </p:clrMapOvr>
  <p:transition spd="slow" advTm="10000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02B91-BB49-43CB-811D-8339736F2776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15.06.2021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B3664-5114-4AD7-8854-4E4A9D0430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04072"/>
      </p:ext>
    </p:extLst>
  </p:cSld>
  <p:clrMapOvr>
    <a:masterClrMapping/>
  </p:clrMapOvr>
  <p:transition spd="slow" advTm="10000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7B1C5-77EF-4FDE-9D34-C0B2D42C815D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15.06.2021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CA84B-1CBC-4845-9BE1-49FCDC5C8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381439"/>
      </p:ext>
    </p:extLst>
  </p:cSld>
  <p:clrMapOvr>
    <a:masterClrMapping/>
  </p:clrMapOvr>
  <p:transition spd="slow" advTm="10000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609600" y="2249488"/>
            <a:ext cx="10972800" cy="4324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B7A42-54C3-4F07-9D0D-BC1DBC3D0F06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15.06.2021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F639F-BA91-4162-B205-828930F0CC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606519"/>
      </p:ext>
    </p:extLst>
  </p:cSld>
  <p:clrMapOvr>
    <a:masterClrMapping/>
  </p:clrMapOvr>
  <p:transition spd="slow" advTm="10000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2F957-85B9-40AE-A552-28C38040472D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15.06.2021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AFCB4-05F2-4CE8-A7DC-6B2D9C3914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906847"/>
      </p:ext>
    </p:extLst>
  </p:cSld>
  <p:clrMapOvr>
    <a:masterClrMapping/>
  </p:clrMapOvr>
  <p:transition spd="slow" advTm="10000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C10AC-0AD9-4ED5-A942-0FB7C8BBBDD4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15.06.2021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361A3-62BF-45AE-AFBF-4AC9137704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82841"/>
      </p:ext>
    </p:extLst>
  </p:cSld>
  <p:clrMapOvr>
    <a:masterClrMapping/>
  </p:clrMapOvr>
  <p:transition spd="slow" advTm="10000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8CAD4-654E-4476-8A9A-B700D3685587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15.06.2021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600F4-E240-48F6-AE53-3B1D203CA5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086644"/>
      </p:ext>
    </p:extLst>
  </p:cSld>
  <p:clrMapOvr>
    <a:masterClrMapping/>
  </p:clrMapOvr>
  <p:transition spd="slow" advTm="10000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50C8786-7B7B-4CBE-A19C-B566B9D51EBF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15.06.2021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FA9C8AC-FBD5-4CAD-BD45-51BA70408A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618928"/>
      </p:ext>
    </p:extLst>
  </p:cSld>
  <p:clrMapOvr>
    <a:masterClrMapping/>
  </p:clrMapOvr>
  <p:transition spd="slow" advTm="10000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777818" y="612775"/>
            <a:ext cx="1276349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783EF-FD20-47F0-8CF6-9CB282C2EBD5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15.06.2021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17766-59F5-4D9C-AD51-FF87D0A30E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503621"/>
      </p:ext>
    </p:extLst>
  </p:cSld>
  <p:clrMapOvr>
    <a:masterClrMapping/>
  </p:clrMapOvr>
  <p:transition spd="slow" advTm="10000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63F19-BEA0-4D7A-93C7-914562A3558F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15.06.2021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400C8-9C2A-4D6E-A0A4-B253B173B3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703658"/>
      </p:ext>
    </p:extLst>
  </p:cSld>
  <p:clrMapOvr>
    <a:masterClrMapping/>
  </p:clrMapOvr>
  <p:transition spd="slow" advTm="10000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ED863-29C3-458D-BF72-1DA81B21C898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15.06.2021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4A973-A349-4EA6-AF05-10A199810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637740"/>
      </p:ext>
    </p:extLst>
  </p:cSld>
  <p:clrMapOvr>
    <a:masterClrMapping/>
  </p:clrMapOvr>
  <p:transition spd="slow" advTm="10000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27076-9DE6-47CE-AA0C-932B975297D5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15.06.2021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D630E-D1E1-48EC-AD21-9B450D5DA1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611239"/>
      </p:ext>
    </p:extLst>
  </p:cSld>
  <p:clrMapOvr>
    <a:masterClrMapping/>
  </p:clrMapOvr>
  <p:transition spd="slow" advTm="10000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4"/>
            <a:ext cx="12192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12192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6"/>
            <a:ext cx="12192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7213600" y="360364"/>
            <a:ext cx="49784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7213600" y="439739"/>
            <a:ext cx="49784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7209367" y="496889"/>
            <a:ext cx="4085167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9831917" y="588963"/>
            <a:ext cx="21336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12113684" y="-1588"/>
            <a:ext cx="762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12058651" y="-1588"/>
            <a:ext cx="381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12033251" y="-1588"/>
            <a:ext cx="12700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11967633" y="-1588"/>
            <a:ext cx="35984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11887201" y="0"/>
            <a:ext cx="74084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11832167" y="0"/>
            <a:ext cx="10584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1143000"/>
            <a:ext cx="10972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609600" y="2249488"/>
            <a:ext cx="109728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782051" y="612775"/>
            <a:ext cx="1276349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52EBBA4E-A168-48DB-8121-C30D2BE5AC1E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15.06.2021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7010401" y="612775"/>
            <a:ext cx="1767417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98717" y="1588"/>
            <a:ext cx="1016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B5D1A57B-0EE4-44EE-A704-2648C45322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594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 advTm="10000">
    <p:cover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Вплив підвищеного навантаження на результати розгляду справ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uk-UA" dirty="0" smtClean="0"/>
              <a:t>На прикладі ОАС м. Києва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10749698"/>
      </p:ext>
    </p:extLst>
  </p:cSld>
  <p:clrMapOvr>
    <a:masterClrMapping/>
  </p:clrMapOvr>
  <p:transition spd="slow" advTm="10000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Заголовок 1"/>
          <p:cNvSpPr>
            <a:spLocks noGrp="1"/>
          </p:cNvSpPr>
          <p:nvPr>
            <p:ph type="title"/>
          </p:nvPr>
        </p:nvSpPr>
        <p:spPr>
          <a:xfrm>
            <a:off x="1415479" y="260648"/>
            <a:ext cx="10341091" cy="1150938"/>
          </a:xfrm>
        </p:spPr>
        <p:txBody>
          <a:bodyPr/>
          <a:lstStyle/>
          <a:p>
            <a:pPr algn="ctr" eaLnBrk="1" hangingPunct="1"/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Штатна чисельність </a:t>
            </a:r>
            <a:r>
              <a:rPr lang="uk-U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суддів 2020 </a:t>
            </a:r>
            <a:endParaRPr lang="uk-U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342" name="Object 6"/>
          <p:cNvGraphicFramePr>
            <a:graphicFrameLocks noGrp="1"/>
          </p:cNvGraphicFramePr>
          <p:nvPr>
            <p:ph idx="1"/>
            <p:extLst/>
          </p:nvPr>
        </p:nvGraphicFramePr>
        <p:xfrm>
          <a:off x="1631504" y="2132856"/>
          <a:ext cx="8899178" cy="4633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Аркуш" r:id="rId3" imgW="8439086" imgH="4476682" progId="Excel.Sheet.8">
                  <p:embed/>
                </p:oleObj>
              </mc:Choice>
              <mc:Fallback>
                <p:oleObj name="Аркуш" r:id="rId3" imgW="8439086" imgH="4476682" progId="Excel.Sheet.8">
                  <p:embed/>
                  <p:pic>
                    <p:nvPicPr>
                      <p:cNvPr id="14342" name="Object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504" y="2132856"/>
                        <a:ext cx="8899178" cy="463334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TextBox 5"/>
          <p:cNvSpPr txBox="1">
            <a:spLocks noChangeArrowheads="1"/>
          </p:cNvSpPr>
          <p:nvPr/>
        </p:nvSpPr>
        <p:spPr bwMode="auto">
          <a:xfrm>
            <a:off x="1524000" y="1189650"/>
            <a:ext cx="9144000" cy="1200329"/>
          </a:xfrm>
          <a:prstGeom prst="rect">
            <a:avLst/>
          </a:prstGeom>
          <a:solidFill>
            <a:srgbClr val="0099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Станом на 01.01.2021 40 суддів мають повноваження на здійснення правосуддя, що становить 82% від загальної кількості суддів. В той же час, станом на 01.01.2017 такий показник складав 33%, станом на 01.01.2018 – 73%, станом на 01.01.2019 – 76%, а станом на 01.01.2020 – 78%. </a:t>
            </a:r>
          </a:p>
        </p:txBody>
      </p:sp>
    </p:spTree>
    <p:extLst>
      <p:ext uri="{BB962C8B-B14F-4D97-AF65-F5344CB8AC3E}">
        <p14:creationId xmlns:p14="http://schemas.microsoft.com/office/powerpoint/2010/main" val="1486684847"/>
      </p:ext>
    </p:extLst>
  </p:cSld>
  <p:clrMapOvr>
    <a:masterClrMapping/>
  </p:clrMapOvr>
  <p:transition spd="slow" advTm="6000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Заголовок 1"/>
          <p:cNvSpPr>
            <a:spLocks noGrp="1"/>
          </p:cNvSpPr>
          <p:nvPr>
            <p:ph type="title"/>
          </p:nvPr>
        </p:nvSpPr>
        <p:spPr>
          <a:xfrm>
            <a:off x="1559497" y="332656"/>
            <a:ext cx="7721637" cy="1800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Середньомісячна кількість справ і матеріалів на одного суддю ОАСК у динаміці останніх 5-и років </a:t>
            </a:r>
          </a:p>
        </p:txBody>
      </p:sp>
      <p:graphicFrame>
        <p:nvGraphicFramePr>
          <p:cNvPr id="19462" name="Object 6"/>
          <p:cNvGraphicFramePr>
            <a:graphicFrameLocks noGrp="1"/>
          </p:cNvGraphicFramePr>
          <p:nvPr>
            <p:ph idx="1"/>
            <p:extLst/>
          </p:nvPr>
        </p:nvGraphicFramePr>
        <p:xfrm>
          <a:off x="1631504" y="2204864"/>
          <a:ext cx="8064896" cy="4531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Аркуш" r:id="rId3" imgW="7781943" imgH="4819599" progId="Excel.Sheet.8">
                  <p:embed/>
                </p:oleObj>
              </mc:Choice>
              <mc:Fallback>
                <p:oleObj name="Аркуш" r:id="rId3" imgW="7781943" imgH="4819599" progId="Excel.Sheet.8">
                  <p:embed/>
                  <p:pic>
                    <p:nvPicPr>
                      <p:cNvPr id="19462" name="Object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504" y="2204864"/>
                        <a:ext cx="8064896" cy="453186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7608168" y="3789041"/>
            <a:ext cx="259228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53548A">
                    <a:lumMod val="60000"/>
                    <a:lumOff val="40000"/>
                  </a:srgb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Такі дані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3548A">
                    <a:lumMod val="60000"/>
                    <a:lumOff val="40000"/>
                  </a:srgb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53548A">
                    <a:lumMod val="60000"/>
                    <a:lumOff val="40000"/>
                  </a:srgb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наглядно вказують на динаміку щодо збільшення надходження до суду справ та матеріалів протягом останніх трьох років.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53548A">
                  <a:lumMod val="60000"/>
                  <a:lumOff val="40000"/>
                </a:srgbClr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241088"/>
      </p:ext>
    </p:extLst>
  </p:cSld>
  <p:clrMapOvr>
    <a:masterClrMapping/>
  </p:clrMapOvr>
  <p:transition spd="slow" advTm="6000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Заголовок 1"/>
          <p:cNvSpPr>
            <a:spLocks noGrp="1"/>
          </p:cNvSpPr>
          <p:nvPr>
            <p:ph type="title"/>
          </p:nvPr>
        </p:nvSpPr>
        <p:spPr>
          <a:xfrm>
            <a:off x="1536576" y="260648"/>
            <a:ext cx="7848872" cy="2016224"/>
          </a:xfrm>
        </p:spPr>
        <p:txBody>
          <a:bodyPr>
            <a:noAutofit/>
          </a:bodyPr>
          <a:lstStyle/>
          <a:p>
            <a:pPr algn="ctr" eaLnBrk="1" hangingPunct="1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Залишок нерозглянутих справ і матеріалів на кінець року </a:t>
            </a:r>
            <a:b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становить 32 528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1510" name="Object 6"/>
          <p:cNvGraphicFramePr>
            <a:graphicFrameLocks/>
          </p:cNvGraphicFramePr>
          <p:nvPr>
            <p:extLst/>
          </p:nvPr>
        </p:nvGraphicFramePr>
        <p:xfrm>
          <a:off x="1415480" y="1772816"/>
          <a:ext cx="8892480" cy="521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Аркуш" r:id="rId3" imgW="8229600" imgH="4438701" progId="Excel.Sheet.8">
                  <p:embed/>
                </p:oleObj>
              </mc:Choice>
              <mc:Fallback>
                <p:oleObj name="Аркуш" r:id="rId3" imgW="8229600" imgH="4438701" progId="Excel.Sheet.8">
                  <p:embed/>
                  <p:pic>
                    <p:nvPicPr>
                      <p:cNvPr id="2151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5480" y="1772816"/>
                        <a:ext cx="8892480" cy="52133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6347459"/>
      </p:ext>
    </p:extLst>
  </p:cSld>
  <p:clrMapOvr>
    <a:masterClrMapping/>
  </p:clrMapOvr>
  <p:transition spd="slow" advTm="6000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Відомості про навантаження у 2021 р.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2448698"/>
              </p:ext>
            </p:extLst>
          </p:nvPr>
        </p:nvGraphicFramePr>
        <p:xfrm>
          <a:off x="609600" y="2249488"/>
          <a:ext cx="109728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2167723"/>
      </p:ext>
    </p:extLst>
  </p:cSld>
  <p:clrMapOvr>
    <a:masterClrMapping/>
  </p:clrMapOvr>
  <p:transition spd="slow" advTm="10000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117</Words>
  <Application>Microsoft Office PowerPoint</Application>
  <PresentationFormat>Широкоэкранный</PresentationFormat>
  <Paragraphs>8</Paragraphs>
  <Slides>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Georgia</vt:lpstr>
      <vt:lpstr>Trebuchet MS</vt:lpstr>
      <vt:lpstr>Wingdings 2</vt:lpstr>
      <vt:lpstr>Городская</vt:lpstr>
      <vt:lpstr>Аркуш</vt:lpstr>
      <vt:lpstr>Вплив підвищеного навантаження на результати розгляду справ</vt:lpstr>
      <vt:lpstr>Штатна чисельність суддів 2020 </vt:lpstr>
      <vt:lpstr>Середньомісячна кількість справ і матеріалів на одного суддю ОАСК у динаміці останніх 5-и років </vt:lpstr>
      <vt:lpstr>Залишок нерозглянутих справ і матеріалів на кінець року  становить 32 528</vt:lpstr>
      <vt:lpstr>Відомості про навантаження у 2021 р.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Арсірій Р.О.</dc:creator>
  <cp:lastModifiedBy>Roman</cp:lastModifiedBy>
  <cp:revision>9</cp:revision>
  <dcterms:created xsi:type="dcterms:W3CDTF">2021-06-07T07:52:01Z</dcterms:created>
  <dcterms:modified xsi:type="dcterms:W3CDTF">2021-06-15T09:00:00Z</dcterms:modified>
</cp:coreProperties>
</file>