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389" r:id="rId3"/>
    <p:sldId id="376" r:id="rId4"/>
    <p:sldId id="375" r:id="rId5"/>
    <p:sldId id="391" r:id="rId6"/>
    <p:sldId id="392" r:id="rId7"/>
    <p:sldId id="404" r:id="rId8"/>
    <p:sldId id="401" r:id="rId9"/>
    <p:sldId id="402" r:id="rId10"/>
    <p:sldId id="403" r:id="rId11"/>
    <p:sldId id="374" r:id="rId12"/>
    <p:sldId id="373" r:id="rId13"/>
    <p:sldId id="383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 autoAdjust="0"/>
    <p:restoredTop sz="80547" autoAdjust="0"/>
  </p:normalViewPr>
  <p:slideViewPr>
    <p:cSldViewPr snapToGrid="0" snapToObjects="1">
      <p:cViewPr varScale="1">
        <p:scale>
          <a:sx n="89" d="100"/>
          <a:sy n="89" d="100"/>
        </p:scale>
        <p:origin x="15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Відкриття провадження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2021 рік</c:v>
                </c:pt>
                <c:pt idx="1">
                  <c:v>2020 рік</c:v>
                </c:pt>
                <c:pt idx="2">
                  <c:v>2019 рік</c:v>
                </c:pt>
                <c:pt idx="3">
                  <c:v>2018 рік</c:v>
                </c:pt>
                <c:pt idx="4">
                  <c:v>2017 рік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</c:v>
                </c:pt>
                <c:pt idx="1">
                  <c:v>528</c:v>
                </c:pt>
                <c:pt idx="2">
                  <c:v>356</c:v>
                </c:pt>
                <c:pt idx="3">
                  <c:v>377</c:v>
                </c:pt>
                <c:pt idx="4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1-6D4D-A553-5192A96C7C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Ліквідація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2021 рік</c:v>
                </c:pt>
                <c:pt idx="1">
                  <c:v>2020 рік</c:v>
                </c:pt>
                <c:pt idx="2">
                  <c:v>2019 рік</c:v>
                </c:pt>
                <c:pt idx="3">
                  <c:v>2018 рік</c:v>
                </c:pt>
                <c:pt idx="4">
                  <c:v>2017 рік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213</c:v>
                </c:pt>
                <c:pt idx="1">
                  <c:v>428</c:v>
                </c:pt>
                <c:pt idx="2">
                  <c:v>703</c:v>
                </c:pt>
                <c:pt idx="3">
                  <c:v>833</c:v>
                </c:pt>
                <c:pt idx="4">
                  <c:v>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1-6D4D-A553-5192A96C7C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Санація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2021 рік</c:v>
                </c:pt>
                <c:pt idx="1">
                  <c:v>2020 рік</c:v>
                </c:pt>
                <c:pt idx="2">
                  <c:v>2019 рік</c:v>
                </c:pt>
                <c:pt idx="3">
                  <c:v>2018 рік</c:v>
                </c:pt>
                <c:pt idx="4">
                  <c:v>2017 рік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17</c:v>
                </c:pt>
                <c:pt idx="2">
                  <c:v>18</c:v>
                </c:pt>
                <c:pt idx="3">
                  <c:v>27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01-6D4D-A553-5192A96C7C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Досудова санація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2021 рік</c:v>
                </c:pt>
                <c:pt idx="1">
                  <c:v>2020 рік</c:v>
                </c:pt>
                <c:pt idx="2">
                  <c:v>2019 рік</c:v>
                </c:pt>
                <c:pt idx="3">
                  <c:v>2018 рік</c:v>
                </c:pt>
                <c:pt idx="4">
                  <c:v>2017 рік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01-6D4D-A553-5192A96C7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1801344"/>
        <c:axId val="1405714192"/>
      </c:barChart>
      <c:catAx>
        <c:axId val="14218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714192"/>
        <c:crosses val="autoZero"/>
        <c:auto val="1"/>
        <c:lblAlgn val="ctr"/>
        <c:lblOffset val="100"/>
        <c:noMultiLvlLbl val="0"/>
      </c:catAx>
      <c:valAx>
        <c:axId val="140571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80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248BF-9C33-5D41-B32E-EB361416695A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E6D9D7-1BF4-E948-A78A-17C680A26E08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charset="0"/>
            <a:buChar char="•"/>
          </a:pPr>
          <a:r>
            <a:rPr lang="uk-UA" sz="4000" dirty="0"/>
            <a:t>Мораторій на задоволення вимог кредиторів</a:t>
          </a:r>
        </a:p>
      </dgm:t>
    </dgm:pt>
    <dgm:pt modelId="{2361175B-DC48-7647-94C5-D2F1E2AA6F19}" type="parTrans" cxnId="{ACC9B2BC-06EC-C441-BDFA-312C7F927C73}">
      <dgm:prSet/>
      <dgm:spPr/>
      <dgm:t>
        <a:bodyPr/>
        <a:lstStyle/>
        <a:p>
          <a:endParaRPr lang="ru-RU"/>
        </a:p>
      </dgm:t>
    </dgm:pt>
    <dgm:pt modelId="{B3BF6E71-6165-894B-863F-742AF45820DA}" type="sibTrans" cxnId="{ACC9B2BC-06EC-C441-BDFA-312C7F927C73}">
      <dgm:prSet/>
      <dgm:spPr/>
      <dgm:t>
        <a:bodyPr/>
        <a:lstStyle/>
        <a:p>
          <a:endParaRPr lang="ru-RU"/>
        </a:p>
      </dgm:t>
    </dgm:pt>
    <dgm:pt modelId="{AA8EC6FC-F14E-7F43-9CEB-FC87EDF03FF7}">
      <dgm:prSet phldrT="[Текст]" custT="1"/>
      <dgm:spPr>
        <a:solidFill>
          <a:schemeClr val="tx2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uk-UA" sz="3000">
              <a:latin typeface="+mn-lt"/>
              <a:ea typeface="Times New Roman" charset="0"/>
              <a:cs typeface="Times New Roman" charset="0"/>
            </a:rPr>
            <a:t>Контроль над </a:t>
          </a:r>
          <a:r>
            <a:rPr lang="uk-UA" sz="3000" dirty="0">
              <a:latin typeface="+mn-lt"/>
              <a:ea typeface="Times New Roman" charset="0"/>
              <a:cs typeface="Times New Roman" charset="0"/>
            </a:rPr>
            <a:t>підприємством</a:t>
          </a:r>
          <a:endParaRPr lang="ru-RU" sz="3000" dirty="0">
            <a:latin typeface="+mn-lt"/>
          </a:endParaRPr>
        </a:p>
      </dgm:t>
    </dgm:pt>
    <dgm:pt modelId="{079BA43A-EE3C-1F48-BD51-37A4250E8FCE}" type="parTrans" cxnId="{31734286-BECC-BB43-9E05-2F88C053E553}">
      <dgm:prSet/>
      <dgm:spPr/>
      <dgm:t>
        <a:bodyPr/>
        <a:lstStyle/>
        <a:p>
          <a:endParaRPr lang="ru-RU"/>
        </a:p>
      </dgm:t>
    </dgm:pt>
    <dgm:pt modelId="{C36CBFCB-0525-0140-9860-2675B1D6C858}" type="sibTrans" cxnId="{31734286-BECC-BB43-9E05-2F88C053E553}">
      <dgm:prSet/>
      <dgm:spPr/>
      <dgm:t>
        <a:bodyPr/>
        <a:lstStyle/>
        <a:p>
          <a:endParaRPr lang="ru-RU"/>
        </a:p>
      </dgm:t>
    </dgm:pt>
    <dgm:pt modelId="{F36BDEEF-A026-7B4B-B651-5404FF205A00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2500" dirty="0">
              <a:latin typeface="+mn-lt"/>
              <a:ea typeface="Times New Roman" charset="0"/>
              <a:cs typeface="Times New Roman" charset="0"/>
            </a:rPr>
            <a:t>Швидкість процедури</a:t>
          </a:r>
          <a:endParaRPr lang="ru-RU" sz="2500" dirty="0">
            <a:latin typeface="+mn-lt"/>
          </a:endParaRPr>
        </a:p>
      </dgm:t>
    </dgm:pt>
    <dgm:pt modelId="{90D1283A-2FF8-4742-9F25-BEA35DB025A2}" type="parTrans" cxnId="{892B5BD8-0549-F742-8F2F-4B581A0615C9}">
      <dgm:prSet/>
      <dgm:spPr/>
      <dgm:t>
        <a:bodyPr/>
        <a:lstStyle/>
        <a:p>
          <a:endParaRPr lang="ru-RU"/>
        </a:p>
      </dgm:t>
    </dgm:pt>
    <dgm:pt modelId="{2198FE75-6015-7A44-8FB2-3AC537DF1A31}" type="sibTrans" cxnId="{892B5BD8-0549-F742-8F2F-4B581A0615C9}">
      <dgm:prSet/>
      <dgm:spPr/>
      <dgm:t>
        <a:bodyPr/>
        <a:lstStyle/>
        <a:p>
          <a:endParaRPr lang="ru-RU"/>
        </a:p>
      </dgm:t>
    </dgm:pt>
    <dgm:pt modelId="{DB1D7FED-F4C9-3747-A0FA-6F998184E4B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2500" dirty="0">
              <a:latin typeface="+mn-lt"/>
              <a:ea typeface="Times New Roman" charset="0"/>
              <a:cs typeface="Times New Roman" charset="0"/>
            </a:rPr>
            <a:t>Гнучке управління активами</a:t>
          </a:r>
          <a:endParaRPr lang="ru-RU" sz="3000" dirty="0">
            <a:latin typeface="+mn-lt"/>
          </a:endParaRPr>
        </a:p>
      </dgm:t>
    </dgm:pt>
    <dgm:pt modelId="{0CD7F6D7-3096-8542-9121-549A1A7D359E}" type="parTrans" cxnId="{39E1616E-5213-F248-9944-197BE4300D11}">
      <dgm:prSet/>
      <dgm:spPr/>
      <dgm:t>
        <a:bodyPr/>
        <a:lstStyle/>
        <a:p>
          <a:endParaRPr lang="ru-RU"/>
        </a:p>
      </dgm:t>
    </dgm:pt>
    <dgm:pt modelId="{8CEFCCB5-192D-4E45-A578-B24ACC878B15}" type="sibTrans" cxnId="{39E1616E-5213-F248-9944-197BE4300D11}">
      <dgm:prSet/>
      <dgm:spPr/>
      <dgm:t>
        <a:bodyPr/>
        <a:lstStyle/>
        <a:p>
          <a:endParaRPr lang="ru-RU"/>
        </a:p>
      </dgm:t>
    </dgm:pt>
    <dgm:pt modelId="{4EAC4D1C-15E0-EB4A-938A-782383AF2DD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sz="3000" noProof="0" dirty="0">
              <a:latin typeface="+mn-lt"/>
            </a:rPr>
            <a:t>Строк санації</a:t>
          </a:r>
        </a:p>
      </dgm:t>
    </dgm:pt>
    <dgm:pt modelId="{1631864F-B000-EF4F-BDC5-E9256CC53C3F}" type="parTrans" cxnId="{B0E08700-408E-964A-9607-1557181F939B}">
      <dgm:prSet/>
      <dgm:spPr/>
      <dgm:t>
        <a:bodyPr/>
        <a:lstStyle/>
        <a:p>
          <a:endParaRPr lang="ru-RU"/>
        </a:p>
      </dgm:t>
    </dgm:pt>
    <dgm:pt modelId="{2626C73B-0958-8F4E-A19A-B12F7775464F}" type="sibTrans" cxnId="{B0E08700-408E-964A-9607-1557181F939B}">
      <dgm:prSet/>
      <dgm:spPr/>
      <dgm:t>
        <a:bodyPr/>
        <a:lstStyle/>
        <a:p>
          <a:endParaRPr lang="ru-RU"/>
        </a:p>
      </dgm:t>
    </dgm:pt>
    <dgm:pt modelId="{A499A9CB-3E49-7041-BC47-0DF48243E24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500" dirty="0">
              <a:latin typeface="+mn-lt"/>
              <a:ea typeface="Times New Roman" charset="0"/>
              <a:cs typeface="Times New Roman" charset="0"/>
            </a:rPr>
            <a:t>Податкова оптимізація</a:t>
          </a:r>
          <a:endParaRPr lang="ru-RU" sz="2500" dirty="0">
            <a:latin typeface="+mn-lt"/>
          </a:endParaRPr>
        </a:p>
      </dgm:t>
    </dgm:pt>
    <dgm:pt modelId="{B4FFE490-81B0-1C4A-A7C8-1BC35A012DCC}" type="parTrans" cxnId="{C980A102-B812-504C-9526-587CAB38B05C}">
      <dgm:prSet/>
      <dgm:spPr/>
      <dgm:t>
        <a:bodyPr/>
        <a:lstStyle/>
        <a:p>
          <a:endParaRPr lang="ru-RU"/>
        </a:p>
      </dgm:t>
    </dgm:pt>
    <dgm:pt modelId="{B61DFFBB-23D6-7F4B-8B99-4702D27FE4BD}" type="sibTrans" cxnId="{C980A102-B812-504C-9526-587CAB38B05C}">
      <dgm:prSet/>
      <dgm:spPr/>
      <dgm:t>
        <a:bodyPr/>
        <a:lstStyle/>
        <a:p>
          <a:endParaRPr lang="ru-RU"/>
        </a:p>
      </dgm:t>
    </dgm:pt>
    <dgm:pt modelId="{C20B06FB-4F86-744A-ABA3-FF7DEA066799}" type="pres">
      <dgm:prSet presAssocID="{5A3248BF-9C33-5D41-B32E-EB36141669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8ACAE8-7EB6-BF4E-814E-5C1657F79BCB}" type="pres">
      <dgm:prSet presAssocID="{99E6D9D7-1BF4-E948-A78A-17C680A26E08}" presName="vertOne" presStyleCnt="0"/>
      <dgm:spPr/>
    </dgm:pt>
    <dgm:pt modelId="{4F02C38B-9DB0-EF4B-B33F-FBF36C37B6C4}" type="pres">
      <dgm:prSet presAssocID="{99E6D9D7-1BF4-E948-A78A-17C680A26E08}" presName="txOne" presStyleLbl="node0" presStyleIdx="0" presStyleCnt="1" custLinFactY="-6167" custLinFactNeighborX="2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1BD90-2E1B-994E-84E4-6329DF70CFDE}" type="pres">
      <dgm:prSet presAssocID="{99E6D9D7-1BF4-E948-A78A-17C680A26E08}" presName="parTransOne" presStyleCnt="0"/>
      <dgm:spPr/>
    </dgm:pt>
    <dgm:pt modelId="{8F01B27C-36EB-4242-87FB-4EE20B8FD4E9}" type="pres">
      <dgm:prSet presAssocID="{99E6D9D7-1BF4-E948-A78A-17C680A26E08}" presName="horzOne" presStyleCnt="0"/>
      <dgm:spPr/>
    </dgm:pt>
    <dgm:pt modelId="{D09E0ABB-A354-FD4C-B07F-E1093833BB6F}" type="pres">
      <dgm:prSet presAssocID="{AA8EC6FC-F14E-7F43-9CEB-FC87EDF03FF7}" presName="vertTwo" presStyleCnt="0"/>
      <dgm:spPr/>
    </dgm:pt>
    <dgm:pt modelId="{367FC262-53B1-B94B-B30B-8A1C68CB3F2B}" type="pres">
      <dgm:prSet presAssocID="{AA8EC6FC-F14E-7F43-9CEB-FC87EDF03FF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98F8E3-412F-1843-81FC-8462C324CF9C}" type="pres">
      <dgm:prSet presAssocID="{AA8EC6FC-F14E-7F43-9CEB-FC87EDF03FF7}" presName="parTransTwo" presStyleCnt="0"/>
      <dgm:spPr/>
    </dgm:pt>
    <dgm:pt modelId="{754840A1-2AB9-504F-8A8C-4EE5AD1693A8}" type="pres">
      <dgm:prSet presAssocID="{AA8EC6FC-F14E-7F43-9CEB-FC87EDF03FF7}" presName="horzTwo" presStyleCnt="0"/>
      <dgm:spPr/>
    </dgm:pt>
    <dgm:pt modelId="{A350D6FA-75EE-064A-8B0C-9357165BFA32}" type="pres">
      <dgm:prSet presAssocID="{F36BDEEF-A026-7B4B-B651-5404FF205A00}" presName="vertThree" presStyleCnt="0"/>
      <dgm:spPr/>
    </dgm:pt>
    <dgm:pt modelId="{7A90D842-D56F-6D4E-9207-C294C7782993}" type="pres">
      <dgm:prSet presAssocID="{F36BDEEF-A026-7B4B-B651-5404FF205A0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63254-B39E-534C-A467-0D09DC6DE053}" type="pres">
      <dgm:prSet presAssocID="{F36BDEEF-A026-7B4B-B651-5404FF205A00}" presName="horzThree" presStyleCnt="0"/>
      <dgm:spPr/>
    </dgm:pt>
    <dgm:pt modelId="{5F042022-88B2-4049-8334-B47576A9E5BD}" type="pres">
      <dgm:prSet presAssocID="{2198FE75-6015-7A44-8FB2-3AC537DF1A31}" presName="sibSpaceThree" presStyleCnt="0"/>
      <dgm:spPr/>
    </dgm:pt>
    <dgm:pt modelId="{2E30A424-39E4-A14F-8568-4C71C5FD53E6}" type="pres">
      <dgm:prSet presAssocID="{DB1D7FED-F4C9-3747-A0FA-6F998184E4B2}" presName="vertThree" presStyleCnt="0"/>
      <dgm:spPr/>
    </dgm:pt>
    <dgm:pt modelId="{308B7144-986C-9F42-8E02-70D2A3AA1F00}" type="pres">
      <dgm:prSet presAssocID="{DB1D7FED-F4C9-3747-A0FA-6F998184E4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CF3AB-AF0D-8A4E-9058-6A04A419FC72}" type="pres">
      <dgm:prSet presAssocID="{DB1D7FED-F4C9-3747-A0FA-6F998184E4B2}" presName="horzThree" presStyleCnt="0"/>
      <dgm:spPr/>
    </dgm:pt>
    <dgm:pt modelId="{AF72CD65-0061-E84F-92A4-C8C330D13E30}" type="pres">
      <dgm:prSet presAssocID="{C36CBFCB-0525-0140-9860-2675B1D6C858}" presName="sibSpaceTwo" presStyleCnt="0"/>
      <dgm:spPr/>
    </dgm:pt>
    <dgm:pt modelId="{C308DCB7-6027-D04F-AAB0-06752009EF21}" type="pres">
      <dgm:prSet presAssocID="{4EAC4D1C-15E0-EB4A-938A-782383AF2DDC}" presName="vertTwo" presStyleCnt="0"/>
      <dgm:spPr/>
    </dgm:pt>
    <dgm:pt modelId="{B75F0D03-1ED7-3B4F-A8FE-E8DE0B5E2FA0}" type="pres">
      <dgm:prSet presAssocID="{4EAC4D1C-15E0-EB4A-938A-782383AF2D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721CE7-0460-F94E-A4B8-407612D3A6FB}" type="pres">
      <dgm:prSet presAssocID="{4EAC4D1C-15E0-EB4A-938A-782383AF2DDC}" presName="parTransTwo" presStyleCnt="0"/>
      <dgm:spPr/>
    </dgm:pt>
    <dgm:pt modelId="{B1C953A7-FE7D-FA40-A218-463D745F08E4}" type="pres">
      <dgm:prSet presAssocID="{4EAC4D1C-15E0-EB4A-938A-782383AF2DDC}" presName="horzTwo" presStyleCnt="0"/>
      <dgm:spPr/>
    </dgm:pt>
    <dgm:pt modelId="{10114838-6094-3B49-94A1-E52A3D421EB5}" type="pres">
      <dgm:prSet presAssocID="{A499A9CB-3E49-7041-BC47-0DF48243E249}" presName="vertThree" presStyleCnt="0"/>
      <dgm:spPr/>
    </dgm:pt>
    <dgm:pt modelId="{1E11025B-C20D-1D42-AF3B-6E569C64CD30}" type="pres">
      <dgm:prSet presAssocID="{A499A9CB-3E49-7041-BC47-0DF48243E24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C188A-C58D-1C4A-99BE-8E7E0925D4AD}" type="pres">
      <dgm:prSet presAssocID="{A499A9CB-3E49-7041-BC47-0DF48243E249}" presName="horzThree" presStyleCnt="0"/>
      <dgm:spPr/>
    </dgm:pt>
  </dgm:ptLst>
  <dgm:cxnLst>
    <dgm:cxn modelId="{C980A102-B812-504C-9526-587CAB38B05C}" srcId="{4EAC4D1C-15E0-EB4A-938A-782383AF2DDC}" destId="{A499A9CB-3E49-7041-BC47-0DF48243E249}" srcOrd="0" destOrd="0" parTransId="{B4FFE490-81B0-1C4A-A7C8-1BC35A012DCC}" sibTransId="{B61DFFBB-23D6-7F4B-8B99-4702D27FE4BD}"/>
    <dgm:cxn modelId="{629397F3-73CF-4F43-86EF-90B3572F3429}" type="presOf" srcId="{5A3248BF-9C33-5D41-B32E-EB361416695A}" destId="{C20B06FB-4F86-744A-ABA3-FF7DEA066799}" srcOrd="0" destOrd="0" presId="urn:microsoft.com/office/officeart/2005/8/layout/hierarchy4"/>
    <dgm:cxn modelId="{EB79DAF7-DC13-C040-91A5-F0019494AFA2}" type="presOf" srcId="{99E6D9D7-1BF4-E948-A78A-17C680A26E08}" destId="{4F02C38B-9DB0-EF4B-B33F-FBF36C37B6C4}" srcOrd="0" destOrd="0" presId="urn:microsoft.com/office/officeart/2005/8/layout/hierarchy4"/>
    <dgm:cxn modelId="{892B5BD8-0549-F742-8F2F-4B581A0615C9}" srcId="{AA8EC6FC-F14E-7F43-9CEB-FC87EDF03FF7}" destId="{F36BDEEF-A026-7B4B-B651-5404FF205A00}" srcOrd="0" destOrd="0" parTransId="{90D1283A-2FF8-4742-9F25-BEA35DB025A2}" sibTransId="{2198FE75-6015-7A44-8FB2-3AC537DF1A31}"/>
    <dgm:cxn modelId="{EC90A91F-CEB6-4047-B61E-80547B71CE7D}" type="presOf" srcId="{F36BDEEF-A026-7B4B-B651-5404FF205A00}" destId="{7A90D842-D56F-6D4E-9207-C294C7782993}" srcOrd="0" destOrd="0" presId="urn:microsoft.com/office/officeart/2005/8/layout/hierarchy4"/>
    <dgm:cxn modelId="{39E1616E-5213-F248-9944-197BE4300D11}" srcId="{AA8EC6FC-F14E-7F43-9CEB-FC87EDF03FF7}" destId="{DB1D7FED-F4C9-3747-A0FA-6F998184E4B2}" srcOrd="1" destOrd="0" parTransId="{0CD7F6D7-3096-8542-9121-549A1A7D359E}" sibTransId="{8CEFCCB5-192D-4E45-A578-B24ACC878B15}"/>
    <dgm:cxn modelId="{3B5F0CB0-24D6-4F42-A4CC-D554310B87D5}" type="presOf" srcId="{A499A9CB-3E49-7041-BC47-0DF48243E249}" destId="{1E11025B-C20D-1D42-AF3B-6E569C64CD30}" srcOrd="0" destOrd="0" presId="urn:microsoft.com/office/officeart/2005/8/layout/hierarchy4"/>
    <dgm:cxn modelId="{31734286-BECC-BB43-9E05-2F88C053E553}" srcId="{99E6D9D7-1BF4-E948-A78A-17C680A26E08}" destId="{AA8EC6FC-F14E-7F43-9CEB-FC87EDF03FF7}" srcOrd="0" destOrd="0" parTransId="{079BA43A-EE3C-1F48-BD51-37A4250E8FCE}" sibTransId="{C36CBFCB-0525-0140-9860-2675B1D6C858}"/>
    <dgm:cxn modelId="{B0AB9516-4C0D-814A-AB6A-ABA24A268AFA}" type="presOf" srcId="{DB1D7FED-F4C9-3747-A0FA-6F998184E4B2}" destId="{308B7144-986C-9F42-8E02-70D2A3AA1F00}" srcOrd="0" destOrd="0" presId="urn:microsoft.com/office/officeart/2005/8/layout/hierarchy4"/>
    <dgm:cxn modelId="{ACC9B2BC-06EC-C441-BDFA-312C7F927C73}" srcId="{5A3248BF-9C33-5D41-B32E-EB361416695A}" destId="{99E6D9D7-1BF4-E948-A78A-17C680A26E08}" srcOrd="0" destOrd="0" parTransId="{2361175B-DC48-7647-94C5-D2F1E2AA6F19}" sibTransId="{B3BF6E71-6165-894B-863F-742AF45820DA}"/>
    <dgm:cxn modelId="{B0E08700-408E-964A-9607-1557181F939B}" srcId="{99E6D9D7-1BF4-E948-A78A-17C680A26E08}" destId="{4EAC4D1C-15E0-EB4A-938A-782383AF2DDC}" srcOrd="1" destOrd="0" parTransId="{1631864F-B000-EF4F-BDC5-E9256CC53C3F}" sibTransId="{2626C73B-0958-8F4E-A19A-B12F7775464F}"/>
    <dgm:cxn modelId="{98C8A80E-D990-1048-86CF-9B7A3F713973}" type="presOf" srcId="{AA8EC6FC-F14E-7F43-9CEB-FC87EDF03FF7}" destId="{367FC262-53B1-B94B-B30B-8A1C68CB3F2B}" srcOrd="0" destOrd="0" presId="urn:microsoft.com/office/officeart/2005/8/layout/hierarchy4"/>
    <dgm:cxn modelId="{32C254B2-6AC0-5D4A-ABEB-F9B9E54B23A4}" type="presOf" srcId="{4EAC4D1C-15E0-EB4A-938A-782383AF2DDC}" destId="{B75F0D03-1ED7-3B4F-A8FE-E8DE0B5E2FA0}" srcOrd="0" destOrd="0" presId="urn:microsoft.com/office/officeart/2005/8/layout/hierarchy4"/>
    <dgm:cxn modelId="{0976B82F-A0EF-D24A-809B-D1B80D305F61}" type="presParOf" srcId="{C20B06FB-4F86-744A-ABA3-FF7DEA066799}" destId="{B98ACAE8-7EB6-BF4E-814E-5C1657F79BCB}" srcOrd="0" destOrd="0" presId="urn:microsoft.com/office/officeart/2005/8/layout/hierarchy4"/>
    <dgm:cxn modelId="{747D8323-102C-F143-8305-7A82518B361A}" type="presParOf" srcId="{B98ACAE8-7EB6-BF4E-814E-5C1657F79BCB}" destId="{4F02C38B-9DB0-EF4B-B33F-FBF36C37B6C4}" srcOrd="0" destOrd="0" presId="urn:microsoft.com/office/officeart/2005/8/layout/hierarchy4"/>
    <dgm:cxn modelId="{48ED06D0-263B-F844-B0C2-26849DB955D7}" type="presParOf" srcId="{B98ACAE8-7EB6-BF4E-814E-5C1657F79BCB}" destId="{9931BD90-2E1B-994E-84E4-6329DF70CFDE}" srcOrd="1" destOrd="0" presId="urn:microsoft.com/office/officeart/2005/8/layout/hierarchy4"/>
    <dgm:cxn modelId="{31ED76CC-D302-384B-B8C9-A18DEDF4B4F7}" type="presParOf" srcId="{B98ACAE8-7EB6-BF4E-814E-5C1657F79BCB}" destId="{8F01B27C-36EB-4242-87FB-4EE20B8FD4E9}" srcOrd="2" destOrd="0" presId="urn:microsoft.com/office/officeart/2005/8/layout/hierarchy4"/>
    <dgm:cxn modelId="{394A8829-F426-F04D-8914-FCB715FF0C55}" type="presParOf" srcId="{8F01B27C-36EB-4242-87FB-4EE20B8FD4E9}" destId="{D09E0ABB-A354-FD4C-B07F-E1093833BB6F}" srcOrd="0" destOrd="0" presId="urn:microsoft.com/office/officeart/2005/8/layout/hierarchy4"/>
    <dgm:cxn modelId="{66F1CA57-0285-FF4E-903C-609BB6E8D8AD}" type="presParOf" srcId="{D09E0ABB-A354-FD4C-B07F-E1093833BB6F}" destId="{367FC262-53B1-B94B-B30B-8A1C68CB3F2B}" srcOrd="0" destOrd="0" presId="urn:microsoft.com/office/officeart/2005/8/layout/hierarchy4"/>
    <dgm:cxn modelId="{A0F80859-3905-D949-9B7C-E915FBDBC05B}" type="presParOf" srcId="{D09E0ABB-A354-FD4C-B07F-E1093833BB6F}" destId="{1698F8E3-412F-1843-81FC-8462C324CF9C}" srcOrd="1" destOrd="0" presId="urn:microsoft.com/office/officeart/2005/8/layout/hierarchy4"/>
    <dgm:cxn modelId="{F38B0F42-16F4-ED45-B810-CE0CFFDA5796}" type="presParOf" srcId="{D09E0ABB-A354-FD4C-B07F-E1093833BB6F}" destId="{754840A1-2AB9-504F-8A8C-4EE5AD1693A8}" srcOrd="2" destOrd="0" presId="urn:microsoft.com/office/officeart/2005/8/layout/hierarchy4"/>
    <dgm:cxn modelId="{AEC3B93A-1CF6-8D4B-9D6F-58822230F302}" type="presParOf" srcId="{754840A1-2AB9-504F-8A8C-4EE5AD1693A8}" destId="{A350D6FA-75EE-064A-8B0C-9357165BFA32}" srcOrd="0" destOrd="0" presId="urn:microsoft.com/office/officeart/2005/8/layout/hierarchy4"/>
    <dgm:cxn modelId="{F614810B-54E8-4B47-8BE4-805015144ED6}" type="presParOf" srcId="{A350D6FA-75EE-064A-8B0C-9357165BFA32}" destId="{7A90D842-D56F-6D4E-9207-C294C7782993}" srcOrd="0" destOrd="0" presId="urn:microsoft.com/office/officeart/2005/8/layout/hierarchy4"/>
    <dgm:cxn modelId="{0224936A-E3E2-EE4C-B345-6F713237E568}" type="presParOf" srcId="{A350D6FA-75EE-064A-8B0C-9357165BFA32}" destId="{2BB63254-B39E-534C-A467-0D09DC6DE053}" srcOrd="1" destOrd="0" presId="urn:microsoft.com/office/officeart/2005/8/layout/hierarchy4"/>
    <dgm:cxn modelId="{722FC6AD-0017-1B4B-9F7F-041675350E78}" type="presParOf" srcId="{754840A1-2AB9-504F-8A8C-4EE5AD1693A8}" destId="{5F042022-88B2-4049-8334-B47576A9E5BD}" srcOrd="1" destOrd="0" presId="urn:microsoft.com/office/officeart/2005/8/layout/hierarchy4"/>
    <dgm:cxn modelId="{A9AFDEEF-13B2-0943-BF13-B4A055C3A7D0}" type="presParOf" srcId="{754840A1-2AB9-504F-8A8C-4EE5AD1693A8}" destId="{2E30A424-39E4-A14F-8568-4C71C5FD53E6}" srcOrd="2" destOrd="0" presId="urn:microsoft.com/office/officeart/2005/8/layout/hierarchy4"/>
    <dgm:cxn modelId="{2B80ED4D-7AAE-CC4B-9C3D-4FA9ECA0B628}" type="presParOf" srcId="{2E30A424-39E4-A14F-8568-4C71C5FD53E6}" destId="{308B7144-986C-9F42-8E02-70D2A3AA1F00}" srcOrd="0" destOrd="0" presId="urn:microsoft.com/office/officeart/2005/8/layout/hierarchy4"/>
    <dgm:cxn modelId="{ECB24C1C-C36A-8D45-803E-A706386AEE6B}" type="presParOf" srcId="{2E30A424-39E4-A14F-8568-4C71C5FD53E6}" destId="{128CF3AB-AF0D-8A4E-9058-6A04A419FC72}" srcOrd="1" destOrd="0" presId="urn:microsoft.com/office/officeart/2005/8/layout/hierarchy4"/>
    <dgm:cxn modelId="{C519A6FE-D579-4D44-95CF-25157F8CC02F}" type="presParOf" srcId="{8F01B27C-36EB-4242-87FB-4EE20B8FD4E9}" destId="{AF72CD65-0061-E84F-92A4-C8C330D13E30}" srcOrd="1" destOrd="0" presId="urn:microsoft.com/office/officeart/2005/8/layout/hierarchy4"/>
    <dgm:cxn modelId="{18B55207-78FE-E84B-8086-B5327A2EF93A}" type="presParOf" srcId="{8F01B27C-36EB-4242-87FB-4EE20B8FD4E9}" destId="{C308DCB7-6027-D04F-AAB0-06752009EF21}" srcOrd="2" destOrd="0" presId="urn:microsoft.com/office/officeart/2005/8/layout/hierarchy4"/>
    <dgm:cxn modelId="{E5A81F39-ACEF-D84E-9477-6403CA716B83}" type="presParOf" srcId="{C308DCB7-6027-D04F-AAB0-06752009EF21}" destId="{B75F0D03-1ED7-3B4F-A8FE-E8DE0B5E2FA0}" srcOrd="0" destOrd="0" presId="urn:microsoft.com/office/officeart/2005/8/layout/hierarchy4"/>
    <dgm:cxn modelId="{974D0893-4E10-714F-829E-8F9971CAAC1F}" type="presParOf" srcId="{C308DCB7-6027-D04F-AAB0-06752009EF21}" destId="{A5721CE7-0460-F94E-A4B8-407612D3A6FB}" srcOrd="1" destOrd="0" presId="urn:microsoft.com/office/officeart/2005/8/layout/hierarchy4"/>
    <dgm:cxn modelId="{895A6407-B8A4-6144-96F6-0C71B1619B31}" type="presParOf" srcId="{C308DCB7-6027-D04F-AAB0-06752009EF21}" destId="{B1C953A7-FE7D-FA40-A218-463D745F08E4}" srcOrd="2" destOrd="0" presId="urn:microsoft.com/office/officeart/2005/8/layout/hierarchy4"/>
    <dgm:cxn modelId="{76F7D96D-054A-E442-9897-83AF907EAA62}" type="presParOf" srcId="{B1C953A7-FE7D-FA40-A218-463D745F08E4}" destId="{10114838-6094-3B49-94A1-E52A3D421EB5}" srcOrd="0" destOrd="0" presId="urn:microsoft.com/office/officeart/2005/8/layout/hierarchy4"/>
    <dgm:cxn modelId="{B41C07AD-7523-BC4E-98F9-D7670F32EB1E}" type="presParOf" srcId="{10114838-6094-3B49-94A1-E52A3D421EB5}" destId="{1E11025B-C20D-1D42-AF3B-6E569C64CD30}" srcOrd="0" destOrd="0" presId="urn:microsoft.com/office/officeart/2005/8/layout/hierarchy4"/>
    <dgm:cxn modelId="{C4B47B06-A97E-7648-9114-920D923B44D7}" type="presParOf" srcId="{10114838-6094-3B49-94A1-E52A3D421EB5}" destId="{D15C188A-C58D-1C4A-99BE-8E7E0925D4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C38B-9DB0-EF4B-B33F-FBF36C37B6C4}">
      <dsp:nvSpPr>
        <dsp:cNvPr id="0" name=""/>
        <dsp:cNvSpPr/>
      </dsp:nvSpPr>
      <dsp:spPr>
        <a:xfrm>
          <a:off x="2360" y="0"/>
          <a:ext cx="10282961" cy="12092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uk-UA" sz="4000" kern="1200" dirty="0"/>
            <a:t>Мораторій на задоволення вимог кредиторів</a:t>
          </a:r>
        </a:p>
      </dsp:txBody>
      <dsp:txXfrm>
        <a:off x="37778" y="35418"/>
        <a:ext cx="10212125" cy="1138431"/>
      </dsp:txXfrm>
    </dsp:sp>
    <dsp:sp modelId="{367FC262-53B1-B94B-B30B-8A1C68CB3F2B}">
      <dsp:nvSpPr>
        <dsp:cNvPr id="0" name=""/>
        <dsp:cNvSpPr/>
      </dsp:nvSpPr>
      <dsp:spPr>
        <a:xfrm>
          <a:off x="1180" y="1386186"/>
          <a:ext cx="6717148" cy="120926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Char char="•"/>
          </a:pPr>
          <a:r>
            <a:rPr lang="uk-UA" sz="3000" kern="1200">
              <a:latin typeface="+mn-lt"/>
              <a:ea typeface="Times New Roman" charset="0"/>
              <a:cs typeface="Times New Roman" charset="0"/>
            </a:rPr>
            <a:t>Контроль над </a:t>
          </a:r>
          <a:r>
            <a:rPr lang="uk-UA" sz="3000" kern="1200" dirty="0">
              <a:latin typeface="+mn-lt"/>
              <a:ea typeface="Times New Roman" charset="0"/>
              <a:cs typeface="Times New Roman" charset="0"/>
            </a:rPr>
            <a:t>підприємством</a:t>
          </a:r>
          <a:endParaRPr lang="ru-RU" sz="3000" kern="1200" dirty="0">
            <a:latin typeface="+mn-lt"/>
          </a:endParaRPr>
        </a:p>
      </dsp:txBody>
      <dsp:txXfrm>
        <a:off x="36598" y="1421604"/>
        <a:ext cx="6646312" cy="1138431"/>
      </dsp:txXfrm>
    </dsp:sp>
    <dsp:sp modelId="{7A90D842-D56F-6D4E-9207-C294C7782993}">
      <dsp:nvSpPr>
        <dsp:cNvPr id="0" name=""/>
        <dsp:cNvSpPr/>
      </dsp:nvSpPr>
      <dsp:spPr>
        <a:xfrm>
          <a:off x="1180" y="2770385"/>
          <a:ext cx="3289495" cy="12092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+mn-lt"/>
              <a:ea typeface="Times New Roman" charset="0"/>
              <a:cs typeface="Times New Roman" charset="0"/>
            </a:rPr>
            <a:t>Швидкість процедури</a:t>
          </a:r>
          <a:endParaRPr lang="ru-RU" sz="2500" kern="1200" dirty="0">
            <a:latin typeface="+mn-lt"/>
          </a:endParaRPr>
        </a:p>
      </dsp:txBody>
      <dsp:txXfrm>
        <a:off x="36598" y="2805803"/>
        <a:ext cx="3218659" cy="1138431"/>
      </dsp:txXfrm>
    </dsp:sp>
    <dsp:sp modelId="{308B7144-986C-9F42-8E02-70D2A3AA1F00}">
      <dsp:nvSpPr>
        <dsp:cNvPr id="0" name=""/>
        <dsp:cNvSpPr/>
      </dsp:nvSpPr>
      <dsp:spPr>
        <a:xfrm>
          <a:off x="3428834" y="2770385"/>
          <a:ext cx="3289495" cy="120926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+mn-lt"/>
              <a:ea typeface="Times New Roman" charset="0"/>
              <a:cs typeface="Times New Roman" charset="0"/>
            </a:rPr>
            <a:t>Гнучке управління активами</a:t>
          </a:r>
          <a:endParaRPr lang="ru-RU" sz="3000" kern="1200" dirty="0">
            <a:latin typeface="+mn-lt"/>
          </a:endParaRPr>
        </a:p>
      </dsp:txBody>
      <dsp:txXfrm>
        <a:off x="3464252" y="2805803"/>
        <a:ext cx="3218659" cy="1138431"/>
      </dsp:txXfrm>
    </dsp:sp>
    <dsp:sp modelId="{B75F0D03-1ED7-3B4F-A8FE-E8DE0B5E2FA0}">
      <dsp:nvSpPr>
        <dsp:cNvPr id="0" name=""/>
        <dsp:cNvSpPr/>
      </dsp:nvSpPr>
      <dsp:spPr>
        <a:xfrm>
          <a:off x="6994646" y="1386186"/>
          <a:ext cx="3289495" cy="120926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noProof="0" dirty="0">
              <a:latin typeface="+mn-lt"/>
            </a:rPr>
            <a:t>Строк санації</a:t>
          </a:r>
        </a:p>
      </dsp:txBody>
      <dsp:txXfrm>
        <a:off x="7030064" y="1421604"/>
        <a:ext cx="3218659" cy="1138431"/>
      </dsp:txXfrm>
    </dsp:sp>
    <dsp:sp modelId="{1E11025B-C20D-1D42-AF3B-6E569C64CD30}">
      <dsp:nvSpPr>
        <dsp:cNvPr id="0" name=""/>
        <dsp:cNvSpPr/>
      </dsp:nvSpPr>
      <dsp:spPr>
        <a:xfrm>
          <a:off x="6994646" y="2770385"/>
          <a:ext cx="3289495" cy="120926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>
              <a:latin typeface="+mn-lt"/>
              <a:ea typeface="Times New Roman" charset="0"/>
              <a:cs typeface="Times New Roman" charset="0"/>
            </a:rPr>
            <a:t>Податкова оптимізація</a:t>
          </a:r>
          <a:endParaRPr lang="ru-RU" sz="2500" kern="1200" dirty="0">
            <a:latin typeface="+mn-lt"/>
          </a:endParaRPr>
        </a:p>
      </dsp:txBody>
      <dsp:txXfrm>
        <a:off x="7030064" y="2805803"/>
        <a:ext cx="3218659" cy="1138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B2CC-E258-2949-82F3-8A1754C9198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39F0C-6452-CB45-9101-CE0F581F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39F0C-6452-CB45-9101-CE0F581FEF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39F0C-6452-CB45-9101-CE0F581FEF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39F0C-6452-CB45-9101-CE0F581FEF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9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39F0C-6452-CB45-9101-CE0F581FEF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39F0C-6452-CB45-9101-CE0F581FEF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2F30-F723-974F-9A8A-13D9C06965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D569-6BCC-8848-BC03-F46CE167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.zagriya@pravogarant.com.u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0656" y="1877568"/>
            <a:ext cx="6181344" cy="112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ru-RU" sz="3500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САНАЦІЯ БОРЖНИКА: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36FA-5BCE-8E4F-91BF-341C184824E7}"/>
              </a:ext>
            </a:extLst>
          </p:cNvPr>
          <p:cNvSpPr txBox="1"/>
          <p:nvPr/>
        </p:nvSpPr>
        <p:spPr>
          <a:xfrm>
            <a:off x="6096000" y="2866859"/>
            <a:ext cx="6181344" cy="239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ru-RU" sz="5000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КОМУ </a:t>
            </a:r>
          </a:p>
          <a:p>
            <a:pPr algn="ctr">
              <a:lnSpc>
                <a:spcPts val="9500"/>
              </a:lnSpc>
            </a:pPr>
            <a:r>
              <a:rPr lang="ru-RU" sz="5000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 ПОТРІБНО?</a:t>
            </a:r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"/>
            <a:ext cx="12191998" cy="6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656" y="543074"/>
            <a:ext cx="85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ПОДАТКОВІ АСПЕКТИ</a:t>
            </a:r>
            <a:endParaRPr lang="ru-RU" sz="36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28928"/>
            <a:ext cx="8046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Особливості виконання контролюючими органами плану санації:</a:t>
            </a:r>
          </a:p>
          <a:p>
            <a:pPr algn="just"/>
            <a:endParaRPr lang="uk-U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Реструктуризація податкового боргу та грошових зобов’язань платника податків на умовах плану плану санації здійснюється відповідно до цього пункту та </a:t>
            </a:r>
            <a:r>
              <a:rPr lang="uk-UA" sz="2000" b="1" dirty="0"/>
              <a:t>не потребує укладення окремого договору</a:t>
            </a:r>
            <a:r>
              <a:rPr lang="uk-UA" sz="2000" dirty="0"/>
              <a:t> про розстрочення (відстрочення) згідно із статтею 100 ПКУ;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Операції з реструктуризації заборгованості відповідно до плану санації </a:t>
            </a:r>
            <a:r>
              <a:rPr lang="uk-UA" sz="2000" b="1" dirty="0"/>
              <a:t>не визнаються контрольованими операціями </a:t>
            </a:r>
            <a:r>
              <a:rPr lang="uk-UA" sz="2000" dirty="0"/>
              <a:t>відповідно до статті 39 ПКУ;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Контролюючі органи здійснюють списання, розстрочення (відстрочення) податкового боргу та грошових зобов’язань платника податку </a:t>
            </a:r>
            <a:r>
              <a:rPr lang="uk-UA" sz="2000" b="1" dirty="0"/>
              <a:t>протягом 10 робочих днів </a:t>
            </a:r>
            <a:r>
              <a:rPr lang="uk-UA" sz="2000" dirty="0"/>
              <a:t>з дня затвердження плану санації;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Майно платника податку </a:t>
            </a:r>
            <a:r>
              <a:rPr lang="uk-UA" sz="2000" b="1" dirty="0"/>
              <a:t>звільняється</a:t>
            </a:r>
            <a:r>
              <a:rPr lang="uk-UA" sz="2000" dirty="0"/>
              <a:t> з податкової застави та від адміністративного арешту з дня затвердження плану санації. 				</a:t>
            </a:r>
          </a:p>
          <a:p>
            <a:pPr algn="just"/>
            <a:r>
              <a:rPr lang="uk-UA" sz="2000" i="1" dirty="0"/>
              <a:t>				Пункт 37 Підрозділ 10 розділу XX ПКУ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9359477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86272" y="2043059"/>
            <a:ext cx="5669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/>
              <a:t>904/3325/20 - ПАТ «ДМЗ»</a:t>
            </a:r>
          </a:p>
          <a:p>
            <a:pPr algn="just" fontAlgn="base"/>
            <a:r>
              <a:rPr lang="uk-UA" sz="2000" dirty="0"/>
              <a:t>911/482/20 - ТОВ «</a:t>
            </a:r>
            <a:r>
              <a:rPr lang="uk-UA" sz="2000" dirty="0" err="1"/>
              <a:t>Плисецький</a:t>
            </a:r>
            <a:r>
              <a:rPr lang="uk-UA" sz="2000" dirty="0"/>
              <a:t> гранітний кар’єр»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7E1D3-F399-9A49-BCF7-4C4340AAFFBA}"/>
              </a:ext>
            </a:extLst>
          </p:cNvPr>
          <p:cNvSpPr txBox="1"/>
          <p:nvPr/>
        </p:nvSpPr>
        <p:spPr>
          <a:xfrm>
            <a:off x="5608900" y="543074"/>
            <a:ext cx="472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СУДОВА ПРАКТИКА</a:t>
            </a:r>
            <a:endParaRPr lang="ru-RU" sz="36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2F21DC-0278-F548-8D52-30D2C6C54B97}"/>
              </a:ext>
            </a:extLst>
          </p:cNvPr>
          <p:cNvSpPr/>
          <p:nvPr/>
        </p:nvSpPr>
        <p:spPr>
          <a:xfrm>
            <a:off x="5986272" y="4107056"/>
            <a:ext cx="5669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/>
              <a:t>922/2071/20 - ПАТ «Харківський тракторний завод»</a:t>
            </a:r>
          </a:p>
          <a:p>
            <a:pPr algn="just" fontAlgn="base"/>
            <a:r>
              <a:rPr lang="uk-UA" sz="2000" dirty="0"/>
              <a:t>924/1083/20 - ПАТ «Шепетівський деревообробний комбінат»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56798-2E56-F24A-AFB6-48908ECFE3D9}"/>
              </a:ext>
            </a:extLst>
          </p:cNvPr>
          <p:cNvSpPr txBox="1"/>
          <p:nvPr/>
        </p:nvSpPr>
        <p:spPr>
          <a:xfrm>
            <a:off x="5608900" y="1484374"/>
            <a:ext cx="472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Розглянуті КГС ВС</a:t>
            </a:r>
            <a:endParaRPr lang="uk-UA" sz="24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EE13D-0060-E140-B0A0-99AF6663EA92}"/>
              </a:ext>
            </a:extLst>
          </p:cNvPr>
          <p:cNvSpPr txBox="1"/>
          <p:nvPr/>
        </p:nvSpPr>
        <p:spPr>
          <a:xfrm>
            <a:off x="5608900" y="3551644"/>
            <a:ext cx="472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Перебувають на розгляді КГС ВС</a:t>
            </a:r>
            <a:endParaRPr lang="uk-UA" sz="24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16340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551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6816" y="1544288"/>
            <a:ext cx="5486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000" dirty="0">
              <a:solidFill>
                <a:schemeClr val="bg1"/>
              </a:solidFill>
            </a:endParaRPr>
          </a:p>
          <a:p>
            <a:pPr algn="just" fontAlgn="base"/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САНАЦІЯ - КОМУ ЦЕ ПОТРІБНО?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 fontAlgn="base"/>
            <a:endParaRPr lang="uk-UA" sz="2000" dirty="0">
              <a:solidFill>
                <a:schemeClr val="bg1"/>
              </a:solidFill>
            </a:endParaRPr>
          </a:p>
          <a:p>
            <a:pPr algn="just" fontAlgn="base"/>
            <a:endParaRPr lang="uk-UA" sz="2000" dirty="0">
              <a:solidFill>
                <a:schemeClr val="bg1"/>
              </a:solidFill>
            </a:endParaRPr>
          </a:p>
          <a:p>
            <a:pPr algn="just" fontAlgn="base"/>
            <a:r>
              <a:rPr lang="uk-UA" sz="2000" dirty="0">
                <a:solidFill>
                  <a:schemeClr val="bg1"/>
                </a:solidFill>
              </a:rPr>
              <a:t>Санація необхідна боржнику, який дійсно має намір розрахуватися з кредиторами та відновити свою платоспроможність, та кредиторам, які бажають отримати більше 8 центів з 1 долара США.</a:t>
            </a:r>
          </a:p>
          <a:p>
            <a:pPr algn="just" fontAlgn="base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2004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640AC-E8FF-404F-B6A3-9D7B4AD6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6560" y="245267"/>
            <a:ext cx="3157728" cy="1486983"/>
          </a:xfrm>
          <a:prstGeom prst="rect">
            <a:avLst/>
          </a:prstGeom>
          <a:solidFill>
            <a:srgbClr val="3E5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27520" y="330611"/>
            <a:ext cx="286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ЗАГРІЯ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6560" y="1249494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Керуючий партнер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PRAVO GARANT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6560" y="2023194"/>
            <a:ext cx="4779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  <a:endParaRPr lang="ru-RU" sz="28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Вас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залишились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питання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темі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доповіді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надсилайте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uk-UA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пошту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>
                <a:solidFill>
                  <a:srgbClr val="3E556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r.zagriya@pravogarant.com.ua</a:t>
            </a:r>
            <a:r>
              <a:rPr lang="en-US" dirty="0">
                <a:solidFill>
                  <a:srgbClr val="3E556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rgbClr val="3E556D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1104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1472" y="594283"/>
            <a:ext cx="996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СПРАВ ПРО БАНКРУТСТВО</a:t>
            </a:r>
            <a:endParaRPr lang="ru-RU" sz="24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0C293BC-4245-7F4E-8B50-C072DEE94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385290"/>
              </p:ext>
            </p:extLst>
          </p:nvPr>
        </p:nvGraphicFramePr>
        <p:xfrm>
          <a:off x="2410690" y="1551709"/>
          <a:ext cx="9185565" cy="458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EDA607-370A-9E48-96F9-5F9C3199A1A5}"/>
              </a:ext>
            </a:extLst>
          </p:cNvPr>
          <p:cNvSpPr txBox="1"/>
          <p:nvPr/>
        </p:nvSpPr>
        <p:spPr>
          <a:xfrm>
            <a:off x="3477481" y="185650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498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978A6-2107-1149-892C-9383345672C5}"/>
              </a:ext>
            </a:extLst>
          </p:cNvPr>
          <p:cNvSpPr txBox="1"/>
          <p:nvPr/>
        </p:nvSpPr>
        <p:spPr>
          <a:xfrm>
            <a:off x="3477481" y="26105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377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7F6F-B700-334F-8B5D-1BAFC6DEAAF1}"/>
              </a:ext>
            </a:extLst>
          </p:cNvPr>
          <p:cNvSpPr txBox="1"/>
          <p:nvPr/>
        </p:nvSpPr>
        <p:spPr>
          <a:xfrm>
            <a:off x="3477481" y="335680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356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B8C33-CA1A-784B-9D04-743E5E74C376}"/>
              </a:ext>
            </a:extLst>
          </p:cNvPr>
          <p:cNvSpPr txBox="1"/>
          <p:nvPr/>
        </p:nvSpPr>
        <p:spPr>
          <a:xfrm>
            <a:off x="3483641" y="410306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528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4EA11-540C-274D-A79F-DA4E9FD650ED}"/>
              </a:ext>
            </a:extLst>
          </p:cNvPr>
          <p:cNvSpPr txBox="1"/>
          <p:nvPr/>
        </p:nvSpPr>
        <p:spPr>
          <a:xfrm>
            <a:off x="3477481" y="485737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86672-F473-4047-A2A0-E4465D699527}"/>
              </a:ext>
            </a:extLst>
          </p:cNvPr>
          <p:cNvSpPr txBox="1"/>
          <p:nvPr/>
        </p:nvSpPr>
        <p:spPr>
          <a:xfrm>
            <a:off x="6705604" y="185650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1312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14DAF-9414-414C-93F6-8CD7B8877D8F}"/>
              </a:ext>
            </a:extLst>
          </p:cNvPr>
          <p:cNvSpPr txBox="1"/>
          <p:nvPr/>
        </p:nvSpPr>
        <p:spPr>
          <a:xfrm>
            <a:off x="6276110" y="26105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833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8905A-84D7-1E42-AB3E-4E52A5B3754F}"/>
              </a:ext>
            </a:extLst>
          </p:cNvPr>
          <p:cNvSpPr txBox="1"/>
          <p:nvPr/>
        </p:nvSpPr>
        <p:spPr>
          <a:xfrm>
            <a:off x="5985176" y="335680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703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BAED4-7417-F54E-8478-DA9E9E5FDC9D}"/>
              </a:ext>
            </a:extLst>
          </p:cNvPr>
          <p:cNvSpPr txBox="1"/>
          <p:nvPr/>
        </p:nvSpPr>
        <p:spPr>
          <a:xfrm>
            <a:off x="5783511" y="410306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428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B2279-9732-7D41-AE52-1009CBE9F8A6}"/>
              </a:ext>
            </a:extLst>
          </p:cNvPr>
          <p:cNvSpPr txBox="1"/>
          <p:nvPr/>
        </p:nvSpPr>
        <p:spPr>
          <a:xfrm>
            <a:off x="4544272" y="485737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chemeClr val="bg1"/>
                </a:solidFill>
              </a:rPr>
              <a:t>213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B57BF-9AA6-A742-BBBE-612AD9468C83}"/>
              </a:ext>
            </a:extLst>
          </p:cNvPr>
          <p:cNvSpPr txBox="1"/>
          <p:nvPr/>
        </p:nvSpPr>
        <p:spPr>
          <a:xfrm>
            <a:off x="10699359" y="18565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7D3F3-286C-FB42-801A-FC5736B89230}"/>
              </a:ext>
            </a:extLst>
          </p:cNvPr>
          <p:cNvSpPr txBox="1"/>
          <p:nvPr/>
        </p:nvSpPr>
        <p:spPr>
          <a:xfrm>
            <a:off x="8205521" y="26105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B7FF18-78CC-7F4B-8E12-5FB639C89D6F}"/>
              </a:ext>
            </a:extLst>
          </p:cNvPr>
          <p:cNvSpPr txBox="1"/>
          <p:nvPr/>
        </p:nvSpPr>
        <p:spPr>
          <a:xfrm>
            <a:off x="7582067" y="335680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C5B04-C70B-5B49-BE60-F0F0F0D51795}"/>
              </a:ext>
            </a:extLst>
          </p:cNvPr>
          <p:cNvSpPr txBox="1"/>
          <p:nvPr/>
        </p:nvSpPr>
        <p:spPr>
          <a:xfrm>
            <a:off x="7186440" y="410306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E51E7-BCE0-194A-ADD5-A17249FB9192}"/>
              </a:ext>
            </a:extLst>
          </p:cNvPr>
          <p:cNvSpPr txBox="1"/>
          <p:nvPr/>
        </p:nvSpPr>
        <p:spPr>
          <a:xfrm>
            <a:off x="5296032" y="485737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83BB9-BF4A-BD41-BABF-0F0CD96B866E}"/>
              </a:ext>
            </a:extLst>
          </p:cNvPr>
          <p:cNvSpPr txBox="1"/>
          <p:nvPr/>
        </p:nvSpPr>
        <p:spPr>
          <a:xfrm>
            <a:off x="11101141" y="18565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52169E-8E4A-CB47-9194-D43E77D163EB}"/>
              </a:ext>
            </a:extLst>
          </p:cNvPr>
          <p:cNvSpPr txBox="1"/>
          <p:nvPr/>
        </p:nvSpPr>
        <p:spPr>
          <a:xfrm>
            <a:off x="8628872" y="26105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57F480-9B7A-A246-A8D4-B5D1E309CE35}"/>
              </a:ext>
            </a:extLst>
          </p:cNvPr>
          <p:cNvSpPr txBox="1"/>
          <p:nvPr/>
        </p:nvSpPr>
        <p:spPr>
          <a:xfrm>
            <a:off x="8002340" y="33568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86D881-B445-034D-ADF9-59ED4FA02AD6}"/>
              </a:ext>
            </a:extLst>
          </p:cNvPr>
          <p:cNvSpPr txBox="1"/>
          <p:nvPr/>
        </p:nvSpPr>
        <p:spPr>
          <a:xfrm>
            <a:off x="7588222" y="41030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05406E-0577-CE4D-B3AA-16A371344791}"/>
              </a:ext>
            </a:extLst>
          </p:cNvPr>
          <p:cNvSpPr txBox="1"/>
          <p:nvPr/>
        </p:nvSpPr>
        <p:spPr>
          <a:xfrm>
            <a:off x="5642394" y="485737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20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28005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"/>
            <a:ext cx="12192000" cy="6870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69280" y="2893085"/>
            <a:ext cx="564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ЛІКВІДАЦІЯ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САНАЦІЯ?</a:t>
            </a:r>
          </a:p>
          <a:p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25003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5632" y="2321159"/>
            <a:ext cx="646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ЗАХОДИ ВІДНОВЛЕННЯ</a:t>
            </a:r>
          </a:p>
          <a:p>
            <a:pPr algn="just"/>
            <a:r>
              <a:rPr lang="uk-UA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ПЛАТОСПРОМОЖНОСТІ БОРЖНИКА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1895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1472" y="594283"/>
            <a:ext cx="996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 САНАЦІЇ ДО ВІДКРИТТЯ ПРОВАДЖЕННЯ </a:t>
            </a:r>
          </a:p>
          <a:p>
            <a:pPr algn="ctr"/>
            <a:r>
              <a:rPr lang="uk-UA" sz="24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СПРАВІ ПРО БАНКРУТСТВО</a:t>
            </a:r>
            <a:endParaRPr lang="ru-RU" sz="24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890BD4E-53DB-334E-AF70-2454DBF3C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022238"/>
              </p:ext>
            </p:extLst>
          </p:nvPr>
        </p:nvGraphicFramePr>
        <p:xfrm>
          <a:off x="1871472" y="2282076"/>
          <a:ext cx="10285322" cy="398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7190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"/>
            <a:ext cx="12191998" cy="6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656" y="543074"/>
            <a:ext cx="85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ПОДАТКОВІ АСПЕКТИ</a:t>
            </a:r>
            <a:endParaRPr lang="ru-RU" sz="36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28928"/>
            <a:ext cx="80467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У разі якщо план санації передбачає розстрочення чи відстрочення або прощення (списання) боргів чи їх частини, план санації </a:t>
            </a:r>
            <a:r>
              <a:rPr lang="uk-UA" sz="2000" b="1" dirty="0"/>
              <a:t>вважається схваленим органом стягнення </a:t>
            </a:r>
            <a:r>
              <a:rPr lang="uk-UA" sz="2000" dirty="0"/>
              <a:t>в частині задоволення вимог з податків, зборів (обов’язкових платежів) на умовах плану санації </a:t>
            </a:r>
            <a:r>
              <a:rPr lang="uk-UA" sz="2000" b="1" dirty="0"/>
              <a:t>без необхідності голосування органу стягнення.</a:t>
            </a:r>
            <a:r>
              <a:rPr lang="uk-UA" sz="2000" dirty="0"/>
              <a:t> При цьому податковий борг, який виник у строк, що передував трьом рокам до дня проведення зборів кредиторів, визнається безнадійним та списується, а податковий борг, який виник пізніше, </a:t>
            </a:r>
            <a:r>
              <a:rPr lang="uk-UA" sz="2000" dirty="0" err="1"/>
              <a:t>розстрочується</a:t>
            </a:r>
            <a:r>
              <a:rPr lang="uk-UA" sz="2000" dirty="0"/>
              <a:t> (відстрочується) або списується на умовах плану санації, що мають бути не гіршими, ніж умови задоволення вимог кредиторів, які проголосували за схвалення плану санації.</a:t>
            </a:r>
          </a:p>
          <a:p>
            <a:pPr algn="just"/>
            <a:r>
              <a:rPr lang="uk-UA" sz="2000" dirty="0"/>
              <a:t>								</a:t>
            </a:r>
            <a:r>
              <a:rPr lang="uk-UA" sz="2000" i="1" dirty="0"/>
              <a:t>Частина 3 статті 5 </a:t>
            </a:r>
            <a:r>
              <a:rPr lang="uk-UA" sz="2000" i="1" dirty="0" err="1"/>
              <a:t>КУзПБ</a:t>
            </a:r>
            <a:r>
              <a:rPr lang="uk-UA" sz="2000" i="1" dirty="0"/>
              <a:t> та частина 3 статті 52 </a:t>
            </a:r>
            <a:r>
              <a:rPr lang="uk-UA" sz="2000" i="1" dirty="0" err="1"/>
              <a:t>КУзПБ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3030006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"/>
            <a:ext cx="12191998" cy="6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656" y="543074"/>
            <a:ext cx="85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ПОДАТКОВІ АСПЕКТИ</a:t>
            </a:r>
            <a:endParaRPr lang="ru-RU" sz="36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28928"/>
            <a:ext cx="8046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Контролюючі органи зобов’язані списати частину податкового боргу </a:t>
            </a:r>
            <a:r>
              <a:rPr lang="uk-UA" sz="2000" b="1" dirty="0" err="1"/>
              <a:t>пропорційно</a:t>
            </a:r>
            <a:r>
              <a:rPr lang="uk-UA" sz="2000" b="1" dirty="0"/>
              <a:t> до частини анульованих </a:t>
            </a:r>
            <a:r>
              <a:rPr lang="uk-UA" sz="2000" dirty="0"/>
              <a:t>(прощених) кредиторами зобов’язань боржника відповідно до плану реструктуризації або плану санації.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Розстрочення (відстрочення) або списання податкового боргу здійснюється на умовах плану реструктуризації або плану санації. Такі умови повинні </a:t>
            </a:r>
            <a:r>
              <a:rPr lang="uk-UA" sz="2000" b="1" dirty="0"/>
              <a:t>бути не гіршими, ніж умови задоволення вимог інших кредиторів</a:t>
            </a:r>
            <a:r>
              <a:rPr lang="uk-UA" sz="2000" dirty="0"/>
              <a:t>, визначені планом реструктуризації або планом санації.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Загальний строк погашення розстроченого (відстроченого) податкового боргу </a:t>
            </a:r>
            <a:r>
              <a:rPr lang="uk-UA" sz="2000" b="1" dirty="0"/>
              <a:t>не може перевищувати трьох років</a:t>
            </a:r>
            <a:r>
              <a:rPr lang="uk-UA" sz="2000" dirty="0"/>
              <a:t> з дня підписання плану реструктуризації або затвердження плану санації. 								</a:t>
            </a:r>
          </a:p>
          <a:p>
            <a:pPr algn="just"/>
            <a:r>
              <a:rPr lang="uk-UA" sz="2000" i="1" dirty="0"/>
              <a:t>				Пункт 37 Підрозділ 10 розділу XX ПКУ</a:t>
            </a:r>
          </a:p>
        </p:txBody>
      </p:sp>
    </p:spTree>
    <p:extLst>
      <p:ext uri="{BB962C8B-B14F-4D97-AF65-F5344CB8AC3E}">
        <p14:creationId xmlns:p14="http://schemas.microsoft.com/office/powerpoint/2010/main" val="27116417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"/>
            <a:ext cx="12191998" cy="6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656" y="543074"/>
            <a:ext cx="85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ПОДАТКОВІ АСПЕКТИ</a:t>
            </a:r>
            <a:endParaRPr lang="ru-RU" sz="36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28928"/>
            <a:ext cx="804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Тимчасово, до 1 січня 2023 року, </a:t>
            </a:r>
            <a:r>
              <a:rPr lang="uk-UA" sz="2000" b="1" dirty="0"/>
              <a:t>звільняються від оподаткування податком на додану вартість </a:t>
            </a:r>
            <a:r>
              <a:rPr lang="uk-UA" sz="2000" dirty="0"/>
              <a:t>операції платників податку - боржника та/або поручителя (майнового поручителя - </a:t>
            </a:r>
            <a:r>
              <a:rPr lang="uk-UA" sz="2000" dirty="0" err="1"/>
              <a:t>заставодавця</a:t>
            </a:r>
            <a:r>
              <a:rPr lang="uk-UA" sz="2000" dirty="0"/>
              <a:t>, </a:t>
            </a:r>
            <a:r>
              <a:rPr lang="uk-UA" sz="2000" dirty="0" err="1"/>
              <a:t>іпотекодавця</a:t>
            </a:r>
            <a:r>
              <a:rPr lang="uk-UA" sz="2000" dirty="0"/>
              <a:t>) </a:t>
            </a:r>
            <a:r>
              <a:rPr lang="uk-UA" sz="2000" b="1" dirty="0"/>
              <a:t>з постачання товарів для цілей погашення заборгованості боржника перед кредиторами</a:t>
            </a:r>
            <a:r>
              <a:rPr lang="uk-UA" sz="2000" dirty="0"/>
              <a:t> відповідно до плану реструктуризації, підписаного згідно із законом щодо фінансової реструктуризації, або плану санації, затвердженого згідно із законодавством, що регулює відносини з питань відновлення платоспроможності боржника або визнання його банкрутом, з урахуванням особливостей, встановлених законом щодо фінансової реструктуризації.</a:t>
            </a:r>
          </a:p>
          <a:p>
            <a:pPr algn="just"/>
            <a:r>
              <a:rPr lang="uk-UA" sz="2000" dirty="0"/>
              <a:t>				</a:t>
            </a:r>
            <a:r>
              <a:rPr lang="uk-UA" sz="2000" i="1" dirty="0"/>
              <a:t>Пункт 46 Підрозділ 2 розділу XX ПКУ</a:t>
            </a:r>
          </a:p>
        </p:txBody>
      </p:sp>
    </p:spTree>
    <p:extLst>
      <p:ext uri="{BB962C8B-B14F-4D97-AF65-F5344CB8AC3E}">
        <p14:creationId xmlns:p14="http://schemas.microsoft.com/office/powerpoint/2010/main" val="236461870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"/>
            <a:ext cx="12191998" cy="6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656" y="543074"/>
            <a:ext cx="85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E5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ПОДАТКОВІ АСПЕКТИ</a:t>
            </a:r>
            <a:endParaRPr lang="ru-RU" sz="3600" b="1" dirty="0">
              <a:solidFill>
                <a:srgbClr val="3E55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28928"/>
            <a:ext cx="8046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Тимчасово, до 1 січня 2023 року платник податку на прибуток підприємств:</a:t>
            </a:r>
          </a:p>
          <a:p>
            <a:pPr algn="just"/>
            <a:r>
              <a:rPr lang="uk-UA" sz="2000" b="1" dirty="0"/>
              <a:t>зменшує фінансовий результат</a:t>
            </a:r>
            <a:r>
              <a:rPr lang="uk-UA" sz="2000" dirty="0"/>
              <a:t> до оподаткування на суму доходів, визнаних ним відповідно до національних положень (стандартів) бухгалтерського обліку або міжнародних стандартів фінансової звітності внаслідок </a:t>
            </a:r>
            <a:r>
              <a:rPr lang="uk-UA" sz="2000" b="1" dirty="0"/>
              <a:t>списання йому податкового боргу</a:t>
            </a:r>
            <a:r>
              <a:rPr lang="uk-UA" sz="2000" dirty="0"/>
              <a:t>, анулювання (прощення) та/або розстрочення (відстрочення) його зобов’язань відповідно до положень пункту 37 підрозділу 10 розділу XX "Перехідні положення" 						</a:t>
            </a:r>
            <a:endParaRPr lang="uk-UA" sz="2000" i="1" dirty="0"/>
          </a:p>
          <a:p>
            <a:pPr algn="just"/>
            <a:r>
              <a:rPr lang="uk-UA" sz="2000" i="1" dirty="0"/>
              <a:t>				Пункт 39 Підрозділ 4 розділу XX ПКУ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5549392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24044</TotalTime>
  <Words>559</Words>
  <Application>Microsoft Office PowerPoint</Application>
  <PresentationFormat>Широкоэкранный</PresentationFormat>
  <Paragraphs>84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Перші кроки на етапі адміністративного оскарження (досудового) та в суді</dc:title>
  <dc:creator>Пользователь Microsoft Office</dc:creator>
  <cp:lastModifiedBy>Roman</cp:lastModifiedBy>
  <cp:revision>460</cp:revision>
  <cp:lastPrinted>2019-06-06T08:14:30Z</cp:lastPrinted>
  <dcterms:created xsi:type="dcterms:W3CDTF">2018-07-31T12:06:23Z</dcterms:created>
  <dcterms:modified xsi:type="dcterms:W3CDTF">2021-05-18T05:02:18Z</dcterms:modified>
</cp:coreProperties>
</file>