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96" r:id="rId3"/>
    <p:sldId id="285" r:id="rId4"/>
    <p:sldId id="282" r:id="rId5"/>
    <p:sldId id="284" r:id="rId6"/>
    <p:sldId id="289" r:id="rId7"/>
    <p:sldId id="292" r:id="rId8"/>
    <p:sldId id="297" r:id="rId9"/>
    <p:sldId id="295" r:id="rId10"/>
    <p:sldId id="298" r:id="rId11"/>
    <p:sldId id="300" r:id="rId12"/>
    <p:sldId id="301" r:id="rId13"/>
    <p:sldId id="302" r:id="rId14"/>
    <p:sldId id="303" r:id="rId15"/>
    <p:sldId id="294" r:id="rId1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0E3"/>
    <a:srgbClr val="EAEAEA"/>
    <a:srgbClr val="545454"/>
    <a:srgbClr val="EEECE2"/>
    <a:srgbClr val="F5F5F5"/>
    <a:srgbClr val="FF3333"/>
    <a:srgbClr val="EE0000"/>
    <a:srgbClr val="EF8989"/>
    <a:srgbClr val="F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2CD9B-CFB5-4B94-A205-BC9CC4373EA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2AF9C54-B2EE-4A6F-9F70-32AD1B5FB9E1}">
      <dgm:prSet phldrT="[Текст]"/>
      <dgm:spPr/>
      <dgm:t>
        <a:bodyPr/>
        <a:lstStyle/>
        <a:p>
          <a:r>
            <a:rPr lang="uk-UA" dirty="0" smtClean="0">
              <a:latin typeface="Century Gothic" panose="020B0502020202020204" pitchFamily="34" charset="0"/>
            </a:rPr>
            <a:t>ОТЖЕ</a:t>
          </a:r>
          <a:endParaRPr lang="ru-RU" dirty="0">
            <a:latin typeface="Century Gothic" panose="020B0502020202020204" pitchFamily="34" charset="0"/>
          </a:endParaRPr>
        </a:p>
      </dgm:t>
    </dgm:pt>
    <dgm:pt modelId="{9D726B33-6C41-4431-98A0-1FBC2C424A66}" type="parTrans" cxnId="{B0B7AB31-0682-43A5-B267-9D19813FFCAF}">
      <dgm:prSet/>
      <dgm:spPr/>
      <dgm:t>
        <a:bodyPr/>
        <a:lstStyle/>
        <a:p>
          <a:endParaRPr lang="ru-RU"/>
        </a:p>
      </dgm:t>
    </dgm:pt>
    <dgm:pt modelId="{8F8FECA1-410E-4C46-BFE9-749C0AE29914}" type="sibTrans" cxnId="{B0B7AB31-0682-43A5-B267-9D19813FFCAF}">
      <dgm:prSet/>
      <dgm:spPr/>
      <dgm:t>
        <a:bodyPr/>
        <a:lstStyle/>
        <a:p>
          <a:endParaRPr lang="ru-RU"/>
        </a:p>
      </dgm:t>
    </dgm:pt>
    <dgm:pt modelId="{DB725D85-E1A8-48FC-9981-2846C3124D4D}" type="pres">
      <dgm:prSet presAssocID="{F652CD9B-CFB5-4B94-A205-BC9CC4373EA7}" presName="Name0" presStyleCnt="0">
        <dgm:presLayoutVars>
          <dgm:dir/>
          <dgm:animLvl val="lvl"/>
          <dgm:resizeHandles val="exact"/>
        </dgm:presLayoutVars>
      </dgm:prSet>
      <dgm:spPr/>
    </dgm:pt>
    <dgm:pt modelId="{13F916B9-AF3D-43E7-9456-092AA9758B7F}" type="pres">
      <dgm:prSet presAssocID="{F652CD9B-CFB5-4B94-A205-BC9CC4373EA7}" presName="dummy" presStyleCnt="0"/>
      <dgm:spPr/>
    </dgm:pt>
    <dgm:pt modelId="{C7F7CC0A-25E1-4500-A8B9-FF349EF5D18A}" type="pres">
      <dgm:prSet presAssocID="{F652CD9B-CFB5-4B94-A205-BC9CC4373EA7}" presName="linH" presStyleCnt="0"/>
      <dgm:spPr/>
    </dgm:pt>
    <dgm:pt modelId="{FB5FB902-DB12-4F04-BC69-2BA3ED6E9685}" type="pres">
      <dgm:prSet presAssocID="{F652CD9B-CFB5-4B94-A205-BC9CC4373EA7}" presName="padding1" presStyleCnt="0"/>
      <dgm:spPr/>
    </dgm:pt>
    <dgm:pt modelId="{5A69E3FE-5E1D-4536-9EBB-62DDA2BD40FC}" type="pres">
      <dgm:prSet presAssocID="{F2AF9C54-B2EE-4A6F-9F70-32AD1B5FB9E1}" presName="linV" presStyleCnt="0"/>
      <dgm:spPr/>
    </dgm:pt>
    <dgm:pt modelId="{2F8F3DC0-2D36-4F67-A697-03D4B5704FB1}" type="pres">
      <dgm:prSet presAssocID="{F2AF9C54-B2EE-4A6F-9F70-32AD1B5FB9E1}" presName="spVertical1" presStyleCnt="0"/>
      <dgm:spPr/>
    </dgm:pt>
    <dgm:pt modelId="{4A52B663-51CF-40AC-BE2F-CE883289367F}" type="pres">
      <dgm:prSet presAssocID="{F2AF9C54-B2EE-4A6F-9F70-32AD1B5FB9E1}" presName="parTx" presStyleLbl="revTx" presStyleIdx="0" presStyleCnt="1" custLinFactNeighborX="-5525" custLinFactNeighborY="10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7A01A-236B-458F-8DF7-10BE5D77960C}" type="pres">
      <dgm:prSet presAssocID="{F2AF9C54-B2EE-4A6F-9F70-32AD1B5FB9E1}" presName="spVertical2" presStyleCnt="0"/>
      <dgm:spPr/>
    </dgm:pt>
    <dgm:pt modelId="{69C429DB-30B0-4D63-A702-259C820F2B83}" type="pres">
      <dgm:prSet presAssocID="{F2AF9C54-B2EE-4A6F-9F70-32AD1B5FB9E1}" presName="spVertical3" presStyleCnt="0"/>
      <dgm:spPr/>
    </dgm:pt>
    <dgm:pt modelId="{5CC1E1ED-A42F-42AC-8191-1D3F9146A458}" type="pres">
      <dgm:prSet presAssocID="{F652CD9B-CFB5-4B94-A205-BC9CC4373EA7}" presName="padding2" presStyleCnt="0"/>
      <dgm:spPr/>
    </dgm:pt>
    <dgm:pt modelId="{EE8BCF78-8506-40F5-AD32-A6FD5EF7ECC2}" type="pres">
      <dgm:prSet presAssocID="{F652CD9B-CFB5-4B94-A205-BC9CC4373EA7}" presName="negArrow" presStyleCnt="0"/>
      <dgm:spPr/>
    </dgm:pt>
    <dgm:pt modelId="{AD67CE34-6085-4EDA-BB22-C4E6F0EC0841}" type="pres">
      <dgm:prSet presAssocID="{F652CD9B-CFB5-4B94-A205-BC9CC4373EA7}" presName="backgroundArrow" presStyleLbl="node1" presStyleIdx="0" presStyleCnt="1" custLinFactNeighborY="5915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88000">
              <a:schemeClr val="accent1">
                <a:tint val="23500"/>
                <a:satMod val="160000"/>
              </a:schemeClr>
            </a:gs>
          </a:gsLst>
          <a:lin ang="7200000" scaled="0"/>
        </a:gradFill>
      </dgm:spPr>
      <dgm:t>
        <a:bodyPr/>
        <a:lstStyle/>
        <a:p>
          <a:endParaRPr lang="ru-RU"/>
        </a:p>
      </dgm:t>
    </dgm:pt>
  </dgm:ptLst>
  <dgm:cxnLst>
    <dgm:cxn modelId="{B0B7AB31-0682-43A5-B267-9D19813FFCAF}" srcId="{F652CD9B-CFB5-4B94-A205-BC9CC4373EA7}" destId="{F2AF9C54-B2EE-4A6F-9F70-32AD1B5FB9E1}" srcOrd="0" destOrd="0" parTransId="{9D726B33-6C41-4431-98A0-1FBC2C424A66}" sibTransId="{8F8FECA1-410E-4C46-BFE9-749C0AE29914}"/>
    <dgm:cxn modelId="{2D9035BC-41CB-4E26-99F0-3FA4D12C31C7}" type="presOf" srcId="{F2AF9C54-B2EE-4A6F-9F70-32AD1B5FB9E1}" destId="{4A52B663-51CF-40AC-BE2F-CE883289367F}" srcOrd="0" destOrd="0" presId="urn:microsoft.com/office/officeart/2005/8/layout/hProcess3"/>
    <dgm:cxn modelId="{8222DCAC-3EF5-4F98-91EC-40F8B6698D7D}" type="presOf" srcId="{F652CD9B-CFB5-4B94-A205-BC9CC4373EA7}" destId="{DB725D85-E1A8-48FC-9981-2846C3124D4D}" srcOrd="0" destOrd="0" presId="urn:microsoft.com/office/officeart/2005/8/layout/hProcess3"/>
    <dgm:cxn modelId="{B76DE4E0-3CD3-4A39-A12F-4B247263A4EA}" type="presParOf" srcId="{DB725D85-E1A8-48FC-9981-2846C3124D4D}" destId="{13F916B9-AF3D-43E7-9456-092AA9758B7F}" srcOrd="0" destOrd="0" presId="urn:microsoft.com/office/officeart/2005/8/layout/hProcess3"/>
    <dgm:cxn modelId="{424143B2-84C5-4D20-AF3C-2F6F9539BE2A}" type="presParOf" srcId="{DB725D85-E1A8-48FC-9981-2846C3124D4D}" destId="{C7F7CC0A-25E1-4500-A8B9-FF349EF5D18A}" srcOrd="1" destOrd="0" presId="urn:microsoft.com/office/officeart/2005/8/layout/hProcess3"/>
    <dgm:cxn modelId="{5E48CE12-9B68-4474-8265-0A57B1E055F2}" type="presParOf" srcId="{C7F7CC0A-25E1-4500-A8B9-FF349EF5D18A}" destId="{FB5FB902-DB12-4F04-BC69-2BA3ED6E9685}" srcOrd="0" destOrd="0" presId="urn:microsoft.com/office/officeart/2005/8/layout/hProcess3"/>
    <dgm:cxn modelId="{D2200D1C-75D2-444A-929C-E6FF4DFE503C}" type="presParOf" srcId="{C7F7CC0A-25E1-4500-A8B9-FF349EF5D18A}" destId="{5A69E3FE-5E1D-4536-9EBB-62DDA2BD40FC}" srcOrd="1" destOrd="0" presId="urn:microsoft.com/office/officeart/2005/8/layout/hProcess3"/>
    <dgm:cxn modelId="{8B878911-2840-4002-B1B6-73DC290E4799}" type="presParOf" srcId="{5A69E3FE-5E1D-4536-9EBB-62DDA2BD40FC}" destId="{2F8F3DC0-2D36-4F67-A697-03D4B5704FB1}" srcOrd="0" destOrd="0" presId="urn:microsoft.com/office/officeart/2005/8/layout/hProcess3"/>
    <dgm:cxn modelId="{1CE191DB-389E-4FC1-B02D-D2639E1542B5}" type="presParOf" srcId="{5A69E3FE-5E1D-4536-9EBB-62DDA2BD40FC}" destId="{4A52B663-51CF-40AC-BE2F-CE883289367F}" srcOrd="1" destOrd="0" presId="urn:microsoft.com/office/officeart/2005/8/layout/hProcess3"/>
    <dgm:cxn modelId="{187DD65E-248C-4502-A5A5-0EA76A5C6B49}" type="presParOf" srcId="{5A69E3FE-5E1D-4536-9EBB-62DDA2BD40FC}" destId="{8EA7A01A-236B-458F-8DF7-10BE5D77960C}" srcOrd="2" destOrd="0" presId="urn:microsoft.com/office/officeart/2005/8/layout/hProcess3"/>
    <dgm:cxn modelId="{67A7FA97-1EFC-45E0-BE61-F6FD96585B89}" type="presParOf" srcId="{5A69E3FE-5E1D-4536-9EBB-62DDA2BD40FC}" destId="{69C429DB-30B0-4D63-A702-259C820F2B83}" srcOrd="3" destOrd="0" presId="urn:microsoft.com/office/officeart/2005/8/layout/hProcess3"/>
    <dgm:cxn modelId="{7CCF03D1-101E-4595-BD2D-71377BBD0C00}" type="presParOf" srcId="{C7F7CC0A-25E1-4500-A8B9-FF349EF5D18A}" destId="{5CC1E1ED-A42F-42AC-8191-1D3F9146A458}" srcOrd="2" destOrd="0" presId="urn:microsoft.com/office/officeart/2005/8/layout/hProcess3"/>
    <dgm:cxn modelId="{BFF7544A-6C17-4DF1-924F-D985A0D58EEE}" type="presParOf" srcId="{C7F7CC0A-25E1-4500-A8B9-FF349EF5D18A}" destId="{EE8BCF78-8506-40F5-AD32-A6FD5EF7ECC2}" srcOrd="3" destOrd="0" presId="urn:microsoft.com/office/officeart/2005/8/layout/hProcess3"/>
    <dgm:cxn modelId="{D2DD6885-48D1-4EBA-B095-B67D4B4BA3CB}" type="presParOf" srcId="{C7F7CC0A-25E1-4500-A8B9-FF349EF5D18A}" destId="{AD67CE34-6085-4EDA-BB22-C4E6F0EC084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2CD9B-CFB5-4B94-A205-BC9CC4373EA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2AF9C54-B2EE-4A6F-9F70-32AD1B5FB9E1}">
      <dgm:prSet phldrT="[Текст]"/>
      <dgm:spPr/>
      <dgm:t>
        <a:bodyPr/>
        <a:lstStyle/>
        <a:p>
          <a:r>
            <a:rPr lang="uk-UA" b="1" dirty="0" smtClean="0">
              <a:latin typeface="Century Gothic" panose="020B0502020202020204" pitchFamily="34" charset="0"/>
            </a:rPr>
            <a:t>ОСНОВНЕ</a:t>
          </a:r>
          <a:r>
            <a:rPr lang="uk-UA" dirty="0" smtClean="0">
              <a:latin typeface="Century Gothic" panose="020B0502020202020204" pitchFamily="34" charset="0"/>
            </a:rPr>
            <a:t> ЗАВДАННЯ</a:t>
          </a:r>
          <a:endParaRPr lang="ru-RU" dirty="0">
            <a:latin typeface="Century Gothic" panose="020B0502020202020204" pitchFamily="34" charset="0"/>
          </a:endParaRPr>
        </a:p>
      </dgm:t>
    </dgm:pt>
    <dgm:pt modelId="{9D726B33-6C41-4431-98A0-1FBC2C424A66}" type="parTrans" cxnId="{B0B7AB31-0682-43A5-B267-9D19813FFCAF}">
      <dgm:prSet/>
      <dgm:spPr/>
      <dgm:t>
        <a:bodyPr/>
        <a:lstStyle/>
        <a:p>
          <a:endParaRPr lang="ru-RU"/>
        </a:p>
      </dgm:t>
    </dgm:pt>
    <dgm:pt modelId="{8F8FECA1-410E-4C46-BFE9-749C0AE29914}" type="sibTrans" cxnId="{B0B7AB31-0682-43A5-B267-9D19813FFCAF}">
      <dgm:prSet/>
      <dgm:spPr/>
      <dgm:t>
        <a:bodyPr/>
        <a:lstStyle/>
        <a:p>
          <a:endParaRPr lang="ru-RU"/>
        </a:p>
      </dgm:t>
    </dgm:pt>
    <dgm:pt modelId="{DB725D85-E1A8-48FC-9981-2846C3124D4D}" type="pres">
      <dgm:prSet presAssocID="{F652CD9B-CFB5-4B94-A205-BC9CC4373EA7}" presName="Name0" presStyleCnt="0">
        <dgm:presLayoutVars>
          <dgm:dir/>
          <dgm:animLvl val="lvl"/>
          <dgm:resizeHandles val="exact"/>
        </dgm:presLayoutVars>
      </dgm:prSet>
      <dgm:spPr/>
    </dgm:pt>
    <dgm:pt modelId="{13F916B9-AF3D-43E7-9456-092AA9758B7F}" type="pres">
      <dgm:prSet presAssocID="{F652CD9B-CFB5-4B94-A205-BC9CC4373EA7}" presName="dummy" presStyleCnt="0"/>
      <dgm:spPr/>
    </dgm:pt>
    <dgm:pt modelId="{C7F7CC0A-25E1-4500-A8B9-FF349EF5D18A}" type="pres">
      <dgm:prSet presAssocID="{F652CD9B-CFB5-4B94-A205-BC9CC4373EA7}" presName="linH" presStyleCnt="0"/>
      <dgm:spPr/>
    </dgm:pt>
    <dgm:pt modelId="{FB5FB902-DB12-4F04-BC69-2BA3ED6E9685}" type="pres">
      <dgm:prSet presAssocID="{F652CD9B-CFB5-4B94-A205-BC9CC4373EA7}" presName="padding1" presStyleCnt="0"/>
      <dgm:spPr/>
    </dgm:pt>
    <dgm:pt modelId="{5A69E3FE-5E1D-4536-9EBB-62DDA2BD40FC}" type="pres">
      <dgm:prSet presAssocID="{F2AF9C54-B2EE-4A6F-9F70-32AD1B5FB9E1}" presName="linV" presStyleCnt="0"/>
      <dgm:spPr/>
    </dgm:pt>
    <dgm:pt modelId="{2F8F3DC0-2D36-4F67-A697-03D4B5704FB1}" type="pres">
      <dgm:prSet presAssocID="{F2AF9C54-B2EE-4A6F-9F70-32AD1B5FB9E1}" presName="spVertical1" presStyleCnt="0"/>
      <dgm:spPr/>
    </dgm:pt>
    <dgm:pt modelId="{4A52B663-51CF-40AC-BE2F-CE883289367F}" type="pres">
      <dgm:prSet presAssocID="{F2AF9C54-B2EE-4A6F-9F70-32AD1B5FB9E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7A01A-236B-458F-8DF7-10BE5D77960C}" type="pres">
      <dgm:prSet presAssocID="{F2AF9C54-B2EE-4A6F-9F70-32AD1B5FB9E1}" presName="spVertical2" presStyleCnt="0"/>
      <dgm:spPr/>
    </dgm:pt>
    <dgm:pt modelId="{69C429DB-30B0-4D63-A702-259C820F2B83}" type="pres">
      <dgm:prSet presAssocID="{F2AF9C54-B2EE-4A6F-9F70-32AD1B5FB9E1}" presName="spVertical3" presStyleCnt="0"/>
      <dgm:spPr/>
    </dgm:pt>
    <dgm:pt modelId="{5CC1E1ED-A42F-42AC-8191-1D3F9146A458}" type="pres">
      <dgm:prSet presAssocID="{F652CD9B-CFB5-4B94-A205-BC9CC4373EA7}" presName="padding2" presStyleCnt="0"/>
      <dgm:spPr/>
    </dgm:pt>
    <dgm:pt modelId="{EE8BCF78-8506-40F5-AD32-A6FD5EF7ECC2}" type="pres">
      <dgm:prSet presAssocID="{F652CD9B-CFB5-4B94-A205-BC9CC4373EA7}" presName="negArrow" presStyleCnt="0"/>
      <dgm:spPr/>
    </dgm:pt>
    <dgm:pt modelId="{AD67CE34-6085-4EDA-BB22-C4E6F0EC0841}" type="pres">
      <dgm:prSet presAssocID="{F652CD9B-CFB5-4B94-A205-BC9CC4373EA7}" presName="backgroundArrow" presStyleLbl="node1" presStyleIdx="0" presStyleCnt="1" custLinFactNeighborY="-919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88000">
              <a:schemeClr val="accent1">
                <a:tint val="23500"/>
                <a:satMod val="160000"/>
              </a:schemeClr>
            </a:gs>
          </a:gsLst>
          <a:lin ang="7200000" scaled="0"/>
        </a:gradFill>
      </dgm:spPr>
      <dgm:t>
        <a:bodyPr/>
        <a:lstStyle/>
        <a:p>
          <a:endParaRPr lang="ru-RU"/>
        </a:p>
      </dgm:t>
    </dgm:pt>
  </dgm:ptLst>
  <dgm:cxnLst>
    <dgm:cxn modelId="{BC5A55C3-4977-41B8-8E16-1D33B6360EBD}" type="presOf" srcId="{F2AF9C54-B2EE-4A6F-9F70-32AD1B5FB9E1}" destId="{4A52B663-51CF-40AC-BE2F-CE883289367F}" srcOrd="0" destOrd="0" presId="urn:microsoft.com/office/officeart/2005/8/layout/hProcess3"/>
    <dgm:cxn modelId="{B0B7AB31-0682-43A5-B267-9D19813FFCAF}" srcId="{F652CD9B-CFB5-4B94-A205-BC9CC4373EA7}" destId="{F2AF9C54-B2EE-4A6F-9F70-32AD1B5FB9E1}" srcOrd="0" destOrd="0" parTransId="{9D726B33-6C41-4431-98A0-1FBC2C424A66}" sibTransId="{8F8FECA1-410E-4C46-BFE9-749C0AE29914}"/>
    <dgm:cxn modelId="{30A1CADD-89E2-46C6-B523-B5F375F592F9}" type="presOf" srcId="{F652CD9B-CFB5-4B94-A205-BC9CC4373EA7}" destId="{DB725D85-E1A8-48FC-9981-2846C3124D4D}" srcOrd="0" destOrd="0" presId="urn:microsoft.com/office/officeart/2005/8/layout/hProcess3"/>
    <dgm:cxn modelId="{C21D648A-723B-46AA-8B8F-84ACECED10F0}" type="presParOf" srcId="{DB725D85-E1A8-48FC-9981-2846C3124D4D}" destId="{13F916B9-AF3D-43E7-9456-092AA9758B7F}" srcOrd="0" destOrd="0" presId="urn:microsoft.com/office/officeart/2005/8/layout/hProcess3"/>
    <dgm:cxn modelId="{C6D1D114-6B46-4AEE-BA27-A30D21FF4ACD}" type="presParOf" srcId="{DB725D85-E1A8-48FC-9981-2846C3124D4D}" destId="{C7F7CC0A-25E1-4500-A8B9-FF349EF5D18A}" srcOrd="1" destOrd="0" presId="urn:microsoft.com/office/officeart/2005/8/layout/hProcess3"/>
    <dgm:cxn modelId="{A217739C-8FD8-453C-A2B4-661E0D4D095D}" type="presParOf" srcId="{C7F7CC0A-25E1-4500-A8B9-FF349EF5D18A}" destId="{FB5FB902-DB12-4F04-BC69-2BA3ED6E9685}" srcOrd="0" destOrd="0" presId="urn:microsoft.com/office/officeart/2005/8/layout/hProcess3"/>
    <dgm:cxn modelId="{EC18932B-02A5-4BA5-8E2F-9AF14357E211}" type="presParOf" srcId="{C7F7CC0A-25E1-4500-A8B9-FF349EF5D18A}" destId="{5A69E3FE-5E1D-4536-9EBB-62DDA2BD40FC}" srcOrd="1" destOrd="0" presId="urn:microsoft.com/office/officeart/2005/8/layout/hProcess3"/>
    <dgm:cxn modelId="{D9F856EF-AF9C-494E-9DAE-ED423F3E861A}" type="presParOf" srcId="{5A69E3FE-5E1D-4536-9EBB-62DDA2BD40FC}" destId="{2F8F3DC0-2D36-4F67-A697-03D4B5704FB1}" srcOrd="0" destOrd="0" presId="urn:microsoft.com/office/officeart/2005/8/layout/hProcess3"/>
    <dgm:cxn modelId="{E0B3C8E2-B319-4C9B-8C25-7BDE5204C78E}" type="presParOf" srcId="{5A69E3FE-5E1D-4536-9EBB-62DDA2BD40FC}" destId="{4A52B663-51CF-40AC-BE2F-CE883289367F}" srcOrd="1" destOrd="0" presId="urn:microsoft.com/office/officeart/2005/8/layout/hProcess3"/>
    <dgm:cxn modelId="{2F0A3583-0E24-4059-BC90-3099AB27F6B0}" type="presParOf" srcId="{5A69E3FE-5E1D-4536-9EBB-62DDA2BD40FC}" destId="{8EA7A01A-236B-458F-8DF7-10BE5D77960C}" srcOrd="2" destOrd="0" presId="urn:microsoft.com/office/officeart/2005/8/layout/hProcess3"/>
    <dgm:cxn modelId="{1C78E152-884A-4EB2-90E9-BE8D8E5033CC}" type="presParOf" srcId="{5A69E3FE-5E1D-4536-9EBB-62DDA2BD40FC}" destId="{69C429DB-30B0-4D63-A702-259C820F2B83}" srcOrd="3" destOrd="0" presId="urn:microsoft.com/office/officeart/2005/8/layout/hProcess3"/>
    <dgm:cxn modelId="{DFFFA618-6CE1-4C52-B3E6-9F29312133D7}" type="presParOf" srcId="{C7F7CC0A-25E1-4500-A8B9-FF349EF5D18A}" destId="{5CC1E1ED-A42F-42AC-8191-1D3F9146A458}" srcOrd="2" destOrd="0" presId="urn:microsoft.com/office/officeart/2005/8/layout/hProcess3"/>
    <dgm:cxn modelId="{697296EC-4261-4FAF-86AB-627ABBBC0317}" type="presParOf" srcId="{C7F7CC0A-25E1-4500-A8B9-FF349EF5D18A}" destId="{EE8BCF78-8506-40F5-AD32-A6FD5EF7ECC2}" srcOrd="3" destOrd="0" presId="urn:microsoft.com/office/officeart/2005/8/layout/hProcess3"/>
    <dgm:cxn modelId="{57E37257-4A4C-40FA-954D-47B90720460D}" type="presParOf" srcId="{C7F7CC0A-25E1-4500-A8B9-FF349EF5D18A}" destId="{AD67CE34-6085-4EDA-BB22-C4E6F0EC084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B82EC-B8E8-41C7-BF6D-5420CBA7C3E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C0B4726-0F88-4E07-A8B5-A52DE26ECA80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3000">
              <a:schemeClr val="accent1">
                <a:tint val="44500"/>
                <a:satMod val="160000"/>
              </a:schemeClr>
            </a:gs>
            <a:gs pos="64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uk-UA" sz="1700" dirty="0" smtClean="0">
              <a:latin typeface="Century Gothic" panose="020B0502020202020204" pitchFamily="34" charset="0"/>
            </a:rPr>
            <a:t>Отже, якщо масло містить немолочні жири та, як наслідок, не є маслом взагалі, такі дії суб'єктів </a:t>
          </a:r>
          <a:r>
            <a:rPr lang="uk-UA" sz="1700" b="1" dirty="0" smtClean="0">
              <a:latin typeface="Century Gothic" panose="020B0502020202020204" pitchFamily="34" charset="0"/>
            </a:rPr>
            <a:t>містять ознаки порушення</a:t>
          </a:r>
          <a:r>
            <a:rPr lang="uk-UA" sz="1700" dirty="0" smtClean="0">
              <a:latin typeface="Century Gothic" panose="020B0502020202020204" pitchFamily="34" charset="0"/>
            </a:rPr>
            <a:t>:</a:t>
          </a:r>
          <a:endParaRPr lang="ru-RU" sz="1700" dirty="0">
            <a:latin typeface="Century Gothic" panose="020B0502020202020204" pitchFamily="34" charset="0"/>
          </a:endParaRPr>
        </a:p>
      </dgm:t>
    </dgm:pt>
    <dgm:pt modelId="{D83C1E3A-1C3B-496F-AFDD-BE5E7413762A}" type="parTrans" cxnId="{C753CD0A-E4C8-42D1-99B9-04B7B0B01090}">
      <dgm:prSet/>
      <dgm:spPr/>
      <dgm:t>
        <a:bodyPr/>
        <a:lstStyle/>
        <a:p>
          <a:endParaRPr lang="ru-RU"/>
        </a:p>
      </dgm:t>
    </dgm:pt>
    <dgm:pt modelId="{FC72F9FA-D511-415D-AD1B-B0D877A6F26F}" type="sibTrans" cxnId="{C753CD0A-E4C8-42D1-99B9-04B7B0B01090}">
      <dgm:prSet/>
      <dgm:spPr/>
      <dgm:t>
        <a:bodyPr/>
        <a:lstStyle/>
        <a:p>
          <a:endParaRPr lang="ru-RU"/>
        </a:p>
      </dgm:t>
    </dgm:pt>
    <dgm:pt modelId="{6BEA1EE0-E598-406A-89D2-9BB92E8BDF4D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54000">
              <a:schemeClr val="accent1">
                <a:tint val="23500"/>
                <a:satMod val="160000"/>
              </a:schemeClr>
            </a:gs>
          </a:gsLst>
          <a:lin ang="14400000" scaled="0"/>
        </a:gradFill>
        <a:ln>
          <a:noFill/>
        </a:ln>
      </dgm:spPr>
      <dgm:t>
        <a:bodyPr/>
        <a:lstStyle/>
        <a:p>
          <a:r>
            <a:rPr lang="uk-UA" sz="1700" b="1" dirty="0" smtClean="0">
              <a:latin typeface="Century Gothic" panose="020B0502020202020204" pitchFamily="34" charset="0"/>
            </a:rPr>
            <a:t>Ст. 15</a:t>
          </a:r>
          <a:r>
            <a:rPr lang="uk-UA" sz="1700" b="1" baseline="30000" dirty="0" smtClean="0">
              <a:latin typeface="Century Gothic" panose="020B0502020202020204" pitchFamily="34" charset="0"/>
            </a:rPr>
            <a:t>1</a:t>
          </a:r>
          <a:r>
            <a:rPr lang="uk-UA" sz="1700" b="1" dirty="0" smtClean="0">
              <a:latin typeface="Century Gothic" panose="020B0502020202020204" pitchFamily="34" charset="0"/>
            </a:rPr>
            <a:t> </a:t>
          </a:r>
          <a:r>
            <a:rPr lang="uk-UA" sz="1700" dirty="0" smtClean="0">
              <a:latin typeface="Century Gothic" panose="020B0502020202020204" pitchFamily="34" charset="0"/>
            </a:rPr>
            <a:t>Закону України «Про захист від недобросовісної конкуренції», у вигляді поширення інформації, що вводить в оману, а саме:</a:t>
          </a:r>
          <a:endParaRPr lang="ru-RU" sz="1700" dirty="0">
            <a:latin typeface="Century Gothic" panose="020B0502020202020204" pitchFamily="34" charset="0"/>
          </a:endParaRPr>
        </a:p>
      </dgm:t>
    </dgm:pt>
    <dgm:pt modelId="{A55C9C98-4EAF-437C-88AD-634575CF2F55}" type="parTrans" cxnId="{A00770C9-20C2-44CD-B869-1EDAB54A8167}">
      <dgm:prSet/>
      <dgm:spPr/>
      <dgm:t>
        <a:bodyPr/>
        <a:lstStyle/>
        <a:p>
          <a:endParaRPr lang="ru-RU"/>
        </a:p>
      </dgm:t>
    </dgm:pt>
    <dgm:pt modelId="{DB1576DE-B243-47C0-82C1-7F9FA21ADAAA}" type="sibTrans" cxnId="{A00770C9-20C2-44CD-B869-1EDAB54A8167}">
      <dgm:prSet/>
      <dgm:spPr/>
      <dgm:t>
        <a:bodyPr/>
        <a:lstStyle/>
        <a:p>
          <a:endParaRPr lang="ru-RU"/>
        </a:p>
      </dgm:t>
    </dgm:pt>
    <dgm:pt modelId="{E6183493-39B8-4EEF-9B4D-61D1C34454AC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62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</dgm:spPr>
      <dgm:t>
        <a:bodyPr/>
        <a:lstStyle/>
        <a:p>
          <a:r>
            <a:rPr lang="uk-UA" sz="1700" dirty="0" smtClean="0">
              <a:latin typeface="Century Gothic" panose="020B0502020202020204" pitchFamily="34" charset="0"/>
            </a:rPr>
            <a:t>Повідомлення невизначеному колу осіб </a:t>
          </a:r>
          <a:r>
            <a:rPr lang="uk-UA" sz="1700" b="1" dirty="0" smtClean="0">
              <a:latin typeface="Century Gothic" panose="020B0502020202020204" pitchFamily="34" charset="0"/>
            </a:rPr>
            <a:t>неправдивих відомостей </a:t>
          </a:r>
          <a:r>
            <a:rPr lang="uk-UA" sz="1700" dirty="0" smtClean="0">
              <a:latin typeface="Century Gothic" panose="020B0502020202020204" pitchFamily="34" charset="0"/>
            </a:rPr>
            <a:t>щодо назви продукції, складу споживчих властивостей та характеристик, зокрема </a:t>
          </a:r>
          <a:r>
            <a:rPr lang="uk-UA" sz="1700" b="1" dirty="0" smtClean="0">
              <a:latin typeface="Century Gothic" panose="020B0502020202020204" pitchFamily="34" charset="0"/>
            </a:rPr>
            <a:t>«МАСЛО», «ДСТУ 4399:2005»</a:t>
          </a:r>
          <a:endParaRPr lang="ru-RU" sz="1700" b="1" dirty="0">
            <a:latin typeface="Century Gothic" panose="020B0502020202020204" pitchFamily="34" charset="0"/>
          </a:endParaRPr>
        </a:p>
      </dgm:t>
    </dgm:pt>
    <dgm:pt modelId="{2E635974-ABCD-41CF-9110-9CFD9FA607CD}" type="parTrans" cxnId="{5FC05F06-765C-4D8B-994D-32630056D830}">
      <dgm:prSet/>
      <dgm:spPr/>
      <dgm:t>
        <a:bodyPr/>
        <a:lstStyle/>
        <a:p>
          <a:endParaRPr lang="ru-RU"/>
        </a:p>
      </dgm:t>
    </dgm:pt>
    <dgm:pt modelId="{88D6E7C3-6D05-41C1-A697-2A0814058E19}" type="sibTrans" cxnId="{5FC05F06-765C-4D8B-994D-32630056D830}">
      <dgm:prSet/>
      <dgm:spPr/>
      <dgm:t>
        <a:bodyPr/>
        <a:lstStyle/>
        <a:p>
          <a:endParaRPr lang="ru-RU"/>
        </a:p>
      </dgm:t>
    </dgm:pt>
    <dgm:pt modelId="{BDC14B4B-1661-42A3-96D2-3FDFE0B735EE}" type="pres">
      <dgm:prSet presAssocID="{6A8B82EC-B8E8-41C7-BF6D-5420CBA7C3E4}" presName="compositeShape" presStyleCnt="0">
        <dgm:presLayoutVars>
          <dgm:dir/>
          <dgm:resizeHandles/>
        </dgm:presLayoutVars>
      </dgm:prSet>
      <dgm:spPr/>
    </dgm:pt>
    <dgm:pt modelId="{50698524-25F1-42D1-BF73-07129C90A243}" type="pres">
      <dgm:prSet presAssocID="{6A8B82EC-B8E8-41C7-BF6D-5420CBA7C3E4}" presName="pyramid" presStyleLbl="node1" presStyleIdx="0" presStyleCnt="1" custScaleX="120961" custScaleY="100000" custLinFactNeighborX="-27987" custLinFactNeighborY="-17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C8240B-DC3E-4D5E-9DD7-5BA39058D0FE}" type="pres">
      <dgm:prSet presAssocID="{6A8B82EC-B8E8-41C7-BF6D-5420CBA7C3E4}" presName="theList" presStyleCnt="0"/>
      <dgm:spPr/>
    </dgm:pt>
    <dgm:pt modelId="{A8718455-8CEC-469E-86F7-FAE42DE41F88}" type="pres">
      <dgm:prSet presAssocID="{7C0B4726-0F88-4E07-A8B5-A52DE26ECA80}" presName="aNode" presStyleLbl="fgAcc1" presStyleIdx="0" presStyleCnt="3" custScaleX="200848" custScaleY="120022" custLinFactNeighborX="33795" custLinFactNeighborY="-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8F35-944A-48E2-A786-A13AD592F8EE}" type="pres">
      <dgm:prSet presAssocID="{7C0B4726-0F88-4E07-A8B5-A52DE26ECA80}" presName="aSpace" presStyleCnt="0"/>
      <dgm:spPr/>
    </dgm:pt>
    <dgm:pt modelId="{6F4D8AD1-7441-4D03-869C-13022EDEC000}" type="pres">
      <dgm:prSet presAssocID="{6BEA1EE0-E598-406A-89D2-9BB92E8BDF4D}" presName="aNode" presStyleLbl="fgAcc1" presStyleIdx="1" presStyleCnt="3" custScaleX="182532" custScaleY="163604" custLinFactNeighborX="41097" custLinFactNeighborY="-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22F96-6195-4C39-A4D9-DEE0DF0F45F5}" type="pres">
      <dgm:prSet presAssocID="{6BEA1EE0-E598-406A-89D2-9BB92E8BDF4D}" presName="aSpace" presStyleCnt="0"/>
      <dgm:spPr/>
    </dgm:pt>
    <dgm:pt modelId="{61B9F936-3AA0-4C40-928B-E8E2BF21EA04}" type="pres">
      <dgm:prSet presAssocID="{E6183493-39B8-4EEF-9B4D-61D1C34454AC}" presName="aNode" presStyleLbl="fgAcc1" presStyleIdx="2" presStyleCnt="3" custScaleX="162398" custScaleY="195318" custLinFactNeighborX="51594" custLinFactNeighborY="-7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77CD7-9510-46DA-83C0-BBD21A4E4404}" type="pres">
      <dgm:prSet presAssocID="{E6183493-39B8-4EEF-9B4D-61D1C34454AC}" presName="aSpace" presStyleCnt="0"/>
      <dgm:spPr/>
    </dgm:pt>
  </dgm:ptLst>
  <dgm:cxnLst>
    <dgm:cxn modelId="{AC1D204D-5BCD-4DF1-81E7-86CF2A0C71A3}" type="presOf" srcId="{6A8B82EC-B8E8-41C7-BF6D-5420CBA7C3E4}" destId="{BDC14B4B-1661-42A3-96D2-3FDFE0B735EE}" srcOrd="0" destOrd="0" presId="urn:microsoft.com/office/officeart/2005/8/layout/pyramid2"/>
    <dgm:cxn modelId="{75C54349-90BD-4C35-A572-71D93A7E6A63}" type="presOf" srcId="{6BEA1EE0-E598-406A-89D2-9BB92E8BDF4D}" destId="{6F4D8AD1-7441-4D03-869C-13022EDEC000}" srcOrd="0" destOrd="0" presId="urn:microsoft.com/office/officeart/2005/8/layout/pyramid2"/>
    <dgm:cxn modelId="{BF9D74C2-3634-49B5-9DF1-C65DA4F4EC11}" type="presOf" srcId="{E6183493-39B8-4EEF-9B4D-61D1C34454AC}" destId="{61B9F936-3AA0-4C40-928B-E8E2BF21EA04}" srcOrd="0" destOrd="0" presId="urn:microsoft.com/office/officeart/2005/8/layout/pyramid2"/>
    <dgm:cxn modelId="{A00770C9-20C2-44CD-B869-1EDAB54A8167}" srcId="{6A8B82EC-B8E8-41C7-BF6D-5420CBA7C3E4}" destId="{6BEA1EE0-E598-406A-89D2-9BB92E8BDF4D}" srcOrd="1" destOrd="0" parTransId="{A55C9C98-4EAF-437C-88AD-634575CF2F55}" sibTransId="{DB1576DE-B243-47C0-82C1-7F9FA21ADAAA}"/>
    <dgm:cxn modelId="{8D1B1585-B82B-4370-A28A-89921106C012}" type="presOf" srcId="{7C0B4726-0F88-4E07-A8B5-A52DE26ECA80}" destId="{A8718455-8CEC-469E-86F7-FAE42DE41F88}" srcOrd="0" destOrd="0" presId="urn:microsoft.com/office/officeart/2005/8/layout/pyramid2"/>
    <dgm:cxn modelId="{C753CD0A-E4C8-42D1-99B9-04B7B0B01090}" srcId="{6A8B82EC-B8E8-41C7-BF6D-5420CBA7C3E4}" destId="{7C0B4726-0F88-4E07-A8B5-A52DE26ECA80}" srcOrd="0" destOrd="0" parTransId="{D83C1E3A-1C3B-496F-AFDD-BE5E7413762A}" sibTransId="{FC72F9FA-D511-415D-AD1B-B0D877A6F26F}"/>
    <dgm:cxn modelId="{5FC05F06-765C-4D8B-994D-32630056D830}" srcId="{6A8B82EC-B8E8-41C7-BF6D-5420CBA7C3E4}" destId="{E6183493-39B8-4EEF-9B4D-61D1C34454AC}" srcOrd="2" destOrd="0" parTransId="{2E635974-ABCD-41CF-9110-9CFD9FA607CD}" sibTransId="{88D6E7C3-6D05-41C1-A697-2A0814058E19}"/>
    <dgm:cxn modelId="{90577452-904C-4898-95DD-50B2DE270F92}" type="presParOf" srcId="{BDC14B4B-1661-42A3-96D2-3FDFE0B735EE}" destId="{50698524-25F1-42D1-BF73-07129C90A243}" srcOrd="0" destOrd="0" presId="urn:microsoft.com/office/officeart/2005/8/layout/pyramid2"/>
    <dgm:cxn modelId="{1E4339AE-62FA-45B1-8F12-99253CCF6EF2}" type="presParOf" srcId="{BDC14B4B-1661-42A3-96D2-3FDFE0B735EE}" destId="{5BC8240B-DC3E-4D5E-9DD7-5BA39058D0FE}" srcOrd="1" destOrd="0" presId="urn:microsoft.com/office/officeart/2005/8/layout/pyramid2"/>
    <dgm:cxn modelId="{B52EE53F-9A78-421B-AC77-31012A3A53F9}" type="presParOf" srcId="{5BC8240B-DC3E-4D5E-9DD7-5BA39058D0FE}" destId="{A8718455-8CEC-469E-86F7-FAE42DE41F88}" srcOrd="0" destOrd="0" presId="urn:microsoft.com/office/officeart/2005/8/layout/pyramid2"/>
    <dgm:cxn modelId="{5275F83A-5F8E-4D1E-8B30-75F4082AC921}" type="presParOf" srcId="{5BC8240B-DC3E-4D5E-9DD7-5BA39058D0FE}" destId="{B5F68F35-944A-48E2-A786-A13AD592F8EE}" srcOrd="1" destOrd="0" presId="urn:microsoft.com/office/officeart/2005/8/layout/pyramid2"/>
    <dgm:cxn modelId="{EA57704B-B36B-4746-8890-B808C59F05B5}" type="presParOf" srcId="{5BC8240B-DC3E-4D5E-9DD7-5BA39058D0FE}" destId="{6F4D8AD1-7441-4D03-869C-13022EDEC000}" srcOrd="2" destOrd="0" presId="urn:microsoft.com/office/officeart/2005/8/layout/pyramid2"/>
    <dgm:cxn modelId="{8F5451FB-9E66-4B34-9C90-323C5E9C5958}" type="presParOf" srcId="{5BC8240B-DC3E-4D5E-9DD7-5BA39058D0FE}" destId="{92822F96-6195-4C39-A4D9-DEE0DF0F45F5}" srcOrd="3" destOrd="0" presId="urn:microsoft.com/office/officeart/2005/8/layout/pyramid2"/>
    <dgm:cxn modelId="{FECBFD41-A411-466B-8D92-C640823436A5}" type="presParOf" srcId="{5BC8240B-DC3E-4D5E-9DD7-5BA39058D0FE}" destId="{61B9F936-3AA0-4C40-928B-E8E2BF21EA04}" srcOrd="4" destOrd="0" presId="urn:microsoft.com/office/officeart/2005/8/layout/pyramid2"/>
    <dgm:cxn modelId="{63AFB6A1-9071-4EB8-9CBC-8A712F20A33A}" type="presParOf" srcId="{5BC8240B-DC3E-4D5E-9DD7-5BA39058D0FE}" destId="{4EE77CD7-9510-46DA-83C0-BBD21A4E440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7CE34-6085-4EDA-BB22-C4E6F0EC0841}">
      <dsp:nvSpPr>
        <dsp:cNvPr id="0" name=""/>
        <dsp:cNvSpPr/>
      </dsp:nvSpPr>
      <dsp:spPr>
        <a:xfrm>
          <a:off x="0" y="16241"/>
          <a:ext cx="1670017" cy="1296000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88000">
              <a:schemeClr val="accent1">
                <a:tint val="23500"/>
                <a:satMod val="160000"/>
              </a:schemeClr>
            </a:gs>
          </a:gsLst>
          <a:lin ang="7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2B663-51CF-40AC-BE2F-CE883289367F}">
      <dsp:nvSpPr>
        <dsp:cNvPr id="0" name=""/>
        <dsp:cNvSpPr/>
      </dsp:nvSpPr>
      <dsp:spPr>
        <a:xfrm>
          <a:off x="59111" y="364679"/>
          <a:ext cx="1368304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entury Gothic" panose="020B0502020202020204" pitchFamily="34" charset="0"/>
            </a:rPr>
            <a:t>ОТЖЕ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59111" y="364679"/>
        <a:ext cx="136830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7CE34-6085-4EDA-BB22-C4E6F0EC0841}">
      <dsp:nvSpPr>
        <dsp:cNvPr id="0" name=""/>
        <dsp:cNvSpPr/>
      </dsp:nvSpPr>
      <dsp:spPr>
        <a:xfrm>
          <a:off x="0" y="256623"/>
          <a:ext cx="2897818" cy="1224000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88000">
              <a:schemeClr val="accent1">
                <a:tint val="23500"/>
                <a:satMod val="160000"/>
              </a:schemeClr>
            </a:gs>
          </a:gsLst>
          <a:lin ang="7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2B663-51CF-40AC-BE2F-CE883289367F}">
      <dsp:nvSpPr>
        <dsp:cNvPr id="0" name=""/>
        <dsp:cNvSpPr/>
      </dsp:nvSpPr>
      <dsp:spPr>
        <a:xfrm>
          <a:off x="233749" y="573872"/>
          <a:ext cx="2374286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Century Gothic" panose="020B0502020202020204" pitchFamily="34" charset="0"/>
            </a:rPr>
            <a:t>ОСНОВНЕ</a:t>
          </a:r>
          <a:r>
            <a:rPr lang="uk-UA" sz="1700" kern="1200" dirty="0" smtClean="0">
              <a:latin typeface="Century Gothic" panose="020B0502020202020204" pitchFamily="34" charset="0"/>
            </a:rPr>
            <a:t> ЗАВДАННЯ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233749" y="573872"/>
        <a:ext cx="2374286" cy="61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98524-25F1-42D1-BF73-07129C90A243}">
      <dsp:nvSpPr>
        <dsp:cNvPr id="0" name=""/>
        <dsp:cNvSpPr/>
      </dsp:nvSpPr>
      <dsp:spPr>
        <a:xfrm>
          <a:off x="0" y="0"/>
          <a:ext cx="5017987" cy="414843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18455-8CEC-469E-86F7-FAE42DE41F88}">
      <dsp:nvSpPr>
        <dsp:cNvPr id="0" name=""/>
        <dsp:cNvSpPr/>
      </dsp:nvSpPr>
      <dsp:spPr>
        <a:xfrm>
          <a:off x="2930973" y="412037"/>
          <a:ext cx="5415830" cy="771166"/>
        </a:xfrm>
        <a:prstGeom prst="round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3000">
              <a:schemeClr val="accent1">
                <a:tint val="44500"/>
                <a:satMod val="160000"/>
              </a:schemeClr>
            </a:gs>
            <a:gs pos="64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entury Gothic" panose="020B0502020202020204" pitchFamily="34" charset="0"/>
            </a:rPr>
            <a:t>Отже, якщо масло містить немолочні жири та, як наслідок, не є маслом взагалі, такі дії суб'єктів </a:t>
          </a:r>
          <a:r>
            <a:rPr lang="uk-UA" sz="1700" b="1" kern="1200" dirty="0" smtClean="0">
              <a:latin typeface="Century Gothic" panose="020B0502020202020204" pitchFamily="34" charset="0"/>
            </a:rPr>
            <a:t>містять ознаки порушення</a:t>
          </a:r>
          <a:r>
            <a:rPr lang="uk-UA" sz="1700" kern="1200" dirty="0" smtClean="0">
              <a:latin typeface="Century Gothic" panose="020B0502020202020204" pitchFamily="34" charset="0"/>
            </a:rPr>
            <a:t>: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2968618" y="449682"/>
        <a:ext cx="5340540" cy="695876"/>
      </dsp:txXfrm>
    </dsp:sp>
    <dsp:sp modelId="{6F4D8AD1-7441-4D03-869C-13022EDEC000}">
      <dsp:nvSpPr>
        <dsp:cNvPr id="0" name=""/>
        <dsp:cNvSpPr/>
      </dsp:nvSpPr>
      <dsp:spPr>
        <a:xfrm>
          <a:off x="3395263" y="1262078"/>
          <a:ext cx="4921942" cy="105119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54000">
              <a:schemeClr val="accent1">
                <a:tint val="23500"/>
                <a:satMod val="160000"/>
              </a:schemeClr>
            </a:gs>
          </a:gsLst>
          <a:lin ang="144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Century Gothic" panose="020B0502020202020204" pitchFamily="34" charset="0"/>
            </a:rPr>
            <a:t>Ст. 15</a:t>
          </a:r>
          <a:r>
            <a:rPr lang="uk-UA" sz="1700" b="1" kern="1200" baseline="30000" dirty="0" smtClean="0">
              <a:latin typeface="Century Gothic" panose="020B0502020202020204" pitchFamily="34" charset="0"/>
            </a:rPr>
            <a:t>1</a:t>
          </a:r>
          <a:r>
            <a:rPr lang="uk-UA" sz="1700" b="1" kern="1200" dirty="0" smtClean="0">
              <a:latin typeface="Century Gothic" panose="020B0502020202020204" pitchFamily="34" charset="0"/>
            </a:rPr>
            <a:t> </a:t>
          </a:r>
          <a:r>
            <a:rPr lang="uk-UA" sz="1700" kern="1200" dirty="0" smtClean="0">
              <a:latin typeface="Century Gothic" panose="020B0502020202020204" pitchFamily="34" charset="0"/>
            </a:rPr>
            <a:t>Закону України «Про захист від недобросовісної конкуренції», у вигляді поширення інформації, що вводить в оману, а саме: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3446578" y="1313393"/>
        <a:ext cx="4819312" cy="948560"/>
      </dsp:txXfrm>
    </dsp:sp>
    <dsp:sp modelId="{61B9F936-3AA0-4C40-928B-E8E2BF21EA04}">
      <dsp:nvSpPr>
        <dsp:cNvPr id="0" name=""/>
        <dsp:cNvSpPr/>
      </dsp:nvSpPr>
      <dsp:spPr>
        <a:xfrm>
          <a:off x="3949768" y="2392142"/>
          <a:ext cx="4379033" cy="1254959"/>
        </a:xfrm>
        <a:prstGeom prst="round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62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entury Gothic" panose="020B0502020202020204" pitchFamily="34" charset="0"/>
            </a:rPr>
            <a:t>Повідомлення невизначеному колу осіб </a:t>
          </a:r>
          <a:r>
            <a:rPr lang="uk-UA" sz="1700" b="1" kern="1200" dirty="0" smtClean="0">
              <a:latin typeface="Century Gothic" panose="020B0502020202020204" pitchFamily="34" charset="0"/>
            </a:rPr>
            <a:t>неправдивих відомостей </a:t>
          </a:r>
          <a:r>
            <a:rPr lang="uk-UA" sz="1700" kern="1200" dirty="0" smtClean="0">
              <a:latin typeface="Century Gothic" panose="020B0502020202020204" pitchFamily="34" charset="0"/>
            </a:rPr>
            <a:t>щодо назви продукції, складу споживчих властивостей та характеристик, зокрема </a:t>
          </a:r>
          <a:r>
            <a:rPr lang="uk-UA" sz="1700" b="1" kern="1200" dirty="0" smtClean="0">
              <a:latin typeface="Century Gothic" panose="020B0502020202020204" pitchFamily="34" charset="0"/>
            </a:rPr>
            <a:t>«МАСЛО», «ДСТУ 4399:2005»</a:t>
          </a:r>
          <a:endParaRPr lang="ru-RU" sz="1700" b="1" kern="1200" dirty="0">
            <a:latin typeface="Century Gothic" panose="020B0502020202020204" pitchFamily="34" charset="0"/>
          </a:endParaRPr>
        </a:p>
      </dsp:txBody>
      <dsp:txXfrm>
        <a:off x="4011030" y="2453404"/>
        <a:ext cx="4256509" cy="1132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FDE081-3939-4F54-A253-698E2581F016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42E870-7040-4AB3-822D-7B10298C3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74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8729-7043-444D-8514-B9A83D2C6AA5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80C9-A898-4E39-80AD-1AAD5FC88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800B-D6C4-40E8-98EE-42B899500059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C44D-F27A-40BD-8FDF-EFA3ACDFE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B793-070A-44ED-BD7B-9E2E51EF8EE1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116D-CCE6-4674-9522-9AFE1D128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A1A3-3DF5-4C56-87D4-8B40ABD6EB20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6643-12DD-467A-87C3-217C95F04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2AE9-DB6F-4053-9BA8-4481835E53AB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76D7-0C28-49C8-A97D-6512E310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8326-206A-4591-8ACE-E67882FF1FCB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52BB-A66B-4FFB-9410-FB37C4E4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1BD9-6722-4883-A9C7-BD7576F93F5D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0F23-BEAE-43BE-96A3-65E04FBC8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5A83-B41F-4A83-8906-735680A37BAA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85BF-F011-4E1C-B896-08C618C16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25C6-A359-4EDD-AD6D-E82CADF93E15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282F0-1C5D-4D3B-BAB8-D99F45CC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4048-E9E0-4DB9-983C-420A83B73F9A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9261-8830-4501-9A5E-B52F2D27F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B5CE-FD88-49CF-8E5E-9C6B6C802317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7023-478F-4361-A982-4FC45C5D6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559F2-9AA8-4F8B-900E-01B628E24F72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8FEC0-B7B7-4A2C-8FFE-621DC8B22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вававав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2716" b="72148"/>
          <a:stretch/>
        </p:blipFill>
        <p:spPr bwMode="auto">
          <a:xfrm>
            <a:off x="6124" y="115271"/>
            <a:ext cx="9150124" cy="14688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48" y="366862"/>
            <a:ext cx="8229600" cy="1650439"/>
          </a:xfrm>
        </p:spPr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/>
              <a:t>МАСЛО (НЕ) МАСЛЯНЕ</a:t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Практика АМКУ в справах </a:t>
            </a:r>
            <a:br>
              <a:rPr lang="uk-UA" sz="3600" b="1" dirty="0" smtClean="0"/>
            </a:br>
            <a:r>
              <a:rPr lang="uk-UA" sz="3600" b="1" dirty="0" smtClean="0"/>
              <a:t>по ст.15-1 ЗУНК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710" y="150168"/>
            <a:ext cx="8856662" cy="4333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6" b="19734"/>
          <a:stretch/>
        </p:blipFill>
        <p:spPr>
          <a:xfrm>
            <a:off x="-12248" y="2851720"/>
            <a:ext cx="9156248" cy="195227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9186" y="4803998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124" y="129890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64128" y="2139702"/>
            <a:ext cx="804024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2248" y="2851720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33905" y="4792371"/>
            <a:ext cx="5894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Century Gothic" panose="020B0502020202020204" pitchFamily="34" charset="0"/>
              </a:rPr>
              <a:t>УПРАВЛІННЯ РОЗСЛІДУВАНЬ НЕДОБРОСОВІСНОЇ КОНКУРЕНЦІЇ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2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8" y="4675500"/>
            <a:ext cx="468000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8936B33-BF21-1646-A251-AF243F8FF3F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4FF3CF0-9593-6A4C-B004-5CAC28912DD9}"/>
              </a:ext>
            </a:extLst>
          </p:cNvPr>
          <p:cNvSpPr txBox="1"/>
          <p:nvPr/>
        </p:nvSpPr>
        <p:spPr>
          <a:xfrm>
            <a:off x="438386" y="985882"/>
            <a:ext cx="8267226" cy="4032964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наголос на непідтвердженій </a:t>
            </a:r>
            <a:r>
              <a:rPr lang="uk-UA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швидкій дії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лікарського засобу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перебільшення властивостей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лікарського засобу, які можуть за певних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умов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створити ефект порівняння та, відповідно, надати неправомірні переваги у конкуренції окремим суб’єктам господарювання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зазначення перебільшених або не підтверджених належних чином відомостей </a:t>
            </a:r>
            <a:r>
              <a:rPr lang="uk-UA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про фармакологічні властивості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лікарського засобу та особливостей його застосування, в тому числі, в комплексній терапії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невизначених і неконкретних характеристик </a:t>
            </a:r>
            <a:r>
              <a:rPr lang="uk-UA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якості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лікарського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засобу та його ціни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непідтвердженого належним чином </a:t>
            </a:r>
            <a:r>
              <a:rPr lang="uk-UA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лідерства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лікарського засобу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C92E2-3A11-7447-94CF-9EA141DAA14E}"/>
              </a:ext>
            </a:extLst>
          </p:cNvPr>
          <p:cNvSpPr/>
          <p:nvPr/>
        </p:nvSpPr>
        <p:spPr>
          <a:xfrm>
            <a:off x="659370" y="277280"/>
            <a:ext cx="8089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НАЙБІЛЬШ ПОШИРЕНІ ВИДИ ДІЙ,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ЩО МОЖУТЬ МІСТИТИ ОЗНАКИ ПОРУШЕННЯ, ЗОКРЕМА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вававав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2716" b="72148"/>
          <a:stretch/>
        </p:blipFill>
        <p:spPr bwMode="auto">
          <a:xfrm>
            <a:off x="0" y="658350"/>
            <a:ext cx="9150124" cy="14688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0" y="62706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46731" y="224962"/>
            <a:ext cx="8856662" cy="5465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uk-UA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Інформація, що вводить в оману щодо країни походження продукції</a:t>
            </a:r>
          </a:p>
        </p:txBody>
      </p:sp>
      <p:sp>
        <p:nvSpPr>
          <p:cNvPr id="15369" name="Rectangle 85"/>
          <p:cNvSpPr>
            <a:spLocks noChangeArrowheads="1"/>
          </p:cNvSpPr>
          <p:nvPr/>
        </p:nvSpPr>
        <p:spPr bwMode="auto">
          <a:xfrm>
            <a:off x="1604963" y="863600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87"/>
          <p:cNvSpPr>
            <a:spLocks noChangeArrowheads="1"/>
          </p:cNvSpPr>
          <p:nvPr/>
        </p:nvSpPr>
        <p:spPr bwMode="auto">
          <a:xfrm>
            <a:off x="1604963" y="863600"/>
            <a:ext cx="3054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4" y="1414896"/>
            <a:ext cx="1656184" cy="287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51" y="1392757"/>
            <a:ext cx="1539974" cy="294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0" y="1403461"/>
            <a:ext cx="1599480" cy="282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28" y="1414896"/>
            <a:ext cx="1810405" cy="278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369268" y="1563638"/>
            <a:ext cx="1828800" cy="81761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417476" y="2501184"/>
            <a:ext cx="18288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6" name="Овал 25"/>
          <p:cNvSpPr>
            <a:spLocks noChangeArrowheads="1"/>
          </p:cNvSpPr>
          <p:nvPr/>
        </p:nvSpPr>
        <p:spPr bwMode="auto">
          <a:xfrm>
            <a:off x="2297435" y="1517564"/>
            <a:ext cx="1828800" cy="8636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7" name="Овал 26"/>
          <p:cNvSpPr>
            <a:spLocks noChangeArrowheads="1"/>
          </p:cNvSpPr>
          <p:nvPr/>
        </p:nvSpPr>
        <p:spPr bwMode="auto">
          <a:xfrm>
            <a:off x="6400800" y="1540696"/>
            <a:ext cx="1828800" cy="84055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9" name="Овал 28"/>
          <p:cNvSpPr>
            <a:spLocks noChangeArrowheads="1"/>
          </p:cNvSpPr>
          <p:nvPr/>
        </p:nvSpPr>
        <p:spPr bwMode="auto">
          <a:xfrm>
            <a:off x="4381860" y="2381249"/>
            <a:ext cx="18288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0" name="Овал 29"/>
          <p:cNvSpPr>
            <a:spLocks noChangeArrowheads="1"/>
          </p:cNvSpPr>
          <p:nvPr/>
        </p:nvSpPr>
        <p:spPr bwMode="auto">
          <a:xfrm>
            <a:off x="4381860" y="1450316"/>
            <a:ext cx="1828800" cy="76139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8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731" y="4555873"/>
            <a:ext cx="468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вававав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2716" b="72148"/>
          <a:stretch/>
        </p:blipFill>
        <p:spPr bwMode="auto">
          <a:xfrm>
            <a:off x="17751" y="538520"/>
            <a:ext cx="9150124" cy="14688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331640" y="627063"/>
            <a:ext cx="6551712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79388" y="289719"/>
            <a:ext cx="8856662" cy="4333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85"/>
          <p:cNvSpPr>
            <a:spLocks noChangeArrowheads="1"/>
          </p:cNvSpPr>
          <p:nvPr/>
        </p:nvSpPr>
        <p:spPr bwMode="auto">
          <a:xfrm>
            <a:off x="1604963" y="863600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87"/>
          <p:cNvSpPr>
            <a:spLocks noChangeArrowheads="1"/>
          </p:cNvSpPr>
          <p:nvPr/>
        </p:nvSpPr>
        <p:spPr bwMode="auto">
          <a:xfrm>
            <a:off x="1604963" y="863600"/>
            <a:ext cx="3054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Рисунок 8" descr="Описание: Описание: D:\16-2\Дослідження вина грузії\Справа 2\P90606-0937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7574"/>
            <a:ext cx="705678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468880" y="1272927"/>
            <a:ext cx="1910080" cy="23050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2177098" y="2987992"/>
            <a:ext cx="1910080" cy="65055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5258128" y="1493926"/>
            <a:ext cx="2625224" cy="92582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4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388" y="4576338"/>
            <a:ext cx="468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вававав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2716" b="72148"/>
          <a:stretch/>
        </p:blipFill>
        <p:spPr bwMode="auto">
          <a:xfrm>
            <a:off x="17751" y="538520"/>
            <a:ext cx="9150124" cy="14688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63024" y="62706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79388" y="289719"/>
            <a:ext cx="8856662" cy="4333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85"/>
          <p:cNvSpPr>
            <a:spLocks noChangeArrowheads="1"/>
          </p:cNvSpPr>
          <p:nvPr/>
        </p:nvSpPr>
        <p:spPr bwMode="auto">
          <a:xfrm>
            <a:off x="1604963" y="863600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87"/>
          <p:cNvSpPr>
            <a:spLocks noChangeArrowheads="1"/>
          </p:cNvSpPr>
          <p:nvPr/>
        </p:nvSpPr>
        <p:spPr bwMode="auto">
          <a:xfrm>
            <a:off x="1604963" y="863600"/>
            <a:ext cx="3054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" name="Рисунок 13" descr="Описание: Описание: D:\16-2\Дослідження вина грузії\Справа 3\P90726-1431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3" y="1135479"/>
            <a:ext cx="3023806" cy="359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Описание: Описание: D:\16-2\Дослідження вина грузії\Справа 3\P90726-1430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2927"/>
            <a:ext cx="2982714" cy="353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Описание: alico_rkacit_transp_5ea9d042ecc152c3287645fb19cb53d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85" y="1135479"/>
            <a:ext cx="2421255" cy="3828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Овал 22"/>
          <p:cNvSpPr/>
          <p:nvPr/>
        </p:nvSpPr>
        <p:spPr>
          <a:xfrm>
            <a:off x="611560" y="1419622"/>
            <a:ext cx="1512168" cy="483245"/>
          </a:xfrm>
          <a:prstGeom prst="ellipse">
            <a:avLst/>
          </a:prstGeom>
          <a:noFill/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44825" y="3506080"/>
            <a:ext cx="893084" cy="483245"/>
          </a:xfrm>
          <a:prstGeom prst="ellipse">
            <a:avLst/>
          </a:prstGeom>
          <a:noFill/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8564" y="3651870"/>
            <a:ext cx="1512168" cy="648072"/>
          </a:xfrm>
          <a:prstGeom prst="ellipse">
            <a:avLst/>
          </a:prstGeom>
          <a:noFill/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619970" y="3513164"/>
            <a:ext cx="1512168" cy="1002802"/>
          </a:xfrm>
          <a:prstGeom prst="ellipse">
            <a:avLst/>
          </a:prstGeom>
          <a:noFill/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29059" y="3124894"/>
            <a:ext cx="1512168" cy="483245"/>
          </a:xfrm>
          <a:prstGeom prst="ellipse">
            <a:avLst/>
          </a:prstGeom>
          <a:noFill/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560" y="4452998"/>
            <a:ext cx="468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вававав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2716" b="72148"/>
          <a:stretch/>
        </p:blipFill>
        <p:spPr bwMode="auto">
          <a:xfrm>
            <a:off x="0" y="687694"/>
            <a:ext cx="9150124" cy="14688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0" y="62706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79388" y="50800"/>
            <a:ext cx="8856662" cy="4333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85"/>
          <p:cNvSpPr>
            <a:spLocks noChangeArrowheads="1"/>
          </p:cNvSpPr>
          <p:nvPr/>
        </p:nvSpPr>
        <p:spPr bwMode="auto">
          <a:xfrm>
            <a:off x="1604963" y="863600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87"/>
          <p:cNvSpPr>
            <a:spLocks noChangeArrowheads="1"/>
          </p:cNvSpPr>
          <p:nvPr/>
        </p:nvSpPr>
        <p:spPr bwMode="auto">
          <a:xfrm>
            <a:off x="1604963" y="863600"/>
            <a:ext cx="3054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98974"/>
              </p:ext>
            </p:extLst>
          </p:nvPr>
        </p:nvGraphicFramePr>
        <p:xfrm>
          <a:off x="936842" y="827807"/>
          <a:ext cx="7341754" cy="400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9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uk-UA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uk-UA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uk-UA" sz="14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У Відео ролику поширено, зокрема таку інформацію: вітання грузинською мовою «</a:t>
                      </a:r>
                      <a:r>
                        <a:rPr lang="uk-UA" sz="1400" b="1" noProof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Гамарджоба</a:t>
                      </a:r>
                      <a:r>
                        <a:rPr lang="uk-UA" sz="14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b="1" noProof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Генацвале</a:t>
                      </a:r>
                      <a:r>
                        <a:rPr lang="uk-UA" sz="14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», грузинську писемність зображення грузинської традиційної їжі, грузинського традиційного вбрання та елементів декору, грузинського весілля із застіллям, грузинськими піснями та традиційними танцями.</a:t>
                      </a:r>
                      <a:endParaRPr lang="uk-UA" sz="1400" b="1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 descr="C:\Users\Taraskina\Desktop\АМКУ\Рекомендації АДЖАРИ\фото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7" y="1059582"/>
            <a:ext cx="3658453" cy="285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Taraskina\Desktop\АМКУ\Рекомендації АДЖАРИ\Документ-Microsoft-Wor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6" y="1108710"/>
            <a:ext cx="347218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59" y="4351160"/>
            <a:ext cx="468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8936B33-BF21-1646-A251-AF243F8FF3F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369" y="4702160"/>
            <a:ext cx="468000" cy="351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141FE1-FC88-D044-8A30-E9709B3968A6}"/>
              </a:ext>
            </a:extLst>
          </p:cNvPr>
          <p:cNvSpPr/>
          <p:nvPr/>
        </p:nvSpPr>
        <p:spPr>
          <a:xfrm>
            <a:off x="659367" y="277281"/>
            <a:ext cx="8249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Питання 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та відповіді</a:t>
            </a:r>
          </a:p>
        </p:txBody>
      </p:sp>
    </p:spTree>
    <p:extLst>
      <p:ext uri="{BB962C8B-B14F-4D97-AF65-F5344CB8AC3E}">
        <p14:creationId xmlns:p14="http://schemas.microsoft.com/office/powerpoint/2010/main" val="11237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4741639"/>
          </a:xfrm>
        </p:spPr>
        <p:txBody>
          <a:bodyPr/>
          <a:lstStyle/>
          <a:p>
            <a:r>
              <a:rPr lang="ru-RU" sz="2400" dirty="0" err="1">
                <a:latin typeface="Century Gothic" panose="020B0502020202020204" pitchFamily="34" charset="0"/>
              </a:rPr>
              <a:t>Найбільш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поширеними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порушеннями</a:t>
            </a:r>
            <a:r>
              <a:rPr lang="ru-RU" sz="2400" dirty="0">
                <a:latin typeface="Century Gothic" panose="020B0502020202020204" pitchFamily="34" charset="0"/>
              </a:rPr>
              <a:t> у </a:t>
            </a:r>
            <a:r>
              <a:rPr lang="ru-RU" sz="2400" dirty="0" err="1">
                <a:latin typeface="Century Gothic" panose="020B0502020202020204" pitchFamily="34" charset="0"/>
              </a:rPr>
              <a:t>сфері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недобросовісної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конкуренції</a:t>
            </a:r>
            <a:r>
              <a:rPr lang="ru-RU" sz="2400" dirty="0">
                <a:latin typeface="Century Gothic" panose="020B0502020202020204" pitchFamily="34" charset="0"/>
              </a:rPr>
              <a:t> є </a:t>
            </a:r>
            <a:r>
              <a:rPr lang="ru-RU" sz="2400" dirty="0" err="1">
                <a:latin typeface="Century Gothic" panose="020B0502020202020204" pitchFamily="34" charset="0"/>
              </a:rPr>
              <a:t>порушення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передбачені</a:t>
            </a:r>
            <a:r>
              <a:rPr lang="ru-RU" sz="2400" dirty="0">
                <a:latin typeface="Century Gothic" panose="020B0502020202020204" pitchFamily="34" charset="0"/>
              </a:rPr>
              <a:t> ст. 15¹ Закону </a:t>
            </a:r>
            <a:r>
              <a:rPr lang="ru-RU" sz="2400" dirty="0" err="1">
                <a:latin typeface="Century Gothic" panose="020B0502020202020204" pitchFamily="34" charset="0"/>
              </a:rPr>
              <a:t>України</a:t>
            </a:r>
            <a:r>
              <a:rPr lang="ru-RU" sz="2400" dirty="0">
                <a:latin typeface="Century Gothic" panose="020B0502020202020204" pitchFamily="34" charset="0"/>
              </a:rPr>
              <a:t> «Про </a:t>
            </a:r>
            <a:r>
              <a:rPr lang="ru-RU" sz="2400" dirty="0" err="1">
                <a:latin typeface="Century Gothic" panose="020B0502020202020204" pitchFamily="34" charset="0"/>
              </a:rPr>
              <a:t>захист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від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недобросовісної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конкуренції</a:t>
            </a:r>
            <a:r>
              <a:rPr lang="ru-RU" sz="2400" dirty="0">
                <a:latin typeface="Century Gothic" panose="020B0502020202020204" pitchFamily="34" charset="0"/>
              </a:rPr>
              <a:t>», </a:t>
            </a: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у </a:t>
            </a:r>
            <a:r>
              <a:rPr lang="ru-RU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вигляді</a:t>
            </a: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поширення</a:t>
            </a: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інформації</a:t>
            </a: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що</a:t>
            </a: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вводить в </a:t>
            </a:r>
            <a:r>
              <a:rPr lang="ru-RU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оману</a:t>
            </a: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400" dirty="0">
                <a:latin typeface="Century Gothic" panose="020B0502020202020204" pitchFamily="34" charset="0"/>
              </a:rPr>
              <a:t/>
            </a:r>
            <a:br>
              <a:rPr lang="ru-RU" sz="2400" dirty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Структура </a:t>
            </a:r>
            <a:r>
              <a:rPr lang="ru-RU" sz="2400" dirty="0" err="1">
                <a:latin typeface="Century Gothic" panose="020B0502020202020204" pitchFamily="34" charset="0"/>
              </a:rPr>
              <a:t>порушень</a:t>
            </a:r>
            <a:r>
              <a:rPr lang="ru-RU" sz="2400" dirty="0">
                <a:latin typeface="Century Gothic" panose="020B0502020202020204" pitchFamily="34" charset="0"/>
              </a:rPr>
              <a:t> у </a:t>
            </a:r>
            <a:r>
              <a:rPr lang="ru-RU" sz="2400" dirty="0" err="1">
                <a:latin typeface="Century Gothic" panose="020B0502020202020204" pitchFamily="34" charset="0"/>
              </a:rPr>
              <a:t>розрізі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кваліфікації</a:t>
            </a:r>
            <a:r>
              <a:rPr lang="ru-RU" sz="2400" dirty="0" smtClean="0">
                <a:latin typeface="Century Gothic" panose="020B0502020202020204" pitchFamily="34" charset="0"/>
              </a:rPr>
              <a:t> ЗУНК, % 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(</a:t>
            </a:r>
            <a:r>
              <a:rPr lang="ru-RU" sz="2400" dirty="0" err="1" smtClean="0">
                <a:latin typeface="Century Gothic" panose="020B0502020202020204" pitchFamily="34" charset="0"/>
              </a:rPr>
              <a:t>Звіт</a:t>
            </a:r>
            <a:r>
              <a:rPr lang="ru-RU" sz="2400" dirty="0" smtClean="0">
                <a:latin typeface="Century Gothic" panose="020B0502020202020204" pitchFamily="34" charset="0"/>
              </a:rPr>
              <a:t> АМКУ за 2020р.)- 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ст.15¹ – 85% </a:t>
            </a:r>
            <a:r>
              <a:rPr lang="ru-RU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правозастосування</a:t>
            </a:r>
            <a:endParaRPr lang="ru-RU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2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vlasenko_m\AppData\Local\Microsoft\Windows\INetCache\IE\YZOQXYKE\butter_PNG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63" y="3507854"/>
            <a:ext cx="2770812" cy="16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66" y="312844"/>
            <a:ext cx="8681844" cy="733681"/>
          </a:xfrm>
        </p:spPr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ЗАКОН УКРАЇНИ «ПРО МОЛОКО ТА МОЛОЧНІ ПРОДУКТИ»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710" y="150168"/>
            <a:ext cx="8856662" cy="4333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124" y="150168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7544" y="1419622"/>
            <a:ext cx="804024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2639255"/>
              </p:ext>
            </p:extLst>
          </p:nvPr>
        </p:nvGraphicFramePr>
        <p:xfrm>
          <a:off x="319015" y="3258603"/>
          <a:ext cx="1670017" cy="131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99592" y="2381440"/>
            <a:ext cx="81057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>
                <a:latin typeface="Century Gothic" panose="020B0502020202020204" pitchFamily="34" charset="0"/>
              </a:rPr>
              <a:t>Відповідно до ст. 6 Закону </a:t>
            </a:r>
            <a:r>
              <a:rPr lang="uk-UA" sz="1700" b="1" dirty="0">
                <a:latin typeface="Century Gothic" panose="020B0502020202020204" pitchFamily="34" charset="0"/>
              </a:rPr>
              <a:t>з</a:t>
            </a:r>
            <a:r>
              <a:rPr lang="uk-UA" sz="1700" b="1" dirty="0" smtClean="0">
                <a:latin typeface="Century Gothic" panose="020B0502020202020204" pitchFamily="34" charset="0"/>
              </a:rPr>
              <a:t>аборонено</a:t>
            </a:r>
            <a:r>
              <a:rPr lang="uk-UA" sz="1700" dirty="0" smtClean="0">
                <a:latin typeface="Century Gothic" panose="020B0502020202020204" pitchFamily="34" charset="0"/>
              </a:rPr>
              <a:t> </a:t>
            </a:r>
            <a:r>
              <a:rPr lang="uk-UA" sz="1700" dirty="0">
                <a:latin typeface="Century Gothic" panose="020B0502020202020204" pitchFamily="34" charset="0"/>
              </a:rPr>
              <a:t>використовувати у </a:t>
            </a:r>
            <a:r>
              <a:rPr lang="uk-UA" sz="1700" b="1" dirty="0">
                <a:latin typeface="Century Gothic" panose="020B0502020202020204" pitchFamily="34" charset="0"/>
              </a:rPr>
              <a:t>виробництві</a:t>
            </a:r>
            <a:r>
              <a:rPr lang="uk-UA" sz="1700" dirty="0">
                <a:latin typeface="Century Gothic" panose="020B0502020202020204" pitchFamily="34" charset="0"/>
              </a:rPr>
              <a:t> традиційних молочних продуктів </a:t>
            </a:r>
            <a:r>
              <a:rPr lang="uk-UA" sz="1700" b="1" dirty="0">
                <a:latin typeface="Century Gothic" panose="020B0502020202020204" pitchFamily="34" charset="0"/>
              </a:rPr>
              <a:t>жири та білки немолочного походження</a:t>
            </a:r>
            <a:r>
              <a:rPr lang="uk-UA" sz="1700" dirty="0">
                <a:latin typeface="Century Gothic" panose="020B0502020202020204" pitchFamily="34" charset="0"/>
              </a:rPr>
              <a:t>, а також будь-які стабілізатори і </a:t>
            </a:r>
            <a:r>
              <a:rPr lang="uk-UA" sz="1700" dirty="0" smtClean="0">
                <a:latin typeface="Century Gothic" panose="020B0502020202020204" pitchFamily="34" charset="0"/>
              </a:rPr>
              <a:t>консерванти.</a:t>
            </a:r>
            <a:endParaRPr lang="ru-RU" sz="1700" dirty="0">
              <a:latin typeface="Century Gothic" panose="020B0502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813" y="1635646"/>
            <a:ext cx="8280920" cy="58071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6000">
                <a:schemeClr val="accent1">
                  <a:tint val="23500"/>
                  <a:satMod val="1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9329" y="1635646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Century Gothic" panose="020B0502020202020204" pitchFamily="34" charset="0"/>
              </a:rPr>
              <a:t>Масло – це традиційний молочний продукт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 rot="19850497">
            <a:off x="268539" y="2471956"/>
            <a:ext cx="563227" cy="792088"/>
          </a:xfrm>
          <a:prstGeom prst="curvedRightArrow">
            <a:avLst>
              <a:gd name="adj1" fmla="val 25000"/>
              <a:gd name="adj2" fmla="val 46844"/>
              <a:gd name="adj3" fmla="val 390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6000">
                <a:schemeClr val="accent1">
                  <a:tint val="23500"/>
                  <a:satMod val="160000"/>
                </a:scheme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79712" y="3351066"/>
            <a:ext cx="61642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>
                <a:latin typeface="Century Gothic" panose="020B0502020202020204" pitchFamily="34" charset="0"/>
              </a:rPr>
              <a:t>У разі наявності експертного висновка або протоколу випробувань з виявленням у маслі немолочних (сторонніх, рослинних) жирів, то таке </a:t>
            </a:r>
            <a:r>
              <a:rPr lang="uk-UA" sz="1700" b="1" dirty="0" smtClean="0">
                <a:latin typeface="Century Gothic" panose="020B0502020202020204" pitchFamily="34" charset="0"/>
              </a:rPr>
              <a:t>масло </a:t>
            </a:r>
            <a:endParaRPr lang="en-US" sz="1700" b="1" dirty="0" smtClean="0">
              <a:latin typeface="Century Gothic" panose="020B0502020202020204" pitchFamily="34" charset="0"/>
            </a:endParaRPr>
          </a:p>
          <a:p>
            <a:r>
              <a:rPr lang="uk-UA" sz="1700" b="1" dirty="0" smtClean="0">
                <a:latin typeface="Century Gothic" panose="020B0502020202020204" pitchFamily="34" charset="0"/>
              </a:rPr>
              <a:t>не є молочним продуктом взагалі</a:t>
            </a:r>
            <a:r>
              <a:rPr lang="uk-UA" sz="1700" dirty="0" smtClean="0">
                <a:latin typeface="Century Gothic" panose="020B0502020202020204" pitchFamily="34" charset="0"/>
              </a:rPr>
              <a:t>.</a:t>
            </a:r>
            <a:endParaRPr lang="ru-RU" sz="1700" dirty="0">
              <a:latin typeface="Century Gothic" panose="020B0502020202020204" pitchFamily="34" charset="0"/>
            </a:endParaRPr>
          </a:p>
        </p:txBody>
      </p:sp>
      <p:pic>
        <p:nvPicPr>
          <p:cNvPr id="14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710" y="43470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10" y="325901"/>
            <a:ext cx="8635757" cy="733681"/>
          </a:xfrm>
        </p:spPr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Компетенція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Держпродспоживслужби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710" y="150168"/>
            <a:ext cx="8856662" cy="4333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124" y="129890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7544" y="1059582"/>
            <a:ext cx="804024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19872" y="1203598"/>
            <a:ext cx="5278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900" dirty="0">
                <a:latin typeface="Century Gothic" panose="020B0502020202020204" pitchFamily="34" charset="0"/>
              </a:rPr>
              <a:t>Р</a:t>
            </a:r>
            <a:r>
              <a:rPr lang="uk-UA" sz="1900" dirty="0" smtClean="0">
                <a:latin typeface="Century Gothic" panose="020B0502020202020204" pitchFamily="34" charset="0"/>
              </a:rPr>
              <a:t>еалізація </a:t>
            </a:r>
            <a:r>
              <a:rPr lang="uk-UA" sz="1900" dirty="0">
                <a:latin typeface="Century Gothic" panose="020B0502020202020204" pitchFamily="34" charset="0"/>
              </a:rPr>
              <a:t>державної політики у галузі ветеринарної медицини, сферах безпечності та окремих показників якості харчових продуктів</a:t>
            </a:r>
            <a:endParaRPr lang="ru-RU" sz="19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6777165"/>
              </p:ext>
            </p:extLst>
          </p:nvPr>
        </p:nvGraphicFramePr>
        <p:xfrm>
          <a:off x="395536" y="843558"/>
          <a:ext cx="2897818" cy="17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2499742"/>
            <a:ext cx="53357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>
                <a:latin typeface="Century Gothic" panose="020B0502020202020204" pitchFamily="34" charset="0"/>
              </a:rPr>
              <a:t>П</a:t>
            </a:r>
            <a:r>
              <a:rPr lang="uk-UA" sz="1900" dirty="0" smtClean="0">
                <a:latin typeface="Century Gothic" panose="020B0502020202020204" pitchFamily="34" charset="0"/>
              </a:rPr>
              <a:t>роводить </a:t>
            </a:r>
            <a:r>
              <a:rPr lang="uk-UA" sz="1900" dirty="0">
                <a:latin typeface="Century Gothic" panose="020B0502020202020204" pitchFamily="34" charset="0"/>
              </a:rPr>
              <a:t>перевірки характеристик продукції, у тому числі </a:t>
            </a:r>
            <a:r>
              <a:rPr lang="uk-UA" sz="1900" b="1" dirty="0">
                <a:latin typeface="Century Gothic" panose="020B0502020202020204" pitchFamily="34" charset="0"/>
              </a:rPr>
              <a:t>відбирає зразки продукції та забезпечує проведення їх експертизи </a:t>
            </a:r>
            <a:r>
              <a:rPr lang="uk-UA" sz="1900" dirty="0">
                <a:latin typeface="Century Gothic" panose="020B0502020202020204" pitchFamily="34" charset="0"/>
              </a:rPr>
              <a:t>(випробування) </a:t>
            </a:r>
            <a:endParaRPr lang="ru-RU" sz="1900" dirty="0">
              <a:latin typeface="Century Gothic" panose="020B0502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731300" y="2374519"/>
            <a:ext cx="2897818" cy="1325551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scene3d>
            <a:camera prst="orthographicFront">
              <a:rot lat="0" lon="600000" rev="10799999"/>
            </a:camera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6066344" y="2852628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ФУНКЦІЯ </a:t>
            </a:r>
            <a:r>
              <a:rPr lang="uk-UA" b="1" dirty="0" smtClean="0">
                <a:latin typeface="Century Gothic" panose="020B0502020202020204" pitchFamily="34" charset="0"/>
              </a:rPr>
              <a:t>ПЕРЕВІРКИ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7232" y="3939902"/>
            <a:ext cx="8280920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6000">
                <a:schemeClr val="accent1">
                  <a:tint val="23500"/>
                  <a:satMod val="1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ЕКСПЕРТИЗА ЗРАЗКІВ ПРОВОДИТЬСЯ </a:t>
            </a:r>
            <a:r>
              <a:rPr lang="uk-UA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АКРЕДИТОВАНИМИ ЛАБОРАТОРІЯМИ </a:t>
            </a:r>
            <a:r>
              <a:rPr lang="uk-UA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 ЗАМОВЛЕННЯ ДЕРЖПРОДСПОЖИВСЛУЖБИ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48710" y="150168"/>
            <a:ext cx="8856662" cy="4333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124" y="129890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62105817"/>
              </p:ext>
            </p:extLst>
          </p:nvPr>
        </p:nvGraphicFramePr>
        <p:xfrm>
          <a:off x="545676" y="583556"/>
          <a:ext cx="8346804" cy="414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85" y="112211"/>
            <a:ext cx="8635757" cy="733681"/>
          </a:xfrm>
        </p:spPr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СТОП ФАЛЬСИФІКАТ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громадська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ініціатива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підробки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масла</a:t>
            </a:r>
            <a:endParaRPr lang="uk-UA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710" y="150168"/>
            <a:ext cx="8856662" cy="4333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124" y="129890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7544" y="1059582"/>
            <a:ext cx="804024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17390" y="2105522"/>
            <a:ext cx="39385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Century Gothic" panose="020B0502020202020204" pitchFamily="34" charset="0"/>
              </a:rPr>
              <a:t>Зразки </a:t>
            </a:r>
            <a:r>
              <a:rPr lang="uk-UA" sz="1400" b="1" dirty="0">
                <a:latin typeface="Century Gothic" panose="020B0502020202020204" pitchFamily="34" charset="0"/>
              </a:rPr>
              <a:t>масла </a:t>
            </a:r>
            <a:r>
              <a:rPr lang="uk-UA" sz="1400" dirty="0">
                <a:latin typeface="Century Gothic" panose="020B0502020202020204" pitchFamily="34" charset="0"/>
              </a:rPr>
              <a:t>було відібрано громадськими активістами та журналістами </a:t>
            </a:r>
            <a:r>
              <a:rPr lang="uk-UA" sz="1400" b="1" dirty="0">
                <a:latin typeface="Century Gothic" panose="020B0502020202020204" pitchFamily="34" charset="0"/>
              </a:rPr>
              <a:t>у торгових мережах </a:t>
            </a:r>
            <a:r>
              <a:rPr lang="uk-UA" sz="1400" dirty="0">
                <a:latin typeface="Century Gothic" panose="020B0502020202020204" pitchFamily="34" charset="0"/>
              </a:rPr>
              <a:t>у чотирьох регіонах України: Сумах, Черкасах, Новій Одесі </a:t>
            </a:r>
            <a:r>
              <a:rPr lang="uk-UA" sz="1400" dirty="0" smtClean="0">
                <a:latin typeface="Century Gothic" panose="020B0502020202020204" pitchFamily="34" charset="0"/>
              </a:rPr>
              <a:t>та </a:t>
            </a:r>
            <a:r>
              <a:rPr lang="uk-UA" sz="1400" dirty="0">
                <a:latin typeface="Century Gothic" panose="020B0502020202020204" pitchFamily="34" charset="0"/>
              </a:rPr>
              <a:t>в </a:t>
            </a:r>
            <a:r>
              <a:rPr lang="uk-UA" sz="1400" dirty="0" err="1" smtClean="0">
                <a:latin typeface="Century Gothic" panose="020B0502020202020204" pitchFamily="34" charset="0"/>
              </a:rPr>
              <a:t>Калуші</a:t>
            </a:r>
            <a:r>
              <a:rPr lang="uk-UA" sz="1400" dirty="0" smtClean="0">
                <a:latin typeface="Century Gothic" panose="020B0502020202020204" pitchFamily="34" charset="0"/>
              </a:rPr>
              <a:t>, після </a:t>
            </a:r>
            <a:r>
              <a:rPr lang="uk-UA" sz="1400" dirty="0">
                <a:latin typeface="Century Gothic" panose="020B0502020202020204" pitchFamily="34" charset="0"/>
              </a:rPr>
              <a:t>чого зразки були направлені на дослідження до Центральної випробувальної державної лабораторії </a:t>
            </a:r>
            <a:r>
              <a:rPr lang="uk-UA" sz="1400" dirty="0" err="1">
                <a:latin typeface="Century Gothic" panose="020B0502020202020204" pitchFamily="34" charset="0"/>
              </a:rPr>
              <a:t>Держпродспоживслужби</a:t>
            </a:r>
            <a:r>
              <a:rPr lang="uk-UA" sz="1400" dirty="0">
                <a:latin typeface="Century Gothic" panose="020B0502020202020204" pitchFamily="34" charset="0"/>
              </a:rPr>
              <a:t> в Київській області та Державного підприємства «</a:t>
            </a:r>
            <a:r>
              <a:rPr lang="uk-UA" sz="1400" dirty="0" err="1">
                <a:latin typeface="Century Gothic" panose="020B0502020202020204" pitchFamily="34" charset="0"/>
              </a:rPr>
              <a:t>Укрметртестстандарт</a:t>
            </a:r>
            <a:r>
              <a:rPr lang="uk-UA" sz="1400" dirty="0" smtClean="0">
                <a:latin typeface="Century Gothic" panose="020B0502020202020204" pitchFamily="34" charset="0"/>
              </a:rPr>
              <a:t>».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774" y="1275606"/>
            <a:ext cx="8280920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6000">
                <a:schemeClr val="accent1">
                  <a:tint val="23500"/>
                  <a:satMod val="1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279089"/>
            <a:ext cx="8262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Century Gothic" panose="020B0502020202020204" pitchFamily="34" charset="0"/>
              </a:rPr>
              <a:t>У </a:t>
            </a:r>
            <a:r>
              <a:rPr lang="uk-UA" sz="1400" dirty="0">
                <a:latin typeface="Century Gothic" panose="020B0502020202020204" pitchFamily="34" charset="0"/>
              </a:rPr>
              <a:t>грудні 2019 року по всій території Україні, за участі </a:t>
            </a:r>
            <a:r>
              <a:rPr lang="uk-UA" sz="1400" b="1" dirty="0" smtClean="0">
                <a:latin typeface="Century Gothic" panose="020B0502020202020204" pitchFamily="34" charset="0"/>
              </a:rPr>
              <a:t>ГО «Громадський </a:t>
            </a:r>
            <a:r>
              <a:rPr lang="uk-UA" sz="1400" b="1" dirty="0">
                <a:latin typeface="Century Gothic" panose="020B0502020202020204" pitchFamily="34" charset="0"/>
              </a:rPr>
              <a:t>контроль захисту прав споживачів»</a:t>
            </a:r>
            <a:r>
              <a:rPr lang="uk-UA" sz="1400" dirty="0">
                <a:latin typeface="Century Gothic" panose="020B0502020202020204" pitchFamily="34" charset="0"/>
              </a:rPr>
              <a:t> та журналістів </a:t>
            </a:r>
            <a:r>
              <a:rPr lang="uk-UA" sz="1400" b="1" dirty="0">
                <a:latin typeface="Century Gothic" panose="020B0502020202020204" pitchFamily="34" charset="0"/>
              </a:rPr>
              <a:t>телеканалу «1+1»</a:t>
            </a:r>
            <a:r>
              <a:rPr lang="uk-UA" sz="1400" dirty="0">
                <a:latin typeface="Century Gothic" panose="020B0502020202020204" pitchFamily="34" charset="0"/>
              </a:rPr>
              <a:t>, проводився масштабний </a:t>
            </a:r>
            <a:r>
              <a:rPr lang="uk-UA" sz="1400" dirty="0" err="1">
                <a:latin typeface="Century Gothic" panose="020B0502020202020204" pitchFamily="34" charset="0"/>
              </a:rPr>
              <a:t>моніторниг</a:t>
            </a:r>
            <a:r>
              <a:rPr lang="uk-UA" sz="1400" dirty="0">
                <a:latin typeface="Century Gothic" panose="020B0502020202020204" pitchFamily="34" charset="0"/>
              </a:rPr>
              <a:t> масла </a:t>
            </a:r>
            <a:r>
              <a:rPr lang="uk-UA" sz="1400" dirty="0" smtClean="0">
                <a:latin typeface="Century Gothic" panose="020B0502020202020204" pitchFamily="34" charset="0"/>
              </a:rPr>
              <a:t>в </a:t>
            </a:r>
            <a:r>
              <a:rPr lang="uk-UA" sz="1400" dirty="0">
                <a:latin typeface="Century Gothic" panose="020B0502020202020204" pitchFamily="34" charset="0"/>
              </a:rPr>
              <a:t>рамках </a:t>
            </a:r>
            <a:r>
              <a:rPr lang="uk-UA" sz="1400" b="1" dirty="0">
                <a:latin typeface="Century Gothic" panose="020B0502020202020204" pitchFamily="34" charset="0"/>
              </a:rPr>
              <a:t>медійного </a:t>
            </a:r>
            <a:r>
              <a:rPr lang="uk-UA" sz="1400" b="1" dirty="0" err="1">
                <a:latin typeface="Century Gothic" panose="020B0502020202020204" pitchFamily="34" charset="0"/>
              </a:rPr>
              <a:t>проєкту</a:t>
            </a:r>
            <a:r>
              <a:rPr lang="uk-UA" sz="1400" b="1" dirty="0">
                <a:latin typeface="Century Gothic" panose="020B0502020202020204" pitchFamily="34" charset="0"/>
              </a:rPr>
              <a:t> «СТОП Фальсифікат»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23991"/>
            <a:ext cx="3699902" cy="20811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23" y="2787774"/>
            <a:ext cx="3706549" cy="2085552"/>
          </a:xfrm>
          <a:prstGeom prst="rect">
            <a:avLst/>
          </a:prstGeom>
        </p:spPr>
      </p:pic>
      <p:pic>
        <p:nvPicPr>
          <p:cNvPr id="12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0" y="4964113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85" y="112211"/>
            <a:ext cx="8635757" cy="733681"/>
          </a:xfrm>
        </p:spPr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/>
              <a:t>Восени</a:t>
            </a:r>
            <a:r>
              <a:rPr lang="ru-RU" sz="2800" dirty="0" smtClean="0"/>
              <a:t> 2020р. - </a:t>
            </a:r>
            <a:r>
              <a:rPr lang="uk-UA" sz="2800" dirty="0" smtClean="0"/>
              <a:t>11 рішень Комітету по «</a:t>
            </a:r>
            <a:r>
              <a:rPr lang="uk-UA" sz="2800" dirty="0" err="1" smtClean="0"/>
              <a:t>немаслу</a:t>
            </a:r>
            <a:r>
              <a:rPr lang="uk-UA" sz="2800" dirty="0" smtClean="0"/>
              <a:t>»</a:t>
            </a:r>
            <a:endParaRPr lang="uk-UA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710" y="150168"/>
            <a:ext cx="8856662" cy="4333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124" y="129890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7544" y="1059582"/>
            <a:ext cx="804024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48774" y="1275606"/>
            <a:ext cx="8280920" cy="31683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6000">
                <a:schemeClr val="accent1">
                  <a:tint val="23500"/>
                  <a:satMod val="1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Дії цих виробників </a:t>
            </a:r>
            <a:r>
              <a:rPr lang="uk-UA" dirty="0">
                <a:solidFill>
                  <a:schemeClr val="tx1"/>
                </a:solidFill>
              </a:rPr>
              <a:t>визнано недобросовісною конкуренцією у вигляді поширення на упаковках виробленого ним продукту </a:t>
            </a:r>
            <a:r>
              <a:rPr lang="uk-UA" u="sng" dirty="0">
                <a:solidFill>
                  <a:schemeClr val="tx1"/>
                </a:solidFill>
              </a:rPr>
              <a:t>інформації, що вводить в оману, шляхом повідомлення невизначеному колу осіб неправдивих відомостей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u="sng" dirty="0">
                <a:solidFill>
                  <a:schemeClr val="tx1"/>
                </a:solidFill>
              </a:rPr>
              <a:t>щодо </a:t>
            </a:r>
            <a:r>
              <a:rPr lang="uk-UA" sz="2400" b="1" u="sng" dirty="0">
                <a:solidFill>
                  <a:schemeClr val="tx1"/>
                </a:solidFill>
              </a:rPr>
              <a:t>назви, складу, споживчих властивостей та характеристик продукції, </a:t>
            </a:r>
            <a:r>
              <a:rPr lang="uk-UA" u="sng" dirty="0">
                <a:solidFill>
                  <a:schemeClr val="tx1"/>
                </a:solidFill>
              </a:rPr>
              <a:t>які можуть вплинути на наміри невизначеного кола осіб </a:t>
            </a:r>
            <a:r>
              <a:rPr lang="uk-UA" dirty="0">
                <a:solidFill>
                  <a:schemeClr val="tx1"/>
                </a:solidFill>
              </a:rPr>
              <a:t>щодо придбання цього продукту, що є порушенням статті 15</a:t>
            </a:r>
            <a:r>
              <a:rPr lang="uk-UA" baseline="30000" dirty="0">
                <a:solidFill>
                  <a:schemeClr val="tx1"/>
                </a:solidFill>
              </a:rPr>
              <a:t>1</a:t>
            </a:r>
            <a:r>
              <a:rPr lang="uk-UA" dirty="0">
                <a:solidFill>
                  <a:schemeClr val="tx1"/>
                </a:solidFill>
              </a:rPr>
              <a:t> Закону України «Про захист від недобросовісної конкуренції» та накладено штрафи:</a:t>
            </a:r>
            <a:endParaRPr lang="ru-RU" dirty="0">
              <a:solidFill>
                <a:schemeClr val="tx1"/>
              </a:solidFill>
            </a:endParaRPr>
          </a:p>
          <a:p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ru-RU" sz="2000" b="1" u="sng" dirty="0" err="1" smtClean="0">
                <a:solidFill>
                  <a:schemeClr val="tx1"/>
                </a:solidFill>
              </a:rPr>
              <a:t>Загальни</a:t>
            </a:r>
            <a:r>
              <a:rPr lang="uk-UA" sz="2000" b="1" u="sng" dirty="0">
                <a:solidFill>
                  <a:schemeClr val="tx1"/>
                </a:solidFill>
              </a:rPr>
              <a:t>й </a:t>
            </a:r>
            <a:r>
              <a:rPr lang="ru-RU" sz="2000" b="1" u="sng" dirty="0" err="1">
                <a:solidFill>
                  <a:schemeClr val="tx1"/>
                </a:solidFill>
              </a:rPr>
              <a:t>розмір</a:t>
            </a:r>
            <a:r>
              <a:rPr lang="uk-UA" sz="2000" b="1" u="sng" dirty="0">
                <a:solidFill>
                  <a:schemeClr val="tx1"/>
                </a:solidFill>
              </a:rPr>
              <a:t> </a:t>
            </a:r>
            <a:r>
              <a:rPr lang="uk-UA" sz="2000" b="1" u="sng" dirty="0" smtClean="0">
                <a:solidFill>
                  <a:schemeClr val="tx1"/>
                </a:solidFill>
              </a:rPr>
              <a:t>штрафів </a:t>
            </a:r>
            <a:r>
              <a:rPr lang="uk-UA" sz="2000" b="1" u="sng" dirty="0">
                <a:solidFill>
                  <a:schemeClr val="tx1"/>
                </a:solidFill>
              </a:rPr>
              <a:t>по 11 рішенням --</a:t>
            </a:r>
            <a:r>
              <a:rPr lang="ru-RU" sz="2000" b="1" u="sng" dirty="0">
                <a:solidFill>
                  <a:schemeClr val="tx1"/>
                </a:solidFill>
              </a:rPr>
              <a:t> 141 259 200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гривень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8936B33-BF21-1646-A251-AF243F8FF3F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3F26B4-2BC2-1944-95F2-F0B0287C81E9}"/>
              </a:ext>
            </a:extLst>
          </p:cNvPr>
          <p:cNvSpPr/>
          <p:nvPr/>
        </p:nvSpPr>
        <p:spPr>
          <a:xfrm>
            <a:off x="8206594" y="4666064"/>
            <a:ext cx="7200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uk-UA" sz="1600" b="1" dirty="0" smtClean="0">
                <a:solidFill>
                  <a:srgbClr val="1D1D1B"/>
                </a:solidFill>
              </a:rPr>
              <a:t> </a:t>
            </a:r>
            <a:endParaRPr lang="en-US" sz="1600" b="1" dirty="0">
              <a:solidFill>
                <a:srgbClr val="1D1D1B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1DAEF9-8EE9-BB4E-9AA0-9C2B7D3F8E9C}"/>
              </a:ext>
            </a:extLst>
          </p:cNvPr>
          <p:cNvSpPr/>
          <p:nvPr/>
        </p:nvSpPr>
        <p:spPr>
          <a:xfrm>
            <a:off x="643944" y="277281"/>
            <a:ext cx="8577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noProof="1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400" b="1" noProof="1">
                <a:solidFill>
                  <a:schemeClr val="accent1">
                    <a:lumMod val="50000"/>
                  </a:schemeClr>
                </a:solidFill>
              </a:rPr>
              <a:t>ОСЛІДЖЕННЯ З ВИЯВЛЕННЯ ТА ПРИПИНЕННЯ </a:t>
            </a:r>
            <a:br>
              <a:rPr lang="ru-RU" sz="2400" b="1" noProof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noProof="1">
                <a:solidFill>
                  <a:schemeClr val="accent1">
                    <a:lumMod val="50000"/>
                  </a:schemeClr>
                </a:solidFill>
              </a:rPr>
              <a:t>НЕДОБРОСОВІСНИХ ПРАКТИК</a:t>
            </a:r>
            <a:br>
              <a:rPr lang="ru-RU" sz="2400" b="1" noProof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noProof="1">
                <a:solidFill>
                  <a:schemeClr val="accent1">
                    <a:lumMod val="50000"/>
                  </a:schemeClr>
                </a:solidFill>
              </a:rPr>
              <a:t>В РЕКЛАМІ ЛІКАРСЬКИХ ЗАСОБІВ</a:t>
            </a:r>
            <a:endParaRPr lang="en-US" sz="24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539BD2-7165-E045-96C1-98BD1E061BF7}"/>
              </a:ext>
            </a:extLst>
          </p:cNvPr>
          <p:cNvSpPr txBox="1"/>
          <p:nvPr/>
        </p:nvSpPr>
        <p:spPr>
          <a:xfrm>
            <a:off x="191370" y="195486"/>
            <a:ext cx="87612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uk-UA" b="1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загальнодержавний ринок реклами лікарських засобів, біологічно активних добавок, лікувальних процедур, антисептичних засобів за період 2019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2020 рр.</a:t>
            </a: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Результати:</a:t>
            </a:r>
          </a:p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справи розпочато та прийнято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рішення</a:t>
            </a: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рекомендацій надано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uk-UA" u="sng" dirty="0">
                <a:solidFill>
                  <a:schemeClr val="tx2">
                    <a:lumMod val="50000"/>
                  </a:schemeClr>
                </a:solidFill>
              </a:rPr>
              <a:t>ст. 7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31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суб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єктам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господарювання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рекомендацій надано по </a:t>
            </a:r>
            <a:r>
              <a:rPr lang="uk-UA" u="sng" dirty="0">
                <a:solidFill>
                  <a:schemeClr val="tx2">
                    <a:lumMod val="50000"/>
                  </a:schemeClr>
                </a:solidFill>
              </a:rPr>
              <a:t>ст. 46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в 2020 та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в 2021 році</a:t>
            </a: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:\OTHER\Roman\Робота\РОМА\2. Справи про порушення\В РОБОТІ\ТОВ Юрія Фарм\кадр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0718"/>
            <a:ext cx="6120680" cy="3867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419622"/>
            <a:ext cx="2736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+mn-lt"/>
              </a:rPr>
              <a:t>Фрагмент рекламного ролика, що є предметом порушення та який розміщувався, зокрема, на телеканалі «1+1</a:t>
            </a:r>
            <a:r>
              <a:rPr lang="uk-UA" sz="2000" b="1" dirty="0" smtClean="0">
                <a:latin typeface="+mn-lt"/>
              </a:rPr>
              <a:t>»</a:t>
            </a:r>
            <a:endParaRPr lang="uk-UA" sz="2000" b="1" dirty="0">
              <a:latin typeface="+mn-lt"/>
            </a:endParaRPr>
          </a:p>
        </p:txBody>
      </p:sp>
      <p:pic>
        <p:nvPicPr>
          <p:cNvPr id="11" name="Рисунок 8" descr="вававав.jpg">
            <a:extLst>
              <a:ext uri="{FF2B5EF4-FFF2-40B4-BE49-F238E27FC236}">
                <a16:creationId xmlns:a16="http://schemas.microsoft.com/office/drawing/2014/main" id="{EB60B41E-EAB8-4E9C-BA8A-D04B430BBE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716" b="72148"/>
          <a:stretch/>
        </p:blipFill>
        <p:spPr bwMode="auto">
          <a:xfrm>
            <a:off x="154174" y="-23936"/>
            <a:ext cx="8820472" cy="99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6">
            <a:extLst>
              <a:ext uri="{FF2B5EF4-FFF2-40B4-BE49-F238E27FC236}">
                <a16:creationId xmlns:a16="http://schemas.microsoft.com/office/drawing/2014/main" id="{0C539E97-0A2A-4E01-9681-B45825A15C87}"/>
              </a:ext>
            </a:extLst>
          </p:cNvPr>
          <p:cNvCxnSpPr>
            <a:cxnSpLocks/>
          </p:cNvCxnSpPr>
          <p:nvPr/>
        </p:nvCxnSpPr>
        <p:spPr>
          <a:xfrm flipH="1">
            <a:off x="0" y="915566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5">
            <a:extLst>
              <a:ext uri="{FF2B5EF4-FFF2-40B4-BE49-F238E27FC236}">
                <a16:creationId xmlns:a16="http://schemas.microsoft.com/office/drawing/2014/main" id="{984F3173-F3CD-4C8F-8372-A721306A076D}"/>
              </a:ext>
            </a:extLst>
          </p:cNvPr>
          <p:cNvCxnSpPr/>
          <p:nvPr/>
        </p:nvCxnSpPr>
        <p:spPr>
          <a:xfrm flipH="1">
            <a:off x="0" y="5092030"/>
            <a:ext cx="9144000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BB76D7A-2020-42EB-9D2B-92EF1D9892C1}"/>
              </a:ext>
            </a:extLst>
          </p:cNvPr>
          <p:cNvSpPr txBox="1">
            <a:spLocks/>
          </p:cNvSpPr>
          <p:nvPr/>
        </p:nvSpPr>
        <p:spPr>
          <a:xfrm>
            <a:off x="170576" y="190473"/>
            <a:ext cx="8856662" cy="5773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Інформація, що вводить в </a:t>
            </a: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оману про лікарські властивості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Graphic 12">
            <a:extLst>
              <a:ext uri="{FF2B5EF4-FFF2-40B4-BE49-F238E27FC236}">
                <a16:creationId xmlns:a16="http://schemas.microsoft.com/office/drawing/2014/main" id="{9F0F17B2-D59F-F542-B660-A7CEE89EC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4" y="4443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1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11475</TotalTime>
  <Words>624</Words>
  <Application>Microsoft Office PowerPoint</Application>
  <PresentationFormat>Экран (16:9)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Тема Office</vt:lpstr>
      <vt:lpstr>МАСЛО (НЕ) МАСЛЯНЕ  Практика АМКУ в справах  по ст.15-1 ЗУНК </vt:lpstr>
      <vt:lpstr>Найбільш поширеними порушеннями у сфері недобросовісної конкуренції є порушення, передбачені ст. 15¹ Закону України «Про захист від недобросовісної конкуренції», у вигляді поширення інформації, що вводить в оману.   Структура порушень у розрізі кваліфікації ЗУНК, %  (Звіт АМКУ за 2020р.)-  ст.15¹ – 85% правозастосування</vt:lpstr>
      <vt:lpstr>ЗАКОН УКРАЇНИ «ПРО МОЛОКО ТА МОЛОЧНІ ПРОДУКТИ» </vt:lpstr>
      <vt:lpstr>Компетенція Держпродспоживслужби </vt:lpstr>
      <vt:lpstr>Презентация PowerPoint</vt:lpstr>
      <vt:lpstr>СТОП ФАЛЬСИФІКАТ – громадська ініціатива проти підробки масла</vt:lpstr>
      <vt:lpstr>Восени 2020р. - 11 рішень Комітету по «немаслу»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Ткачук Олексій Валерійович</dc:creator>
  <cp:lastModifiedBy>Roman</cp:lastModifiedBy>
  <cp:revision>251</cp:revision>
  <dcterms:created xsi:type="dcterms:W3CDTF">2017-07-26T09:33:25Z</dcterms:created>
  <dcterms:modified xsi:type="dcterms:W3CDTF">2021-05-26T05:17:13Z</dcterms:modified>
</cp:coreProperties>
</file>