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4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embeddedFontLst>
    <p:embeddedFont>
      <p:font typeface="Abril Fatface"/>
      <p:regular r:id="rId14"/>
    </p:embeddedFont>
    <p:embeddedFont>
      <p:font typeface="Barlow Condensed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exend Deca"/>
      <p:regular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Roboto Medium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335"/>
    <a:srgbClr val="5B7CB4"/>
    <a:srgbClr val="5AB87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3" autoAdjust="0"/>
    <p:restoredTop sz="94660"/>
  </p:normalViewPr>
  <p:slideViewPr>
    <p:cSldViewPr snapToGrid="0">
      <p:cViewPr>
        <p:scale>
          <a:sx n="60" d="100"/>
          <a:sy n="60" d="100"/>
        </p:scale>
        <p:origin x="152" y="-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667d5573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667d5573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667d5573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667d5573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2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667d5573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667d5573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667d5573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667d5573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667d5573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667d5573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667d5573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667d5573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667d5573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667d5573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667d5573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b667d5573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667d5573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667d5573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89535"/>
            <a:ext cx="12192000" cy="6768465"/>
          </a:xfrm>
          <a:custGeom>
            <a:avLst/>
            <a:gdLst/>
            <a:ahLst/>
            <a:cxnLst/>
            <a:rect l="l" t="t" r="r" b="b"/>
            <a:pathLst>
              <a:path w="12192000" h="6768465" extrusionOk="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116973" y="202172"/>
            <a:ext cx="653367" cy="145697"/>
            <a:chOff x="5810250" y="3367087"/>
            <a:chExt cx="572476" cy="127659"/>
          </a:xfrm>
        </p:grpSpPr>
        <p:sp>
          <p:nvSpPr>
            <p:cNvPr id="13" name="Google Shape;13;p2"/>
            <p:cNvSpPr/>
            <p:nvPr/>
          </p:nvSpPr>
          <p:spPr>
            <a:xfrm>
              <a:off x="6032158" y="3367087"/>
              <a:ext cx="126733" cy="127659"/>
            </a:xfrm>
            <a:custGeom>
              <a:avLst/>
              <a:gdLst/>
              <a:ahLst/>
              <a:cxnLst/>
              <a:rect l="l" t="t" r="r" b="b"/>
              <a:pathLst>
                <a:path w="126733" h="127659" extrusionOk="0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10250" y="3368039"/>
              <a:ext cx="122895" cy="122898"/>
            </a:xfrm>
            <a:custGeom>
              <a:avLst/>
              <a:gdLst/>
              <a:ahLst/>
              <a:cxnLst/>
              <a:rect l="l" t="t" r="r" b="b"/>
              <a:pathLst>
                <a:path w="122895" h="122898" extrusionOk="0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59805" y="3368039"/>
              <a:ext cx="122921" cy="122898"/>
            </a:xfrm>
            <a:custGeom>
              <a:avLst/>
              <a:gdLst/>
              <a:ahLst/>
              <a:cxnLst/>
              <a:rect l="l" t="t" r="r" b="b"/>
              <a:pathLst>
                <a:path w="122921" h="122898" extrusionOk="0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8100000" flipH="1">
            <a:off x="3312184" y="191568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10714074" flipH="1">
            <a:off x="3708724" y="202021"/>
            <a:ext cx="147313" cy="147313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275347" y="582328"/>
            <a:ext cx="10152000" cy="360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0" y="103632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"/>
          <p:cNvSpPr/>
          <p:nvPr/>
        </p:nvSpPr>
        <p:spPr>
          <a:xfrm>
            <a:off x="909118" y="666560"/>
            <a:ext cx="208279" cy="202230"/>
          </a:xfrm>
          <a:custGeom>
            <a:avLst/>
            <a:gdLst/>
            <a:ahLst/>
            <a:cxnLst/>
            <a:rect l="l" t="t" r="r" b="b"/>
            <a:pathLst>
              <a:path w="149304" h="144968" extrusionOk="0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2031981" y="1086731"/>
            <a:ext cx="131778" cy="2267754"/>
          </a:xfrm>
          <a:custGeom>
            <a:avLst/>
            <a:gdLst/>
            <a:ahLst/>
            <a:cxnLst/>
            <a:rect l="l" t="t" r="r" b="b"/>
            <a:pathLst>
              <a:path w="90725" h="2256472" extrusionOk="0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2004357" y="1037272"/>
            <a:ext cx="12620" cy="5792571"/>
          </a:xfrm>
          <a:custGeom>
            <a:avLst/>
            <a:gdLst/>
            <a:ahLst/>
            <a:cxnLst/>
            <a:rect l="l" t="t" r="r" b="b"/>
            <a:pathLst>
              <a:path w="12620" h="3836140" extrusionOk="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1978391" y="793297"/>
            <a:ext cx="52330" cy="39762"/>
          </a:xfrm>
          <a:custGeom>
            <a:avLst/>
            <a:gdLst/>
            <a:ahLst/>
            <a:cxnLst/>
            <a:rect l="l" t="t" r="r" b="b"/>
            <a:pathLst>
              <a:path w="39052" h="29673" extrusionOk="0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1978391" y="716812"/>
            <a:ext cx="52330" cy="39675"/>
          </a:xfrm>
          <a:custGeom>
            <a:avLst/>
            <a:gdLst/>
            <a:ahLst/>
            <a:cxnLst/>
            <a:rect l="l" t="t" r="r" b="b"/>
            <a:pathLst>
              <a:path w="39052" h="29608" extrusionOk="0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978391" y="641508"/>
            <a:ext cx="52330" cy="40950"/>
          </a:xfrm>
          <a:custGeom>
            <a:avLst/>
            <a:gdLst/>
            <a:ahLst/>
            <a:cxnLst/>
            <a:rect l="l" t="t" r="r" b="b"/>
            <a:pathLst>
              <a:path w="39052" h="30560" extrusionOk="0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>
            <a:off x="520974" y="680341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206813" y="680338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2428347" y="3914096"/>
            <a:ext cx="7335300" cy="537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 descr="Magnifying glass with solid fill"/>
          <p:cNvSpPr/>
          <p:nvPr/>
        </p:nvSpPr>
        <p:spPr>
          <a:xfrm>
            <a:off x="2673098" y="4073422"/>
            <a:ext cx="266918" cy="267128"/>
          </a:xfrm>
          <a:custGeom>
            <a:avLst/>
            <a:gdLst/>
            <a:ahLst/>
            <a:cxnLst/>
            <a:rect l="l" t="t" r="r" b="b"/>
            <a:pathLst>
              <a:path w="751881" h="752474" extrusionOk="0">
                <a:moveTo>
                  <a:pt x="732473" y="638175"/>
                </a:moveTo>
                <a:lnTo>
                  <a:pt x="613410" y="519112"/>
                </a:lnTo>
                <a:cubicBezTo>
                  <a:pt x="597218" y="502920"/>
                  <a:pt x="575310" y="497205"/>
                  <a:pt x="554355" y="501015"/>
                </a:cubicBezTo>
                <a:lnTo>
                  <a:pt x="512445" y="459105"/>
                </a:lnTo>
                <a:cubicBezTo>
                  <a:pt x="549593" y="411480"/>
                  <a:pt x="571500" y="350520"/>
                  <a:pt x="571500" y="285750"/>
                </a:cubicBezTo>
                <a:cubicBezTo>
                  <a:pt x="571500" y="128588"/>
                  <a:pt x="442912" y="0"/>
                  <a:pt x="285750" y="0"/>
                </a:cubicBezTo>
                <a:cubicBezTo>
                  <a:pt x="128588" y="0"/>
                  <a:pt x="0" y="128588"/>
                  <a:pt x="0" y="285750"/>
                </a:cubicBezTo>
                <a:cubicBezTo>
                  <a:pt x="0" y="442912"/>
                  <a:pt x="128588" y="571500"/>
                  <a:pt x="285750" y="571500"/>
                </a:cubicBezTo>
                <a:cubicBezTo>
                  <a:pt x="350520" y="571500"/>
                  <a:pt x="410528" y="549593"/>
                  <a:pt x="459105" y="512445"/>
                </a:cubicBezTo>
                <a:lnTo>
                  <a:pt x="501015" y="554355"/>
                </a:lnTo>
                <a:cubicBezTo>
                  <a:pt x="497205" y="575310"/>
                  <a:pt x="502920" y="597218"/>
                  <a:pt x="519112" y="613410"/>
                </a:cubicBezTo>
                <a:lnTo>
                  <a:pt x="638175" y="732473"/>
                </a:lnTo>
                <a:cubicBezTo>
                  <a:pt x="651510" y="745808"/>
                  <a:pt x="668655" y="752475"/>
                  <a:pt x="685800" y="752475"/>
                </a:cubicBezTo>
                <a:cubicBezTo>
                  <a:pt x="702945" y="752475"/>
                  <a:pt x="720090" y="745808"/>
                  <a:pt x="733425" y="732473"/>
                </a:cubicBezTo>
                <a:cubicBezTo>
                  <a:pt x="758190" y="705802"/>
                  <a:pt x="758190" y="663893"/>
                  <a:pt x="732473" y="638175"/>
                </a:cubicBezTo>
                <a:close/>
                <a:moveTo>
                  <a:pt x="284798" y="513398"/>
                </a:moveTo>
                <a:cubicBezTo>
                  <a:pt x="159067" y="513398"/>
                  <a:pt x="56197" y="410528"/>
                  <a:pt x="56197" y="284798"/>
                </a:cubicBezTo>
                <a:cubicBezTo>
                  <a:pt x="56197" y="159067"/>
                  <a:pt x="159067" y="56197"/>
                  <a:pt x="284798" y="56197"/>
                </a:cubicBezTo>
                <a:cubicBezTo>
                  <a:pt x="410528" y="56197"/>
                  <a:pt x="513398" y="159067"/>
                  <a:pt x="513398" y="284798"/>
                </a:cubicBezTo>
                <a:cubicBezTo>
                  <a:pt x="513398" y="410528"/>
                  <a:pt x="410528" y="513398"/>
                  <a:pt x="284798" y="51339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2"/>
          <p:cNvGrpSpPr/>
          <p:nvPr/>
        </p:nvGrpSpPr>
        <p:grpSpPr>
          <a:xfrm>
            <a:off x="9380922" y="4047351"/>
            <a:ext cx="149604" cy="293698"/>
            <a:chOff x="9949398" y="2089191"/>
            <a:chExt cx="854393" cy="1677317"/>
          </a:xfrm>
        </p:grpSpPr>
        <p:sp>
          <p:nvSpPr>
            <p:cNvPr id="31" name="Google Shape;31;p2"/>
            <p:cNvSpPr/>
            <p:nvPr/>
          </p:nvSpPr>
          <p:spPr>
            <a:xfrm>
              <a:off x="10312609" y="3353408"/>
              <a:ext cx="127500" cy="413100"/>
            </a:xfrm>
            <a:prstGeom prst="roundRect">
              <a:avLst>
                <a:gd name="adj" fmla="val 50000"/>
              </a:avLst>
            </a:pr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149233" y="2089191"/>
              <a:ext cx="454200" cy="1077900"/>
            </a:xfrm>
            <a:prstGeom prst="roundRect">
              <a:avLst>
                <a:gd name="adj" fmla="val 50000"/>
              </a:avLst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949398" y="2759073"/>
              <a:ext cx="854393" cy="609219"/>
            </a:xfrm>
            <a:custGeom>
              <a:avLst/>
              <a:gdLst/>
              <a:ahLst/>
              <a:cxnLst/>
              <a:rect l="l" t="t" r="r" b="b"/>
              <a:pathLst>
                <a:path w="438150" h="312420" extrusionOk="0">
                  <a:moveTo>
                    <a:pt x="0" y="0"/>
                  </a:moveTo>
                  <a:lnTo>
                    <a:pt x="57150" y="0"/>
                  </a:lnTo>
                  <a:lnTo>
                    <a:pt x="57150" y="95250"/>
                  </a:lnTo>
                  <a:cubicBezTo>
                    <a:pt x="57150" y="184785"/>
                    <a:pt x="129540" y="257175"/>
                    <a:pt x="219075" y="257175"/>
                  </a:cubicBezTo>
                  <a:cubicBezTo>
                    <a:pt x="308610" y="257175"/>
                    <a:pt x="381000" y="184785"/>
                    <a:pt x="381000" y="95250"/>
                  </a:cubicBezTo>
                  <a:lnTo>
                    <a:pt x="381000" y="0"/>
                  </a:lnTo>
                  <a:lnTo>
                    <a:pt x="438150" y="0"/>
                  </a:lnTo>
                  <a:lnTo>
                    <a:pt x="438150" y="95250"/>
                  </a:lnTo>
                  <a:cubicBezTo>
                    <a:pt x="438150" y="206693"/>
                    <a:pt x="355283" y="298133"/>
                    <a:pt x="247650" y="312420"/>
                  </a:cubicBezTo>
                  <a:lnTo>
                    <a:pt x="190500" y="312420"/>
                  </a:lnTo>
                  <a:cubicBezTo>
                    <a:pt x="82868" y="298133"/>
                    <a:pt x="0" y="206693"/>
                    <a:pt x="0" y="952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BC05"/>
                </a:gs>
                <a:gs pos="25000">
                  <a:srgbClr val="EA4335"/>
                </a:gs>
                <a:gs pos="100000">
                  <a:srgbClr val="EA433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1567160" y="612648"/>
            <a:ext cx="265973" cy="265973"/>
            <a:chOff x="8610600" y="-211873"/>
            <a:chExt cx="313500" cy="313500"/>
          </a:xfrm>
        </p:grpSpPr>
        <p:sp>
          <p:nvSpPr>
            <p:cNvPr id="35" name="Google Shape;35;p2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2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4247" extrusionOk="0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4265" extrusionOk="0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415600" y="1279170"/>
            <a:ext cx="11360700" cy="243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111225" y="3884225"/>
            <a:ext cx="6105600" cy="53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5306100" y="65463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slidesmania.com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s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0" y="89535"/>
            <a:ext cx="12192000" cy="6768465"/>
          </a:xfrm>
          <a:custGeom>
            <a:avLst/>
            <a:gdLst/>
            <a:ahLst/>
            <a:cxnLst/>
            <a:rect l="l" t="t" r="r" b="b"/>
            <a:pathLst>
              <a:path w="12192000" h="6768465" extrusionOk="0">
                <a:moveTo>
                  <a:pt x="12191997" y="382102"/>
                </a:moveTo>
                <a:cubicBezTo>
                  <a:pt x="12191998" y="2510890"/>
                  <a:pt x="12191999" y="4639677"/>
                  <a:pt x="12192000" y="6768465"/>
                </a:cubicBezTo>
                <a:lnTo>
                  <a:pt x="0" y="6768465"/>
                </a:lnTo>
                <a:lnTo>
                  <a:pt x="1902" y="382905"/>
                </a:lnTo>
                <a:lnTo>
                  <a:pt x="765807" y="381952"/>
                </a:lnTo>
                <a:cubicBezTo>
                  <a:pt x="845817" y="381952"/>
                  <a:pt x="878202" y="349567"/>
                  <a:pt x="878202" y="270510"/>
                </a:cubicBezTo>
                <a:lnTo>
                  <a:pt x="878202" y="99060"/>
                </a:lnTo>
                <a:cubicBezTo>
                  <a:pt x="878202" y="37147"/>
                  <a:pt x="915350" y="0"/>
                  <a:pt x="975357" y="0"/>
                </a:cubicBezTo>
                <a:lnTo>
                  <a:pt x="3478527" y="0"/>
                </a:lnTo>
                <a:cubicBezTo>
                  <a:pt x="3536630" y="0"/>
                  <a:pt x="3573777" y="38100"/>
                  <a:pt x="3574730" y="97155"/>
                </a:cubicBezTo>
                <a:lnTo>
                  <a:pt x="3574730" y="274320"/>
                </a:lnTo>
                <a:cubicBezTo>
                  <a:pt x="3574730" y="349567"/>
                  <a:pt x="3608067" y="382905"/>
                  <a:pt x="3682362" y="382905"/>
                </a:cubicBezTo>
                <a:lnTo>
                  <a:pt x="6407465" y="382905"/>
                </a:lnTo>
                <a:lnTo>
                  <a:pt x="9047795" y="382905"/>
                </a:lnTo>
                <a:cubicBezTo>
                  <a:pt x="9058272" y="382905"/>
                  <a:pt x="9069702" y="383857"/>
                  <a:pt x="9081132" y="383857"/>
                </a:cubicBezTo>
                <a:lnTo>
                  <a:pt x="9081132" y="382102"/>
                </a:lnTo>
                <a:lnTo>
                  <a:pt x="12191997" y="3821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 rot="8100000" flipH="1">
            <a:off x="3312184" y="191568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-1" y="81915"/>
            <a:ext cx="12192001" cy="6776085"/>
          </a:xfrm>
          <a:custGeom>
            <a:avLst/>
            <a:gdLst/>
            <a:ahLst/>
            <a:cxnLst/>
            <a:rect l="l" t="t" r="r" b="b"/>
            <a:pathLst>
              <a:path w="12192001" h="6776085" extrusionOk="0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116973" y="202172"/>
            <a:ext cx="653367" cy="145697"/>
            <a:chOff x="5810250" y="3367087"/>
            <a:chExt cx="572476" cy="127659"/>
          </a:xfrm>
        </p:grpSpPr>
        <p:sp>
          <p:nvSpPr>
            <p:cNvPr id="103" name="Google Shape;103;p5"/>
            <p:cNvSpPr/>
            <p:nvPr/>
          </p:nvSpPr>
          <p:spPr>
            <a:xfrm>
              <a:off x="6032158" y="3367087"/>
              <a:ext cx="126733" cy="127659"/>
            </a:xfrm>
            <a:custGeom>
              <a:avLst/>
              <a:gdLst/>
              <a:ahLst/>
              <a:cxnLst/>
              <a:rect l="l" t="t" r="r" b="b"/>
              <a:pathLst>
                <a:path w="126733" h="127659" extrusionOk="0">
                  <a:moveTo>
                    <a:pt x="64794" y="0"/>
                  </a:moveTo>
                  <a:cubicBezTo>
                    <a:pt x="103846" y="0"/>
                    <a:pt x="127659" y="23813"/>
                    <a:pt x="126706" y="62865"/>
                  </a:cubicBezTo>
                  <a:cubicBezTo>
                    <a:pt x="126706" y="101918"/>
                    <a:pt x="100036" y="128588"/>
                    <a:pt x="61936" y="127635"/>
                  </a:cubicBezTo>
                  <a:cubicBezTo>
                    <a:pt x="26694" y="126683"/>
                    <a:pt x="-929" y="98108"/>
                    <a:pt x="24" y="61913"/>
                  </a:cubicBezTo>
                  <a:cubicBezTo>
                    <a:pt x="976" y="23813"/>
                    <a:pt x="26694" y="0"/>
                    <a:pt x="647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810250" y="3368039"/>
              <a:ext cx="122895" cy="122898"/>
            </a:xfrm>
            <a:custGeom>
              <a:avLst/>
              <a:gdLst/>
              <a:ahLst/>
              <a:cxnLst/>
              <a:rect l="l" t="t" r="r" b="b"/>
              <a:pathLst>
                <a:path w="122895" h="122898" extrusionOk="0">
                  <a:moveTo>
                    <a:pt x="0" y="60960"/>
                  </a:moveTo>
                  <a:cubicBezTo>
                    <a:pt x="0" y="27623"/>
                    <a:pt x="27623" y="0"/>
                    <a:pt x="60008" y="0"/>
                  </a:cubicBezTo>
                  <a:cubicBezTo>
                    <a:pt x="95250" y="953"/>
                    <a:pt x="123825" y="30480"/>
                    <a:pt x="122873" y="65723"/>
                  </a:cubicBezTo>
                  <a:cubicBezTo>
                    <a:pt x="121920" y="98108"/>
                    <a:pt x="93345" y="123825"/>
                    <a:pt x="59055" y="122873"/>
                  </a:cubicBezTo>
                  <a:cubicBezTo>
                    <a:pt x="25718" y="122873"/>
                    <a:pt x="0" y="95250"/>
                    <a:pt x="0" y="609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259805" y="3368039"/>
              <a:ext cx="122921" cy="122898"/>
            </a:xfrm>
            <a:custGeom>
              <a:avLst/>
              <a:gdLst/>
              <a:ahLst/>
              <a:cxnLst/>
              <a:rect l="l" t="t" r="r" b="b"/>
              <a:pathLst>
                <a:path w="122921" h="122898" extrusionOk="0">
                  <a:moveTo>
                    <a:pt x="58127" y="122873"/>
                  </a:moveTo>
                  <a:cubicBezTo>
                    <a:pt x="25742" y="121920"/>
                    <a:pt x="-928" y="93345"/>
                    <a:pt x="25" y="60008"/>
                  </a:cubicBezTo>
                  <a:cubicBezTo>
                    <a:pt x="977" y="25718"/>
                    <a:pt x="27647" y="0"/>
                    <a:pt x="61937" y="0"/>
                  </a:cubicBezTo>
                  <a:cubicBezTo>
                    <a:pt x="97180" y="0"/>
                    <a:pt x="123850" y="28575"/>
                    <a:pt x="122897" y="62865"/>
                  </a:cubicBezTo>
                  <a:cubicBezTo>
                    <a:pt x="121945" y="98108"/>
                    <a:pt x="94322" y="123825"/>
                    <a:pt x="58127" y="12287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5"/>
          <p:cNvSpPr/>
          <p:nvPr/>
        </p:nvSpPr>
        <p:spPr>
          <a:xfrm rot="10714074" flipH="1">
            <a:off x="9134060" y="187391"/>
            <a:ext cx="147313" cy="147313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-1" y="81915"/>
            <a:ext cx="12192001" cy="6776085"/>
          </a:xfrm>
          <a:custGeom>
            <a:avLst/>
            <a:gdLst/>
            <a:ahLst/>
            <a:cxnLst/>
            <a:rect l="l" t="t" r="r" b="b"/>
            <a:pathLst>
              <a:path w="12192001" h="6776085" extrusionOk="0">
                <a:moveTo>
                  <a:pt x="3665218" y="0"/>
                </a:moveTo>
                <a:lnTo>
                  <a:pt x="6168388" y="0"/>
                </a:lnTo>
                <a:cubicBezTo>
                  <a:pt x="6226491" y="0"/>
                  <a:pt x="6263638" y="38100"/>
                  <a:pt x="6264591" y="97155"/>
                </a:cubicBezTo>
                <a:lnTo>
                  <a:pt x="6264591" y="274320"/>
                </a:lnTo>
                <a:cubicBezTo>
                  <a:pt x="6264591" y="349567"/>
                  <a:pt x="6297928" y="382905"/>
                  <a:pt x="6372223" y="382905"/>
                </a:cubicBezTo>
                <a:lnTo>
                  <a:pt x="12192001" y="382102"/>
                </a:lnTo>
                <a:lnTo>
                  <a:pt x="12192001" y="6768465"/>
                </a:lnTo>
                <a:lnTo>
                  <a:pt x="0" y="6776085"/>
                </a:lnTo>
                <a:lnTo>
                  <a:pt x="0" y="391614"/>
                </a:lnTo>
                <a:lnTo>
                  <a:pt x="3455668" y="381952"/>
                </a:lnTo>
                <a:cubicBezTo>
                  <a:pt x="3535678" y="381952"/>
                  <a:pt x="3568063" y="349567"/>
                  <a:pt x="3568063" y="270510"/>
                </a:cubicBezTo>
                <a:lnTo>
                  <a:pt x="3568063" y="99060"/>
                </a:lnTo>
                <a:cubicBezTo>
                  <a:pt x="3568063" y="37147"/>
                  <a:pt x="3605211" y="0"/>
                  <a:pt x="3665218" y="0"/>
                </a:cubicBez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 rot="8100000" flipH="1">
            <a:off x="6003678" y="188846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0" y="69803"/>
            <a:ext cx="12192000" cy="6788197"/>
          </a:xfrm>
          <a:custGeom>
            <a:avLst/>
            <a:gdLst/>
            <a:ahLst/>
            <a:cxnLst/>
            <a:rect l="l" t="t" r="r" b="b"/>
            <a:pathLst>
              <a:path w="12192000" h="6788197" extrusionOk="0">
                <a:moveTo>
                  <a:pt x="6360982" y="0"/>
                </a:moveTo>
                <a:lnTo>
                  <a:pt x="8864151" y="0"/>
                </a:lnTo>
                <a:cubicBezTo>
                  <a:pt x="8922254" y="0"/>
                  <a:pt x="8959401" y="38168"/>
                  <a:pt x="8960354" y="97329"/>
                </a:cubicBezTo>
                <a:lnTo>
                  <a:pt x="8960354" y="274810"/>
                </a:lnTo>
                <a:cubicBezTo>
                  <a:pt x="8960354" y="350192"/>
                  <a:pt x="8993691" y="383590"/>
                  <a:pt x="9067986" y="383590"/>
                </a:cubicBezTo>
                <a:lnTo>
                  <a:pt x="12192000" y="383158"/>
                </a:lnTo>
                <a:lnTo>
                  <a:pt x="12192000" y="6782252"/>
                </a:lnTo>
                <a:lnTo>
                  <a:pt x="0" y="6788197"/>
                </a:lnTo>
                <a:lnTo>
                  <a:pt x="0" y="397489"/>
                </a:lnTo>
                <a:lnTo>
                  <a:pt x="6151431" y="382635"/>
                </a:lnTo>
                <a:cubicBezTo>
                  <a:pt x="6231441" y="382635"/>
                  <a:pt x="6263826" y="350192"/>
                  <a:pt x="6263826" y="270994"/>
                </a:cubicBezTo>
                <a:lnTo>
                  <a:pt x="6263826" y="99237"/>
                </a:lnTo>
                <a:cubicBezTo>
                  <a:pt x="6263826" y="37214"/>
                  <a:pt x="6300974" y="0"/>
                  <a:pt x="63609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275347" y="582328"/>
            <a:ext cx="10152000" cy="360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5"/>
          <p:cNvCxnSpPr/>
          <p:nvPr/>
        </p:nvCxnSpPr>
        <p:spPr>
          <a:xfrm>
            <a:off x="0" y="103632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5"/>
          <p:cNvSpPr/>
          <p:nvPr/>
        </p:nvSpPr>
        <p:spPr>
          <a:xfrm>
            <a:off x="909118" y="666560"/>
            <a:ext cx="208279" cy="202230"/>
          </a:xfrm>
          <a:custGeom>
            <a:avLst/>
            <a:gdLst/>
            <a:ahLst/>
            <a:cxnLst/>
            <a:rect l="l" t="t" r="r" b="b"/>
            <a:pathLst>
              <a:path w="149304" h="144968" extrusionOk="0">
                <a:moveTo>
                  <a:pt x="111204" y="36383"/>
                </a:moveTo>
                <a:cubicBezTo>
                  <a:pt x="81677" y="11618"/>
                  <a:pt x="53102" y="12571"/>
                  <a:pt x="31194" y="36383"/>
                </a:cubicBezTo>
                <a:cubicBezTo>
                  <a:pt x="11192" y="59243"/>
                  <a:pt x="12144" y="90676"/>
                  <a:pt x="34052" y="111631"/>
                </a:cubicBezTo>
                <a:cubicBezTo>
                  <a:pt x="60722" y="138301"/>
                  <a:pt x="85487" y="133538"/>
                  <a:pt x="132159" y="90676"/>
                </a:cubicBezTo>
                <a:cubicBezTo>
                  <a:pt x="138827" y="107821"/>
                  <a:pt x="132159" y="120203"/>
                  <a:pt x="109299" y="134491"/>
                </a:cubicBezTo>
                <a:cubicBezTo>
                  <a:pt x="78819" y="152588"/>
                  <a:pt x="40719" y="146874"/>
                  <a:pt x="17859" y="120203"/>
                </a:cubicBezTo>
                <a:cubicBezTo>
                  <a:pt x="-5953" y="92581"/>
                  <a:pt x="-5953" y="52576"/>
                  <a:pt x="17859" y="24953"/>
                </a:cubicBezTo>
                <a:cubicBezTo>
                  <a:pt x="44529" y="-6479"/>
                  <a:pt x="80724" y="-8384"/>
                  <a:pt x="127397" y="20191"/>
                </a:cubicBezTo>
                <a:cubicBezTo>
                  <a:pt x="133112" y="15428"/>
                  <a:pt x="139779" y="10666"/>
                  <a:pt x="149304" y="3998"/>
                </a:cubicBezTo>
                <a:cubicBezTo>
                  <a:pt x="149304" y="24001"/>
                  <a:pt x="149304" y="41146"/>
                  <a:pt x="149304" y="59243"/>
                </a:cubicBezTo>
                <a:cubicBezTo>
                  <a:pt x="132159" y="59243"/>
                  <a:pt x="115967" y="59243"/>
                  <a:pt x="96917" y="59243"/>
                </a:cubicBezTo>
                <a:cubicBezTo>
                  <a:pt x="101679" y="51623"/>
                  <a:pt x="106442" y="44956"/>
                  <a:pt x="111204" y="36383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1978391" y="641508"/>
            <a:ext cx="52330" cy="40950"/>
          </a:xfrm>
          <a:custGeom>
            <a:avLst/>
            <a:gdLst/>
            <a:ahLst/>
            <a:cxnLst/>
            <a:rect l="l" t="t" r="r" b="b"/>
            <a:pathLst>
              <a:path w="39052" h="30560" extrusionOk="0">
                <a:moveTo>
                  <a:pt x="39053" y="16192"/>
                </a:moveTo>
                <a:cubicBezTo>
                  <a:pt x="27623" y="23813"/>
                  <a:pt x="20955" y="31433"/>
                  <a:pt x="15240" y="30480"/>
                </a:cubicBezTo>
                <a:cubicBezTo>
                  <a:pt x="9525" y="29528"/>
                  <a:pt x="4763" y="20003"/>
                  <a:pt x="0" y="14288"/>
                </a:cubicBezTo>
                <a:cubicBezTo>
                  <a:pt x="5715" y="9525"/>
                  <a:pt x="11430" y="0"/>
                  <a:pt x="17145" y="0"/>
                </a:cubicBezTo>
                <a:cubicBezTo>
                  <a:pt x="21908" y="0"/>
                  <a:pt x="28575" y="8573"/>
                  <a:pt x="39053" y="16192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 rot="-5400000">
            <a:off x="520974" y="680341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 rot="5400000">
            <a:off x="206813" y="680338"/>
            <a:ext cx="177086" cy="197951"/>
          </a:xfrm>
          <a:custGeom>
            <a:avLst/>
            <a:gdLst/>
            <a:ahLst/>
            <a:cxnLst/>
            <a:rect l="l" t="t" r="r" b="b"/>
            <a:pathLst>
              <a:path w="277782" h="310512" extrusionOk="0">
                <a:moveTo>
                  <a:pt x="277782" y="171626"/>
                </a:moveTo>
                <a:cubicBezTo>
                  <a:pt x="277782" y="177779"/>
                  <a:pt x="275484" y="183931"/>
                  <a:pt x="270887" y="188691"/>
                </a:cubicBezTo>
                <a:lnTo>
                  <a:pt x="156257" y="303321"/>
                </a:lnTo>
                <a:cubicBezTo>
                  <a:pt x="146666" y="312909"/>
                  <a:pt x="131117" y="312909"/>
                  <a:pt x="121525" y="303321"/>
                </a:cubicBezTo>
                <a:lnTo>
                  <a:pt x="6895" y="188691"/>
                </a:lnTo>
                <a:cubicBezTo>
                  <a:pt x="-2529" y="178933"/>
                  <a:pt x="-2259" y="163382"/>
                  <a:pt x="7498" y="153957"/>
                </a:cubicBezTo>
                <a:cubicBezTo>
                  <a:pt x="17018" y="144765"/>
                  <a:pt x="32108" y="144765"/>
                  <a:pt x="41628" y="153957"/>
                </a:cubicBezTo>
                <a:lnTo>
                  <a:pt x="114328" y="226658"/>
                </a:lnTo>
                <a:lnTo>
                  <a:pt x="114328" y="0"/>
                </a:lnTo>
                <a:lnTo>
                  <a:pt x="163455" y="0"/>
                </a:lnTo>
                <a:lnTo>
                  <a:pt x="163455" y="226658"/>
                </a:lnTo>
                <a:lnTo>
                  <a:pt x="236154" y="153957"/>
                </a:lnTo>
                <a:cubicBezTo>
                  <a:pt x="245913" y="144533"/>
                  <a:pt x="261463" y="144804"/>
                  <a:pt x="270887" y="154561"/>
                </a:cubicBezTo>
                <a:cubicBezTo>
                  <a:pt x="275484" y="159321"/>
                  <a:pt x="277782" y="165473"/>
                  <a:pt x="277782" y="171626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12004357" y="1037272"/>
            <a:ext cx="12620" cy="5792571"/>
          </a:xfrm>
          <a:custGeom>
            <a:avLst/>
            <a:gdLst/>
            <a:ahLst/>
            <a:cxnLst/>
            <a:rect l="l" t="t" r="r" b="b"/>
            <a:pathLst>
              <a:path w="12620" h="3836140" extrusionOk="0">
                <a:moveTo>
                  <a:pt x="0" y="3835718"/>
                </a:moveTo>
                <a:cubicBezTo>
                  <a:pt x="0" y="3820478"/>
                  <a:pt x="953" y="3806190"/>
                  <a:pt x="953" y="3790950"/>
                </a:cubicBezTo>
                <a:cubicBezTo>
                  <a:pt x="953" y="2541270"/>
                  <a:pt x="953" y="1291590"/>
                  <a:pt x="953" y="41910"/>
                </a:cubicBezTo>
                <a:cubicBezTo>
                  <a:pt x="953" y="27623"/>
                  <a:pt x="0" y="14288"/>
                  <a:pt x="0" y="0"/>
                </a:cubicBezTo>
                <a:cubicBezTo>
                  <a:pt x="3810" y="3810"/>
                  <a:pt x="10478" y="6668"/>
                  <a:pt x="11430" y="10478"/>
                </a:cubicBezTo>
                <a:cubicBezTo>
                  <a:pt x="13335" y="21908"/>
                  <a:pt x="12383" y="33338"/>
                  <a:pt x="12383" y="43815"/>
                </a:cubicBezTo>
                <a:cubicBezTo>
                  <a:pt x="12383" y="1291590"/>
                  <a:pt x="12383" y="2539365"/>
                  <a:pt x="12383" y="3788093"/>
                </a:cubicBezTo>
                <a:cubicBezTo>
                  <a:pt x="12383" y="3804285"/>
                  <a:pt x="12383" y="3819525"/>
                  <a:pt x="12383" y="3835718"/>
                </a:cubicBezTo>
                <a:cubicBezTo>
                  <a:pt x="8573" y="3836670"/>
                  <a:pt x="3810" y="3835718"/>
                  <a:pt x="0" y="3835718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11978391" y="793297"/>
            <a:ext cx="52330" cy="39762"/>
          </a:xfrm>
          <a:custGeom>
            <a:avLst/>
            <a:gdLst/>
            <a:ahLst/>
            <a:cxnLst/>
            <a:rect l="l" t="t" r="r" b="b"/>
            <a:pathLst>
              <a:path w="39052" h="29673" extrusionOk="0">
                <a:moveTo>
                  <a:pt x="39053" y="15313"/>
                </a:moveTo>
                <a:cubicBezTo>
                  <a:pt x="28575" y="21980"/>
                  <a:pt x="20955" y="30553"/>
                  <a:pt x="15240" y="29600"/>
                </a:cubicBezTo>
                <a:cubicBezTo>
                  <a:pt x="9525" y="28648"/>
                  <a:pt x="4763" y="19123"/>
                  <a:pt x="0" y="14360"/>
                </a:cubicBezTo>
                <a:cubicBezTo>
                  <a:pt x="5715" y="9598"/>
                  <a:pt x="10478" y="73"/>
                  <a:pt x="17145" y="73"/>
                </a:cubicBezTo>
                <a:cubicBezTo>
                  <a:pt x="21908" y="-880"/>
                  <a:pt x="28575" y="7693"/>
                  <a:pt x="39053" y="1531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978391" y="716812"/>
            <a:ext cx="52330" cy="39675"/>
          </a:xfrm>
          <a:custGeom>
            <a:avLst/>
            <a:gdLst/>
            <a:ahLst/>
            <a:cxnLst/>
            <a:rect l="l" t="t" r="r" b="b"/>
            <a:pathLst>
              <a:path w="39052" h="29608" extrusionOk="0">
                <a:moveTo>
                  <a:pt x="39053" y="16193"/>
                </a:moveTo>
                <a:cubicBezTo>
                  <a:pt x="27623" y="22860"/>
                  <a:pt x="20955" y="30480"/>
                  <a:pt x="15240" y="29528"/>
                </a:cubicBezTo>
                <a:cubicBezTo>
                  <a:pt x="9525" y="28575"/>
                  <a:pt x="4763" y="19050"/>
                  <a:pt x="0" y="14288"/>
                </a:cubicBezTo>
                <a:cubicBezTo>
                  <a:pt x="5715" y="9525"/>
                  <a:pt x="11430" y="953"/>
                  <a:pt x="17145" y="0"/>
                </a:cubicBezTo>
                <a:cubicBezTo>
                  <a:pt x="21908" y="0"/>
                  <a:pt x="28575" y="8573"/>
                  <a:pt x="39053" y="16193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 rot="8100000" flipH="1">
            <a:off x="8709584" y="190352"/>
            <a:ext cx="145786" cy="145786"/>
          </a:xfrm>
          <a:custGeom>
            <a:avLst/>
            <a:gdLst/>
            <a:ahLst/>
            <a:cxnLst/>
            <a:rect l="l" t="t" r="r" b="b"/>
            <a:pathLst>
              <a:path w="1472666" h="1472666" extrusionOk="0">
                <a:moveTo>
                  <a:pt x="799973" y="1446306"/>
                </a:moveTo>
                <a:cubicBezTo>
                  <a:pt x="816259" y="1430019"/>
                  <a:pt x="826333" y="1407519"/>
                  <a:pt x="826333" y="1382666"/>
                </a:cubicBezTo>
                <a:lnTo>
                  <a:pt x="826333" y="826333"/>
                </a:lnTo>
                <a:lnTo>
                  <a:pt x="1382666" y="826333"/>
                </a:lnTo>
                <a:cubicBezTo>
                  <a:pt x="1432372" y="826333"/>
                  <a:pt x="1472666" y="786039"/>
                  <a:pt x="1472666" y="736333"/>
                </a:cubicBezTo>
                <a:cubicBezTo>
                  <a:pt x="1472666" y="686627"/>
                  <a:pt x="1432372" y="646333"/>
                  <a:pt x="1382666" y="646333"/>
                </a:cubicBezTo>
                <a:lnTo>
                  <a:pt x="826333" y="646333"/>
                </a:lnTo>
                <a:lnTo>
                  <a:pt x="826333" y="90000"/>
                </a:lnTo>
                <a:cubicBezTo>
                  <a:pt x="826333" y="40294"/>
                  <a:pt x="786039" y="0"/>
                  <a:pt x="736333" y="0"/>
                </a:cubicBezTo>
                <a:cubicBezTo>
                  <a:pt x="686627" y="0"/>
                  <a:pt x="646333" y="40294"/>
                  <a:pt x="646333" y="90000"/>
                </a:cubicBezTo>
                <a:lnTo>
                  <a:pt x="646333" y="646333"/>
                </a:lnTo>
                <a:lnTo>
                  <a:pt x="90000" y="646333"/>
                </a:lnTo>
                <a:cubicBezTo>
                  <a:pt x="40294" y="646333"/>
                  <a:pt x="0" y="686627"/>
                  <a:pt x="0" y="736333"/>
                </a:cubicBezTo>
                <a:cubicBezTo>
                  <a:pt x="0" y="786039"/>
                  <a:pt x="40294" y="826333"/>
                  <a:pt x="90000" y="826333"/>
                </a:cubicBezTo>
                <a:lnTo>
                  <a:pt x="646333" y="826333"/>
                </a:lnTo>
                <a:lnTo>
                  <a:pt x="646333" y="1382666"/>
                </a:lnTo>
                <a:cubicBezTo>
                  <a:pt x="646333" y="1432372"/>
                  <a:pt x="686627" y="1472666"/>
                  <a:pt x="736333" y="1472666"/>
                </a:cubicBezTo>
                <a:cubicBezTo>
                  <a:pt x="761186" y="1472666"/>
                  <a:pt x="783686" y="1462592"/>
                  <a:pt x="799973" y="144630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2031981" y="1086731"/>
            <a:ext cx="131778" cy="2267754"/>
          </a:xfrm>
          <a:custGeom>
            <a:avLst/>
            <a:gdLst/>
            <a:ahLst/>
            <a:cxnLst/>
            <a:rect l="l" t="t" r="r" b="b"/>
            <a:pathLst>
              <a:path w="90725" h="2256472" extrusionOk="0">
                <a:moveTo>
                  <a:pt x="0" y="1128713"/>
                </a:moveTo>
                <a:cubicBezTo>
                  <a:pt x="0" y="775335"/>
                  <a:pt x="0" y="421005"/>
                  <a:pt x="0" y="67628"/>
                </a:cubicBezTo>
                <a:cubicBezTo>
                  <a:pt x="0" y="21908"/>
                  <a:pt x="14288" y="0"/>
                  <a:pt x="44768" y="0"/>
                </a:cubicBezTo>
                <a:cubicBezTo>
                  <a:pt x="75248" y="0"/>
                  <a:pt x="90488" y="20955"/>
                  <a:pt x="90488" y="67628"/>
                </a:cubicBezTo>
                <a:cubicBezTo>
                  <a:pt x="90488" y="776288"/>
                  <a:pt x="90488" y="1484948"/>
                  <a:pt x="90488" y="2192655"/>
                </a:cubicBezTo>
                <a:cubicBezTo>
                  <a:pt x="90488" y="2201228"/>
                  <a:pt x="91440" y="2209800"/>
                  <a:pt x="89535" y="2217420"/>
                </a:cubicBezTo>
                <a:cubicBezTo>
                  <a:pt x="85725" y="2242185"/>
                  <a:pt x="70485" y="2256473"/>
                  <a:pt x="45720" y="2256473"/>
                </a:cubicBezTo>
                <a:cubicBezTo>
                  <a:pt x="20955" y="2256473"/>
                  <a:pt x="5715" y="2242185"/>
                  <a:pt x="1905" y="2217420"/>
                </a:cubicBezTo>
                <a:cubicBezTo>
                  <a:pt x="0" y="2206943"/>
                  <a:pt x="952" y="2194560"/>
                  <a:pt x="952" y="2184083"/>
                </a:cubicBezTo>
                <a:cubicBezTo>
                  <a:pt x="0" y="1832610"/>
                  <a:pt x="0" y="1481138"/>
                  <a:pt x="0" y="112871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11567160" y="612648"/>
            <a:ext cx="265973" cy="265973"/>
            <a:chOff x="8610600" y="-211873"/>
            <a:chExt cx="313500" cy="313500"/>
          </a:xfrm>
        </p:grpSpPr>
        <p:sp>
          <p:nvSpPr>
            <p:cNvPr id="122" name="Google Shape;122;p5"/>
            <p:cNvSpPr/>
            <p:nvPr/>
          </p:nvSpPr>
          <p:spPr>
            <a:xfrm>
              <a:off x="8610600" y="-211873"/>
              <a:ext cx="313500" cy="313500"/>
            </a:xfrm>
            <a:prstGeom prst="ellipse">
              <a:avLst/>
            </a:pr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5"/>
            <p:cNvGrpSpPr/>
            <p:nvPr/>
          </p:nvGrpSpPr>
          <p:grpSpPr>
            <a:xfrm>
              <a:off x="8677894" y="-144833"/>
              <a:ext cx="180008" cy="191321"/>
              <a:chOff x="5145275" y="1056950"/>
              <a:chExt cx="212800" cy="226175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5198375" y="1056950"/>
                <a:ext cx="106625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4247" extrusionOk="0">
                    <a:moveTo>
                      <a:pt x="2141" y="0"/>
                    </a:moveTo>
                    <a:cubicBezTo>
                      <a:pt x="964" y="0"/>
                      <a:pt x="0" y="946"/>
                      <a:pt x="0" y="2124"/>
                    </a:cubicBezTo>
                    <a:cubicBezTo>
                      <a:pt x="0" y="3301"/>
                      <a:pt x="964" y="4247"/>
                      <a:pt x="2141" y="4247"/>
                    </a:cubicBezTo>
                    <a:cubicBezTo>
                      <a:pt x="3319" y="4247"/>
                      <a:pt x="4265" y="3301"/>
                      <a:pt x="4265" y="2124"/>
                    </a:cubicBezTo>
                    <a:cubicBezTo>
                      <a:pt x="4265" y="946"/>
                      <a:pt x="3319" y="0"/>
                      <a:pt x="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5145275" y="1176500"/>
                <a:ext cx="212800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4265" extrusionOk="0">
                    <a:moveTo>
                      <a:pt x="4265" y="0"/>
                    </a:moveTo>
                    <a:cubicBezTo>
                      <a:pt x="3677" y="0"/>
                      <a:pt x="3088" y="107"/>
                      <a:pt x="2499" y="268"/>
                    </a:cubicBezTo>
                    <a:cubicBezTo>
                      <a:pt x="1767" y="482"/>
                      <a:pt x="1018" y="857"/>
                      <a:pt x="429" y="1285"/>
                    </a:cubicBezTo>
                    <a:cubicBezTo>
                      <a:pt x="162" y="1499"/>
                      <a:pt x="1" y="1820"/>
                      <a:pt x="1" y="2141"/>
                    </a:cubicBezTo>
                    <a:lnTo>
                      <a:pt x="1" y="4264"/>
                    </a:lnTo>
                    <a:lnTo>
                      <a:pt x="8512" y="4264"/>
                    </a:lnTo>
                    <a:lnTo>
                      <a:pt x="8512" y="2141"/>
                    </a:lnTo>
                    <a:cubicBezTo>
                      <a:pt x="8512" y="1820"/>
                      <a:pt x="8351" y="1499"/>
                      <a:pt x="8084" y="1285"/>
                    </a:cubicBezTo>
                    <a:cubicBezTo>
                      <a:pt x="7513" y="803"/>
                      <a:pt x="6763" y="482"/>
                      <a:pt x="6014" y="268"/>
                    </a:cubicBezTo>
                    <a:cubicBezTo>
                      <a:pt x="5497" y="107"/>
                      <a:pt x="4890" y="0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196400" y="138392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  <a:defRPr sz="6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96375" y="278822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8" name="Google Shape;128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xend Deca"/>
              <a:buNone/>
              <a:defRPr sz="4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" name="MSIPCMContentMarking" descr="{&quot;HashCode&quot;:-737422140,&quot;Placement&quot;:&quot;Footer&quot;,&quot;Top&quot;:521.6203,&quot;Left&quot;:436.140228,&quot;SlideWidth&quot;:960,&quot;SlideHeight&quot;:540}">
            <a:extLst>
              <a:ext uri="{FF2B5EF4-FFF2-40B4-BE49-F238E27FC236}">
                <a16:creationId xmlns:a16="http://schemas.microsoft.com/office/drawing/2014/main" id="{02B96367-F18F-4353-BA7B-2EF8FE9E0A3D}"/>
              </a:ext>
            </a:extLst>
          </p:cNvPr>
          <p:cNvSpPr txBox="1"/>
          <p:nvPr userDrawn="1"/>
        </p:nvSpPr>
        <p:spPr>
          <a:xfrm>
            <a:off x="5538981" y="6624578"/>
            <a:ext cx="1114038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</a:rPr>
              <a:t>C1 - Internal use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hyperlink" Target="https://www.instagram.com/slidesmania/" TargetMode="Externa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competition/elojade/isef/case_details.cfm?proc_code=1_39740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ec.europa.eu/competition/elojade/isef/case_details.cfm?proc_code=1_40099" TargetMode="External"/><Relationship Id="rId12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competition/elojade/isef/case_details.cfm?proc_code=1_40411" TargetMode="External"/><Relationship Id="rId11" Type="http://schemas.openxmlformats.org/officeDocument/2006/relationships/hyperlink" Target="https://ec.europa.eu/info/strategy/priorities-2019-2024/europe-fit-digital-age/digital-markets-act-ensuring-fair-and-open-digital-markets_en" TargetMode="External"/><Relationship Id="rId5" Type="http://schemas.openxmlformats.org/officeDocument/2006/relationships/hyperlink" Target="https://ec.europa.eu/competition/elojade/isef/case_details.cfm?proc_code=1_40462" TargetMode="External"/><Relationship Id="rId10" Type="http://schemas.openxmlformats.org/officeDocument/2006/relationships/hyperlink" Target="https://www.europarl.europa.eu/RegData/docs_autres_institutions/commission_europeenne/com/2020/0825/COM_COM(2020)0825_EN.pdf" TargetMode="External"/><Relationship Id="rId4" Type="http://schemas.openxmlformats.org/officeDocument/2006/relationships/hyperlink" Target="https://ec.europa.eu/competition/elojade/isef/case_details.cfm?proc_code=1_40703" TargetMode="External"/><Relationship Id="rId9" Type="http://schemas.openxmlformats.org/officeDocument/2006/relationships/hyperlink" Target="https://ec.europa.eu/commission/presscorner/detail/en/IP_21_206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>
            <a:hlinkClick r:id="rId3"/>
          </p:cNvPr>
          <p:cNvSpPr/>
          <p:nvPr/>
        </p:nvSpPr>
        <p:spPr>
          <a:xfrm>
            <a:off x="6280763" y="5062925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5104988" y="5062925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3853613" y="5062921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ubTitle" idx="1"/>
          </p:nvPr>
        </p:nvSpPr>
        <p:spPr>
          <a:xfrm>
            <a:off x="3111225" y="3884225"/>
            <a:ext cx="6105600" cy="53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 чому звинувачують технологічних гігантів</a:t>
            </a:r>
            <a:endParaRPr dirty="0"/>
          </a:p>
        </p:txBody>
      </p:sp>
      <p:sp>
        <p:nvSpPr>
          <p:cNvPr id="144" name="Google Shape;144;p7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Марія </a:t>
            </a:r>
            <a:r>
              <a:rPr lang="uk-UA" sz="1400" dirty="0" err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Паясь</a:t>
            </a:r>
            <a:r>
              <a:rPr lang="uk-UA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, Керівник юридичного відділу ТОВ «ЛОРЕАЛЬ Україна»</a:t>
            </a: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dirty="0"/>
          </a:p>
        </p:txBody>
      </p:sp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364250" y="1843699"/>
            <a:ext cx="11360700" cy="19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4"/>
                </a:solidFill>
              </a:rPr>
              <a:t>К</a:t>
            </a:r>
            <a:r>
              <a:rPr lang="uk-UA" dirty="0">
                <a:solidFill>
                  <a:schemeClr val="accent2"/>
                </a:solidFill>
              </a:rPr>
              <a:t>о</a:t>
            </a:r>
            <a:r>
              <a:rPr lang="uk-UA" dirty="0">
                <a:solidFill>
                  <a:schemeClr val="accent1"/>
                </a:solidFill>
              </a:rPr>
              <a:t>н</a:t>
            </a:r>
            <a:r>
              <a:rPr lang="uk-UA" dirty="0">
                <a:solidFill>
                  <a:schemeClr val="accent3"/>
                </a:solidFill>
              </a:rPr>
              <a:t>к</a:t>
            </a:r>
            <a:r>
              <a:rPr lang="uk-UA" dirty="0">
                <a:solidFill>
                  <a:srgbClr val="EA4335"/>
                </a:solidFill>
              </a:rPr>
              <a:t>у</a:t>
            </a:r>
            <a:r>
              <a:rPr lang="uk-UA" dirty="0">
                <a:solidFill>
                  <a:srgbClr val="FFC000"/>
                </a:solidFill>
              </a:rPr>
              <a:t>р</a:t>
            </a:r>
            <a:r>
              <a:rPr lang="uk-UA" dirty="0">
                <a:solidFill>
                  <a:srgbClr val="5AB873"/>
                </a:solidFill>
              </a:rPr>
              <a:t>е</a:t>
            </a:r>
            <a:r>
              <a:rPr lang="uk-UA" dirty="0">
                <a:solidFill>
                  <a:srgbClr val="5B7CB4"/>
                </a:solidFill>
              </a:rPr>
              <a:t>н</a:t>
            </a:r>
            <a:r>
              <a:rPr lang="uk-UA" dirty="0">
                <a:solidFill>
                  <a:srgbClr val="EA4335"/>
                </a:solidFill>
              </a:rPr>
              <a:t>ц</a:t>
            </a:r>
            <a:r>
              <a:rPr lang="uk-UA" dirty="0">
                <a:solidFill>
                  <a:srgbClr val="FFC000"/>
                </a:solidFill>
              </a:rPr>
              <a:t>і</a:t>
            </a:r>
            <a:r>
              <a:rPr lang="uk-UA" dirty="0">
                <a:solidFill>
                  <a:schemeClr val="accent3"/>
                </a:solidFill>
              </a:rPr>
              <a:t>я</a:t>
            </a:r>
            <a:r>
              <a:rPr lang="en" dirty="0"/>
              <a:t> </a:t>
            </a:r>
            <a:br>
              <a:rPr lang="uk-UA" dirty="0"/>
            </a:br>
            <a:r>
              <a:rPr lang="uk-UA" dirty="0">
                <a:solidFill>
                  <a:schemeClr val="accent4"/>
                </a:solidFill>
              </a:rPr>
              <a:t>о</a:t>
            </a:r>
            <a:r>
              <a:rPr lang="uk-UA" dirty="0">
                <a:solidFill>
                  <a:schemeClr val="accent2"/>
                </a:solidFill>
              </a:rPr>
              <a:t>н</a:t>
            </a:r>
            <a:r>
              <a:rPr lang="uk-UA" dirty="0">
                <a:solidFill>
                  <a:schemeClr val="accent1"/>
                </a:solidFill>
              </a:rPr>
              <a:t>л</a:t>
            </a:r>
            <a:r>
              <a:rPr lang="uk-UA" dirty="0">
                <a:solidFill>
                  <a:schemeClr val="accent3"/>
                </a:solidFill>
              </a:rPr>
              <a:t>а</a:t>
            </a:r>
            <a:r>
              <a:rPr lang="uk-UA" dirty="0">
                <a:solidFill>
                  <a:srgbClr val="5B7CB4"/>
                </a:solidFill>
              </a:rPr>
              <a:t>й</a:t>
            </a:r>
            <a:r>
              <a:rPr lang="uk-UA" dirty="0">
                <a:solidFill>
                  <a:srgbClr val="EA4335"/>
                </a:solidFill>
              </a:rPr>
              <a:t>н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3853613" y="5735925"/>
            <a:ext cx="68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Amazon</a:t>
            </a:r>
            <a:endParaRPr sz="10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963838" y="5735925"/>
            <a:ext cx="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Google</a:t>
            </a:r>
            <a:endParaRPr sz="10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6139613" y="5735925"/>
            <a:ext cx="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Alibaba</a:t>
            </a:r>
            <a:endParaRPr sz="10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4" name="Google Shape;154;p7">
            <a:hlinkClick r:id="rId4" action="ppaction://hlinksldjump"/>
          </p:cNvPr>
          <p:cNvSpPr/>
          <p:nvPr/>
        </p:nvSpPr>
        <p:spPr>
          <a:xfrm>
            <a:off x="3632825" y="82575"/>
            <a:ext cx="8435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7502161" y="5078113"/>
            <a:ext cx="606600" cy="606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7162988" y="5735925"/>
            <a:ext cx="117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 sz="10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 l="18903" r="70675"/>
          <a:stretch/>
        </p:blipFill>
        <p:spPr>
          <a:xfrm>
            <a:off x="6887363" y="4037241"/>
            <a:ext cx="32481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51057C2-E63D-44EC-81B1-C3B79C487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43089" y="5169923"/>
            <a:ext cx="427647" cy="42764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242A775-01D7-4B41-8C37-6E5852636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26271" y="5078113"/>
            <a:ext cx="554736" cy="55473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2E21788-7057-4804-95E9-21FADFA3F3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5024" r="17872" b="42812"/>
          <a:stretch/>
        </p:blipFill>
        <p:spPr>
          <a:xfrm>
            <a:off x="6280763" y="5195163"/>
            <a:ext cx="767165" cy="37716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AE09131-DE69-4638-A9D3-060D95658A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89356" y="5169923"/>
            <a:ext cx="432210" cy="432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C82894-1292-40D5-BF2A-A6691FA947C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7917" t="15185" r="16250" b="72963"/>
          <a:stretch/>
        </p:blipFill>
        <p:spPr>
          <a:xfrm>
            <a:off x="11490755" y="481575"/>
            <a:ext cx="468390" cy="5353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3">
            <a:alphaModFix/>
          </a:blip>
          <a:srcRect l="590" t="30952" r="-590" b="39739"/>
          <a:stretch/>
        </p:blipFill>
        <p:spPr>
          <a:xfrm>
            <a:off x="180750" y="1231522"/>
            <a:ext cx="11610301" cy="226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180750" y="3667175"/>
            <a:ext cx="116103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Посилання</a:t>
            </a:r>
            <a:endParaRPr dirty="0"/>
          </a:p>
        </p:txBody>
      </p:sp>
      <p:sp>
        <p:nvSpPr>
          <p:cNvPr id="336" name="Google Shape;336;p18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body" idx="1"/>
          </p:nvPr>
        </p:nvSpPr>
        <p:spPr>
          <a:xfrm>
            <a:off x="180850" y="4379075"/>
            <a:ext cx="11610300" cy="212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hlinkClick r:id="rId4"/>
              </a:rPr>
              <a:t>1.</a:t>
            </a:r>
            <a:r>
              <a:rPr lang="uk-UA" dirty="0"/>
              <a:t>Справа № </a:t>
            </a:r>
            <a:r>
              <a:rPr lang="uk-UA" dirty="0">
                <a:hlinkClick r:id="rId5"/>
              </a:rPr>
              <a:t>40462</a:t>
            </a:r>
            <a:r>
              <a:rPr lang="en-US" dirty="0">
                <a:hlinkClick r:id="rId5"/>
              </a:rPr>
              <a:t> </a:t>
            </a:r>
            <a:r>
              <a:rPr lang="uk-UA" dirty="0"/>
              <a:t> Використання </a:t>
            </a:r>
            <a:r>
              <a:rPr lang="en-US" dirty="0"/>
              <a:t>Amazon</a:t>
            </a:r>
            <a:r>
              <a:rPr lang="uk-UA" dirty="0"/>
              <a:t> непублічних даних незалежних продавців</a:t>
            </a:r>
            <a:endParaRPr lang="uk-UA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hlinkClick r:id="rId4"/>
              </a:rPr>
              <a:t>2.Справа </a:t>
            </a:r>
            <a:r>
              <a:rPr lang="en-US" dirty="0">
                <a:hlinkClick r:id="rId4"/>
              </a:rPr>
              <a:t>AT.40703 </a:t>
            </a:r>
            <a:r>
              <a:rPr lang="en-US" dirty="0"/>
              <a:t>- Amazon Buy Box</a:t>
            </a:r>
            <a:endParaRPr lang="uk-U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3. Справи </a:t>
            </a:r>
            <a:r>
              <a:rPr lang="en-US" dirty="0"/>
              <a:t>Google 2017-2019: </a:t>
            </a:r>
            <a:r>
              <a:rPr lang="en-GB" sz="14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6"/>
              </a:rPr>
              <a:t>40411 Google Search </a:t>
            </a:r>
            <a:r>
              <a:rPr lang="en-GB" sz="14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hlinkClick r:id="rId7"/>
              </a:rPr>
              <a:t>40099 Google Android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hlinkClick r:id="rId8"/>
              </a:rPr>
              <a:t>39740 Google Search (Shopping)</a:t>
            </a:r>
            <a:endParaRPr lang="en-GB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4. </a:t>
            </a:r>
            <a:r>
              <a:rPr lang="uk-UA" sz="1400" dirty="0">
                <a:solidFill>
                  <a:srgbClr val="000000"/>
                </a:solidFill>
                <a:latin typeface="Verdana" panose="020B0604030504040204" pitchFamily="34" charset="0"/>
                <a:hlinkClick r:id="rId9"/>
              </a:rPr>
              <a:t>Розслідування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hlinkClick r:id="rId9"/>
              </a:rPr>
              <a:t>Apple</a:t>
            </a:r>
            <a:endParaRPr lang="en-GB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5. </a:t>
            </a:r>
            <a:r>
              <a:rPr lang="en-GB" sz="1600" dirty="0">
                <a:hlinkClick r:id="rId10"/>
              </a:rPr>
              <a:t>Digital Services Act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hlinkClick r:id="rId10"/>
              </a:rPr>
              <a:t> (</a:t>
            </a:r>
            <a:r>
              <a:rPr lang="uk-UA" sz="1400" dirty="0">
                <a:solidFill>
                  <a:srgbClr val="000000"/>
                </a:solidFill>
                <a:latin typeface="Verdana" panose="020B0604030504040204" pitchFamily="34" charset="0"/>
                <a:hlinkClick r:id="rId10"/>
              </a:rPr>
              <a:t>проект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hlinkClick r:id="rId10"/>
              </a:rPr>
              <a:t>)</a:t>
            </a:r>
            <a:endParaRPr lang="uk-UA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000000"/>
                </a:solidFill>
                <a:latin typeface="Verdana" panose="020B0604030504040204" pitchFamily="34" charset="0"/>
              </a:rPr>
              <a:t>6.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hlinkClick r:id="rId11"/>
              </a:rPr>
              <a:t>Digital Markets Act (</a:t>
            </a:r>
            <a:r>
              <a:rPr lang="uk-UA" sz="1400" dirty="0">
                <a:solidFill>
                  <a:srgbClr val="000000"/>
                </a:solidFill>
                <a:latin typeface="Verdana" panose="020B0604030504040204" pitchFamily="34" charset="0"/>
                <a:hlinkClick r:id="rId11"/>
              </a:rPr>
              <a:t>проект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hlinkClick r:id="rId11"/>
              </a:rPr>
              <a:t>)</a:t>
            </a:r>
            <a:endParaRPr lang="uk-UA" sz="1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1" name="Google Shape;341;p18">
            <a:hlinkClick r:id="rId12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>
            <a:hlinkClick r:id="rId12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  <a:endParaRPr/>
          </a:p>
        </p:txBody>
      </p:sp>
      <p:sp>
        <p:nvSpPr>
          <p:cNvPr id="341" name="Google Shape;341;p18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9BD6A-205E-450F-96CC-5A8140487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644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196400" y="1383925"/>
            <a:ext cx="7551000" cy="12430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Amazon: </a:t>
            </a:r>
            <a:r>
              <a:rPr lang="uk-UA" dirty="0"/>
              <a:t>зловживання домінуючим</a:t>
            </a:r>
            <a:br>
              <a:rPr lang="uk-UA" dirty="0"/>
            </a:br>
            <a:r>
              <a:rPr lang="uk-UA" dirty="0"/>
              <a:t>становищем в онлайн </a:t>
            </a:r>
            <a:r>
              <a:rPr lang="uk-UA" dirty="0" err="1"/>
              <a:t>ритейлі</a:t>
            </a:r>
            <a:r>
              <a:rPr lang="uk-UA" dirty="0"/>
              <a:t> </a:t>
            </a:r>
            <a:endParaRPr dirty="0"/>
          </a:p>
        </p:txBody>
      </p:sp>
      <p:sp>
        <p:nvSpPr>
          <p:cNvPr id="205" name="Google Shape;205;p9"/>
          <p:cNvSpPr txBox="1">
            <a:spLocks noGrp="1"/>
          </p:cNvSpPr>
          <p:nvPr>
            <p:ph type="body" idx="1"/>
          </p:nvPr>
        </p:nvSpPr>
        <p:spPr>
          <a:xfrm>
            <a:off x="7596986" y="2072951"/>
            <a:ext cx="4374813" cy="39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uk-UA" b="1" dirty="0"/>
              <a:t>Найбільший у світі торгівельний онлайн-майданчик </a:t>
            </a:r>
            <a:r>
              <a:rPr lang="en-GB" b="1" dirty="0"/>
              <a:t>Amazon </a:t>
            </a:r>
            <a:r>
              <a:rPr lang="uk-UA" b="1" dirty="0"/>
              <a:t>звинувачується Європейською комісією в порушенні конкурентного законодавства</a:t>
            </a:r>
            <a:r>
              <a:rPr lang="uk-UA" dirty="0"/>
              <a:t>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язано</a:t>
            </a:r>
            <a:r>
              <a:rPr lang="uk-UA" dirty="0"/>
              <a:t> з </a:t>
            </a:r>
            <a:r>
              <a:rPr lang="ru-RU" dirty="0" err="1"/>
              <a:t>подвійною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</a:t>
            </a:r>
            <a:r>
              <a:rPr lang="ru-RU" dirty="0" err="1"/>
              <a:t>Amazon</a:t>
            </a:r>
            <a:r>
              <a:rPr lang="ru-RU" dirty="0"/>
              <a:t> як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та маркетплейсу.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ПОРУШЕННЯ: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торговців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майданчиком</a:t>
            </a:r>
            <a:r>
              <a:rPr lang="ru-RU" dirty="0"/>
              <a:t>  (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замовленої</a:t>
            </a:r>
            <a:r>
              <a:rPr lang="ru-RU" dirty="0"/>
              <a:t> та </a:t>
            </a:r>
            <a:r>
              <a:rPr lang="ru-RU" dirty="0" err="1"/>
              <a:t>відвантаженої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доходи </a:t>
            </a:r>
            <a:r>
              <a:rPr lang="ru-RU" dirty="0" err="1"/>
              <a:t>продавців</a:t>
            </a:r>
            <a:r>
              <a:rPr lang="ru-RU" dirty="0"/>
              <a:t> на </a:t>
            </a:r>
            <a:r>
              <a:rPr lang="ru-RU" dirty="0" err="1"/>
              <a:t>майданчику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візітів</a:t>
            </a:r>
            <a:r>
              <a:rPr lang="ru-RU" dirty="0"/>
              <a:t>, </a:t>
            </a:r>
            <a:r>
              <a:rPr lang="ru-RU" dirty="0" err="1"/>
              <a:t>претензії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. </a:t>
            </a:r>
            <a:r>
              <a:rPr lang="ru-RU" dirty="0" err="1"/>
              <a:t>Amazon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звинувачень</a:t>
            </a:r>
            <a:endParaRPr dirty="0"/>
          </a:p>
        </p:txBody>
      </p:sp>
      <p:sp>
        <p:nvSpPr>
          <p:cNvPr id="206" name="Google Shape;206;p9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Option </a:t>
            </a:r>
            <a:r>
              <a:rPr lang="en" sz="1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dirty="0"/>
          </a:p>
        </p:txBody>
      </p:sp>
      <p:sp>
        <p:nvSpPr>
          <p:cNvPr id="209" name="Google Shape;209;p9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AMAZON</a:t>
            </a:r>
            <a:endParaRPr dirty="0"/>
          </a:p>
        </p:txBody>
      </p:sp>
      <p:sp>
        <p:nvSpPr>
          <p:cNvPr id="211" name="Google Shape;211;p9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CC426F-52A0-4E8E-9610-AEE557D93C4B}"/>
              </a:ext>
            </a:extLst>
          </p:cNvPr>
          <p:cNvSpPr/>
          <p:nvPr/>
        </p:nvSpPr>
        <p:spPr>
          <a:xfrm>
            <a:off x="9473184" y="1334929"/>
            <a:ext cx="1920240" cy="6217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dk1"/>
                </a:solidFill>
                <a:latin typeface="Lexend Deca"/>
                <a:sym typeface="Lexend Deca"/>
              </a:rPr>
              <a:t>$19bn</a:t>
            </a:r>
            <a:endParaRPr lang="en-US" sz="3600" dirty="0">
              <a:solidFill>
                <a:schemeClr val="dk1"/>
              </a:solidFill>
              <a:latin typeface="Lexend Deca"/>
              <a:sym typeface="Lexend Dec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A640A-8015-4CA5-88DD-42D2AD4D2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45" r="1250" b="12963"/>
          <a:stretch/>
        </p:blipFill>
        <p:spPr>
          <a:xfrm>
            <a:off x="87538" y="2696544"/>
            <a:ext cx="7421911" cy="3068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"/>
          <p:cNvSpPr txBox="1">
            <a:spLocks noGrp="1"/>
          </p:cNvSpPr>
          <p:nvPr>
            <p:ph type="title"/>
          </p:nvPr>
        </p:nvSpPr>
        <p:spPr>
          <a:xfrm>
            <a:off x="196400" y="1292098"/>
            <a:ext cx="41658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Amazon: </a:t>
            </a:r>
            <a:r>
              <a:rPr lang="uk-UA" dirty="0"/>
              <a:t>справа</a:t>
            </a:r>
            <a:r>
              <a:rPr lang="en-US" dirty="0"/>
              <a:t> BUY BOX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(кнопка «Купити»)</a:t>
            </a:r>
            <a:endParaRPr dirty="0"/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1"/>
          </p:nvPr>
        </p:nvSpPr>
        <p:spPr>
          <a:xfrm>
            <a:off x="277765" y="3127247"/>
            <a:ext cx="4116782" cy="35287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Європейська Комісія відкрила розслідування стосовно критеріїв та умов якими керується алгоритм платформи для встановлення </a:t>
            </a:r>
            <a:r>
              <a:rPr lang="uk-UA" b="1" dirty="0"/>
              <a:t>кнопки «Купити», </a:t>
            </a:r>
            <a:r>
              <a:rPr lang="uk-UA" dirty="0"/>
              <a:t>яка встановлюється лише для однієї пропозиції по відповідному товару. </a:t>
            </a:r>
            <a:r>
              <a:rPr lang="en-US" b="1" dirty="0"/>
              <a:t>Amazon </a:t>
            </a:r>
            <a:r>
              <a:rPr lang="uk-UA" b="1" dirty="0"/>
              <a:t>визначає один вибір продавця </a:t>
            </a:r>
            <a:r>
              <a:rPr lang="uk-UA" dirty="0"/>
              <a:t>при натисканні на кнопку «Купити». Інші пропозиції по даному товару зазначені окремо і неочевидно.</a:t>
            </a:r>
            <a:r>
              <a:rPr lang="en" dirty="0"/>
              <a:t> </a:t>
            </a:r>
            <a:r>
              <a:rPr lang="uk-UA" dirty="0"/>
              <a:t>Іншим продавцям пропонується реалізація продукції через </a:t>
            </a:r>
            <a:r>
              <a:rPr lang="en-GB" dirty="0"/>
              <a:t>Amazon’s Prime programme</a:t>
            </a:r>
            <a:r>
              <a:rPr lang="uk-UA" dirty="0"/>
              <a:t> (посередництво </a:t>
            </a:r>
            <a:r>
              <a:rPr lang="en-US" dirty="0"/>
              <a:t>Amazon</a:t>
            </a:r>
            <a:r>
              <a:rPr lang="uk-UA" dirty="0"/>
              <a:t>)</a:t>
            </a:r>
            <a:endParaRPr dirty="0"/>
          </a:p>
        </p:txBody>
      </p:sp>
      <p:sp>
        <p:nvSpPr>
          <p:cNvPr id="220" name="Google Shape;220;p10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AMAZON</a:t>
            </a:r>
            <a:endParaRPr dirty="0"/>
          </a:p>
        </p:txBody>
      </p:sp>
      <p:sp>
        <p:nvSpPr>
          <p:cNvPr id="225" name="Google Shape;225;p10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AA815-103A-43E5-AE43-678CDBA2D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5" t="13467" r="11477" b="13600"/>
          <a:stretch/>
        </p:blipFill>
        <p:spPr>
          <a:xfrm>
            <a:off x="4362200" y="1586882"/>
            <a:ext cx="7377284" cy="36842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8D066E-23F0-47AB-911C-23D475DE9ED7}"/>
              </a:ext>
            </a:extLst>
          </p:cNvPr>
          <p:cNvSpPr/>
          <p:nvPr/>
        </p:nvSpPr>
        <p:spPr>
          <a:xfrm>
            <a:off x="9966960" y="2039112"/>
            <a:ext cx="1682496" cy="8619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A4F5D79-635F-4718-8CC2-B9978823B136}"/>
              </a:ext>
            </a:extLst>
          </p:cNvPr>
          <p:cNvSpPr/>
          <p:nvPr/>
        </p:nvSpPr>
        <p:spPr>
          <a:xfrm>
            <a:off x="7946136" y="2478024"/>
            <a:ext cx="2020824" cy="6492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6F45D-14E8-4B1A-9853-4993C1BBE16B}"/>
              </a:ext>
            </a:extLst>
          </p:cNvPr>
          <p:cNvSpPr txBox="1"/>
          <p:nvPr/>
        </p:nvSpPr>
        <p:spPr>
          <a:xfrm>
            <a:off x="8089887" y="2670281"/>
            <a:ext cx="133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BUY BOX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4105C5-5F3D-4F02-B719-31EBEE61B0D5}"/>
              </a:ext>
            </a:extLst>
          </p:cNvPr>
          <p:cNvSpPr/>
          <p:nvPr/>
        </p:nvSpPr>
        <p:spPr>
          <a:xfrm>
            <a:off x="9966960" y="4645738"/>
            <a:ext cx="1682496" cy="8619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6235BA9-79AF-42A8-8D6E-1140B3EED7FE}"/>
              </a:ext>
            </a:extLst>
          </p:cNvPr>
          <p:cNvSpPr/>
          <p:nvPr/>
        </p:nvSpPr>
        <p:spPr>
          <a:xfrm>
            <a:off x="7946136" y="4752076"/>
            <a:ext cx="2020824" cy="6492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165C3-C8F8-44CD-9DD0-6804425E2CE8}"/>
              </a:ext>
            </a:extLst>
          </p:cNvPr>
          <p:cNvSpPr txBox="1"/>
          <p:nvPr/>
        </p:nvSpPr>
        <p:spPr>
          <a:xfrm>
            <a:off x="8140626" y="4922799"/>
            <a:ext cx="1594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ІНШІ ПРОДАВЦІ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35366-CCFB-400A-8F7B-F028CA22B706}"/>
              </a:ext>
            </a:extLst>
          </p:cNvPr>
          <p:cNvSpPr txBox="1"/>
          <p:nvPr/>
        </p:nvSpPr>
        <p:spPr>
          <a:xfrm>
            <a:off x="4626864" y="5401300"/>
            <a:ext cx="479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ПОРУШЕННЯ:</a:t>
            </a:r>
            <a:r>
              <a:rPr lang="en-US" dirty="0"/>
              <a:t> </a:t>
            </a:r>
            <a:r>
              <a:rPr lang="uk-UA" dirty="0"/>
              <a:t>зловживання домінуючим становищем  що може призвести до спотворення конкуренції на користь </a:t>
            </a:r>
            <a:r>
              <a:rPr lang="en-US" dirty="0"/>
              <a:t>Amazon, </a:t>
            </a:r>
            <a:r>
              <a:rPr lang="uk-UA" dirty="0"/>
              <a:t>або продавців учасників </a:t>
            </a:r>
            <a:r>
              <a:rPr lang="en-GB" dirty="0"/>
              <a:t>Amazon’s Prime programme</a:t>
            </a:r>
            <a:r>
              <a:rPr lang="uk-UA" dirty="0"/>
              <a:t>, які отримують конкурентні переваги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/>
          <p:nvPr/>
        </p:nvSpPr>
        <p:spPr>
          <a:xfrm>
            <a:off x="0" y="1045800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196400" y="1383925"/>
            <a:ext cx="4393888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Google </a:t>
            </a:r>
            <a:r>
              <a:rPr lang="uk-UA" dirty="0"/>
              <a:t>під прицілом </a:t>
            </a:r>
            <a:endParaRPr dirty="0"/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409294" y="2436918"/>
            <a:ext cx="3968100" cy="3927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Найбільша в світі пошукова система, що належить </a:t>
            </a:r>
            <a:r>
              <a:rPr lang="uk-UA" sz="1800" dirty="0" err="1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Alphabet</a:t>
            </a:r>
            <a:r>
              <a:rPr lang="uk-UA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за три роки, з 2017 по 2019 була тричі оштрафована Європейською Комісією за порушення конкурентного законодавства, на загальну суму 8,25 </a:t>
            </a:r>
            <a:r>
              <a:rPr lang="uk-UA" sz="1800" dirty="0" err="1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млд</a:t>
            </a:r>
            <a:r>
              <a:rPr lang="uk-UA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Євро за </a:t>
            </a:r>
            <a:r>
              <a:rPr lang="en-US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блокування конкурентів в онлайн продажах, онлайн рекламу та смартфони </a:t>
            </a:r>
            <a:r>
              <a:rPr lang="uk-UA" sz="1800" dirty="0" err="1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Андроід</a:t>
            </a:r>
            <a:r>
              <a:rPr lang="uk-UA" sz="1800" dirty="0">
                <a:solidFill>
                  <a:srgbClr val="3131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Крім того, Європейською комісією відкрито ряд нових розслідувань щодо пошукового гіганта. </a:t>
            </a:r>
            <a:endParaRPr sz="1800" dirty="0">
              <a:solidFill>
                <a:srgbClr val="31313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endParaRPr dirty="0"/>
          </a:p>
        </p:txBody>
      </p:sp>
      <p:sp>
        <p:nvSpPr>
          <p:cNvPr id="240" name="Google Shape;240;p11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icture containing decorated&#10;&#10;Description automatically generated">
            <a:extLst>
              <a:ext uri="{FF2B5EF4-FFF2-40B4-BE49-F238E27FC236}">
                <a16:creationId xmlns:a16="http://schemas.microsoft.com/office/drawing/2014/main" id="{BF71ADB0-CDB8-479A-BC4E-E8677C9BF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85" y="1814875"/>
            <a:ext cx="6960462" cy="45496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141536" y="1116354"/>
            <a:ext cx="65739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Google: </a:t>
            </a:r>
            <a:r>
              <a:rPr lang="uk-UA" dirty="0"/>
              <a:t>Справи 2017-2019</a:t>
            </a:r>
            <a:endParaRPr dirty="0"/>
          </a:p>
        </p:txBody>
      </p:sp>
      <p:sp>
        <p:nvSpPr>
          <p:cNvPr id="248" name="Google Shape;248;p12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GOOGLE </a:t>
            </a:r>
            <a:endParaRPr dirty="0"/>
          </a:p>
        </p:txBody>
      </p:sp>
      <p:sp>
        <p:nvSpPr>
          <p:cNvPr id="253" name="Google Shape;253;p12"/>
          <p:cNvSpPr txBox="1">
            <a:spLocks noGrp="1"/>
          </p:cNvSpPr>
          <p:nvPr>
            <p:ph type="body" idx="1"/>
          </p:nvPr>
        </p:nvSpPr>
        <p:spPr>
          <a:xfrm>
            <a:off x="8725350" y="1919295"/>
            <a:ext cx="2811000" cy="329889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3350" indent="0">
              <a:buNone/>
            </a:pPr>
            <a:r>
              <a:rPr lang="uk-UA" b="1" dirty="0"/>
              <a:t>Операційна система для мобільних пристроїв </a:t>
            </a:r>
            <a:r>
              <a:rPr lang="en-US" b="1" dirty="0"/>
              <a:t>Android</a:t>
            </a:r>
          </a:p>
          <a:p>
            <a:pPr marL="133350" indent="0">
              <a:buNone/>
            </a:pPr>
            <a:r>
              <a:rPr lang="uk-UA" sz="1200" dirty="0"/>
              <a:t>Вже в 2018 році ЄК б</a:t>
            </a:r>
            <a:r>
              <a:rPr lang="en-US" sz="1200" dirty="0"/>
              <a:t>’</a:t>
            </a:r>
            <a:r>
              <a:rPr lang="uk-UA" sz="1200" dirty="0"/>
              <a:t>є власний рекорд і накладає на </a:t>
            </a:r>
            <a:r>
              <a:rPr lang="en-US" sz="1200" dirty="0"/>
              <a:t>Google </a:t>
            </a:r>
            <a:r>
              <a:rPr lang="uk-UA" sz="1200" dirty="0"/>
              <a:t>штраф в розмірі 5 </a:t>
            </a:r>
            <a:r>
              <a:rPr lang="uk-UA" sz="1200" dirty="0" err="1"/>
              <a:t>млд</a:t>
            </a:r>
            <a:r>
              <a:rPr lang="uk-UA" sz="1200" dirty="0"/>
              <a:t> Євро за зловживання домінуючим становищем для надання нечесної переваги власним сервісам в </a:t>
            </a:r>
            <a:r>
              <a:rPr lang="en-US" sz="1200" dirty="0"/>
              <a:t>Android</a:t>
            </a:r>
            <a:r>
              <a:rPr lang="uk-UA" sz="1200" dirty="0"/>
              <a:t>, частково завдяки примусу виробників мобільних смартфонів встановлювати свої застосунки (пакет з 11 програм) ексклюзивно</a:t>
            </a:r>
          </a:p>
        </p:txBody>
      </p:sp>
      <p:sp>
        <p:nvSpPr>
          <p:cNvPr id="254" name="Google Shape;254;p12"/>
          <p:cNvSpPr txBox="1">
            <a:spLocks noGrp="1"/>
          </p:cNvSpPr>
          <p:nvPr>
            <p:ph type="body" idx="1"/>
          </p:nvPr>
        </p:nvSpPr>
        <p:spPr>
          <a:xfrm>
            <a:off x="5803535" y="1919295"/>
            <a:ext cx="2811000" cy="401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Сервіси порівняння пропозицій Інтернет-магазинів (</a:t>
            </a:r>
            <a:r>
              <a:rPr lang="en-US" b="1" dirty="0"/>
              <a:t>shopping comparison</a:t>
            </a:r>
            <a:r>
              <a:rPr lang="uk-UA" b="1" dirty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/>
              <a:t>В 2017 Європейська Комісія (ЄК) оштрафувала </a:t>
            </a:r>
            <a:r>
              <a:rPr lang="en-US" sz="1200" dirty="0"/>
              <a:t>Google </a:t>
            </a:r>
            <a:r>
              <a:rPr lang="ru-RU" sz="1200" dirty="0"/>
              <a:t>на 2.4 </a:t>
            </a:r>
            <a:r>
              <a:rPr lang="ru-RU" sz="1200" dirty="0" err="1"/>
              <a:t>млд</a:t>
            </a:r>
            <a:r>
              <a:rPr lang="ru-RU" sz="1200" dirty="0"/>
              <a:t> </a:t>
            </a:r>
            <a:r>
              <a:rPr lang="ru-RU" sz="1200" dirty="0" err="1"/>
              <a:t>Євро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на той час беспрецедентною сумою штрафу, за </a:t>
            </a:r>
            <a:r>
              <a:rPr lang="ru-RU" sz="1200" dirty="0" err="1"/>
              <a:t>зловживання</a:t>
            </a:r>
            <a:r>
              <a:rPr lang="ru-RU" sz="1200" dirty="0"/>
              <a:t> </a:t>
            </a:r>
            <a:r>
              <a:rPr lang="ru-RU" sz="1200" dirty="0" err="1"/>
              <a:t>домінуючим</a:t>
            </a:r>
            <a:r>
              <a:rPr lang="ru-RU" sz="1200" dirty="0"/>
              <a:t> становищем в </a:t>
            </a:r>
            <a:r>
              <a:rPr lang="ru-RU" sz="1200" dirty="0" err="1"/>
              <a:t>пошукових</a:t>
            </a:r>
            <a:r>
              <a:rPr lang="ru-RU" sz="1200" dirty="0"/>
              <a:t> </a:t>
            </a:r>
            <a:r>
              <a:rPr lang="ru-RU" sz="1200" dirty="0" err="1"/>
              <a:t>сервісах</a:t>
            </a:r>
            <a:r>
              <a:rPr lang="ru-RU" sz="1200" dirty="0"/>
              <a:t>, для 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переваг</a:t>
            </a:r>
            <a:r>
              <a:rPr lang="ru-RU" sz="1200" dirty="0"/>
              <a:t> </a:t>
            </a:r>
            <a:r>
              <a:rPr lang="ru-RU" sz="1200" dirty="0" err="1"/>
              <a:t>своїм</a:t>
            </a:r>
            <a:r>
              <a:rPr lang="ru-RU" sz="1200" dirty="0"/>
              <a:t> </a:t>
            </a:r>
            <a:r>
              <a:rPr lang="ru-RU" sz="1200" dirty="0" err="1"/>
              <a:t>власним</a:t>
            </a:r>
            <a:r>
              <a:rPr lang="ru-RU" sz="1200" dirty="0"/>
              <a:t> продуктам </a:t>
            </a:r>
            <a:r>
              <a:rPr lang="ru-RU" sz="1200" dirty="0" err="1"/>
              <a:t>порівняння</a:t>
            </a:r>
            <a:r>
              <a:rPr lang="ru-RU" sz="1200" dirty="0"/>
              <a:t> </a:t>
            </a:r>
            <a:r>
              <a:rPr lang="ru-RU" sz="1200" dirty="0" err="1"/>
              <a:t>пропозицій</a:t>
            </a:r>
            <a:r>
              <a:rPr lang="ru-RU" sz="1200" dirty="0"/>
              <a:t>.</a:t>
            </a:r>
            <a:endParaRPr sz="1200" dirty="0"/>
          </a:p>
        </p:txBody>
      </p:sp>
      <p:sp>
        <p:nvSpPr>
          <p:cNvPr id="255" name="Google Shape;255;p12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FEB6FA7-4D7D-454A-8F0C-B1FE1FC69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84" y="2245824"/>
            <a:ext cx="5481785" cy="3871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56BCA-6B4F-4E47-8C0B-81A801740532}"/>
              </a:ext>
            </a:extLst>
          </p:cNvPr>
          <p:cNvSpPr txBox="1"/>
          <p:nvPr/>
        </p:nvSpPr>
        <p:spPr>
          <a:xfrm>
            <a:off x="5896751" y="5415680"/>
            <a:ext cx="5546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dirty="0">
                <a:solidFill>
                  <a:schemeClr val="dk1"/>
                </a:solidFill>
                <a:latin typeface="Roboto"/>
                <a:sym typeface="Roboto"/>
              </a:rPr>
              <a:t>Придушення конкуренції в онлайн рекламі</a:t>
            </a:r>
          </a:p>
          <a:p>
            <a:r>
              <a:rPr lang="uk-UA" sz="1200" dirty="0">
                <a:solidFill>
                  <a:schemeClr val="dk1"/>
                </a:solidFill>
                <a:latin typeface="Roboto"/>
                <a:sym typeface="Roboto"/>
              </a:rPr>
              <a:t>В 2019 ЄК накладає на </a:t>
            </a:r>
            <a:r>
              <a:rPr lang="en-US" sz="1200" dirty="0">
                <a:solidFill>
                  <a:schemeClr val="dk1"/>
                </a:solidFill>
                <a:latin typeface="Roboto"/>
                <a:sym typeface="Roboto"/>
              </a:rPr>
              <a:t>Google </a:t>
            </a:r>
            <a:r>
              <a:rPr lang="uk-UA" sz="1200" dirty="0">
                <a:solidFill>
                  <a:schemeClr val="dk1"/>
                </a:solidFill>
                <a:latin typeface="Roboto"/>
                <a:sym typeface="Roboto"/>
              </a:rPr>
              <a:t>штраф 1,7 </a:t>
            </a:r>
            <a:r>
              <a:rPr lang="uk-UA" sz="1200" dirty="0" err="1">
                <a:solidFill>
                  <a:schemeClr val="dk1"/>
                </a:solidFill>
                <a:latin typeface="Roboto"/>
                <a:sym typeface="Roboto"/>
              </a:rPr>
              <a:t>млд</a:t>
            </a:r>
            <a:r>
              <a:rPr lang="uk-UA" sz="1200" dirty="0">
                <a:solidFill>
                  <a:schemeClr val="dk1"/>
                </a:solidFill>
                <a:latin typeface="Roboto"/>
                <a:sym typeface="Roboto"/>
              </a:rPr>
              <a:t> Євро за укладання ним ексклюзивних контрактів з </a:t>
            </a:r>
            <a:r>
              <a:rPr lang="uk-UA" sz="1200" dirty="0" err="1">
                <a:solidFill>
                  <a:schemeClr val="dk1"/>
                </a:solidFill>
                <a:latin typeface="Roboto"/>
                <a:sym typeface="Roboto"/>
              </a:rPr>
              <a:t>вебсайтами</a:t>
            </a:r>
            <a:r>
              <a:rPr lang="uk-UA" sz="1200" dirty="0">
                <a:solidFill>
                  <a:schemeClr val="dk1"/>
                </a:solidFill>
                <a:latin typeface="Roboto"/>
                <a:sym typeface="Roboto"/>
              </a:rPr>
              <a:t> про застосування сервісу контекстної реклами </a:t>
            </a:r>
            <a:r>
              <a:rPr lang="uk-UA" sz="1200" dirty="0" err="1">
                <a:solidFill>
                  <a:schemeClr val="dk1"/>
                </a:solidFill>
                <a:latin typeface="Roboto"/>
              </a:rPr>
              <a:t>AdSense</a:t>
            </a:r>
            <a:r>
              <a:rPr lang="uk-UA" sz="1200" dirty="0">
                <a:solidFill>
                  <a:schemeClr val="dk1"/>
                </a:solidFill>
                <a:latin typeface="Roboto"/>
              </a:rPr>
              <a:t>, які забороняють рекламу конкурентних сервісів пошуку.</a:t>
            </a:r>
            <a:endParaRPr lang="en-US" sz="1200" dirty="0">
              <a:solidFill>
                <a:schemeClr val="dk1"/>
              </a:solidFill>
              <a:latin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180750" y="3667175"/>
            <a:ext cx="116103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 </a:t>
            </a:r>
            <a:r>
              <a:rPr lang="uk-UA" dirty="0"/>
              <a:t>нове розслідування</a:t>
            </a:r>
            <a:endParaRPr dirty="0"/>
          </a:p>
        </p:txBody>
      </p:sp>
      <p:sp>
        <p:nvSpPr>
          <p:cNvPr id="264" name="Google Shape;264;p13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65" name="Google Shape;265;p13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type something here…</a:t>
            </a: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180850" y="4379075"/>
            <a:ext cx="11610300" cy="212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1. Розглядається скоріш бізнес-модель в цілому, ніж одиничне порушення</a:t>
            </a:r>
            <a:r>
              <a:rPr lang="en-US" dirty="0"/>
              <a:t>.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Бізнес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-модель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Google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заснована на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обробці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даних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своїх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користувачів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. Тут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Google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має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стратегічну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перевагу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завдяки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встановленому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доступу до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даних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,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що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стосуються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 </a:t>
            </a:r>
            <a:r>
              <a:rPr lang="ru-RU" b="0" i="0" dirty="0" err="1">
                <a:solidFill>
                  <a:srgbClr val="1C2125"/>
                </a:solidFill>
                <a:effectLst/>
                <a:latin typeface="pt sans"/>
              </a:rPr>
              <a:t>конкуренції</a:t>
            </a:r>
            <a:r>
              <a:rPr lang="ru-RU" b="0" i="0" dirty="0">
                <a:solidFill>
                  <a:srgbClr val="1C2125"/>
                </a:solidFill>
                <a:effectLst/>
                <a:latin typeface="pt sans"/>
              </a:rPr>
              <a:t>. 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dirty="0"/>
              <a:t>2. Медійна реклама. </a:t>
            </a:r>
            <a:r>
              <a:rPr lang="en-US" dirty="0"/>
              <a:t>AdTech</a:t>
            </a: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dirty="0"/>
              <a:t>3. Investigations in Germany, USA, UK</a:t>
            </a:r>
            <a:endParaRPr dirty="0"/>
          </a:p>
        </p:txBody>
      </p:sp>
      <p:sp>
        <p:nvSpPr>
          <p:cNvPr id="269" name="Google Shape;269;p13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48776669-BB14-4DC9-9EE8-03C59699C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88" b="15316"/>
          <a:stretch/>
        </p:blipFill>
        <p:spPr>
          <a:xfrm>
            <a:off x="0" y="1011690"/>
            <a:ext cx="12011250" cy="26896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/>
          </p:nvPr>
        </p:nvSpPr>
        <p:spPr>
          <a:xfrm>
            <a:off x="196400" y="1383925"/>
            <a:ext cx="7551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Alibaba</a:t>
            </a:r>
            <a:endParaRPr dirty="0"/>
          </a:p>
        </p:txBody>
      </p:sp>
      <p:sp>
        <p:nvSpPr>
          <p:cNvPr id="277" name="Google Shape;277;p14"/>
          <p:cNvSpPr txBox="1">
            <a:spLocks noGrp="1"/>
          </p:cNvSpPr>
          <p:nvPr>
            <p:ph type="body" idx="1"/>
          </p:nvPr>
        </p:nvSpPr>
        <p:spPr>
          <a:xfrm>
            <a:off x="6748272" y="2095153"/>
            <a:ext cx="5015404" cy="39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66666"/>
                </a:solidFill>
                <a:latin typeface="Tahoma" panose="020B0604030504040204" pitchFamily="34" charset="0"/>
              </a:rPr>
              <a:t>K</a:t>
            </a:r>
            <a:r>
              <a:rPr lang="uk-UA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итайський</a:t>
            </a:r>
            <a:r>
              <a:rPr lang="uk-UA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 регулятор виписав для </a:t>
            </a:r>
            <a:r>
              <a:rPr lang="en-GB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Alibaba </a:t>
            </a:r>
            <a:r>
              <a:rPr lang="uk-UA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найбільший штраф у своїй історії.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Розмір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фінансового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покарання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становить 2,8 млрд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американських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доларів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. </a:t>
            </a:r>
            <a:r>
              <a:rPr lang="uk-UA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Сума настільки велика, що може підірвати увесь бізнес інтернет-гіганта. </a:t>
            </a:r>
            <a:r>
              <a:rPr lang="ru-RU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Результатом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поганих</a:t>
            </a:r>
            <a:r>
              <a:rPr lang="ru-RU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 новин стало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падіння</a:t>
            </a:r>
            <a:r>
              <a:rPr lang="ru-RU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акцій</a:t>
            </a:r>
            <a:r>
              <a:rPr lang="ru-RU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компанії</a:t>
            </a:r>
            <a:r>
              <a:rPr lang="ru-RU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 у США на 3%. 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Штраф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накладено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за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зловживання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домінуючим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становищем з метою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усунення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конкуренції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–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продавців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вимагалась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ексклюзивність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продажу на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платформі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Tahoma" panose="020B0604030504040204" pitchFamily="34" charset="0"/>
              </a:rPr>
              <a:t>Alibaba, 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до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продавців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які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продавали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одночасно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на </a:t>
            </a:r>
            <a:r>
              <a:rPr lang="ru-RU" dirty="0" err="1">
                <a:solidFill>
                  <a:srgbClr val="666666"/>
                </a:solidFill>
                <a:latin typeface="Tahoma" panose="020B0604030504040204" pitchFamily="34" charset="0"/>
              </a:rPr>
              <a:t>платформі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Tahoma" panose="020B0604030504040204" pitchFamily="34" charset="0"/>
              </a:rPr>
              <a:t>Alibaba </a:t>
            </a:r>
            <a:r>
              <a:rPr lang="uk-UA" dirty="0">
                <a:solidFill>
                  <a:srgbClr val="666666"/>
                </a:solidFill>
                <a:latin typeface="Tahoma" panose="020B0604030504040204" pitchFamily="34" charset="0"/>
              </a:rPr>
              <a:t>і конкурентних платформах, застосовувались санкції</a:t>
            </a:r>
            <a:r>
              <a:rPr lang="ru-RU" dirty="0">
                <a:solidFill>
                  <a:srgbClr val="666666"/>
                </a:solidFill>
                <a:latin typeface="Tahoma" panose="020B0604030504040204" pitchFamily="34" charset="0"/>
              </a:rPr>
              <a:t> </a:t>
            </a:r>
            <a:endParaRPr dirty="0"/>
          </a:p>
        </p:txBody>
      </p:sp>
      <p:sp>
        <p:nvSpPr>
          <p:cNvPr id="278" name="Google Shape;278;p14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 F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341200" y="62427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ALIBABA</a:t>
            </a:r>
            <a:endParaRPr dirty="0"/>
          </a:p>
        </p:txBody>
      </p:sp>
      <p:sp>
        <p:nvSpPr>
          <p:cNvPr id="283" name="Google Shape;283;p14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box on a desk&#10;&#10;Description automatically generated with low confidence">
            <a:extLst>
              <a:ext uri="{FF2B5EF4-FFF2-40B4-BE49-F238E27FC236}">
                <a16:creationId xmlns:a16="http://schemas.microsoft.com/office/drawing/2014/main" id="{C37502F8-32A8-40F5-BE7A-8C4CD263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5153"/>
            <a:ext cx="6346055" cy="4762847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726458A-2863-42A1-A39A-E25B651FB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71184">
            <a:off x="3653852" y="5215809"/>
            <a:ext cx="1585610" cy="778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96400" y="1383925"/>
            <a:ext cx="41658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Apple:AppStore </a:t>
            </a:r>
            <a:endParaRPr dirty="0"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270250" y="2765900"/>
            <a:ext cx="3968100" cy="328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30 квітня Європейська Комісія надала </a:t>
            </a:r>
            <a:r>
              <a:rPr lang="en-US" dirty="0"/>
              <a:t>Apple </a:t>
            </a:r>
            <a:r>
              <a:rPr lang="uk-UA" dirty="0"/>
              <a:t>попереднє бачення щодо зловживання домінуючим становищем для усунення конкуренції – </a:t>
            </a:r>
            <a:r>
              <a:rPr lang="en-US" dirty="0"/>
              <a:t>Apple </a:t>
            </a:r>
            <a:r>
              <a:rPr lang="uk-UA" dirty="0"/>
              <a:t>блокував продаж сервісів з трансляції музики на </a:t>
            </a:r>
            <a:r>
              <a:rPr lang="en-US" dirty="0"/>
              <a:t>AppStore. </a:t>
            </a:r>
            <a:r>
              <a:rPr lang="uk-UA" dirty="0"/>
              <a:t>Ці обмеження встановлювались до всіх сервісів, які конкурують з 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Apple Music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Розслідування було розпо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чато за скаргою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Spotify/</a:t>
            </a:r>
            <a:endParaRPr dirty="0"/>
          </a:p>
        </p:txBody>
      </p:sp>
      <p:sp>
        <p:nvSpPr>
          <p:cNvPr id="292" name="Google Shape;292;p15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  <a:latin typeface="Roboto"/>
                <a:sym typeface="Roboto"/>
              </a:rPr>
              <a:t>APPLE</a:t>
            </a:r>
            <a:endParaRPr dirty="0"/>
          </a:p>
        </p:txBody>
      </p:sp>
      <p:sp>
        <p:nvSpPr>
          <p:cNvPr id="297" name="Google Shape;297;p15">
            <a:hlinkClick r:id="rId3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>
            <a:hlinkClick r:id="rId3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icture containing black, dark&#10;&#10;Description automatically generated">
            <a:extLst>
              <a:ext uri="{FF2B5EF4-FFF2-40B4-BE49-F238E27FC236}">
                <a16:creationId xmlns:a16="http://schemas.microsoft.com/office/drawing/2014/main" id="{61BD0BF0-D74D-492F-ACAB-4FB8E6334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77" y="1044608"/>
            <a:ext cx="7979423" cy="5319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1B1EC9D-22AC-4188-B6B8-98E5E912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" y="1400175"/>
            <a:ext cx="11971800" cy="3992286"/>
          </a:xfrm>
          <a:prstGeom prst="rect">
            <a:avLst/>
          </a:prstGeom>
        </p:spPr>
      </p:pic>
      <p:sp>
        <p:nvSpPr>
          <p:cNvPr id="303" name="Google Shape;303;p16"/>
          <p:cNvSpPr/>
          <p:nvPr/>
        </p:nvSpPr>
        <p:spPr>
          <a:xfrm>
            <a:off x="0" y="1045825"/>
            <a:ext cx="11971800" cy="5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196400" y="1383924"/>
            <a:ext cx="4622684" cy="138197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 – </a:t>
            </a:r>
            <a:r>
              <a:rPr lang="uk-UA" dirty="0"/>
              <a:t>розвиток регулювання в е-ком</a:t>
            </a:r>
            <a:endParaRPr dirty="0"/>
          </a:p>
        </p:txBody>
      </p:sp>
      <p:sp>
        <p:nvSpPr>
          <p:cNvPr id="305" name="Google Shape;305;p16"/>
          <p:cNvSpPr txBox="1">
            <a:spLocks noGrp="1"/>
          </p:cNvSpPr>
          <p:nvPr>
            <p:ph type="body" idx="1"/>
          </p:nvPr>
        </p:nvSpPr>
        <p:spPr>
          <a:xfrm>
            <a:off x="325947" y="2765899"/>
            <a:ext cx="4493137" cy="3288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505456"/>
                </a:solidFill>
                <a:latin typeface="HxlveticaNeueLTW1G-Lt"/>
              </a:rPr>
              <a:t>Пропонується ввести спеціальний режим в конкуренції для </a:t>
            </a:r>
            <a:r>
              <a:rPr lang="uk-UA" sz="1800" dirty="0" err="1">
                <a:solidFill>
                  <a:srgbClr val="505456"/>
                </a:solidFill>
                <a:latin typeface="HxlveticaNeueLTW1G-Lt"/>
              </a:rPr>
              <a:t>діджитал</a:t>
            </a:r>
            <a:r>
              <a:rPr lang="uk-UA" sz="1800" dirty="0">
                <a:solidFill>
                  <a:srgbClr val="505456"/>
                </a:solidFill>
                <a:latin typeface="HxlveticaNeueLTW1G-Lt"/>
              </a:rPr>
              <a:t> платформ – </a:t>
            </a:r>
            <a:r>
              <a:rPr lang="uk-UA" sz="1800" dirty="0" err="1">
                <a:solidFill>
                  <a:srgbClr val="505456"/>
                </a:solidFill>
                <a:latin typeface="HxlveticaNeueLTW1G-Lt"/>
              </a:rPr>
              <a:t>гейткіперів</a:t>
            </a:r>
            <a:endParaRPr lang="uk-UA" sz="1800" dirty="0">
              <a:solidFill>
                <a:srgbClr val="505456"/>
              </a:solidFill>
              <a:latin typeface="HxlveticaNeueLTW1G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 err="1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Digital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 </a:t>
            </a:r>
            <a:r>
              <a:rPr lang="uk-UA" sz="1800" dirty="0" err="1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Markets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 </a:t>
            </a:r>
            <a:r>
              <a:rPr lang="uk-UA" sz="1800" dirty="0" err="1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Act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 (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Md"/>
                <a:ea typeface="Calibri" panose="020F0502020204030204" pitchFamily="34" charset="0"/>
                <a:cs typeface="HxlveticaNeueLTW1G-Md"/>
              </a:rPr>
              <a:t>DMA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 err="1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Digital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 Services </a:t>
            </a:r>
            <a:r>
              <a:rPr lang="uk-UA" sz="1800" dirty="0" err="1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Act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 (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Md"/>
                <a:ea typeface="Calibri" panose="020F0502020204030204" pitchFamily="34" charset="0"/>
                <a:cs typeface="HxlveticaNeueLTW1G-Md"/>
              </a:rPr>
              <a:t>DSA</a:t>
            </a:r>
            <a:r>
              <a:rPr lang="uk-UA" sz="1800" dirty="0">
                <a:solidFill>
                  <a:srgbClr val="505456"/>
                </a:solidFill>
                <a:effectLst/>
                <a:latin typeface="HxlveticaNeueLTW1G-Lt"/>
                <a:ea typeface="Calibri" panose="020F0502020204030204" pitchFamily="34" charset="0"/>
                <a:cs typeface="HxlveticaNeueLTW1G-Lt"/>
              </a:rPr>
              <a:t>)</a:t>
            </a:r>
            <a:endParaRPr lang="en-US" sz="1800" dirty="0">
              <a:solidFill>
                <a:srgbClr val="505456"/>
              </a:solidFill>
              <a:effectLst/>
              <a:latin typeface="HxlveticaNeueLTW1G-Lt"/>
              <a:ea typeface="Calibri" panose="020F0502020204030204" pitchFamily="34" charset="0"/>
              <a:cs typeface="HxlveticaNeueLTW1G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rgbClr val="505456"/>
              </a:solidFill>
              <a:latin typeface="HxlveticaNeueLTW1G-Lt"/>
            </a:endParaRPr>
          </a:p>
          <a:p>
            <a:pPr marL="133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solidFill>
                  <a:srgbClr val="505456"/>
                </a:solidFill>
                <a:latin typeface="HxlveticaNeueLTW1G-Lt"/>
              </a:rPr>
              <a:t>Перегляд </a:t>
            </a:r>
            <a:r>
              <a:rPr lang="en-US" sz="1800" dirty="0">
                <a:solidFill>
                  <a:srgbClr val="505456"/>
                </a:solidFill>
                <a:latin typeface="HxlveticaNeueLTW1G-Lt"/>
              </a:rPr>
              <a:t>VBER – </a:t>
            </a:r>
            <a:r>
              <a:rPr lang="uk-UA" sz="1800" dirty="0">
                <a:solidFill>
                  <a:srgbClr val="505456"/>
                </a:solidFill>
                <a:latin typeface="HxlveticaNeueLTW1G-Lt"/>
              </a:rPr>
              <a:t>окреме обговорення регулювання </a:t>
            </a:r>
            <a:r>
              <a:rPr lang="uk-UA" sz="1800" dirty="0" err="1">
                <a:solidFill>
                  <a:srgbClr val="505456"/>
                </a:solidFill>
                <a:latin typeface="HxlveticaNeueLTW1G-Lt"/>
              </a:rPr>
              <a:t>діджитал</a:t>
            </a:r>
            <a:r>
              <a:rPr lang="uk-UA" sz="1800" dirty="0">
                <a:solidFill>
                  <a:srgbClr val="505456"/>
                </a:solidFill>
                <a:latin typeface="HxlveticaNeueLTW1G-Lt"/>
              </a:rPr>
              <a:t> </a:t>
            </a:r>
            <a:endParaRPr dirty="0"/>
          </a:p>
        </p:txBody>
      </p:sp>
      <p:sp>
        <p:nvSpPr>
          <p:cNvPr id="306" name="Google Shape;306;p16"/>
          <p:cNvSpPr txBox="1"/>
          <p:nvPr/>
        </p:nvSpPr>
        <p:spPr>
          <a:xfrm>
            <a:off x="924027" y="120316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3615521" y="117594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Tabs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6321427" y="119100"/>
            <a:ext cx="18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Option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1399261" y="621795"/>
            <a:ext cx="640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Legislation developments in the EU</a:t>
            </a:r>
            <a:endParaRPr dirty="0"/>
          </a:p>
        </p:txBody>
      </p:sp>
      <p:sp>
        <p:nvSpPr>
          <p:cNvPr id="312" name="Google Shape;312;p16">
            <a:hlinkClick r:id="rId4" action="ppaction://hlinksldjump"/>
          </p:cNvPr>
          <p:cNvSpPr/>
          <p:nvPr/>
        </p:nvSpPr>
        <p:spPr>
          <a:xfrm>
            <a:off x="5862075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>
            <a:hlinkClick r:id="rId4" action="ppaction://hlinksldjump"/>
          </p:cNvPr>
          <p:cNvSpPr/>
          <p:nvPr/>
        </p:nvSpPr>
        <p:spPr>
          <a:xfrm>
            <a:off x="8505150" y="82575"/>
            <a:ext cx="440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757070"/>
      </a:lt2>
      <a:accent1>
        <a:srgbClr val="FBBC05"/>
      </a:accent1>
      <a:accent2>
        <a:srgbClr val="EA4335"/>
      </a:accent2>
      <a:accent3>
        <a:srgbClr val="34A853"/>
      </a:accent3>
      <a:accent4>
        <a:srgbClr val="4285F4"/>
      </a:accent4>
      <a:accent5>
        <a:srgbClr val="7248B9"/>
      </a:accent5>
      <a:accent6>
        <a:srgbClr val="D6297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785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Barlow Condensed</vt:lpstr>
      <vt:lpstr>HxlveticaNeueLTW1G-Lt</vt:lpstr>
      <vt:lpstr>Calibri</vt:lpstr>
      <vt:lpstr>Arial</vt:lpstr>
      <vt:lpstr>HxlveticaNeueLTW1G-Md</vt:lpstr>
      <vt:lpstr>pt sans</vt:lpstr>
      <vt:lpstr>Lexend Deca</vt:lpstr>
      <vt:lpstr>Abril Fatface</vt:lpstr>
      <vt:lpstr>Tahoma</vt:lpstr>
      <vt:lpstr>Roboto</vt:lpstr>
      <vt:lpstr>Roboto Medium</vt:lpstr>
      <vt:lpstr>Aldrich</vt:lpstr>
      <vt:lpstr>Verdana</vt:lpstr>
      <vt:lpstr>Arial</vt:lpstr>
      <vt:lpstr>SlidesMania</vt:lpstr>
      <vt:lpstr>Конкуренція  онлайн</vt:lpstr>
      <vt:lpstr>Amazon: зловживання домінуючим становищем в онлайн ритейлі </vt:lpstr>
      <vt:lpstr>Amazon: справа BUY BOX  (кнопка «Купити»)</vt:lpstr>
      <vt:lpstr>Google під прицілом </vt:lpstr>
      <vt:lpstr>Google: Справи 2017-2019</vt:lpstr>
      <vt:lpstr>Google нове розслідування</vt:lpstr>
      <vt:lpstr>Alibaba</vt:lpstr>
      <vt:lpstr>Apple:AppStore </vt:lpstr>
      <vt:lpstr>EU – розвиток регулювання в е-ком</vt:lpstr>
      <vt:lpstr>Посилання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</dc:title>
  <dc:creator>PAYAS Mariia</dc:creator>
  <cp:lastModifiedBy>PAYAS Mariia</cp:lastModifiedBy>
  <cp:revision>37</cp:revision>
  <dcterms:modified xsi:type="dcterms:W3CDTF">2021-05-26T04:27:25Z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2021-05-26T04:27:17Z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b0c430ce-e63f-41c2-a400-62aba2b34415</vt:lpwstr>
  </property>
  <property fmtid="{D5CDD505-2E9C-101B-9397-08002B2CF9AE}" pid="8" name="MSIP_Label_f43b7177-c66c-4b22-a350-7ee86f9a1e74_ContentBits">
    <vt:lpwstr>2</vt:lpwstr>
  </property>
</Properties>
</file>