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69" r:id="rId2"/>
    <p:sldId id="564" r:id="rId3"/>
    <p:sldId id="559" r:id="rId4"/>
    <p:sldId id="566" r:id="rId5"/>
    <p:sldId id="568" r:id="rId6"/>
    <p:sldId id="5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8DA889A-9257-1844-992D-5D16788DE174}">
          <p14:sldIdLst>
            <p14:sldId id="569"/>
            <p14:sldId id="564"/>
            <p14:sldId id="559"/>
            <p14:sldId id="566"/>
            <p14:sldId id="568"/>
            <p14:sldId id="5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6811" userDrawn="1">
          <p15:clr>
            <a:srgbClr val="A4A3A4"/>
          </p15:clr>
        </p15:guide>
        <p15:guide id="3" pos="6494" userDrawn="1">
          <p15:clr>
            <a:srgbClr val="A4A3A4"/>
          </p15:clr>
        </p15:guide>
        <p15:guide id="7" pos="1368" userDrawn="1">
          <p15:clr>
            <a:srgbClr val="A4A3A4"/>
          </p15:clr>
        </p15:guide>
        <p15:guide id="8" orient="horz" pos="2636" userDrawn="1">
          <p15:clr>
            <a:srgbClr val="A4A3A4"/>
          </p15:clr>
        </p15:guide>
        <p15:guide id="9" orient="horz" pos="572" userDrawn="1">
          <p15:clr>
            <a:srgbClr val="A4A3A4"/>
          </p15:clr>
        </p15:guide>
        <p15:guide id="10" orient="horz" pos="346" userDrawn="1">
          <p15:clr>
            <a:srgbClr val="A4A3A4"/>
          </p15:clr>
        </p15:guide>
        <p15:guide id="11" pos="34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sym Vitiuk" initials="MV" lastIdx="2" clrIdx="0"/>
  <p:cmAuthor id="2" name="Iryna Kalnytska" initials="I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41561"/>
    <a:srgbClr val="4458AE"/>
    <a:srgbClr val="CB132F"/>
    <a:srgbClr val="3C3C3B"/>
    <a:srgbClr val="ABABAA"/>
    <a:srgbClr val="FFFF00"/>
    <a:srgbClr val="C00000"/>
    <a:srgbClr val="A51A03"/>
    <a:srgbClr val="ECE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6197" autoAdjust="0"/>
  </p:normalViewPr>
  <p:slideViewPr>
    <p:cSldViewPr snapToGrid="0" showGuides="1">
      <p:cViewPr varScale="1">
        <p:scale>
          <a:sx n="107" d="100"/>
          <a:sy n="107" d="100"/>
        </p:scale>
        <p:origin x="912" y="108"/>
      </p:cViewPr>
      <p:guideLst>
        <p:guide orient="horz" pos="1321"/>
        <p:guide pos="6811"/>
        <p:guide pos="6494"/>
        <p:guide pos="1368"/>
        <p:guide orient="horz" pos="2636"/>
        <p:guide orient="horz" pos="572"/>
        <p:guide orient="horz" pos="346"/>
        <p:guide pos="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5B106-29A5-44A7-B48E-089018E2375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2C00F-85C0-480B-A51F-2F240CBC8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24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Montserrat Medium" panose="00000600000000000000" pitchFamily="2" charset="-52"/>
              </a:rPr>
              <a:t>Шаблон</a:t>
            </a:r>
            <a:r>
              <a:rPr lang="ru-RU" baseline="0" dirty="0" smtClean="0">
                <a:latin typeface="Montserrat Medium" panose="00000600000000000000" pitchFamily="2" charset="-52"/>
              </a:rPr>
              <a:t> первой. </a:t>
            </a:r>
            <a:r>
              <a:rPr lang="ru-RU" dirty="0" smtClean="0">
                <a:latin typeface="Montserrat Medium" panose="00000600000000000000" pitchFamily="2" charset="-52"/>
              </a:rPr>
              <a:t>Выравнивание</a:t>
            </a:r>
            <a:r>
              <a:rPr lang="ru-RU" baseline="0" dirty="0" smtClean="0">
                <a:latin typeface="Montserrat Medium" panose="00000600000000000000" pitchFamily="2" charset="-52"/>
              </a:rPr>
              <a:t> названия и логотипа идет по белой плашке в верхнем левом углу. Название набрано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36 (Ж) ВСЕ ПРОПИСНЫЕ, выравнивание по сетке по левому краю. НИГДЕ В ТЕКСТЕ НЕ ДОПУСКАЮТСЯ ВИСЯЩИЕ СОЮЗЫ И ПРЕДЛОГИ. Межстрочный интервал 1.0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62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Выравнивание заголовка по низу</a:t>
            </a:r>
            <a:r>
              <a:rPr lang="ru-RU" baseline="0" dirty="0" smtClean="0"/>
              <a:t> цифры страницы. Выравнивание всех текстов идет по левому краю. Все заголовки на страницах набраны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ВСЕ ПРОПИСНЫЕ. На Данной странице кегль шрифта 24. Основной цвет набран серым цветом как нумерация страниц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 Medium</a:t>
            </a:r>
            <a:r>
              <a:rPr lang="ru-RU" baseline="0" dirty="0" smtClean="0">
                <a:latin typeface="Montserrat Medium" panose="00000600000000000000" pitchFamily="2" charset="-52"/>
              </a:rPr>
              <a:t> 18 кегль шрифта, выделения в тексте черные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или красные. Межстрочный интервал 1.0. Текстовый блок выравнивается по левому краю.  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48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Выравнивание заголовка по низу</a:t>
            </a:r>
            <a:r>
              <a:rPr lang="ru-RU" baseline="0" dirty="0" smtClean="0"/>
              <a:t> цифры страницы. Выравнивание всех текстов идет по левому краю. Все заголовки на страницах набраны </a:t>
            </a:r>
            <a:r>
              <a:rPr lang="en-US" baseline="0" dirty="0" err="1" smtClean="0">
                <a:latin typeface="Montserrat Medium" panose="00000600000000000000" pitchFamily="2" charset="-52"/>
              </a:rPr>
              <a:t>Monts</a:t>
            </a:r>
            <a:r>
              <a:rPr lang="uk-UA" baseline="0" dirty="0" smtClean="0">
                <a:latin typeface="Montserrat Medium" panose="00000600000000000000" pitchFamily="2" charset="-52"/>
              </a:rPr>
              <a:t>Некомерційне представництво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Montserrat Medium" panose="00000600000000000000" pitchFamily="2" charset="-52"/>
              </a:rPr>
              <a:t>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ВСЕ ПРОПИСНЫЕ. На Данной странице кегль шрифта 24. Основной цвет набран серым цветом как нумерация страниц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 Medium</a:t>
            </a:r>
            <a:r>
              <a:rPr lang="ru-RU" baseline="0" dirty="0" smtClean="0">
                <a:latin typeface="Montserrat Medium" panose="00000600000000000000" pitchFamily="2" charset="-52"/>
              </a:rPr>
              <a:t> 18 кегль шрифта, выделения в тексте черные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или красные. Межстрочный интервал 1.0. Текстовый блок выравнивается по левому краю.  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48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Выравнивание заголовка по низу</a:t>
            </a:r>
            <a:r>
              <a:rPr lang="ru-RU" baseline="0" dirty="0" smtClean="0"/>
              <a:t> цифры страницы. Выравнивание всех текстов идет по левому краю. Все заголовки на страницах набраны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ВСЕ ПРОПИСНЫЕ. На Данной странице кегль шрифта 24. Основной цвет набран серым цветом как нумерация страниц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 Medium</a:t>
            </a:r>
            <a:r>
              <a:rPr lang="ru-RU" baseline="0" dirty="0" smtClean="0">
                <a:latin typeface="Montserrat Medium" panose="00000600000000000000" pitchFamily="2" charset="-52"/>
              </a:rPr>
              <a:t> 18 кегль шрифта, выделения в тексте черные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или красные. Межстрочный интервал 1.0. Текстовый блок выравнивается по левому краю.  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48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Выравнивание заголовка по низу</a:t>
            </a:r>
            <a:r>
              <a:rPr lang="ru-RU" baseline="0" dirty="0" smtClean="0"/>
              <a:t> цифры страницы. Выравнивание всех текстов идет по левому краю. Все заголовки на страницах набраны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ВСЕ ПРОПИСНЫЕ. На Данной странице кегль шрифта 24. Основной цвет набран серым цветом как нумерация страниц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 Medium</a:t>
            </a:r>
            <a:r>
              <a:rPr lang="ru-RU" baseline="0" dirty="0" smtClean="0">
                <a:latin typeface="Montserrat Medium" panose="00000600000000000000" pitchFamily="2" charset="-52"/>
              </a:rPr>
              <a:t> 18 кегль шрифта, выделения в тексте черные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 (Ж) или красные. Межстрочный интервал 1.0. Текстовый блок выравнивается по левому краю.  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48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Montserrat Medium" panose="00000600000000000000" pitchFamily="2" charset="-52"/>
              </a:rPr>
              <a:t>Шаблон</a:t>
            </a:r>
            <a:r>
              <a:rPr lang="ru-RU" baseline="0" dirty="0" smtClean="0">
                <a:latin typeface="Montserrat Medium" panose="00000600000000000000" pitchFamily="2" charset="-52"/>
              </a:rPr>
              <a:t> последней страницы с одним спикером. </a:t>
            </a:r>
            <a:r>
              <a:rPr lang="ru-RU" dirty="0" smtClean="0">
                <a:latin typeface="Montserrat Medium" panose="00000600000000000000" pitchFamily="2" charset="-52"/>
              </a:rPr>
              <a:t>Выравнивание</a:t>
            </a:r>
            <a:r>
              <a:rPr lang="ru-RU" baseline="0" dirty="0" smtClean="0">
                <a:latin typeface="Montserrat Medium" panose="00000600000000000000" pitchFamily="2" charset="-52"/>
              </a:rPr>
              <a:t> фото и текстового блока идет по букве </a:t>
            </a:r>
            <a:r>
              <a:rPr lang="en-US" baseline="0" dirty="0" smtClean="0">
                <a:latin typeface="Montserrat Medium" panose="00000600000000000000" pitchFamily="2" charset="-52"/>
              </a:rPr>
              <a:t>G</a:t>
            </a:r>
            <a:r>
              <a:rPr lang="ru-RU" baseline="0" dirty="0" smtClean="0">
                <a:latin typeface="Montserrat Medium" panose="00000600000000000000" pitchFamily="2" charset="-52"/>
              </a:rPr>
              <a:t>. Текст выравнивается по левому краю. Имя набрано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19 (Ж) ВСЕ ПРОПИСНЫЕ. Должность: </a:t>
            </a:r>
            <a:r>
              <a:rPr lang="en-US" baseline="0" dirty="0" smtClean="0">
                <a:latin typeface="Montserrat Medium" panose="00000600000000000000" pitchFamily="2" charset="-52"/>
              </a:rPr>
              <a:t>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12 (Ж) Как в предложениях. Телефон и </a:t>
            </a:r>
            <a:r>
              <a:rPr lang="en-US" baseline="0" dirty="0" smtClean="0">
                <a:latin typeface="Montserrat Medium" panose="00000600000000000000" pitchFamily="2" charset="-52"/>
              </a:rPr>
              <a:t>e-mail: Montserrat</a:t>
            </a:r>
            <a:r>
              <a:rPr lang="ru-RU" baseline="0" dirty="0" smtClean="0">
                <a:latin typeface="Montserrat Medium" panose="00000600000000000000" pitchFamily="2" charset="-52"/>
              </a:rPr>
              <a:t> 15 Как в предложениях.</a:t>
            </a:r>
            <a:r>
              <a:rPr lang="en-US" baseline="0" dirty="0" smtClean="0">
                <a:latin typeface="Montserrat Medium" panose="00000600000000000000" pitchFamily="2" charset="-52"/>
              </a:rPr>
              <a:t> </a:t>
            </a:r>
            <a:r>
              <a:rPr lang="ru-RU" baseline="0" dirty="0" smtClean="0">
                <a:latin typeface="Montserrat Medium" panose="00000600000000000000" pitchFamily="2" charset="-52"/>
              </a:rPr>
              <a:t>Межстрочный интервал 1.0</a:t>
            </a:r>
            <a:endParaRPr lang="uk-UA" dirty="0" smtClean="0">
              <a:latin typeface="Montserrat Medium" panose="00000600000000000000" pitchFamily="2" charset="-52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C00F-85C0-480B-A51F-2F240CBC8F4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5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69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21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3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65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0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3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8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4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27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3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4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1D4FB-1214-469C-BA8D-A5BA35D803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930-8F37-4880-94C6-5A230209EB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45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Minion Pro" panose="02040503050306020203" pitchFamily="18" charset="0"/>
              </a:defRPr>
            </a:lvl1pPr>
          </a:lstStyle>
          <a:p>
            <a:fld id="{08A1D4FB-1214-469C-BA8D-A5BA35D803B6}" type="datetimeFigureOut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Minion Pro" panose="02040503050306020203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inion Pro" panose="02040503050306020203" pitchFamily="18" charset="0"/>
              </a:defRPr>
            </a:lvl1pPr>
          </a:lstStyle>
          <a:p>
            <a:fld id="{6A60B930-8F37-4880-94C6-5A230209EBE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75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inion Pro" panose="020405030503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inion Pro" panose="020405030503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" y="-9146"/>
            <a:ext cx="8769096" cy="68709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0259" y="2091867"/>
            <a:ext cx="1949957" cy="353621"/>
          </a:xfrm>
          <a:prstGeom prst="rect">
            <a:avLst/>
          </a:prstGeom>
        </p:spPr>
      </p:pic>
      <p:sp>
        <p:nvSpPr>
          <p:cNvPr id="10" name="object 4"/>
          <p:cNvSpPr txBox="1">
            <a:spLocks/>
          </p:cNvSpPr>
          <p:nvPr/>
        </p:nvSpPr>
        <p:spPr>
          <a:xfrm>
            <a:off x="1109314" y="2443825"/>
            <a:ext cx="7650638" cy="1199562"/>
          </a:xfrm>
          <a:prstGeom prst="rect">
            <a:avLst/>
          </a:prstGeom>
        </p:spPr>
        <p:txBody>
          <a:bodyPr vert="horz" wrap="square" lIns="0" tIns="90681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03" b="1" i="0" kern="1200">
                <a:solidFill>
                  <a:schemeClr val="bg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3600" spc="7" dirty="0" smtClean="0">
                <a:latin typeface="Montserrat" panose="00000500000000000000" pitchFamily="2" charset="0"/>
                <a:cs typeface="Verdana"/>
              </a:rPr>
              <a:t>Постійні представництва </a:t>
            </a:r>
          </a:p>
          <a:p>
            <a:pPr>
              <a:lnSpc>
                <a:spcPct val="100000"/>
              </a:lnSpc>
            </a:pPr>
            <a:r>
              <a:rPr lang="en-US" sz="3600" spc="7" dirty="0" smtClean="0">
                <a:latin typeface="Montserrat" panose="00000500000000000000" pitchFamily="2" charset="0"/>
                <a:cs typeface="Verdana"/>
              </a:rPr>
              <a:t>Case study </a:t>
            </a:r>
            <a:endParaRPr lang="en-US" sz="3600" spc="7" dirty="0">
              <a:latin typeface="Montserrat" panose="00000500000000000000" pitchFamily="2" charset="0"/>
              <a:cs typeface="Verdana"/>
            </a:endParaRPr>
          </a:p>
        </p:txBody>
      </p:sp>
      <p:pic>
        <p:nvPicPr>
          <p:cNvPr id="1026" name="Picture 2" descr="\\srv\Users$\a.rydannykh\Downloads\photo524712026704876050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39" y="5389921"/>
            <a:ext cx="1956077" cy="75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63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655" y="707589"/>
            <a:ext cx="10406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8A2B0"/>
              </a:buClr>
              <a:buSzPct val="150000"/>
            </a:pP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Представництво нерезидента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: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некомерційне представництво</a:t>
            </a:r>
            <a:endParaRPr lang="uk-UA" sz="2400" b="1" dirty="0">
              <a:solidFill>
                <a:srgbClr val="CB132F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253018" cy="2091868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29838" y="4184649"/>
            <a:ext cx="262162" cy="2687665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044" y="2099532"/>
            <a:ext cx="265244" cy="14697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18" y="0"/>
            <a:ext cx="1063718" cy="2104687"/>
          </a:xfrm>
          <a:prstGeom prst="rect">
            <a:avLst/>
          </a:prstGeom>
        </p:spPr>
      </p:pic>
      <p:grpSp>
        <p:nvGrpSpPr>
          <p:cNvPr id="4" name="Групувати 3"/>
          <p:cNvGrpSpPr/>
          <p:nvPr/>
        </p:nvGrpSpPr>
        <p:grpSpPr>
          <a:xfrm>
            <a:off x="2408103" y="1767090"/>
            <a:ext cx="7375794" cy="4049730"/>
            <a:chOff x="3351961" y="1826306"/>
            <a:chExt cx="7375794" cy="4049730"/>
          </a:xfrm>
        </p:grpSpPr>
        <p:cxnSp>
          <p:nvCxnSpPr>
            <p:cNvPr id="14" name="Пряма зі стрілкою 13"/>
            <p:cNvCxnSpPr>
              <a:stCxn id="11" idx="2"/>
            </p:cNvCxnSpPr>
            <p:nvPr/>
          </p:nvCxnSpPr>
          <p:spPr>
            <a:xfrm>
              <a:off x="5408766" y="2834418"/>
              <a:ext cx="0" cy="87792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208633" y="4921929"/>
              <a:ext cx="265619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Аналіз ринку</a:t>
              </a:r>
            </a:p>
            <a:p>
              <a:pPr marL="285750" indent="-285750" algn="just">
                <a:buFont typeface="Wingdings" panose="05000000000000000000" pitchFamily="2" charset="2"/>
                <a:buChar char="§"/>
              </a:pPr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Збір інформації 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Маркетинг продукції нерезидента</a:t>
              </a:r>
              <a:endParaRPr lang="uk-UA" sz="1400" dirty="0">
                <a:solidFill>
                  <a:srgbClr val="002060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680574" y="3093700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Фінансування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cxnSp>
          <p:nvCxnSpPr>
            <p:cNvPr id="7" name="Сполучна лінія уступом 6"/>
            <p:cNvCxnSpPr/>
            <p:nvPr/>
          </p:nvCxnSpPr>
          <p:spPr>
            <a:xfrm>
              <a:off x="5782482" y="2333856"/>
              <a:ext cx="2936381" cy="1378488"/>
            </a:xfrm>
            <a:prstGeom prst="bentConnector3">
              <a:avLst>
                <a:gd name="adj1" fmla="val 100196"/>
              </a:avLst>
            </a:prstGeom>
            <a:ln>
              <a:solidFill>
                <a:srgbClr val="002060"/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Прямокутник 36"/>
            <p:cNvSpPr/>
            <p:nvPr/>
          </p:nvSpPr>
          <p:spPr>
            <a:xfrm>
              <a:off x="4208631" y="3712344"/>
              <a:ext cx="2400267" cy="10081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Некомерційне представництво </a:t>
              </a:r>
              <a:endParaRPr lang="uk-UA" sz="1600" dirty="0">
                <a:solidFill>
                  <a:schemeClr val="bg1"/>
                </a:solidFill>
                <a:latin typeface="Montserrat Medium" panose="00000600000000000000" pitchFamily="2" charset="-52"/>
              </a:endParaRPr>
            </a:p>
          </p:txBody>
        </p:sp>
        <p:cxnSp>
          <p:nvCxnSpPr>
            <p:cNvPr id="1025" name="Сполучна лінія уступом 1024"/>
            <p:cNvCxnSpPr>
              <a:stCxn id="41" idx="0"/>
            </p:cNvCxnSpPr>
            <p:nvPr/>
          </p:nvCxnSpPr>
          <p:spPr>
            <a:xfrm rot="16200000" flipV="1">
              <a:off x="6974156" y="2082247"/>
              <a:ext cx="1274270" cy="1985923"/>
            </a:xfrm>
            <a:prstGeom prst="bentConnector2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Прямокутник 10"/>
            <p:cNvSpPr/>
            <p:nvPr/>
          </p:nvSpPr>
          <p:spPr>
            <a:xfrm>
              <a:off x="4208632" y="1826306"/>
              <a:ext cx="2400267" cy="1008112"/>
            </a:xfrm>
            <a:prstGeom prst="rect">
              <a:avLst/>
            </a:prstGeom>
            <a:solidFill>
              <a:srgbClr val="00206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Компанія нерезидент</a:t>
              </a:r>
              <a:endParaRPr lang="uk-UA" sz="1600" dirty="0">
                <a:solidFill>
                  <a:schemeClr val="bg1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7260102" y="3712344"/>
              <a:ext cx="2688299" cy="907936"/>
            </a:xfrm>
            <a:prstGeom prst="ellipse">
              <a:avLst/>
            </a:prstGeom>
            <a:solidFill>
              <a:srgbClr val="7030A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prstClr val="white"/>
                  </a:solidFill>
                  <a:latin typeface="Montserrat Medium" panose="00000600000000000000" pitchFamily="2" charset="-52"/>
                </a:rPr>
                <a:t>Клієнти</a:t>
              </a: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7317852" y="2047873"/>
              <a:ext cx="8906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/>
                <a:t>Товари</a:t>
              </a:r>
              <a:endParaRPr lang="uk-UA" sz="1600" dirty="0"/>
            </a:p>
          </p:txBody>
        </p:sp>
        <p:sp>
          <p:nvSpPr>
            <p:cNvPr id="1030" name="TextBox 1029"/>
            <p:cNvSpPr txBox="1"/>
            <p:nvPr/>
          </p:nvSpPr>
          <p:spPr>
            <a:xfrm>
              <a:off x="7406917" y="2549602"/>
              <a:ext cx="712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ontserrat Medium" panose="00000600000000000000" pitchFamily="2" charset="-52"/>
                </a:rPr>
                <a:t>$$$</a:t>
              </a:r>
              <a:endParaRPr lang="uk-UA" sz="1400" dirty="0">
                <a:latin typeface="Montserrat Medium" panose="00000600000000000000" pitchFamily="2" charset="-52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1961" y="3912283"/>
              <a:ext cx="65722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0530" y="3890250"/>
              <a:ext cx="657225" cy="752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149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1823" y="848931"/>
            <a:ext cx="973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8A2B0"/>
              </a:buClr>
              <a:buSzPct val="150000"/>
            </a:pP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«Агентське» постійне представництво: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</a:t>
            </a:r>
            <a:r>
              <a:rPr lang="uk-UA" sz="2400" b="1" dirty="0">
                <a:solidFill>
                  <a:srgbClr val="CB132F"/>
                </a:solidFill>
                <a:latin typeface="Montserrat Medium" panose="00000600000000000000" pitchFamily="2" charset="-52"/>
              </a:rPr>
              <a:t>д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истриб'ютор</a:t>
            </a:r>
            <a:endParaRPr lang="uk-UA" sz="2400" b="1" dirty="0">
              <a:solidFill>
                <a:srgbClr val="CB132F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253018" cy="2091868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29838" y="4170335"/>
            <a:ext cx="262162" cy="2687665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044" y="2099532"/>
            <a:ext cx="265244" cy="14697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18" y="0"/>
            <a:ext cx="1063718" cy="2104687"/>
          </a:xfrm>
          <a:prstGeom prst="rect">
            <a:avLst/>
          </a:prstGeom>
        </p:spPr>
      </p:pic>
      <p:cxnSp>
        <p:nvCxnSpPr>
          <p:cNvPr id="20" name="Пряма зі стрілкою 19"/>
          <p:cNvCxnSpPr>
            <a:stCxn id="18" idx="2"/>
            <a:endCxn id="19" idx="0"/>
          </p:cNvCxnSpPr>
          <p:nvPr/>
        </p:nvCxnSpPr>
        <p:spPr>
          <a:xfrm>
            <a:off x="4977144" y="2773476"/>
            <a:ext cx="12701" cy="1795507"/>
          </a:xfrm>
          <a:prstGeom prst="straightConnector1">
            <a:avLst/>
          </a:prstGeom>
          <a:ln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76285" y="5583998"/>
            <a:ext cx="33205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Montserrat Medium" panose="00000600000000000000" pitchFamily="2" charset="-52"/>
              </a:rPr>
              <a:t>Продаж продукції нерезидента в Україні</a:t>
            </a:r>
          </a:p>
          <a:p>
            <a:r>
              <a:rPr lang="uk-UA" sz="1400" dirty="0" smtClean="0">
                <a:latin typeface="Montserrat Medium" panose="00000600000000000000" pitchFamily="2" charset="-52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1400" dirty="0" smtClean="0">
                <a:latin typeface="Montserrat Medium" panose="00000600000000000000" pitchFamily="2" charset="-52"/>
              </a:rPr>
              <a:t>Маркетинг продукції нерезидента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1578" y="3464682"/>
            <a:ext cx="574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 Medium" panose="00000600000000000000" pitchFamily="2" charset="-52"/>
              </a:rPr>
              <a:t>$$$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cxnSp>
        <p:nvCxnSpPr>
          <p:cNvPr id="29" name="Сполучна лінія уступом 28"/>
          <p:cNvCxnSpPr>
            <a:stCxn id="19" idx="3"/>
            <a:endCxn id="21" idx="4"/>
          </p:cNvCxnSpPr>
          <p:nvPr/>
        </p:nvCxnSpPr>
        <p:spPr>
          <a:xfrm flipV="1">
            <a:off x="6189978" y="4181741"/>
            <a:ext cx="1751005" cy="830992"/>
          </a:xfrm>
          <a:prstGeom prst="bentConnector2">
            <a:avLst/>
          </a:prstGeom>
          <a:ln>
            <a:solidFill>
              <a:srgbClr val="00206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21" idx="0"/>
            <a:endCxn id="18" idx="3"/>
          </p:cNvCxnSpPr>
          <p:nvPr/>
        </p:nvCxnSpPr>
        <p:spPr>
          <a:xfrm rot="16200000" flipV="1">
            <a:off x="6556938" y="1889760"/>
            <a:ext cx="1004385" cy="1763706"/>
          </a:xfrm>
          <a:prstGeom prst="bentConnector2">
            <a:avLst/>
          </a:prstGeom>
          <a:ln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кутник 30"/>
          <p:cNvSpPr/>
          <p:nvPr/>
        </p:nvSpPr>
        <p:spPr>
          <a:xfrm>
            <a:off x="6853726" y="2414524"/>
            <a:ext cx="7974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Montserrat Medium" panose="00000600000000000000" pitchFamily="2" charset="-52"/>
              </a:rPr>
              <a:t>$$$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7043" y="1796910"/>
            <a:ext cx="930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Montserrat Medium" panose="00000600000000000000" pitchFamily="2" charset="-52"/>
              </a:rPr>
              <a:t>Товари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0185" y="4704956"/>
            <a:ext cx="1083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latin typeface="Montserrat Medium" panose="00000600000000000000" pitchFamily="2" charset="-52"/>
              </a:rPr>
              <a:t>Товар 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3789711" y="4568983"/>
            <a:ext cx="2400267" cy="88750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schemeClr val="bg1"/>
                </a:solidFill>
                <a:latin typeface="Montserrat Medium" panose="00000600000000000000" pitchFamily="2" charset="-52"/>
              </a:rPr>
              <a:t>Дистриб'ютор</a:t>
            </a:r>
            <a:endParaRPr lang="uk-UA" sz="1600" dirty="0">
              <a:solidFill>
                <a:schemeClr val="bg1"/>
              </a:solidFill>
              <a:latin typeface="Montserrat Medium" panose="00000600000000000000" pitchFamily="2" charset="-52"/>
            </a:endParaRPr>
          </a:p>
        </p:txBody>
      </p:sp>
      <p:cxnSp>
        <p:nvCxnSpPr>
          <p:cNvPr id="42" name="Пряма зі стрілкою 41"/>
          <p:cNvCxnSpPr/>
          <p:nvPr/>
        </p:nvCxnSpPr>
        <p:spPr>
          <a:xfrm>
            <a:off x="8126623" y="2170797"/>
            <a:ext cx="0" cy="1103007"/>
          </a:xfrm>
          <a:prstGeom prst="straightConnector1">
            <a:avLst/>
          </a:prstGeom>
          <a:ln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сполучна лінія 45"/>
          <p:cNvCxnSpPr/>
          <p:nvPr/>
        </p:nvCxnSpPr>
        <p:spPr>
          <a:xfrm flipH="1">
            <a:off x="6078636" y="2170797"/>
            <a:ext cx="2047987" cy="2"/>
          </a:xfrm>
          <a:prstGeom prst="line">
            <a:avLst/>
          </a:prstGeom>
          <a:ln>
            <a:solidFill>
              <a:srgbClr val="002060"/>
            </a:solidFill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Сполучна лінія уступом 49"/>
          <p:cNvCxnSpPr/>
          <p:nvPr/>
        </p:nvCxnSpPr>
        <p:spPr>
          <a:xfrm rot="10800000" flipV="1">
            <a:off x="6177277" y="3720728"/>
            <a:ext cx="1949346" cy="1468895"/>
          </a:xfrm>
          <a:prstGeom prst="bentConnector3">
            <a:avLst>
              <a:gd name="adj1" fmla="val 1692"/>
            </a:avLst>
          </a:prstGeom>
          <a:ln w="3175">
            <a:solidFill>
              <a:srgbClr val="002060"/>
            </a:solidFill>
            <a:prstDash val="soli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661377" y="5278285"/>
            <a:ext cx="882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Montserrat Medium" panose="00000600000000000000" pitchFamily="2" charset="-52"/>
              </a:rPr>
              <a:t>UAH</a:t>
            </a:r>
            <a:endParaRPr lang="uk-UA" sz="1400" dirty="0">
              <a:latin typeface="Montserrat Medium" panose="00000600000000000000" pitchFamily="2" charset="-52"/>
            </a:endParaRPr>
          </a:p>
        </p:txBody>
      </p:sp>
      <p:sp>
        <p:nvSpPr>
          <p:cNvPr id="18" name="Прямокутник 17"/>
          <p:cNvSpPr/>
          <p:nvPr/>
        </p:nvSpPr>
        <p:spPr>
          <a:xfrm>
            <a:off x="3777010" y="1765363"/>
            <a:ext cx="2400267" cy="1008113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prstClr val="white"/>
                </a:solidFill>
                <a:latin typeface="Montserrat Medium" panose="00000600000000000000" pitchFamily="2" charset="-52"/>
              </a:rPr>
              <a:t>Компанія-нерезидент</a:t>
            </a:r>
            <a:endParaRPr lang="uk-UA" sz="1600" dirty="0">
              <a:solidFill>
                <a:prstClr val="white"/>
              </a:solidFill>
              <a:latin typeface="Montserrat Medium" panose="00000600000000000000" pitchFamily="2" charset="-52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348" y="4636495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4661" y="3351535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Овал 20"/>
          <p:cNvSpPr/>
          <p:nvPr/>
        </p:nvSpPr>
        <p:spPr>
          <a:xfrm>
            <a:off x="6596833" y="3273805"/>
            <a:ext cx="2688299" cy="90793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prstClr val="white"/>
                </a:solidFill>
                <a:latin typeface="Montserrat Medium" panose="00000600000000000000" pitchFamily="2" charset="-52"/>
              </a:rPr>
              <a:t>Клієнти</a:t>
            </a:r>
          </a:p>
        </p:txBody>
      </p:sp>
    </p:spTree>
    <p:extLst>
      <p:ext uri="{BB962C8B-B14F-4D97-AF65-F5344CB8AC3E}">
        <p14:creationId xmlns:p14="http://schemas.microsoft.com/office/powerpoint/2010/main" val="29548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797" y="856768"/>
            <a:ext cx="973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8A2B0"/>
              </a:buClr>
              <a:buSzPct val="150000"/>
            </a:pP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Постійне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представництво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:  </a:t>
            </a:r>
            <a:r>
              <a:rPr lang="uk-UA" sz="2400" b="1" dirty="0">
                <a:solidFill>
                  <a:srgbClr val="CB132F"/>
                </a:solidFill>
                <a:latin typeface="Montserrat Medium" panose="00000600000000000000" pitchFamily="2" charset="-52"/>
              </a:rPr>
              <a:t>с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клад</a:t>
            </a:r>
            <a:endParaRPr lang="uk-UA" sz="2400" b="1" dirty="0">
              <a:solidFill>
                <a:srgbClr val="CB132F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253018" cy="2091868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29838" y="4184649"/>
            <a:ext cx="262162" cy="2687665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044" y="2099532"/>
            <a:ext cx="265244" cy="14697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18" y="0"/>
            <a:ext cx="1063718" cy="2104687"/>
          </a:xfrm>
          <a:prstGeom prst="rect">
            <a:avLst/>
          </a:prstGeom>
        </p:spPr>
      </p:pic>
      <p:grpSp>
        <p:nvGrpSpPr>
          <p:cNvPr id="80" name="Групувати 79"/>
          <p:cNvGrpSpPr/>
          <p:nvPr/>
        </p:nvGrpSpPr>
        <p:grpSpPr>
          <a:xfrm>
            <a:off x="1807254" y="2225567"/>
            <a:ext cx="7587789" cy="3310768"/>
            <a:chOff x="1732190" y="2225567"/>
            <a:chExt cx="7587789" cy="3310768"/>
          </a:xfrm>
        </p:grpSpPr>
        <p:sp>
          <p:nvSpPr>
            <p:cNvPr id="11" name="Прямокутник 10"/>
            <p:cNvSpPr/>
            <p:nvPr/>
          </p:nvSpPr>
          <p:spPr>
            <a:xfrm>
              <a:off x="1732194" y="2225567"/>
              <a:ext cx="2400267" cy="1008112"/>
            </a:xfrm>
            <a:prstGeom prst="rect">
              <a:avLst/>
            </a:prstGeom>
            <a:solidFill>
              <a:srgbClr val="00206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rgbClr val="0070C0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1732190" y="4648835"/>
              <a:ext cx="2400267" cy="8875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Дочірня компанія</a:t>
              </a:r>
              <a:endParaRPr lang="uk-UA" sz="1600" dirty="0">
                <a:solidFill>
                  <a:schemeClr val="bg1"/>
                </a:solidFill>
                <a:latin typeface="Montserrat Medium" panose="00000600000000000000" pitchFamily="2" charset="-52"/>
              </a:endParaRPr>
            </a:p>
          </p:txBody>
        </p:sp>
        <p:cxnSp>
          <p:nvCxnSpPr>
            <p:cNvPr id="14" name="Пряма зі стрілкою 13"/>
            <p:cNvCxnSpPr>
              <a:stCxn id="11" idx="2"/>
              <a:endCxn id="13" idx="0"/>
            </p:cNvCxnSpPr>
            <p:nvPr/>
          </p:nvCxnSpPr>
          <p:spPr>
            <a:xfrm flipH="1">
              <a:off x="2932324" y="3233679"/>
              <a:ext cx="4" cy="1415156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923369" y="2437293"/>
              <a:ext cx="20179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600" dirty="0" smtClean="0">
                  <a:solidFill>
                    <a:prstClr val="white"/>
                  </a:solidFill>
                  <a:latin typeface="Montserrat Medium" panose="00000600000000000000" pitchFamily="2" charset="-52"/>
                </a:rPr>
                <a:t>Компанія-нерезидент</a:t>
              </a:r>
              <a:endParaRPr lang="uk-UA" sz="1600" dirty="0">
                <a:solidFill>
                  <a:prstClr val="white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84751" y="3780420"/>
              <a:ext cx="7475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100%</a:t>
              </a:r>
              <a:r>
                <a:rPr lang="en-US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 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40766" y="2765732"/>
              <a:ext cx="20569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Договір про постачання товарів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649486" y="4793653"/>
              <a:ext cx="26704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Товари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50860" y="4793653"/>
              <a:ext cx="10194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Оренда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889000" y="2283404"/>
              <a:ext cx="7604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ontserrat Medium" panose="00000600000000000000" pitchFamily="2" charset="-52"/>
                </a:rPr>
                <a:t>$$$</a:t>
              </a:r>
              <a:endParaRPr lang="uk-UA" sz="1400" dirty="0">
                <a:latin typeface="Montserrat Medium" panose="00000600000000000000" pitchFamily="2" charset="-52"/>
              </a:endParaRPr>
            </a:p>
          </p:txBody>
        </p:sp>
        <p:cxnSp>
          <p:nvCxnSpPr>
            <p:cNvPr id="48" name="Сполучна лінія уступом 47"/>
            <p:cNvCxnSpPr>
              <a:endCxn id="27" idx="4"/>
            </p:cNvCxnSpPr>
            <p:nvPr/>
          </p:nvCxnSpPr>
          <p:spPr>
            <a:xfrm flipV="1">
              <a:off x="6844351" y="4638617"/>
              <a:ext cx="2122228" cy="450959"/>
            </a:xfrm>
            <a:prstGeom prst="bentConnector2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Сполучна лінія уступом 63"/>
            <p:cNvCxnSpPr>
              <a:stCxn id="11" idx="3"/>
              <a:endCxn id="27" idx="0"/>
            </p:cNvCxnSpPr>
            <p:nvPr/>
          </p:nvCxnSpPr>
          <p:spPr>
            <a:xfrm>
              <a:off x="4132461" y="2729623"/>
              <a:ext cx="4834118" cy="1001058"/>
            </a:xfrm>
            <a:prstGeom prst="bentConnector2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Сполучна лінія уступом 66"/>
            <p:cNvCxnSpPr/>
            <p:nvPr/>
          </p:nvCxnSpPr>
          <p:spPr>
            <a:xfrm rot="10800000">
              <a:off x="4132461" y="2615088"/>
              <a:ext cx="4987208" cy="1165332"/>
            </a:xfrm>
            <a:prstGeom prst="bentConnector3">
              <a:avLst>
                <a:gd name="adj1" fmla="val 1290"/>
              </a:avLst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Пряма зі стрілкою 81"/>
          <p:cNvCxnSpPr>
            <a:stCxn id="13" idx="3"/>
          </p:cNvCxnSpPr>
          <p:nvPr/>
        </p:nvCxnSpPr>
        <p:spPr>
          <a:xfrm>
            <a:off x="4207521" y="5092585"/>
            <a:ext cx="1456300" cy="0"/>
          </a:xfrm>
          <a:prstGeom prst="straightConnector1">
            <a:avLst/>
          </a:prstGeom>
          <a:ln>
            <a:solidFill>
              <a:srgbClr val="00206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23" y="4716347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376" y="3808411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\\srv\Users$\i.kalnytska\Desktop\warehouse_12233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831" y="4264285"/>
            <a:ext cx="1463118" cy="146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Овал 26"/>
          <p:cNvSpPr/>
          <p:nvPr/>
        </p:nvSpPr>
        <p:spPr>
          <a:xfrm>
            <a:off x="7697493" y="3730681"/>
            <a:ext cx="2688299" cy="907936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>
                <a:solidFill>
                  <a:prstClr val="white"/>
                </a:solidFill>
                <a:latin typeface="Montserrat Medium" panose="00000600000000000000" pitchFamily="2" charset="-52"/>
              </a:rPr>
              <a:t>Клієнти нерезидента</a:t>
            </a:r>
          </a:p>
        </p:txBody>
      </p:sp>
    </p:spTree>
    <p:extLst>
      <p:ext uri="{BB962C8B-B14F-4D97-AF65-F5344CB8AC3E}">
        <p14:creationId xmlns:p14="http://schemas.microsoft.com/office/powerpoint/2010/main" val="31666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1797" y="856768"/>
            <a:ext cx="973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F8A2B0"/>
              </a:buClr>
              <a:buSzPct val="150000"/>
            </a:pP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Постійне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представництво</a:t>
            </a:r>
            <a:r>
              <a:rPr lang="en-US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: 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</a:t>
            </a:r>
            <a:r>
              <a:rPr lang="uk-UA" sz="2400" b="1" dirty="0" err="1" smtClean="0">
                <a:solidFill>
                  <a:srgbClr val="CB132F"/>
                </a:solidFill>
                <a:latin typeface="Montserrat Medium" panose="00000600000000000000" pitchFamily="2" charset="-52"/>
              </a:rPr>
              <a:t>трейдинг</a:t>
            </a:r>
            <a:r>
              <a:rPr lang="uk-UA" sz="2400" b="1" dirty="0" smtClean="0">
                <a:solidFill>
                  <a:srgbClr val="CB132F"/>
                </a:solidFill>
                <a:latin typeface="Montserrat Medium" panose="00000600000000000000" pitchFamily="2" charset="-52"/>
              </a:rPr>
              <a:t> </a:t>
            </a:r>
            <a:endParaRPr lang="uk-UA" sz="2400" b="1" dirty="0">
              <a:solidFill>
                <a:srgbClr val="CB132F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253018" cy="2091868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29838" y="4184649"/>
            <a:ext cx="262162" cy="2687665"/>
          </a:xfrm>
          <a:prstGeom prst="rect">
            <a:avLst/>
          </a:prstGeom>
          <a:solidFill>
            <a:srgbClr val="CB13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inion Pro" panose="02040503050306020203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5044" y="2099532"/>
            <a:ext cx="265244" cy="14697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018" y="0"/>
            <a:ext cx="1063718" cy="2104687"/>
          </a:xfrm>
          <a:prstGeom prst="rect">
            <a:avLst/>
          </a:prstGeom>
        </p:spPr>
      </p:pic>
      <p:grpSp>
        <p:nvGrpSpPr>
          <p:cNvPr id="102" name="Групувати 101"/>
          <p:cNvGrpSpPr/>
          <p:nvPr/>
        </p:nvGrpSpPr>
        <p:grpSpPr>
          <a:xfrm>
            <a:off x="2570381" y="2073691"/>
            <a:ext cx="7315861" cy="4437359"/>
            <a:chOff x="2209406" y="2276103"/>
            <a:chExt cx="7315861" cy="4437359"/>
          </a:xfrm>
        </p:grpSpPr>
        <p:sp>
          <p:nvSpPr>
            <p:cNvPr id="11" name="Прямокутник 10"/>
            <p:cNvSpPr/>
            <p:nvPr/>
          </p:nvSpPr>
          <p:spPr>
            <a:xfrm>
              <a:off x="2209406" y="2276103"/>
              <a:ext cx="2400267" cy="1008112"/>
            </a:xfrm>
            <a:prstGeom prst="rect">
              <a:avLst/>
            </a:prstGeom>
            <a:solidFill>
              <a:srgbClr val="00206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Компанія нерезидент</a:t>
              </a:r>
              <a:endParaRPr lang="uk-UA" sz="1600" dirty="0">
                <a:solidFill>
                  <a:schemeClr val="bg1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7125000" y="4379254"/>
              <a:ext cx="2400267" cy="1008113"/>
            </a:xfrm>
            <a:prstGeom prst="rect">
              <a:avLst/>
            </a:prstGeom>
            <a:solidFill>
              <a:srgbClr val="7030A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prstClr val="white"/>
                  </a:solidFill>
                  <a:latin typeface="Montserrat Medium" panose="00000600000000000000" pitchFamily="2" charset="-52"/>
                </a:rPr>
                <a:t>Фермери</a:t>
              </a:r>
              <a:endParaRPr lang="uk-UA" sz="1600" dirty="0">
                <a:solidFill>
                  <a:prstClr val="white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2240825" y="4383815"/>
              <a:ext cx="2400267" cy="100915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Дочірня компанія або</a:t>
              </a:r>
            </a:p>
            <a:p>
              <a:pPr algn="ctr"/>
              <a:r>
                <a:rPr lang="uk-UA" sz="1600" dirty="0" err="1" smtClean="0">
                  <a:solidFill>
                    <a:schemeClr val="bg1"/>
                  </a:solidFill>
                  <a:latin typeface="Montserrat Medium" panose="00000600000000000000" pitchFamily="2" charset="-52"/>
                </a:rPr>
                <a:t>Агротрейдер</a:t>
              </a:r>
              <a:endParaRPr lang="uk-UA" sz="1600" dirty="0">
                <a:solidFill>
                  <a:schemeClr val="bg1"/>
                </a:solidFill>
                <a:latin typeface="Montserrat Medium" panose="00000600000000000000" pitchFamily="2" charset="-52"/>
              </a:endParaRPr>
            </a:p>
          </p:txBody>
        </p:sp>
        <p:cxnSp>
          <p:nvCxnSpPr>
            <p:cNvPr id="14" name="Пряма зі стрілкою 13"/>
            <p:cNvCxnSpPr/>
            <p:nvPr/>
          </p:nvCxnSpPr>
          <p:spPr>
            <a:xfrm>
              <a:off x="3350402" y="3149562"/>
              <a:ext cx="0" cy="1229692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558537" y="3745171"/>
              <a:ext cx="7475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100%</a:t>
              </a:r>
              <a:r>
                <a:rPr lang="en-US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 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2615" y="2472381"/>
              <a:ext cx="205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Постачання зерна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44172" y="5045862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Зерно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  <p:cxnSp>
          <p:nvCxnSpPr>
            <p:cNvPr id="25" name="Пряма зі стрілкою 24"/>
            <p:cNvCxnSpPr/>
            <p:nvPr/>
          </p:nvCxnSpPr>
          <p:spPr>
            <a:xfrm flipV="1">
              <a:off x="4647403" y="4913054"/>
              <a:ext cx="2483908" cy="5083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139113" y="2995673"/>
              <a:ext cx="7604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ontserrat Medium" panose="00000600000000000000" pitchFamily="2" charset="-52"/>
                </a:rPr>
                <a:t>$$$</a:t>
              </a:r>
              <a:endParaRPr lang="uk-UA" sz="1400" dirty="0">
                <a:latin typeface="Montserrat Medium" panose="00000600000000000000" pitchFamily="2" charset="-52"/>
              </a:endParaRPr>
            </a:p>
          </p:txBody>
        </p:sp>
        <p:cxnSp>
          <p:nvCxnSpPr>
            <p:cNvPr id="64" name="Сполучна лінія уступом 63"/>
            <p:cNvCxnSpPr>
              <a:endCxn id="12" idx="0"/>
            </p:cNvCxnSpPr>
            <p:nvPr/>
          </p:nvCxnSpPr>
          <p:spPr>
            <a:xfrm>
              <a:off x="4490113" y="2961564"/>
              <a:ext cx="3835021" cy="1417690"/>
            </a:xfrm>
            <a:prstGeom prst="bentConnector2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Сполучна лінія уступом 66"/>
            <p:cNvCxnSpPr>
              <a:endCxn id="11" idx="3"/>
            </p:cNvCxnSpPr>
            <p:nvPr/>
          </p:nvCxnSpPr>
          <p:spPr>
            <a:xfrm rot="10800000">
              <a:off x="4609673" y="2780159"/>
              <a:ext cx="3919598" cy="1589476"/>
            </a:xfrm>
            <a:prstGeom prst="bentConnector3">
              <a:avLst>
                <a:gd name="adj1" fmla="val -140"/>
              </a:avLst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 зі стрілкою 50"/>
            <p:cNvCxnSpPr/>
            <p:nvPr/>
          </p:nvCxnSpPr>
          <p:spPr>
            <a:xfrm>
              <a:off x="3588863" y="3270677"/>
              <a:ext cx="0" cy="1098958"/>
            </a:xfrm>
            <a:prstGeom prst="straightConnector1">
              <a:avLst/>
            </a:prstGeom>
            <a:ln>
              <a:solidFill>
                <a:srgbClr val="002060"/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522615" y="4575486"/>
              <a:ext cx="8159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Montserrat Medium" panose="00000600000000000000" pitchFamily="2" charset="-52"/>
                </a:rPr>
                <a:t>UAH</a:t>
              </a:r>
              <a:endParaRPr lang="uk-UA" sz="1400" dirty="0">
                <a:latin typeface="Montserrat Medium" panose="00000600000000000000" pitchFamily="2" charset="-52"/>
              </a:endParaRPr>
            </a:p>
          </p:txBody>
        </p:sp>
        <p:cxnSp>
          <p:nvCxnSpPr>
            <p:cNvPr id="78" name="Пряма зі стрілкою 77"/>
            <p:cNvCxnSpPr/>
            <p:nvPr/>
          </p:nvCxnSpPr>
          <p:spPr>
            <a:xfrm flipH="1">
              <a:off x="4641092" y="5031901"/>
              <a:ext cx="2483908" cy="1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2209406" y="5759355"/>
              <a:ext cx="268400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uk-UA" sz="1400" dirty="0" smtClean="0">
                  <a:latin typeface="Montserrat Medium" panose="00000600000000000000" pitchFamily="2" charset="-52"/>
                </a:rPr>
                <a:t>Пошук продавців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uk-UA" sz="1400" dirty="0" smtClean="0">
                  <a:latin typeface="Montserrat Medium" panose="00000600000000000000" pitchFamily="2" charset="-52"/>
                </a:rPr>
                <a:t>Погодження умов</a:t>
              </a:r>
            </a:p>
            <a:p>
              <a:pPr marL="342900" indent="-342900" algn="just">
                <a:buFont typeface="Wingdings" panose="05000000000000000000" pitchFamily="2" charset="2"/>
                <a:buChar char="§"/>
              </a:pPr>
              <a:r>
                <a:rPr lang="uk-UA" sz="1400" dirty="0">
                  <a:latin typeface="Montserrat Medium" panose="00000600000000000000" pitchFamily="2" charset="-52"/>
                </a:rPr>
                <a:t>Експертиза договорів</a:t>
              </a:r>
            </a:p>
            <a:p>
              <a:pPr algn="just"/>
              <a:r>
                <a:rPr lang="uk-UA" sz="1400" dirty="0" smtClean="0">
                  <a:latin typeface="Montserrat Medium" panose="00000600000000000000" pitchFamily="2" charset="-52"/>
                </a:rPr>
                <a:t> </a:t>
              </a:r>
              <a:endParaRPr lang="uk-UA" sz="1400" dirty="0">
                <a:latin typeface="Montserrat Medium" panose="00000600000000000000" pitchFamily="2" charset="-52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627351" y="3746309"/>
              <a:ext cx="862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 smtClean="0">
                  <a:solidFill>
                    <a:prstClr val="black"/>
                  </a:solidFill>
                  <a:latin typeface="Montserrat Medium" panose="00000600000000000000" pitchFamily="2" charset="-52"/>
                </a:rPr>
                <a:t>Зерно</a:t>
              </a:r>
              <a:endParaRPr lang="uk-UA" sz="1400" dirty="0">
                <a:solidFill>
                  <a:prstClr val="black"/>
                </a:solidFill>
                <a:latin typeface="Montserrat Medium" panose="00000600000000000000" pitchFamily="2" charset="-52"/>
              </a:endParaRP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341" y="4340109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511" y="4373074"/>
            <a:ext cx="6572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9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" y="3796"/>
            <a:ext cx="12259362" cy="685420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233479" y="3963462"/>
            <a:ext cx="5138119" cy="378095"/>
          </a:xfrm>
          <a:prstGeom prst="rect">
            <a:avLst/>
          </a:prstGeom>
        </p:spPr>
        <p:txBody>
          <a:bodyPr vert="horz" wrap="square" lIns="0" tIns="8678" rIns="0" bIns="0" rtlCol="0">
            <a:spAutoFit/>
          </a:bodyPr>
          <a:lstStyle/>
          <a:p>
            <a:pPr>
              <a:spcBef>
                <a:spcPts val="68"/>
              </a:spcBef>
            </a:pPr>
            <a:r>
              <a:rPr lang="uk-UA" sz="2400" b="1" dirty="0" smtClean="0">
                <a:solidFill>
                  <a:srgbClr val="FFFFFF"/>
                </a:solidFill>
                <a:latin typeface="Montserrat" panose="00000500000000000000" pitchFamily="2" charset="0"/>
                <a:cs typeface="Verdana"/>
              </a:rPr>
              <a:t>Дякую за увагу</a:t>
            </a:r>
            <a:r>
              <a:rPr sz="2400" b="1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!</a:t>
            </a:r>
            <a:endParaRPr sz="2400" dirty="0">
              <a:latin typeface="Montserrat" panose="00000500000000000000" pitchFamily="2" charset="0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70818" y="2033080"/>
            <a:ext cx="2413795" cy="2400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30" dirty="0">
              <a:latin typeface="Minion Pro" panose="02040503050306020203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3758" y="2052716"/>
            <a:ext cx="3873012" cy="301150"/>
          </a:xfrm>
          <a:prstGeom prst="rect">
            <a:avLst/>
          </a:prstGeom>
        </p:spPr>
        <p:txBody>
          <a:bodyPr vert="horz" wrap="square" lIns="0" tIns="8678" rIns="0" bIns="0" rtlCol="0">
            <a:spAutoFit/>
          </a:bodyPr>
          <a:lstStyle/>
          <a:p>
            <a:pPr marL="8678" marR="3471">
              <a:spcBef>
                <a:spcPts val="68"/>
              </a:spcBef>
            </a:pPr>
            <a:r>
              <a:rPr lang="uk-UA" sz="1900" b="1" spc="-24" dirty="0" smtClean="0">
                <a:solidFill>
                  <a:srgbClr val="FFFFFF"/>
                </a:solidFill>
                <a:latin typeface="Montserrat" panose="00000500000000000000" pitchFamily="2" charset="0"/>
                <a:cs typeface="Times New Roman"/>
              </a:rPr>
              <a:t>ІРИНА КАЛЬНИЦЬКА</a:t>
            </a:r>
            <a:endParaRPr lang="uk-UA" sz="1900" b="1" spc="-24" dirty="0" smtClean="0">
              <a:solidFill>
                <a:srgbClr val="FFFFFF"/>
              </a:solidFill>
              <a:latin typeface="Minion Pro" panose="02040503050306020203" pitchFamily="18" charset="0"/>
              <a:cs typeface="Times New Roman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9144" y="2105649"/>
            <a:ext cx="1161288" cy="2221492"/>
          </a:xfrm>
          <a:prstGeom prst="rect">
            <a:avLst/>
          </a:prstGeom>
        </p:spPr>
      </p:pic>
      <p:sp>
        <p:nvSpPr>
          <p:cNvPr id="10" name="object 8"/>
          <p:cNvSpPr txBox="1"/>
          <p:nvPr/>
        </p:nvSpPr>
        <p:spPr>
          <a:xfrm>
            <a:off x="4203277" y="2433716"/>
            <a:ext cx="5022609" cy="1315146"/>
          </a:xfrm>
          <a:prstGeom prst="rect">
            <a:avLst/>
          </a:prstGeom>
        </p:spPr>
        <p:txBody>
          <a:bodyPr vert="horz" wrap="square" lIns="0" tIns="8678" rIns="0" bIns="0" rtlCol="0">
            <a:spAutoFit/>
          </a:bodyPr>
          <a:lstStyle/>
          <a:p>
            <a:pPr marL="8678" marR="3471">
              <a:spcBef>
                <a:spcPts val="68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Партнер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,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керівник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 практики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податкового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 права, практики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реструктуризації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 та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врегулювання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проблемної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ru-RU" sz="1400" b="1" dirty="0" err="1">
                <a:solidFill>
                  <a:schemeClr val="bg1"/>
                </a:solidFill>
                <a:latin typeface="Montserrat" panose="00000500000000000000" pitchFamily="2" charset="0"/>
              </a:rPr>
              <a:t>заборгованості</a:t>
            </a:r>
            <a:r>
              <a:rPr lang="ru-RU" sz="1400" b="1" dirty="0">
                <a:solidFill>
                  <a:schemeClr val="bg1"/>
                </a:solidFill>
                <a:latin typeface="Montserrat" panose="00000500000000000000" pitchFamily="2" charset="0"/>
              </a:rPr>
              <a:t>, </a:t>
            </a:r>
            <a:r>
              <a:rPr lang="ru-RU" sz="14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адвокат</a:t>
            </a:r>
            <a:endParaRPr lang="en-US" sz="1400" b="1" dirty="0" smtClean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marL="8678" marR="3471">
              <a:spcBef>
                <a:spcPts val="68"/>
              </a:spcBef>
            </a:pPr>
            <a:endParaRPr sz="1200" b="1" dirty="0">
              <a:solidFill>
                <a:schemeClr val="bg1"/>
              </a:solidFill>
              <a:latin typeface="Montserrat" panose="00000500000000000000" pitchFamily="2" charset="0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503" dirty="0" err="1" smtClean="0">
                <a:solidFill>
                  <a:schemeClr val="bg1"/>
                </a:solidFill>
                <a:latin typeface="Montserrat" panose="00000500000000000000" pitchFamily="2" charset="0"/>
                <a:cs typeface="Arial"/>
              </a:rPr>
              <a:t>i.kalnytska@golaw.ua</a:t>
            </a:r>
            <a:endParaRPr lang="en-US" sz="1503" dirty="0" smtClean="0">
              <a:solidFill>
                <a:schemeClr val="bg1"/>
              </a:solidFill>
              <a:latin typeface="Montserrat" panose="00000500000000000000" pitchFamily="2" charset="0"/>
              <a:cs typeface="Arial"/>
            </a:endParaRPr>
          </a:p>
          <a:p>
            <a:pPr>
              <a:lnSpc>
                <a:spcPct val="100000"/>
              </a:lnSpc>
            </a:pPr>
            <a:r>
              <a:rPr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+38</a:t>
            </a:r>
            <a:r>
              <a:rPr lang="en-US"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093</a:t>
            </a:r>
            <a:r>
              <a:rPr lang="en-US"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07</a:t>
            </a:r>
            <a:r>
              <a:rPr lang="en-US"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10</a:t>
            </a:r>
            <a:r>
              <a:rPr lang="en-US"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sz="1503" spc="-82" dirty="0" smtClean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984</a:t>
            </a:r>
            <a:endParaRPr sz="1503" dirty="0">
              <a:latin typeface="Montserrat" panose="000005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872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10121</TotalTime>
  <Words>512</Words>
  <Application>Microsoft Office PowerPoint</Application>
  <PresentationFormat>Широкоэкранный</PresentationFormat>
  <Paragraphs>67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Minion Pro</vt:lpstr>
      <vt:lpstr>Montserrat</vt:lpstr>
      <vt:lpstr>Montserrat Medium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использовать налоговые консультации</dc:title>
  <dc:creator>RePack by Diakov</dc:creator>
  <cp:lastModifiedBy>Roman</cp:lastModifiedBy>
  <cp:revision>839</cp:revision>
  <dcterms:created xsi:type="dcterms:W3CDTF">2018-03-31T06:28:35Z</dcterms:created>
  <dcterms:modified xsi:type="dcterms:W3CDTF">2021-05-12T05:03:19Z</dcterms:modified>
</cp:coreProperties>
</file>