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18" r:id="rId3"/>
    <p:sldId id="339" r:id="rId4"/>
    <p:sldId id="338" r:id="rId5"/>
    <p:sldId id="341" r:id="rId6"/>
    <p:sldId id="343" r:id="rId7"/>
    <p:sldId id="346" r:id="rId8"/>
    <p:sldId id="347" r:id="rId9"/>
    <p:sldId id="348" r:id="rId10"/>
    <p:sldId id="349" r:id="rId11"/>
    <p:sldId id="354" r:id="rId12"/>
    <p:sldId id="355" r:id="rId13"/>
    <p:sldId id="356" r:id="rId14"/>
    <p:sldId id="345" r:id="rId15"/>
    <p:sldId id="344" r:id="rId16"/>
    <p:sldId id="350" r:id="rId17"/>
    <p:sldId id="351" r:id="rId18"/>
    <p:sldId id="352" r:id="rId19"/>
    <p:sldId id="353" r:id="rId20"/>
    <p:sldId id="34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87AF7-30B5-49C1-97B2-B20E0C0F5BF5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C4DAD-CE6B-47EA-AD25-488D76E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7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66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uk-UA" noProof="0" smtClean="0"/>
              <a:t>Образец заголовка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uk-UA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146F-0AE4-4E4E-97EA-3D3CC5A28BB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21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C53C-2757-4B0A-A253-F5048C2C014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076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C118D-FD96-4A84-969F-A6105590AFA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256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CE0D1-84EE-4E2B-A6EC-C1D62686A94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015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21351-991B-4E65-89FF-246FE3B85FA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09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ECCB2-3CA3-4916-B185-049313C8979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255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522F3-A9BF-44D2-8404-3269BBE3BD7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837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BDD1B-613C-4410-82E1-E1EC8C5E8D7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893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CA4CF-BCFD-450F-9885-407B3AF658D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695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B2F9-5AB7-418D-BF43-1F08BD062F5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935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A39C7-03FD-47BD-9D33-43949CE912A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672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332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332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332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2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3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/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550B1C-F04D-4F5F-941C-1B9F1C09CBAA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uk-UA"/>
          </a:p>
        </p:txBody>
      </p:sp>
      <p:sp>
        <p:nvSpPr>
          <p:cNvPr id="133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2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ligazakon.ua/l_doc2.nsf/link1/an_930040/ed_2018_10_18/pravo1/T234300.html?pravo=1#930040" TargetMode="External"/><Relationship Id="rId2" Type="http://schemas.openxmlformats.org/officeDocument/2006/relationships/hyperlink" Target="http://search.ligazakon.ua/l_doc2.nsf/link1/ed_2018_10_18/pravo1/T234300.html?pravo=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earch.ligazakon.ua/l_doc2.nsf/link1/an_674/ed_2020_10_17/pravo1/T182597.html?pravo=1#674" TargetMode="External"/><Relationship Id="rId4" Type="http://schemas.openxmlformats.org/officeDocument/2006/relationships/hyperlink" Target="http://search.ligazakon.ua/l_doc2.nsf/link1/ed_2020_10_17/pravo1/T182597.html?pravo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defTabSz="457200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uk-UA" sz="4000" dirty="0" smtClean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Times New Roman" panose="02020603050405020304" pitchFamily="18" charset="0"/>
              </a:rPr>
              <a:t>Наступ на права кредиторів</a:t>
            </a:r>
            <a:endParaRPr lang="ru-RU" sz="4000" dirty="0"/>
          </a:p>
        </p:txBody>
      </p:sp>
      <p:sp>
        <p:nvSpPr>
          <p:cNvPr id="25190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95412" y="5255469"/>
            <a:ext cx="6858000" cy="762744"/>
          </a:xfrm>
        </p:spPr>
        <p:txBody>
          <a:bodyPr/>
          <a:lstStyle/>
          <a:p>
            <a:pPr algn="r"/>
            <a:r>
              <a:rPr lang="uk-UA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Київ, 2021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  <a:p>
            <a:endParaRPr lang="ru-RU" dirty="0" smtClean="0"/>
          </a:p>
        </p:txBody>
      </p:sp>
      <p:pic>
        <p:nvPicPr>
          <p:cNvPr id="7" name="Picture 2" descr="Картинки по запросу докази карти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2" y="0"/>
            <a:ext cx="25923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581128"/>
            <a:ext cx="3714153" cy="21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2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88640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Хронологія</a:t>
            </a:r>
            <a:endParaRPr lang="uk-UA" sz="2800" b="1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/>
              <a:t>(зміни…)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1628801"/>
            <a:ext cx="7632848" cy="47525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1382 (ЗКП 4398)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валютна іпотека: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продовжено дію мораторію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пільгові умови реструктуризації валютних кредитів застосовуються лише якщо є один кредитор-банк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виключення участі АК, якщо єдиним кредитором є банк і крім іпотеки іншого майна нема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 плану реструктуризації без участі кредитора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видалення норми про можливість закрити провадження в справі в разі відсутності у боржника фінансових можливостей виплачувати заборгованість за кредитом в іноземній валюті;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судом мінімальної суми щомісячного виконання плану реструктуризації (не менше ½ МЗП)</a:t>
            </a:r>
          </a:p>
        </p:txBody>
      </p:sp>
    </p:spTree>
    <p:extLst>
      <p:ext uri="{BB962C8B-B14F-4D97-AF65-F5344CB8AC3E}">
        <p14:creationId xmlns:p14="http://schemas.microsoft.com/office/powerpoint/2010/main" val="17535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88640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Законопроекти…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uk-UA" sz="2800" b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1628800"/>
            <a:ext cx="8424936" cy="5229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3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4409</a:t>
            </a:r>
            <a:r>
              <a:rPr lang="uk-UA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«технічний»: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ринцип процесуальної економії;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АК проводити комітет і збори кредиторів;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гарантування винагороди АК (в </a:t>
            </a:r>
            <a:r>
              <a:rPr lang="uk-UA" sz="23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uk-UA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 рахунок заставного майна та коштів кредиторів);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ризначення АК за заявою ініціюючого кредитора або боржника-</a:t>
            </a:r>
            <a:r>
              <a:rPr lang="uk-UA" sz="23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</a:t>
            </a:r>
            <a:r>
              <a:rPr lang="uk-UA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(зараз в перехідних тимчасово, а тут в «тіло»)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ожливість оскарження визнаних вимог кредиторів лише після затвердження реєстру вимог кредиторів;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родаж майна як єдиного майнового комплексу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коштів між кредиторами лише в разі наявності коштів для задоволення всіх вимог однієї черги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ередача майна, виявленого після ліквідації державі або територіальній громаді</a:t>
            </a:r>
          </a:p>
        </p:txBody>
      </p:sp>
    </p:spTree>
    <p:extLst>
      <p:ext uri="{BB962C8B-B14F-4D97-AF65-F5344CB8AC3E}">
        <p14:creationId xmlns:p14="http://schemas.microsoft.com/office/powerpoint/2010/main" val="1615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88640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Законопроекти…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uk-UA" sz="2800" b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1772816"/>
            <a:ext cx="7488832" cy="4608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2647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«технічний-2»:</a:t>
            </a:r>
          </a:p>
          <a:p>
            <a:pPr marL="342900" indent="-342900" algn="ctr" fontAlgn="base"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видаляється норма, що АК прирівнюється до службової особи підприємства-боржника;</a:t>
            </a:r>
          </a:p>
          <a:p>
            <a:pPr marL="342900" indent="-342900" algn="ctr" fontAlgn="base"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зменшуються вимоги з 3 до 1 року досвіду для кандидатів на АК;</a:t>
            </a:r>
          </a:p>
          <a:p>
            <a:pPr marL="342900" indent="-342900" algn="ctr" fontAlgn="base"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АК проводити збори і комітет кредиторів;</a:t>
            </a:r>
          </a:p>
          <a:p>
            <a:pPr marL="342900" indent="-342900" algn="ctr" fontAlgn="base"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АК надавати консультаційні послуги з питань банкрутства будь-яким особам</a:t>
            </a:r>
          </a:p>
          <a:p>
            <a:pPr marL="342900" indent="-342900" algn="ctr" fontAlgn="base"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иключення норми про право 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комітета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кредиторів відсторони АК без зазначення причин</a:t>
            </a:r>
          </a:p>
        </p:txBody>
      </p:sp>
    </p:spTree>
    <p:extLst>
      <p:ext uri="{BB962C8B-B14F-4D97-AF65-F5344CB8AC3E}">
        <p14:creationId xmlns:p14="http://schemas.microsoft.com/office/powerpoint/2010/main" val="39768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88640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Законопроекти…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«</a:t>
            </a:r>
            <a:r>
              <a:rPr lang="uk-UA" sz="2800" b="1" dirty="0" err="1" smtClean="0"/>
              <a:t>мораторні</a:t>
            </a:r>
            <a:r>
              <a:rPr lang="uk-UA" sz="2800" b="1" dirty="0" smtClean="0"/>
              <a:t>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1772816"/>
            <a:ext cx="7488832" cy="4608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2374, 5010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«АТО»:</a:t>
            </a:r>
          </a:p>
          <a:p>
            <a:pPr algn="ctr" fontAlgn="base"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Заборона порушувати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 про банкрутство щодо юридичних осіб, виробничі приміщення та потужності яких розташовані на тимчасово окупованих територіях у Донецькій та Луганській областях та/або юридичних осіб, які до 14.04.2014 провадили свою господарську діяльність на вказаних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територіях</a:t>
            </a:r>
          </a:p>
          <a:p>
            <a:pPr algn="ctr" fontAlgn="base">
              <a:spcAft>
                <a:spcPts val="1200"/>
              </a:spcAft>
              <a:tabLst>
                <a:tab pos="5797550" algn="l"/>
              </a:tabLst>
              <a:defRPr/>
            </a:pPr>
            <a:endParaRPr lang="uk-UA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2786, 2786-1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Укроборонпром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fontAlgn="base"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Санація керівником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32549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Принцип правової визначеності</a:t>
            </a:r>
            <a:endParaRPr lang="en-US" sz="2800" b="1" dirty="0" smtClean="0"/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i="1" dirty="0"/>
              <a:t>Постанова КГС </a:t>
            </a:r>
            <a:r>
              <a:rPr lang="en-US" i="1" dirty="0"/>
              <a:t>N 904/1360/19</a:t>
            </a:r>
            <a:r>
              <a:rPr lang="ru-RU" i="1" dirty="0"/>
              <a:t> в</a:t>
            </a:r>
            <a:r>
              <a:rPr lang="uk-UA" i="1" dirty="0"/>
              <a:t>ід </a:t>
            </a:r>
            <a:r>
              <a:rPr lang="uk-UA" i="1" dirty="0" smtClean="0"/>
              <a:t>04.02.21</a:t>
            </a:r>
            <a:endParaRPr lang="uk-UA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4437112"/>
            <a:ext cx="7776864" cy="2160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en-US" dirty="0" err="1"/>
              <a:t>Суд</a:t>
            </a:r>
            <a:r>
              <a:rPr lang="en-US" dirty="0"/>
              <a:t> </a:t>
            </a:r>
            <a:r>
              <a:rPr lang="en-US" dirty="0" err="1"/>
              <a:t>зауважує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правової</a:t>
            </a:r>
            <a:r>
              <a:rPr lang="en-US" dirty="0"/>
              <a:t> </a:t>
            </a:r>
            <a:r>
              <a:rPr lang="en-US" dirty="0" err="1"/>
              <a:t>визначеності</a:t>
            </a:r>
            <a:r>
              <a:rPr lang="en-US" dirty="0"/>
              <a:t> є </a:t>
            </a:r>
            <a:r>
              <a:rPr lang="en-US" dirty="0" err="1"/>
              <a:t>невід'ємною</a:t>
            </a:r>
            <a:r>
              <a:rPr lang="en-US" dirty="0"/>
              <a:t>, </a:t>
            </a:r>
            <a:r>
              <a:rPr lang="en-US" dirty="0" err="1"/>
              <a:t>органічною</a:t>
            </a:r>
            <a:r>
              <a:rPr lang="en-US" dirty="0"/>
              <a:t> </a:t>
            </a:r>
            <a:r>
              <a:rPr lang="en-US" dirty="0" err="1"/>
              <a:t>складовою</a:t>
            </a:r>
            <a:r>
              <a:rPr lang="en-US" dirty="0"/>
              <a:t> </a:t>
            </a:r>
            <a:r>
              <a:rPr lang="en-US" dirty="0" err="1"/>
              <a:t>принципу</a:t>
            </a:r>
            <a:r>
              <a:rPr lang="en-US" dirty="0"/>
              <a:t> </a:t>
            </a:r>
            <a:r>
              <a:rPr lang="en-US" dirty="0" err="1"/>
              <a:t>верховенства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. </a:t>
            </a:r>
            <a:r>
              <a:rPr lang="en-US" dirty="0" err="1"/>
              <a:t>Він</a:t>
            </a:r>
            <a:r>
              <a:rPr lang="en-US" dirty="0"/>
              <a:t> </a:t>
            </a:r>
            <a:r>
              <a:rPr lang="en-US" dirty="0" err="1"/>
              <a:t>гарантує</a:t>
            </a:r>
            <a:r>
              <a:rPr lang="en-US" dirty="0"/>
              <a:t> </a:t>
            </a:r>
            <a:r>
              <a:rPr lang="en-US" dirty="0" err="1"/>
              <a:t>забезпечення</a:t>
            </a:r>
            <a:r>
              <a:rPr lang="en-US" dirty="0"/>
              <a:t> </a:t>
            </a:r>
            <a:r>
              <a:rPr lang="en-US" dirty="0" err="1"/>
              <a:t>легкості</a:t>
            </a:r>
            <a:r>
              <a:rPr lang="en-US" dirty="0"/>
              <a:t> </a:t>
            </a:r>
            <a:r>
              <a:rPr lang="en-US" dirty="0" err="1"/>
              <a:t>з'ясування</a:t>
            </a:r>
            <a:r>
              <a:rPr lang="en-US" dirty="0"/>
              <a:t> </a:t>
            </a:r>
            <a:r>
              <a:rPr lang="en-US" dirty="0" err="1"/>
              <a:t>змісту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і </a:t>
            </a:r>
            <a:r>
              <a:rPr lang="en-US" dirty="0" err="1"/>
              <a:t>можливість</a:t>
            </a:r>
            <a:r>
              <a:rPr lang="en-US" dirty="0"/>
              <a:t> </a:t>
            </a:r>
            <a:r>
              <a:rPr lang="en-US" dirty="0" err="1"/>
              <a:t>скористатися</a:t>
            </a:r>
            <a:r>
              <a:rPr lang="en-US" dirty="0"/>
              <a:t> </a:t>
            </a:r>
            <a:r>
              <a:rPr lang="en-US" dirty="0" err="1"/>
              <a:t>цим</a:t>
            </a:r>
            <a:r>
              <a:rPr lang="en-US" dirty="0"/>
              <a:t> </a:t>
            </a:r>
            <a:r>
              <a:rPr lang="en-US" dirty="0" err="1"/>
              <a:t>правом</a:t>
            </a:r>
            <a:r>
              <a:rPr lang="en-US" dirty="0"/>
              <a:t> у </a:t>
            </a:r>
            <a:r>
              <a:rPr lang="en-US" dirty="0" err="1"/>
              <a:t>разі</a:t>
            </a:r>
            <a:r>
              <a:rPr lang="en-US" dirty="0"/>
              <a:t> </a:t>
            </a:r>
            <a:r>
              <a:rPr lang="en-US" dirty="0" err="1"/>
              <a:t>необхідності</a:t>
            </a:r>
            <a:r>
              <a:rPr lang="en-US" dirty="0"/>
              <a:t>. </a:t>
            </a:r>
            <a:r>
              <a:rPr lang="en-US" dirty="0" err="1"/>
              <a:t>Правова</a:t>
            </a:r>
            <a:r>
              <a:rPr lang="en-US" dirty="0"/>
              <a:t> </a:t>
            </a:r>
            <a:r>
              <a:rPr lang="en-US" dirty="0" err="1"/>
              <a:t>визначеність</a:t>
            </a:r>
            <a:r>
              <a:rPr lang="en-US" dirty="0"/>
              <a:t> </a:t>
            </a:r>
            <a:r>
              <a:rPr lang="en-US" dirty="0" err="1"/>
              <a:t>вимагає</a:t>
            </a:r>
            <a:r>
              <a:rPr lang="en-US" dirty="0"/>
              <a:t>, </a:t>
            </a:r>
            <a:r>
              <a:rPr lang="en-US" dirty="0" err="1"/>
              <a:t>щоб</a:t>
            </a:r>
            <a:r>
              <a:rPr lang="en-US" dirty="0"/>
              <a:t> </a:t>
            </a:r>
            <a:r>
              <a:rPr lang="en-US" dirty="0" err="1"/>
              <a:t>правові</a:t>
            </a:r>
            <a:r>
              <a:rPr lang="en-US" dirty="0"/>
              <a:t> </a:t>
            </a:r>
            <a:r>
              <a:rPr lang="en-US" dirty="0" err="1"/>
              <a:t>норми</a:t>
            </a:r>
            <a:r>
              <a:rPr lang="en-US" dirty="0"/>
              <a:t> </a:t>
            </a:r>
            <a:r>
              <a:rPr lang="en-US" dirty="0" err="1"/>
              <a:t>були</a:t>
            </a:r>
            <a:r>
              <a:rPr lang="en-US" dirty="0"/>
              <a:t> </a:t>
            </a:r>
            <a:r>
              <a:rPr lang="en-US" dirty="0" err="1"/>
              <a:t>чіткими</a:t>
            </a:r>
            <a:r>
              <a:rPr lang="en-US" dirty="0"/>
              <a:t> й </a:t>
            </a:r>
            <a:r>
              <a:rPr lang="en-US" dirty="0" err="1"/>
              <a:t>точними</a:t>
            </a:r>
            <a:r>
              <a:rPr lang="en-US" dirty="0"/>
              <a:t>, </a:t>
            </a:r>
            <a:r>
              <a:rPr lang="en-US" dirty="0" err="1"/>
              <a:t>спрямованими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</a:t>
            </a:r>
            <a:r>
              <a:rPr lang="en-US" dirty="0"/>
              <a:t>, </a:t>
            </a:r>
            <a:r>
              <a:rPr lang="en-US" dirty="0" err="1"/>
              <a:t>щоб</a:t>
            </a:r>
            <a:r>
              <a:rPr lang="en-US" dirty="0"/>
              <a:t> </a:t>
            </a:r>
            <a:r>
              <a:rPr lang="en-US" dirty="0" err="1"/>
              <a:t>забезпечити</a:t>
            </a:r>
            <a:r>
              <a:rPr lang="en-US" dirty="0"/>
              <a:t> </a:t>
            </a:r>
            <a:r>
              <a:rPr lang="en-US" dirty="0" err="1"/>
              <a:t>постійну</a:t>
            </a:r>
            <a:r>
              <a:rPr lang="en-US" dirty="0"/>
              <a:t> </a:t>
            </a:r>
            <a:r>
              <a:rPr lang="en-US" dirty="0" err="1"/>
              <a:t>прогнозованість</a:t>
            </a:r>
            <a:r>
              <a:rPr lang="en-US" dirty="0"/>
              <a:t> </a:t>
            </a:r>
            <a:r>
              <a:rPr lang="en-US" dirty="0" err="1"/>
              <a:t>ситуацій</a:t>
            </a:r>
            <a:r>
              <a:rPr lang="en-US" dirty="0"/>
              <a:t> </a:t>
            </a:r>
            <a:r>
              <a:rPr lang="en-US" dirty="0" err="1"/>
              <a:t>правовідносин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виникають</a:t>
            </a:r>
            <a:r>
              <a:rPr lang="en-US" dirty="0"/>
              <a:t>.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658964"/>
            <a:ext cx="7779750" cy="2634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dirty="0" err="1" smtClean="0"/>
              <a:t>Забезпечені</a:t>
            </a:r>
            <a:r>
              <a:rPr lang="ru-RU" dirty="0" smtClean="0"/>
              <a:t> </a:t>
            </a:r>
            <a:r>
              <a:rPr lang="ru-RU" dirty="0" err="1"/>
              <a:t>кредитори</a:t>
            </a:r>
            <a:r>
              <a:rPr lang="ru-RU" dirty="0"/>
              <a:t> </a:t>
            </a:r>
            <a:r>
              <a:rPr lang="ru-RU" b="1" u="sng" dirty="0" err="1"/>
              <a:t>зобов’язані</a:t>
            </a:r>
            <a:r>
              <a:rPr lang="ru-RU" b="1" u="sng" dirty="0"/>
              <a:t> подати </a:t>
            </a:r>
            <a:r>
              <a:rPr lang="ru-RU" b="1" u="sng" dirty="0" err="1"/>
              <a:t>заяву</a:t>
            </a:r>
            <a:r>
              <a:rPr lang="ru-RU" dirty="0"/>
              <a:t> з </a:t>
            </a:r>
            <a:r>
              <a:rPr lang="ru-RU" dirty="0" err="1"/>
              <a:t>грошовими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 до </a:t>
            </a:r>
            <a:r>
              <a:rPr lang="ru-RU" dirty="0" err="1"/>
              <a:t>боржника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про </a:t>
            </a:r>
            <a:r>
              <a:rPr lang="ru-RU" dirty="0" err="1"/>
              <a:t>банкрутство</a:t>
            </a:r>
            <a:r>
              <a:rPr lang="ru-RU" dirty="0"/>
              <a:t> </a:t>
            </a:r>
            <a:r>
              <a:rPr lang="ru-RU" b="1" u="sng" dirty="0"/>
              <a:t>в </a:t>
            </a:r>
            <a:r>
              <a:rPr lang="ru-RU" b="1" u="sng" dirty="0" err="1"/>
              <a:t>частині</a:t>
            </a:r>
            <a:r>
              <a:rPr lang="ru-RU" b="1" u="sng" dirty="0"/>
              <a:t> </a:t>
            </a:r>
            <a:r>
              <a:rPr lang="ru-RU" b="1" u="sng" dirty="0" err="1"/>
              <a:t>вимог</a:t>
            </a:r>
            <a:r>
              <a:rPr lang="ru-RU" b="1" u="sng" dirty="0"/>
              <a:t>, </a:t>
            </a:r>
            <a:r>
              <a:rPr lang="ru-RU" b="1" u="sng" dirty="0" err="1"/>
              <a:t>що</a:t>
            </a:r>
            <a:r>
              <a:rPr lang="ru-RU" b="1" u="sng" dirty="0"/>
              <a:t> є </a:t>
            </a:r>
            <a:r>
              <a:rPr lang="ru-RU" b="1" u="sng" dirty="0" err="1"/>
              <a:t>незабезпеченими</a:t>
            </a:r>
            <a:r>
              <a:rPr lang="ru-RU" b="1" u="sng" dirty="0"/>
              <a:t>, </a:t>
            </a:r>
            <a:r>
              <a:rPr lang="ru-RU" b="1" u="sng" dirty="0" err="1"/>
              <a:t>або</a:t>
            </a:r>
            <a:r>
              <a:rPr lang="ru-RU" b="1" u="sng" dirty="0"/>
              <a:t> за </a:t>
            </a:r>
            <a:r>
              <a:rPr lang="ru-RU" b="1" u="sng" dirty="0" err="1"/>
              <a:t>умови</a:t>
            </a:r>
            <a:r>
              <a:rPr lang="ru-RU" b="1" u="sng" dirty="0"/>
              <a:t> </a:t>
            </a:r>
            <a:r>
              <a:rPr lang="ru-RU" b="1" u="sng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</a:t>
            </a:r>
          </a:p>
          <a:p>
            <a:r>
              <a:rPr lang="ru-RU" dirty="0" err="1"/>
              <a:t>Забезпечені</a:t>
            </a:r>
            <a:r>
              <a:rPr lang="ru-RU" dirty="0"/>
              <a:t> </a:t>
            </a:r>
            <a:r>
              <a:rPr lang="ru-RU" dirty="0" err="1"/>
              <a:t>кредитори</a:t>
            </a:r>
            <a:r>
              <a:rPr lang="ru-RU" dirty="0"/>
              <a:t> </a:t>
            </a:r>
            <a:r>
              <a:rPr lang="ru-RU" b="1" u="sng" dirty="0" err="1"/>
              <a:t>можуть</a:t>
            </a:r>
            <a:r>
              <a:rPr lang="ru-RU" b="1" u="sng" dirty="0"/>
              <a:t> </a:t>
            </a:r>
            <a:r>
              <a:rPr lang="ru-RU" b="1" u="sng" dirty="0" err="1"/>
              <a:t>повністю</a:t>
            </a:r>
            <a:r>
              <a:rPr lang="ru-RU" b="1" u="sng" dirty="0"/>
              <a:t> </a:t>
            </a:r>
            <a:r>
              <a:rPr lang="ru-RU" b="1" u="sng" dirty="0" err="1"/>
              <a:t>або</a:t>
            </a:r>
            <a:r>
              <a:rPr lang="ru-RU" b="1" u="sng" dirty="0"/>
              <a:t> </a:t>
            </a:r>
            <a:r>
              <a:rPr lang="ru-RU" b="1" u="sng" dirty="0" err="1"/>
              <a:t>частково</a:t>
            </a:r>
            <a:r>
              <a:rPr lang="ru-RU" b="1" u="sng" dirty="0"/>
              <a:t> </a:t>
            </a:r>
            <a:r>
              <a:rPr lang="ru-RU" b="1" u="sng" dirty="0" err="1"/>
              <a:t>відмовитися</a:t>
            </a:r>
            <a:r>
              <a:rPr lang="ru-RU" b="1" u="sng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  <a:r>
              <a:rPr lang="ru-RU" b="1" u="sng" dirty="0" err="1"/>
              <a:t>Якщо</a:t>
            </a:r>
            <a:r>
              <a:rPr lang="ru-RU" b="1" u="sng" dirty="0"/>
              <a:t> </a:t>
            </a:r>
            <a:r>
              <a:rPr lang="ru-RU" b="1" u="sng" dirty="0" err="1"/>
              <a:t>вартості</a:t>
            </a:r>
            <a:r>
              <a:rPr lang="ru-RU" b="1" u="sng" dirty="0"/>
              <a:t> </a:t>
            </a:r>
            <a:r>
              <a:rPr lang="ru-RU" b="1" u="sng" dirty="0" err="1"/>
              <a:t>застави</a:t>
            </a:r>
            <a:r>
              <a:rPr lang="ru-RU" b="1" u="sng" dirty="0"/>
              <a:t> </a:t>
            </a:r>
            <a:r>
              <a:rPr lang="ru-RU" b="1" u="sng" dirty="0" err="1"/>
              <a:t>недостатньо</a:t>
            </a:r>
            <a:r>
              <a:rPr lang="ru-RU" dirty="0"/>
              <a:t> для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кредитор повинен </a:t>
            </a:r>
            <a:r>
              <a:rPr lang="ru-RU" dirty="0" err="1"/>
              <a:t>розглядатися</a:t>
            </a:r>
            <a:r>
              <a:rPr lang="ru-RU" dirty="0"/>
              <a:t> як </a:t>
            </a:r>
            <a:r>
              <a:rPr lang="ru-RU" b="1" u="sng" dirty="0" err="1"/>
              <a:t>забезпечений</a:t>
            </a:r>
            <a:r>
              <a:rPr lang="ru-RU" b="1" u="sng" dirty="0"/>
              <a:t> </a:t>
            </a:r>
            <a:r>
              <a:rPr lang="ru-RU" b="1" u="sng" dirty="0" err="1"/>
              <a:t>лише</a:t>
            </a:r>
            <a:r>
              <a:rPr lang="ru-RU" b="1" u="sng" dirty="0"/>
              <a:t> в </a:t>
            </a:r>
            <a:r>
              <a:rPr lang="ru-RU" b="1" u="sng" dirty="0" err="1"/>
              <a:t>частині</a:t>
            </a:r>
            <a:r>
              <a:rPr lang="ru-RU" b="1" u="sng" dirty="0"/>
              <a:t> </a:t>
            </a:r>
            <a:r>
              <a:rPr lang="ru-RU" b="1" u="sng" dirty="0" err="1"/>
              <a:t>вартості</a:t>
            </a:r>
            <a:r>
              <a:rPr lang="ru-RU" b="1" u="sng" dirty="0"/>
              <a:t> </a:t>
            </a:r>
            <a:r>
              <a:rPr lang="ru-RU" dirty="0"/>
              <a:t>предмета </a:t>
            </a:r>
            <a:r>
              <a:rPr lang="ru-RU" dirty="0" err="1"/>
              <a:t>застави</a:t>
            </a:r>
            <a:r>
              <a:rPr lang="ru-RU" dirty="0"/>
              <a:t>. </a:t>
            </a:r>
            <a:r>
              <a:rPr lang="ru-RU" dirty="0" err="1"/>
              <a:t>Залишок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незабезпеченим</a:t>
            </a:r>
            <a:r>
              <a:rPr lang="ru-RU" dirty="0"/>
              <a:t>.</a:t>
            </a:r>
            <a:r>
              <a:rPr lang="uk-UA" dirty="0"/>
              <a:t> </a:t>
            </a:r>
            <a:r>
              <a:rPr lang="uk-UA" b="1" dirty="0" smtClean="0"/>
              <a:t>(ч. 2 ст</a:t>
            </a:r>
            <a:r>
              <a:rPr lang="uk-UA" b="1" dirty="0"/>
              <a:t>. 45 </a:t>
            </a:r>
            <a:r>
              <a:rPr lang="uk-UA" b="1" dirty="0" smtClean="0"/>
              <a:t>Кодексу)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64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16632"/>
            <a:ext cx="7488832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Принцип правової визначеності</a:t>
            </a:r>
            <a:endParaRPr lang="en-US" sz="2800" b="1" dirty="0" smtClean="0"/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i="1" dirty="0" smtClean="0"/>
              <a:t>Постанова КГС </a:t>
            </a:r>
            <a:r>
              <a:rPr lang="en-US" i="1" dirty="0"/>
              <a:t>N </a:t>
            </a:r>
            <a:r>
              <a:rPr lang="en-US" i="1" dirty="0" smtClean="0"/>
              <a:t>904/1360/19</a:t>
            </a:r>
            <a:r>
              <a:rPr lang="ru-RU" i="1" dirty="0" smtClean="0"/>
              <a:t> в</a:t>
            </a:r>
            <a:r>
              <a:rPr lang="uk-UA" i="1" dirty="0" smtClean="0"/>
              <a:t>ід 04.02.21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i="1" dirty="0" smtClean="0"/>
              <a:t>Чи може кредитор в момент </a:t>
            </a:r>
            <a:r>
              <a:rPr lang="uk-UA" i="1" dirty="0" err="1" smtClean="0"/>
              <a:t>заявлення</a:t>
            </a:r>
            <a:r>
              <a:rPr lang="uk-UA" i="1" dirty="0" smtClean="0"/>
              <a:t> вимог знати коли і за скільки в процедурі банкрутства буде продана застава?</a:t>
            </a:r>
            <a:endParaRPr lang="uk-UA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4005064"/>
            <a:ext cx="7632848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en-US" dirty="0" err="1"/>
              <a:t>Забезпечений</a:t>
            </a:r>
            <a:r>
              <a:rPr lang="en-US" dirty="0"/>
              <a:t> </a:t>
            </a:r>
            <a:r>
              <a:rPr lang="en-US" dirty="0" err="1"/>
              <a:t>кредитор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такому</a:t>
            </a:r>
            <a:r>
              <a:rPr lang="en-US" dirty="0"/>
              <a:t> </a:t>
            </a:r>
            <a:r>
              <a:rPr lang="en-US" dirty="0" err="1"/>
              <a:t>підході</a:t>
            </a:r>
            <a:r>
              <a:rPr lang="en-US" dirty="0"/>
              <a:t> </a:t>
            </a:r>
            <a:r>
              <a:rPr lang="en-US" dirty="0" err="1"/>
              <a:t>самостійно</a:t>
            </a:r>
            <a:r>
              <a:rPr lang="en-US" dirty="0"/>
              <a:t> </a:t>
            </a:r>
            <a:r>
              <a:rPr lang="en-US" dirty="0" err="1"/>
              <a:t>визначає</a:t>
            </a:r>
            <a:r>
              <a:rPr lang="en-US" dirty="0"/>
              <a:t> </a:t>
            </a:r>
            <a:r>
              <a:rPr lang="en-US" dirty="0" err="1"/>
              <a:t>модель</a:t>
            </a:r>
            <a:r>
              <a:rPr lang="en-US" dirty="0"/>
              <a:t> </a:t>
            </a:r>
            <a:r>
              <a:rPr lang="en-US" dirty="0" err="1"/>
              <a:t>поведінки</a:t>
            </a:r>
            <a:r>
              <a:rPr lang="en-US" dirty="0"/>
              <a:t> </a:t>
            </a:r>
            <a:r>
              <a:rPr lang="en-US" dirty="0" err="1"/>
              <a:t>щодо</a:t>
            </a:r>
            <a:r>
              <a:rPr lang="en-US" dirty="0"/>
              <a:t> </a:t>
            </a:r>
            <a:r>
              <a:rPr lang="en-US" dirty="0" err="1"/>
              <a:t>своєї</a:t>
            </a:r>
            <a:r>
              <a:rPr lang="en-US" dirty="0"/>
              <a:t> </a:t>
            </a:r>
            <a:r>
              <a:rPr lang="en-US" dirty="0" err="1"/>
              <a:t>участі</a:t>
            </a:r>
            <a:r>
              <a:rPr lang="en-US" dirty="0"/>
              <a:t> у </a:t>
            </a:r>
            <a:r>
              <a:rPr lang="en-US" dirty="0" err="1"/>
              <a:t>справі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банкрутство</a:t>
            </a:r>
            <a:r>
              <a:rPr lang="en-US" dirty="0"/>
              <a:t>: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його</a:t>
            </a:r>
            <a:r>
              <a:rPr lang="en-US" dirty="0"/>
              <a:t> </a:t>
            </a:r>
            <a:r>
              <a:rPr lang="en-US" dirty="0" err="1"/>
              <a:t>вимоги</a:t>
            </a:r>
            <a:r>
              <a:rPr lang="en-US" dirty="0"/>
              <a:t> є </a:t>
            </a:r>
            <a:r>
              <a:rPr lang="en-US" dirty="0" err="1"/>
              <a:t>повністю</a:t>
            </a:r>
            <a:r>
              <a:rPr lang="en-US" dirty="0"/>
              <a:t> </a:t>
            </a:r>
            <a:r>
              <a:rPr lang="en-US" dirty="0" err="1"/>
              <a:t>забезпеченими</a:t>
            </a:r>
            <a:r>
              <a:rPr lang="en-US" dirty="0"/>
              <a:t> (з </a:t>
            </a:r>
            <a:r>
              <a:rPr lang="en-US" dirty="0" err="1"/>
              <a:t>урахуванням</a:t>
            </a:r>
            <a:r>
              <a:rPr lang="en-US" dirty="0"/>
              <a:t> </a:t>
            </a:r>
            <a:r>
              <a:rPr lang="en-US" dirty="0" err="1"/>
              <a:t>умов</a:t>
            </a:r>
            <a:r>
              <a:rPr lang="en-US" dirty="0"/>
              <a:t> </a:t>
            </a:r>
            <a:r>
              <a:rPr lang="en-US" dirty="0" err="1"/>
              <a:t>відповідного</a:t>
            </a:r>
            <a:r>
              <a:rPr lang="en-US" dirty="0"/>
              <a:t> </a:t>
            </a:r>
            <a:r>
              <a:rPr lang="en-US" dirty="0" err="1"/>
              <a:t>договору</a:t>
            </a:r>
            <a:r>
              <a:rPr lang="en-US" dirty="0"/>
              <a:t> </a:t>
            </a:r>
            <a:r>
              <a:rPr lang="en-US" dirty="0" err="1"/>
              <a:t>застави</a:t>
            </a:r>
            <a:r>
              <a:rPr lang="en-US" dirty="0"/>
              <a:t> (</a:t>
            </a:r>
            <a:r>
              <a:rPr lang="en-US" dirty="0" err="1"/>
              <a:t>іпотеки</a:t>
            </a:r>
            <a:r>
              <a:rPr lang="en-US" dirty="0"/>
              <a:t>)), </a:t>
            </a:r>
            <a:r>
              <a:rPr lang="en-US" dirty="0" err="1"/>
              <a:t>однак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цьому</a:t>
            </a:r>
            <a:r>
              <a:rPr lang="en-US" dirty="0"/>
              <a:t> </a:t>
            </a:r>
            <a:r>
              <a:rPr lang="en-US" dirty="0" err="1"/>
              <a:t>він</a:t>
            </a:r>
            <a:r>
              <a:rPr lang="en-US" dirty="0"/>
              <a:t> </a:t>
            </a:r>
            <a:r>
              <a:rPr lang="en-US" dirty="0" err="1"/>
              <a:t>бере</a:t>
            </a:r>
            <a:r>
              <a:rPr lang="en-US" dirty="0"/>
              <a:t> </a:t>
            </a:r>
            <a:r>
              <a:rPr lang="en-US" dirty="0" err="1"/>
              <a:t>участь</a:t>
            </a:r>
            <a:r>
              <a:rPr lang="en-US" dirty="0"/>
              <a:t> у </a:t>
            </a:r>
            <a:r>
              <a:rPr lang="en-US" dirty="0" err="1"/>
              <a:t>засіданні</a:t>
            </a:r>
            <a:r>
              <a:rPr lang="en-US" dirty="0"/>
              <a:t> </a:t>
            </a:r>
            <a:r>
              <a:rPr lang="en-US" dirty="0" err="1"/>
              <a:t>зборів</a:t>
            </a:r>
            <a:r>
              <a:rPr lang="en-US" dirty="0"/>
              <a:t> </a:t>
            </a:r>
            <a:r>
              <a:rPr lang="en-US" dirty="0" err="1"/>
              <a:t>кредиторів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комітеті</a:t>
            </a:r>
            <a:r>
              <a:rPr lang="en-US" dirty="0"/>
              <a:t> </a:t>
            </a:r>
            <a:r>
              <a:rPr lang="en-US" dirty="0" err="1"/>
              <a:t>кредиторів</a:t>
            </a:r>
            <a:r>
              <a:rPr lang="en-US" dirty="0"/>
              <a:t> </a:t>
            </a:r>
            <a:r>
              <a:rPr lang="en-US" dirty="0" err="1"/>
              <a:t>лише</a:t>
            </a:r>
            <a:r>
              <a:rPr lang="en-US" dirty="0"/>
              <a:t> з </a:t>
            </a:r>
            <a:r>
              <a:rPr lang="en-US" dirty="0" err="1"/>
              <a:t>правом</a:t>
            </a:r>
            <a:r>
              <a:rPr lang="en-US" dirty="0"/>
              <a:t> </a:t>
            </a:r>
            <a:r>
              <a:rPr lang="en-US" dirty="0" err="1"/>
              <a:t>дорадчого</a:t>
            </a:r>
            <a:r>
              <a:rPr lang="en-US" dirty="0"/>
              <a:t> </a:t>
            </a:r>
            <a:r>
              <a:rPr lang="en-US" dirty="0" err="1"/>
              <a:t>голосу</a:t>
            </a:r>
            <a:r>
              <a:rPr lang="en-US" dirty="0"/>
              <a:t>,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він</a:t>
            </a:r>
            <a:r>
              <a:rPr lang="en-US" dirty="0"/>
              <a:t> </a:t>
            </a:r>
            <a:r>
              <a:rPr lang="en-US" dirty="0" err="1"/>
              <a:t>вчиняє</a:t>
            </a:r>
            <a:r>
              <a:rPr lang="en-US" dirty="0"/>
              <a:t> </a:t>
            </a:r>
            <a:r>
              <a:rPr lang="en-US" dirty="0" err="1"/>
              <a:t>активні</a:t>
            </a:r>
            <a:r>
              <a:rPr lang="en-US" dirty="0"/>
              <a:t> </a:t>
            </a:r>
            <a:r>
              <a:rPr lang="en-US" dirty="0" err="1"/>
              <a:t>процесуальні</a:t>
            </a:r>
            <a:r>
              <a:rPr lang="en-US" dirty="0"/>
              <a:t> </a:t>
            </a:r>
            <a:r>
              <a:rPr lang="en-US" dirty="0" err="1"/>
              <a:t>дії</a:t>
            </a:r>
            <a:r>
              <a:rPr lang="en-US" dirty="0"/>
              <a:t> </a:t>
            </a:r>
            <a:r>
              <a:rPr lang="en-US" dirty="0" err="1"/>
              <a:t>щодо</a:t>
            </a:r>
            <a:r>
              <a:rPr lang="en-US" dirty="0"/>
              <a:t> </a:t>
            </a:r>
            <a:r>
              <a:rPr lang="en-US" dirty="0" err="1"/>
              <a:t>повної</a:t>
            </a:r>
            <a:r>
              <a:rPr lang="en-US" dirty="0"/>
              <a:t> </a:t>
            </a:r>
            <a:r>
              <a:rPr lang="en-US" dirty="0" err="1"/>
              <a:t>чи</a:t>
            </a:r>
            <a:r>
              <a:rPr lang="en-US" dirty="0"/>
              <a:t> </a:t>
            </a:r>
            <a:r>
              <a:rPr lang="en-US" dirty="0" err="1"/>
              <a:t>часткової</a:t>
            </a:r>
            <a:r>
              <a:rPr lang="en-US" dirty="0"/>
              <a:t> </a:t>
            </a:r>
            <a:r>
              <a:rPr lang="en-US" dirty="0" err="1"/>
              <a:t>відмови</a:t>
            </a:r>
            <a:r>
              <a:rPr lang="en-US" dirty="0"/>
              <a:t> </a:t>
            </a:r>
            <a:r>
              <a:rPr lang="en-US" dirty="0" err="1"/>
              <a:t>від</a:t>
            </a:r>
            <a:r>
              <a:rPr lang="en-US" dirty="0"/>
              <a:t> </a:t>
            </a:r>
            <a:r>
              <a:rPr lang="en-US" dirty="0" err="1"/>
              <a:t>забезпечення</a:t>
            </a:r>
            <a:r>
              <a:rPr lang="en-US" dirty="0"/>
              <a:t> і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чином</a:t>
            </a:r>
            <a:r>
              <a:rPr lang="en-US" dirty="0"/>
              <a:t> </a:t>
            </a:r>
            <a:r>
              <a:rPr lang="en-US" dirty="0" err="1"/>
              <a:t>набуватиме</a:t>
            </a:r>
            <a:r>
              <a:rPr lang="en-US" dirty="0"/>
              <a:t> </a:t>
            </a:r>
            <a:r>
              <a:rPr lang="en-US" dirty="0" err="1"/>
              <a:t>право</a:t>
            </a:r>
            <a:r>
              <a:rPr lang="en-US" dirty="0"/>
              <a:t> </a:t>
            </a:r>
            <a:r>
              <a:rPr lang="en-US" dirty="0" err="1"/>
              <a:t>вирішального</a:t>
            </a:r>
            <a:r>
              <a:rPr lang="en-US" dirty="0"/>
              <a:t> </a:t>
            </a:r>
            <a:r>
              <a:rPr lang="en-US" dirty="0" err="1"/>
              <a:t>голосу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зборах</a:t>
            </a:r>
            <a:r>
              <a:rPr lang="en-US" dirty="0"/>
              <a:t> </a:t>
            </a:r>
            <a:r>
              <a:rPr lang="en-US" dirty="0" err="1"/>
              <a:t>кредиторів</a:t>
            </a:r>
            <a:r>
              <a:rPr lang="en-US" dirty="0"/>
              <a:t>.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628800"/>
            <a:ext cx="7632848" cy="2160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en-US" b="1" dirty="0" err="1"/>
              <a:t>вимоги</a:t>
            </a:r>
            <a:r>
              <a:rPr lang="en-US" b="1" dirty="0"/>
              <a:t> </a:t>
            </a:r>
            <a:r>
              <a:rPr lang="en-US" b="1" dirty="0" err="1"/>
              <a:t>забезпеченого</a:t>
            </a:r>
            <a:r>
              <a:rPr lang="en-US" b="1" dirty="0"/>
              <a:t> </a:t>
            </a:r>
            <a:r>
              <a:rPr lang="en-US" b="1" dirty="0" err="1"/>
              <a:t>кредитора</a:t>
            </a:r>
            <a:r>
              <a:rPr lang="en-US" b="1" dirty="0"/>
              <a:t>, </a:t>
            </a:r>
            <a:r>
              <a:rPr lang="en-US" b="1" dirty="0" err="1"/>
              <a:t>якщо</a:t>
            </a:r>
            <a:r>
              <a:rPr lang="en-US" b="1" dirty="0"/>
              <a:t> </a:t>
            </a:r>
            <a:r>
              <a:rPr lang="en-US" b="1" dirty="0" err="1"/>
              <a:t>інше</a:t>
            </a:r>
            <a:r>
              <a:rPr lang="en-US" b="1" dirty="0"/>
              <a:t> </a:t>
            </a:r>
            <a:r>
              <a:rPr lang="en-US" b="1" dirty="0" err="1"/>
              <a:t>не</a:t>
            </a:r>
            <a:r>
              <a:rPr lang="en-US" b="1" dirty="0"/>
              <a:t> </a:t>
            </a:r>
            <a:r>
              <a:rPr lang="en-US" b="1" dirty="0" err="1"/>
              <a:t>обумовлено</a:t>
            </a:r>
            <a:r>
              <a:rPr lang="en-US" b="1" dirty="0"/>
              <a:t> </a:t>
            </a:r>
            <a:r>
              <a:rPr lang="en-US" b="1" dirty="0" err="1"/>
              <a:t>договором</a:t>
            </a:r>
            <a:r>
              <a:rPr lang="en-US" b="1" dirty="0"/>
              <a:t> </a:t>
            </a:r>
            <a:r>
              <a:rPr lang="en-US" b="1" dirty="0" err="1"/>
              <a:t>застави</a:t>
            </a:r>
            <a:r>
              <a:rPr lang="en-US" b="1" dirty="0"/>
              <a:t> (</a:t>
            </a:r>
            <a:r>
              <a:rPr lang="en-US" b="1" dirty="0" err="1"/>
              <a:t>іпотеки</a:t>
            </a:r>
            <a:r>
              <a:rPr lang="en-US" b="1" dirty="0"/>
              <a:t>) </a:t>
            </a:r>
            <a:r>
              <a:rPr lang="en-US" b="1" dirty="0" err="1"/>
              <a:t>та</a:t>
            </a:r>
            <a:r>
              <a:rPr lang="en-US" b="1" dirty="0"/>
              <a:t> </a:t>
            </a:r>
            <a:r>
              <a:rPr lang="en-US" b="1" dirty="0" err="1"/>
              <a:t>немає</a:t>
            </a:r>
            <a:r>
              <a:rPr lang="en-US" b="1" dirty="0"/>
              <a:t> </a:t>
            </a:r>
            <a:r>
              <a:rPr lang="en-US" b="1" dirty="0" err="1"/>
              <a:t>заяви</a:t>
            </a:r>
            <a:r>
              <a:rPr lang="en-US" b="1" dirty="0"/>
              <a:t> </a:t>
            </a:r>
            <a:r>
              <a:rPr lang="en-US" b="1" dirty="0" err="1"/>
              <a:t>такого</a:t>
            </a:r>
            <a:r>
              <a:rPr lang="en-US" b="1" dirty="0"/>
              <a:t> </a:t>
            </a:r>
            <a:r>
              <a:rPr lang="en-US" b="1" dirty="0" err="1"/>
              <a:t>кредитора</a:t>
            </a:r>
            <a:r>
              <a:rPr lang="en-US" b="1" dirty="0"/>
              <a:t> </a:t>
            </a:r>
            <a:r>
              <a:rPr lang="en-US" b="1" dirty="0" err="1"/>
              <a:t>про</a:t>
            </a:r>
            <a:r>
              <a:rPr lang="en-US" b="1" dirty="0"/>
              <a:t> </a:t>
            </a:r>
            <a:r>
              <a:rPr lang="en-US" b="1" dirty="0" err="1"/>
              <a:t>повну</a:t>
            </a:r>
            <a:r>
              <a:rPr lang="en-US" b="1" dirty="0"/>
              <a:t> </a:t>
            </a:r>
            <a:r>
              <a:rPr lang="en-US" b="1" dirty="0" err="1"/>
              <a:t>чи</a:t>
            </a:r>
            <a:r>
              <a:rPr lang="en-US" b="1" dirty="0"/>
              <a:t> </a:t>
            </a:r>
            <a:r>
              <a:rPr lang="en-US" b="1" dirty="0" err="1"/>
              <a:t>часткову</a:t>
            </a:r>
            <a:r>
              <a:rPr lang="en-US" b="1" dirty="0"/>
              <a:t> </a:t>
            </a:r>
            <a:r>
              <a:rPr lang="en-US" b="1" dirty="0" err="1"/>
              <a:t>відмову</a:t>
            </a:r>
            <a:r>
              <a:rPr lang="en-US" b="1" dirty="0"/>
              <a:t> </a:t>
            </a:r>
            <a:r>
              <a:rPr lang="en-US" b="1" dirty="0" err="1"/>
              <a:t>від</a:t>
            </a:r>
            <a:r>
              <a:rPr lang="en-US" b="1" dirty="0"/>
              <a:t> </a:t>
            </a:r>
            <a:r>
              <a:rPr lang="en-US" b="1" dirty="0" err="1"/>
              <a:t>забезпечення</a:t>
            </a:r>
            <a:r>
              <a:rPr lang="en-US" b="1" dirty="0"/>
              <a:t>, </a:t>
            </a:r>
            <a:r>
              <a:rPr lang="en-US" b="1" dirty="0" err="1"/>
              <a:t>до</a:t>
            </a:r>
            <a:r>
              <a:rPr lang="en-US" b="1" dirty="0"/>
              <a:t> </a:t>
            </a:r>
            <a:r>
              <a:rPr lang="en-US" b="1" dirty="0" err="1"/>
              <a:t>майнового</a:t>
            </a:r>
            <a:r>
              <a:rPr lang="en-US" b="1" dirty="0"/>
              <a:t> </a:t>
            </a:r>
            <a:r>
              <a:rPr lang="en-US" b="1" dirty="0" err="1"/>
              <a:t>поручителя</a:t>
            </a:r>
            <a:r>
              <a:rPr lang="en-US" b="1" dirty="0"/>
              <a:t>, </a:t>
            </a:r>
            <a:r>
              <a:rPr lang="en-US" b="1" dirty="0" err="1"/>
              <a:t>який</a:t>
            </a:r>
            <a:r>
              <a:rPr lang="en-US" b="1" dirty="0"/>
              <a:t> </a:t>
            </a:r>
            <a:r>
              <a:rPr lang="en-US" b="1" dirty="0" err="1"/>
              <a:t>не</a:t>
            </a:r>
            <a:r>
              <a:rPr lang="en-US" b="1" dirty="0"/>
              <a:t> є </a:t>
            </a:r>
            <a:r>
              <a:rPr lang="en-US" b="1" dirty="0" err="1"/>
              <a:t>боржником</a:t>
            </a:r>
            <a:r>
              <a:rPr lang="en-US" b="1" dirty="0"/>
              <a:t> в </a:t>
            </a:r>
            <a:r>
              <a:rPr lang="en-US" b="1" dirty="0" err="1"/>
              <a:t>основному</a:t>
            </a:r>
            <a:r>
              <a:rPr lang="en-US" b="1" dirty="0"/>
              <a:t> </a:t>
            </a:r>
            <a:r>
              <a:rPr lang="en-US" b="1" dirty="0" err="1"/>
              <a:t>зобов'язанні</a:t>
            </a:r>
            <a:r>
              <a:rPr lang="en-US" b="1" dirty="0"/>
              <a:t>, є </a:t>
            </a:r>
            <a:r>
              <a:rPr lang="en-US" b="1" dirty="0" err="1"/>
              <a:t>забезпеченими</a:t>
            </a:r>
            <a:r>
              <a:rPr lang="en-US" b="1" dirty="0"/>
              <a:t> в </a:t>
            </a:r>
            <a:r>
              <a:rPr lang="en-US" b="1" dirty="0" err="1"/>
              <a:t>цілому</a:t>
            </a:r>
            <a:r>
              <a:rPr lang="en-US" b="1" dirty="0"/>
              <a:t> </a:t>
            </a:r>
            <a:r>
              <a:rPr lang="en-US" b="1" dirty="0" err="1"/>
              <a:t>незалежно</a:t>
            </a:r>
            <a:r>
              <a:rPr lang="en-US" b="1" dirty="0"/>
              <a:t> </a:t>
            </a:r>
            <a:r>
              <a:rPr lang="en-US" b="1" dirty="0" err="1"/>
              <a:t>від</a:t>
            </a:r>
            <a:r>
              <a:rPr lang="en-US" b="1" dirty="0"/>
              <a:t> </a:t>
            </a:r>
            <a:r>
              <a:rPr lang="en-US" b="1" dirty="0" err="1"/>
              <a:t>облікової</a:t>
            </a:r>
            <a:r>
              <a:rPr lang="en-US" b="1" dirty="0"/>
              <a:t> </a:t>
            </a:r>
            <a:r>
              <a:rPr lang="en-US" b="1" dirty="0" err="1"/>
              <a:t>оцінки</a:t>
            </a:r>
            <a:r>
              <a:rPr lang="en-US" b="1" dirty="0"/>
              <a:t> </a:t>
            </a:r>
            <a:r>
              <a:rPr lang="en-US" b="1" dirty="0" err="1"/>
              <a:t>заставного</a:t>
            </a:r>
            <a:r>
              <a:rPr lang="en-US" b="1" dirty="0"/>
              <a:t> (</a:t>
            </a:r>
            <a:r>
              <a:rPr lang="en-US" b="1" dirty="0" err="1"/>
              <a:t>іпотечного</a:t>
            </a:r>
            <a:r>
              <a:rPr lang="en-US" b="1" dirty="0"/>
              <a:t>) </a:t>
            </a:r>
            <a:r>
              <a:rPr lang="en-US" b="1" dirty="0" err="1"/>
              <a:t>майна</a:t>
            </a:r>
            <a:r>
              <a:rPr lang="en-US" b="1" dirty="0"/>
              <a:t> </a:t>
            </a:r>
            <a:r>
              <a:rPr lang="en-US" b="1" dirty="0" err="1"/>
              <a:t>визначеної</a:t>
            </a:r>
            <a:r>
              <a:rPr lang="en-US" b="1" dirty="0"/>
              <a:t> </a:t>
            </a:r>
            <a:r>
              <a:rPr lang="en-US" b="1" dirty="0" err="1"/>
              <a:t>сторонами</a:t>
            </a:r>
            <a:r>
              <a:rPr lang="en-US" b="1" dirty="0"/>
              <a:t> в </a:t>
            </a:r>
            <a:r>
              <a:rPr lang="en-US" b="1" dirty="0" err="1"/>
              <a:t>договорі</a:t>
            </a:r>
            <a:r>
              <a:rPr lang="en-US" b="1" dirty="0"/>
              <a:t> </a:t>
            </a:r>
            <a:r>
              <a:rPr lang="en-US" b="1" dirty="0" err="1"/>
              <a:t>застави</a:t>
            </a:r>
            <a:r>
              <a:rPr lang="en-US" b="1" dirty="0"/>
              <a:t> (</a:t>
            </a:r>
            <a:r>
              <a:rPr lang="en-US" b="1" dirty="0" err="1"/>
              <a:t>іпотеки</a:t>
            </a:r>
            <a:r>
              <a:rPr lang="en-US" b="1" dirty="0"/>
              <a:t>).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7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16632"/>
            <a:ext cx="7488832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Принцип правової визначеності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i="1" dirty="0" smtClean="0"/>
              <a:t>Постанова </a:t>
            </a:r>
            <a:r>
              <a:rPr lang="uk-UA" i="1" dirty="0"/>
              <a:t>КГС </a:t>
            </a:r>
            <a:r>
              <a:rPr lang="en-US" i="1" dirty="0"/>
              <a:t>N </a:t>
            </a:r>
            <a:r>
              <a:rPr lang="ru-RU" i="1" dirty="0"/>
              <a:t>921/184/16-г/10 </a:t>
            </a:r>
            <a:r>
              <a:rPr lang="ru-RU" i="1" dirty="0" smtClean="0"/>
              <a:t>в</a:t>
            </a:r>
            <a:r>
              <a:rPr lang="uk-UA" i="1" dirty="0" smtClean="0"/>
              <a:t>ід 16.12.20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1772816"/>
            <a:ext cx="7776864" cy="48245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b="1" dirty="0"/>
              <a:t>13.06.2017</a:t>
            </a:r>
            <a:r>
              <a:rPr lang="ru-RU" dirty="0"/>
              <a:t> порушено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про </a:t>
            </a:r>
            <a:r>
              <a:rPr lang="ru-RU" dirty="0" err="1"/>
              <a:t>банкрутство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з </a:t>
            </a:r>
            <a:r>
              <a:rPr lang="ru-RU" dirty="0" err="1"/>
              <a:t>обмеженою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Мрія</a:t>
            </a:r>
            <a:r>
              <a:rPr lang="ru-RU" dirty="0" smtClean="0"/>
              <a:t> Центр»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b="1" dirty="0"/>
              <a:t>18.07.2017</a:t>
            </a:r>
            <a:r>
              <a:rPr lang="ru-RU" dirty="0"/>
              <a:t> ПІБ подав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ТОВ "</a:t>
            </a:r>
            <a:r>
              <a:rPr lang="ru-RU" dirty="0" err="1"/>
              <a:t>Мрія</a:t>
            </a:r>
            <a:r>
              <a:rPr lang="ru-RU" dirty="0"/>
              <a:t> Центр" в </a:t>
            </a:r>
            <a:r>
              <a:rPr lang="ru-RU" dirty="0" err="1"/>
              <a:t>сумі</a:t>
            </a:r>
            <a:r>
              <a:rPr lang="ru-RU" dirty="0"/>
              <a:t> 7 260 291 </a:t>
            </a:r>
            <a:r>
              <a:rPr lang="ru-RU" dirty="0" err="1"/>
              <a:t>грн</a:t>
            </a:r>
            <a:r>
              <a:rPr lang="ru-RU" dirty="0"/>
              <a:t> 30 коп</a:t>
            </a:r>
            <a:r>
              <a:rPr lang="ru-RU" dirty="0" smtClean="0"/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b="1" dirty="0"/>
              <a:t>14.11.2017 </a:t>
            </a:r>
            <a:r>
              <a:rPr lang="ru-RU" dirty="0" err="1" smtClean="0"/>
              <a:t>визнано</a:t>
            </a:r>
            <a:r>
              <a:rPr lang="ru-RU" dirty="0" smtClean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smtClean="0"/>
              <a:t>1 346 116 </a:t>
            </a:r>
            <a:r>
              <a:rPr lang="ru-RU" dirty="0" err="1"/>
              <a:t>грн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забезпечені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в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smtClean="0"/>
              <a:t>1 227 000 </a:t>
            </a:r>
            <a:r>
              <a:rPr lang="ru-RU" dirty="0"/>
              <a:t>грн</a:t>
            </a:r>
            <a:r>
              <a:rPr lang="ru-RU" dirty="0" smtClean="0"/>
              <a:t>. (</a:t>
            </a:r>
            <a:r>
              <a:rPr lang="ru-RU" dirty="0" err="1"/>
              <a:t>визначена</a:t>
            </a:r>
            <a:r>
              <a:rPr lang="ru-RU" dirty="0"/>
              <a:t> судом на </a:t>
            </a:r>
            <a:r>
              <a:rPr lang="ru-RU" dirty="0" err="1"/>
              <a:t>підставі</a:t>
            </a:r>
            <a:r>
              <a:rPr lang="ru-RU" dirty="0"/>
              <a:t> договору </a:t>
            </a:r>
            <a:r>
              <a:rPr lang="ru-RU" dirty="0" err="1"/>
              <a:t>іпотеки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дійшли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b="1" u="sng" dirty="0" err="1"/>
              <a:t>заставна</a:t>
            </a:r>
            <a:r>
              <a:rPr lang="ru-RU" b="1" u="sng" dirty="0"/>
              <a:t> </a:t>
            </a:r>
            <a:r>
              <a:rPr lang="ru-RU" b="1" u="sng" dirty="0" err="1"/>
              <a:t>вартість</a:t>
            </a:r>
            <a:r>
              <a:rPr lang="ru-RU" b="1" u="sng" dirty="0"/>
              <a:t> </a:t>
            </a:r>
            <a:r>
              <a:rPr lang="ru-RU" dirty="0"/>
              <a:t>предмету </a:t>
            </a:r>
            <a:r>
              <a:rPr lang="ru-RU" dirty="0" err="1"/>
              <a:t>іпотеки</a:t>
            </a:r>
            <a:r>
              <a:rPr lang="ru-RU" dirty="0"/>
              <a:t> становить </a:t>
            </a:r>
            <a:r>
              <a:rPr lang="ru-RU" dirty="0" smtClean="0"/>
              <a:t>1 227 000,00 </a:t>
            </a:r>
            <a:r>
              <a:rPr lang="ru-RU" dirty="0"/>
              <a:t>грн</a:t>
            </a:r>
            <a:r>
              <a:rPr lang="ru-RU" dirty="0" smtClean="0"/>
              <a:t>. станом на 06.03.13 – 7,99 грн./дол.)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ru-RU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b="1" dirty="0"/>
              <a:t>26.12.2017</a:t>
            </a:r>
            <a:r>
              <a:rPr lang="ru-RU" dirty="0"/>
              <a:t> </a:t>
            </a:r>
            <a:r>
              <a:rPr lang="ru-RU" dirty="0" err="1"/>
              <a:t>відкрито</a:t>
            </a:r>
            <a:r>
              <a:rPr lang="ru-RU" dirty="0"/>
              <a:t> </a:t>
            </a:r>
            <a:r>
              <a:rPr lang="ru-RU" dirty="0" err="1"/>
              <a:t>ліквідаційну</a:t>
            </a:r>
            <a:r>
              <a:rPr lang="ru-RU" dirty="0"/>
              <a:t> процедуру ТОВ "</a:t>
            </a:r>
            <a:r>
              <a:rPr lang="ru-RU" dirty="0" err="1"/>
              <a:t>Мрія</a:t>
            </a:r>
            <a:r>
              <a:rPr lang="ru-RU" dirty="0"/>
              <a:t> </a:t>
            </a:r>
            <a:r>
              <a:rPr lang="ru-RU" dirty="0" smtClean="0"/>
              <a:t>Центр»</a:t>
            </a:r>
            <a:endParaRPr lang="ru-RU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b="1" dirty="0"/>
              <a:t>27.03.2020 </a:t>
            </a:r>
            <a:r>
              <a:rPr lang="ru-RU" dirty="0" err="1"/>
              <a:t>відбувся</a:t>
            </a:r>
            <a:r>
              <a:rPr lang="ru-RU" dirty="0"/>
              <a:t> </a:t>
            </a:r>
            <a:r>
              <a:rPr lang="ru-RU" dirty="0" err="1"/>
              <a:t>аукціон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фактичної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предмета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склала</a:t>
            </a:r>
            <a:r>
              <a:rPr lang="ru-RU" dirty="0"/>
              <a:t> </a:t>
            </a:r>
            <a:r>
              <a:rPr lang="ru-RU" dirty="0" smtClean="0"/>
              <a:t>7 000 000 </a:t>
            </a:r>
            <a:r>
              <a:rPr lang="ru-RU" dirty="0"/>
              <a:t>грн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10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0"/>
            <a:ext cx="7488832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Принцип правової визначеності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i="1" dirty="0" smtClean="0"/>
              <a:t>Постанова </a:t>
            </a:r>
            <a:r>
              <a:rPr lang="uk-UA" i="1" dirty="0"/>
              <a:t>КГС </a:t>
            </a:r>
            <a:r>
              <a:rPr lang="en-US" i="1" dirty="0"/>
              <a:t>N </a:t>
            </a:r>
            <a:r>
              <a:rPr lang="ru-RU" i="1" dirty="0"/>
              <a:t>921/184/16-г/10 </a:t>
            </a:r>
            <a:r>
              <a:rPr lang="ru-RU" i="1" dirty="0" smtClean="0"/>
              <a:t>в</a:t>
            </a:r>
            <a:r>
              <a:rPr lang="uk-UA" i="1" dirty="0" smtClean="0"/>
              <a:t>ід 16.12.20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1656184"/>
            <a:ext cx="8064896" cy="48245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b="1" dirty="0"/>
              <a:t>31.03.2020</a:t>
            </a:r>
            <a:r>
              <a:rPr lang="ru-RU" dirty="0"/>
              <a:t> року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ліквідатора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Банку </a:t>
            </a:r>
            <a:r>
              <a:rPr lang="ru-RU" dirty="0" err="1"/>
              <a:t>надійшло</a:t>
            </a:r>
            <a:r>
              <a:rPr lang="ru-RU" dirty="0"/>
              <a:t> </a:t>
            </a:r>
            <a:r>
              <a:rPr lang="ru-RU" dirty="0" smtClean="0"/>
              <a:t>1 227 000 грн.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предмету </a:t>
            </a:r>
            <a:r>
              <a:rPr lang="ru-RU" dirty="0" err="1" smtClean="0"/>
              <a:t>іпотеки</a:t>
            </a:r>
            <a:endParaRPr lang="uk-UA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ru-RU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b="1" dirty="0" smtClean="0"/>
              <a:t>06.04.2020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ПІБ </a:t>
            </a:r>
            <a:r>
              <a:rPr lang="ru-RU" dirty="0" err="1" smtClean="0"/>
              <a:t>надійшла</a:t>
            </a:r>
            <a:r>
              <a:rPr lang="ru-RU" dirty="0" smtClean="0"/>
              <a:t> </a:t>
            </a:r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забезпеченим</a:t>
            </a:r>
            <a:r>
              <a:rPr lang="ru-RU" dirty="0"/>
              <a:t> кредитором ТОВ "</a:t>
            </a:r>
            <a:r>
              <a:rPr lang="ru-RU" dirty="0" err="1"/>
              <a:t>Мрія</a:t>
            </a:r>
            <a:r>
              <a:rPr lang="ru-RU" dirty="0"/>
              <a:t> Центр" в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smtClean="0"/>
              <a:t>7 000 000,00 грн. (</a:t>
            </a:r>
            <a:r>
              <a:rPr lang="ru-RU" dirty="0"/>
              <a:t>Великою Палатою Верховного Суду постанови у </a:t>
            </a:r>
            <a:r>
              <a:rPr lang="ru-RU" dirty="0" err="1"/>
              <a:t>справі</a:t>
            </a:r>
            <a:r>
              <a:rPr lang="ru-RU" dirty="0"/>
              <a:t> №902/492/17 </a:t>
            </a:r>
            <a:r>
              <a:rPr lang="ru-RU" dirty="0" err="1"/>
              <a:t>від</a:t>
            </a:r>
            <a:r>
              <a:rPr lang="ru-RU" dirty="0"/>
              <a:t> 15 </a:t>
            </a:r>
            <a:r>
              <a:rPr lang="ru-RU" dirty="0" err="1"/>
              <a:t>травня</a:t>
            </a:r>
            <a:r>
              <a:rPr lang="ru-RU" dirty="0"/>
              <a:t> 2018 року,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змінено</a:t>
            </a:r>
            <a:r>
              <a:rPr lang="ru-RU" dirty="0"/>
              <a:t> </a:t>
            </a:r>
            <a:r>
              <a:rPr lang="ru-RU" dirty="0" err="1"/>
              <a:t>правову</a:t>
            </a:r>
            <a:r>
              <a:rPr lang="ru-RU" dirty="0"/>
              <a:t> природу та порядок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кредитора до </a:t>
            </a:r>
            <a:r>
              <a:rPr lang="ru-RU" dirty="0" err="1"/>
              <a:t>боржника</a:t>
            </a:r>
            <a:r>
              <a:rPr lang="ru-RU" dirty="0"/>
              <a:t> як до </a:t>
            </a:r>
            <a:r>
              <a:rPr lang="ru-RU" dirty="0" err="1"/>
              <a:t>майнового</a:t>
            </a:r>
            <a:r>
              <a:rPr lang="ru-RU" dirty="0"/>
              <a:t> поручителя у </a:t>
            </a:r>
            <a:r>
              <a:rPr lang="ru-RU" dirty="0" err="1"/>
              <a:t>справі</a:t>
            </a:r>
            <a:r>
              <a:rPr lang="ru-RU" dirty="0"/>
              <a:t> про </a:t>
            </a:r>
            <a:r>
              <a:rPr lang="ru-RU" dirty="0" err="1" smtClean="0"/>
              <a:t>банкрутство</a:t>
            </a:r>
            <a:r>
              <a:rPr lang="ru-RU" dirty="0" smtClean="0"/>
              <a:t> – кредитор є </a:t>
            </a:r>
            <a:r>
              <a:rPr lang="ru-RU" dirty="0" err="1" smtClean="0"/>
              <a:t>забезпеченим</a:t>
            </a:r>
            <a:r>
              <a:rPr lang="ru-RU" dirty="0" smtClean="0"/>
              <a:t> на весь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за </a:t>
            </a:r>
            <a:r>
              <a:rPr lang="ru-RU" dirty="0" err="1" smtClean="0"/>
              <a:t>основним</a:t>
            </a:r>
            <a:r>
              <a:rPr lang="ru-RU" dirty="0" smtClean="0"/>
              <a:t> зобов</a:t>
            </a:r>
            <a:r>
              <a:rPr lang="en-US" dirty="0" smtClean="0"/>
              <a:t>’</a:t>
            </a:r>
            <a:r>
              <a:rPr lang="ru-RU" dirty="0" err="1" smtClean="0"/>
              <a:t>язанням</a:t>
            </a:r>
            <a:r>
              <a:rPr lang="ru-RU" dirty="0" smtClean="0"/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b="1" dirty="0"/>
              <a:t>29.05.2020</a:t>
            </a:r>
            <a:r>
              <a:rPr lang="ru-RU" dirty="0"/>
              <a:t> у </a:t>
            </a:r>
            <a:r>
              <a:rPr lang="ru-RU" dirty="0" err="1"/>
              <a:t>задоволенні</a:t>
            </a:r>
            <a:r>
              <a:rPr lang="ru-RU" dirty="0"/>
              <a:t> </a:t>
            </a:r>
            <a:r>
              <a:rPr lang="ru-RU" dirty="0" smtClean="0"/>
              <a:t>заяви </a:t>
            </a:r>
            <a:r>
              <a:rPr lang="ru-RU" dirty="0" err="1" smtClean="0"/>
              <a:t>відмовлено</a:t>
            </a:r>
            <a:r>
              <a:rPr lang="ru-RU" dirty="0" smtClean="0"/>
              <a:t> в 1 </a:t>
            </a:r>
            <a:r>
              <a:rPr lang="ru-RU" dirty="0" err="1" smtClean="0"/>
              <a:t>інстанції</a:t>
            </a:r>
            <a:endParaRPr lang="ru-RU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b="1" dirty="0"/>
              <a:t>05.10.2020</a:t>
            </a:r>
            <a:r>
              <a:rPr lang="ru-RU" dirty="0"/>
              <a:t> </a:t>
            </a:r>
            <a:r>
              <a:rPr lang="ru-RU" dirty="0" err="1"/>
              <a:t>апеляційну</a:t>
            </a:r>
            <a:r>
              <a:rPr lang="ru-RU" dirty="0"/>
              <a:t> </a:t>
            </a:r>
            <a:r>
              <a:rPr lang="ru-RU" dirty="0" err="1" smtClean="0"/>
              <a:t>скаргу</a:t>
            </a:r>
            <a:r>
              <a:rPr lang="ru-RU" dirty="0" smtClean="0"/>
              <a:t> </a:t>
            </a:r>
            <a:r>
              <a:rPr lang="ru-RU" dirty="0" err="1" smtClean="0"/>
              <a:t>залишено</a:t>
            </a:r>
            <a:r>
              <a:rPr lang="ru-RU" dirty="0" smtClean="0"/>
              <a:t> без </a:t>
            </a:r>
            <a:r>
              <a:rPr lang="ru-RU" dirty="0" err="1" smtClean="0"/>
              <a:t>задоволення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295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0"/>
            <a:ext cx="7488832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Принцип правової визначеності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i="1" dirty="0" smtClean="0"/>
              <a:t>Постанова </a:t>
            </a:r>
            <a:r>
              <a:rPr lang="uk-UA" i="1" dirty="0"/>
              <a:t>КГС </a:t>
            </a:r>
            <a:r>
              <a:rPr lang="en-US" i="1" dirty="0"/>
              <a:t>N </a:t>
            </a:r>
            <a:r>
              <a:rPr lang="ru-RU" i="1" dirty="0"/>
              <a:t>921/184/16-г/10 </a:t>
            </a:r>
            <a:r>
              <a:rPr lang="ru-RU" i="1" dirty="0" smtClean="0"/>
              <a:t>в</a:t>
            </a:r>
            <a:r>
              <a:rPr lang="uk-UA" i="1" dirty="0" smtClean="0"/>
              <a:t>ід 16.12.20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1656184"/>
            <a:ext cx="8064896" cy="5013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b="1" dirty="0" smtClean="0"/>
              <a:t>16.12.20</a:t>
            </a:r>
            <a:r>
              <a:rPr lang="uk-UA" dirty="0" smtClean="0"/>
              <a:t> – у задоволенні касаційної скарги відмовлено:</a:t>
            </a:r>
          </a:p>
          <a:p>
            <a:pPr marL="285750" indent="-285750" algn="ctr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 smtClean="0"/>
              <a:t>ю</a:t>
            </a:r>
            <a:r>
              <a:rPr lang="ru-RU" dirty="0" err="1" smtClean="0"/>
              <a:t>ридична</a:t>
            </a:r>
            <a:r>
              <a:rPr lang="ru-RU" dirty="0" smtClean="0"/>
              <a:t> </a:t>
            </a:r>
            <a:r>
              <a:rPr lang="ru-RU" dirty="0" err="1" smtClean="0"/>
              <a:t>визначеність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остаточність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(</a:t>
            </a:r>
            <a:r>
              <a:rPr lang="en-US" dirty="0"/>
              <a:t>res </a:t>
            </a:r>
            <a:r>
              <a:rPr lang="en-US" dirty="0" smtClean="0"/>
              <a:t>judicata</a:t>
            </a:r>
            <a:r>
              <a:rPr lang="uk-UA" dirty="0" smtClean="0"/>
              <a:t> - </a:t>
            </a:r>
            <a:r>
              <a:rPr lang="ru-RU" dirty="0" err="1"/>
              <a:t>остаточне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правомочного суду, яке вступило в силу, є </a:t>
            </a:r>
            <a:r>
              <a:rPr lang="ru-RU" dirty="0" err="1"/>
              <a:t>обов`язковим</a:t>
            </a:r>
            <a:r>
              <a:rPr lang="ru-RU" dirty="0"/>
              <a:t> для </a:t>
            </a:r>
            <a:r>
              <a:rPr lang="ru-RU" dirty="0" err="1"/>
              <a:t>сторін</a:t>
            </a:r>
            <a:r>
              <a:rPr lang="ru-RU" dirty="0"/>
              <a:t> і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переглядатися</a:t>
            </a:r>
            <a:r>
              <a:rPr lang="ru-RU" dirty="0" smtClean="0"/>
              <a:t>)</a:t>
            </a:r>
          </a:p>
          <a:p>
            <a:pPr marL="285750" indent="-285750" algn="ctr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 smtClean="0"/>
              <a:t>жодна</a:t>
            </a:r>
            <a:r>
              <a:rPr lang="ru-RU" dirty="0" smtClean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вимагати</a:t>
            </a:r>
            <a:r>
              <a:rPr lang="ru-RU" dirty="0"/>
              <a:t> перегляду остаточного і </a:t>
            </a:r>
            <a:r>
              <a:rPr lang="ru-RU" dirty="0" err="1"/>
              <a:t>обов`язкового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 метою повторного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нового </a:t>
            </a:r>
            <a:r>
              <a:rPr lang="ru-RU" dirty="0" err="1" smtClean="0"/>
              <a:t>вирішення</a:t>
            </a:r>
            <a:r>
              <a:rPr lang="ru-RU" dirty="0" smtClean="0"/>
              <a:t>;</a:t>
            </a:r>
          </a:p>
          <a:p>
            <a:pPr marL="285750" indent="-285750" algn="ctr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/>
              <a:t>судів</a:t>
            </a:r>
            <a:r>
              <a:rPr lang="ru-RU" dirty="0"/>
              <a:t>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інстанцій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перегляду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для </a:t>
            </a:r>
            <a:r>
              <a:rPr lang="ru-RU" dirty="0" err="1"/>
              <a:t>виправлення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 та </a:t>
            </a:r>
            <a:r>
              <a:rPr lang="ru-RU" dirty="0" err="1"/>
              <a:t>недоліків</a:t>
            </a:r>
            <a:r>
              <a:rPr lang="ru-RU" dirty="0"/>
              <a:t> </a:t>
            </a:r>
            <a:r>
              <a:rPr lang="ru-RU" dirty="0" err="1"/>
              <a:t>правосуддя</a:t>
            </a:r>
            <a:r>
              <a:rPr lang="ru-RU" dirty="0"/>
              <a:t>, але не для </a:t>
            </a:r>
            <a:r>
              <a:rPr lang="ru-RU" dirty="0" err="1"/>
              <a:t>здійснення</a:t>
            </a:r>
            <a:r>
              <a:rPr lang="ru-RU" dirty="0"/>
              <a:t> нового судового </a:t>
            </a:r>
            <a:r>
              <a:rPr lang="ru-RU" dirty="0" err="1" smtClean="0"/>
              <a:t>розгляду</a:t>
            </a:r>
            <a:endParaRPr lang="ru-RU" dirty="0" smtClean="0"/>
          </a:p>
          <a:p>
            <a:pPr marL="285750" indent="-285750" algn="ctr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smtClean="0"/>
              <a:t>Перегляд </a:t>
            </a:r>
            <a:r>
              <a:rPr lang="ru-RU" dirty="0"/>
              <a:t>не повинен </a:t>
            </a:r>
            <a:r>
              <a:rPr lang="ru-RU" dirty="0" err="1"/>
              <a:t>розглядатись</a:t>
            </a:r>
            <a:r>
              <a:rPr lang="ru-RU" dirty="0"/>
              <a:t> як </a:t>
            </a:r>
            <a:r>
              <a:rPr lang="ru-RU" dirty="0" err="1"/>
              <a:t>прихований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оскарження</a:t>
            </a:r>
            <a:r>
              <a:rPr lang="ru-RU" dirty="0"/>
              <a:t>, а сама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на один предмет не є </a:t>
            </a:r>
            <a:r>
              <a:rPr lang="ru-RU" dirty="0" err="1"/>
              <a:t>підставою</a:t>
            </a:r>
            <a:r>
              <a:rPr lang="ru-RU" dirty="0"/>
              <a:t> для повторного </a:t>
            </a:r>
            <a:r>
              <a:rPr lang="ru-RU" dirty="0" err="1"/>
              <a:t>розгляду</a:t>
            </a:r>
            <a:r>
              <a:rPr lang="ru-RU" dirty="0" smtClean="0"/>
              <a:t>.</a:t>
            </a:r>
          </a:p>
          <a:p>
            <a:pPr marL="285750" indent="-285750" algn="ctr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 smtClean="0"/>
              <a:t>Відступ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принципу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виправданим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коли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обумовлений</a:t>
            </a:r>
            <a:r>
              <a:rPr lang="ru-RU" dirty="0"/>
              <a:t> </a:t>
            </a:r>
            <a:r>
              <a:rPr lang="ru-RU" dirty="0" err="1"/>
              <a:t>особливими</a:t>
            </a:r>
            <a:r>
              <a:rPr lang="ru-RU" dirty="0"/>
              <a:t> та </a:t>
            </a:r>
            <a:r>
              <a:rPr lang="ru-RU" dirty="0" err="1"/>
              <a:t>непереборними</a:t>
            </a:r>
            <a:r>
              <a:rPr lang="ru-RU" dirty="0"/>
              <a:t> </a:t>
            </a:r>
            <a:r>
              <a:rPr lang="ru-RU" dirty="0" err="1"/>
              <a:t>обставинами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603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88640"/>
            <a:ext cx="7488832" cy="963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Принцип правової визначеності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i="1" dirty="0" smtClean="0"/>
              <a:t>Постанова </a:t>
            </a:r>
            <a:r>
              <a:rPr lang="uk-UA" i="1" dirty="0"/>
              <a:t>КГС </a:t>
            </a:r>
            <a:r>
              <a:rPr lang="en-US" i="1" dirty="0"/>
              <a:t>N </a:t>
            </a:r>
            <a:r>
              <a:rPr lang="ru-RU" i="1" dirty="0"/>
              <a:t>921/184/16-г/10 </a:t>
            </a:r>
            <a:r>
              <a:rPr lang="ru-RU" i="1" dirty="0" smtClean="0"/>
              <a:t>в</a:t>
            </a:r>
            <a:r>
              <a:rPr lang="uk-UA" i="1" dirty="0" smtClean="0"/>
              <a:t>ід 16.12.20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1656184"/>
            <a:ext cx="8064896" cy="5013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2000" b="1" dirty="0" smtClean="0"/>
              <a:t>16.12.20</a:t>
            </a:r>
            <a:r>
              <a:rPr lang="uk-UA" sz="2000" dirty="0" smtClean="0"/>
              <a:t> – касаційну скаргу залишено без задоволення:</a:t>
            </a:r>
          </a:p>
          <a:p>
            <a:pPr marL="285750" indent="-285750" algn="ctr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sz="2000" dirty="0" err="1" smtClean="0"/>
              <a:t>повторне</a:t>
            </a:r>
            <a:r>
              <a:rPr lang="ru-RU" sz="2000" dirty="0" smtClean="0"/>
              <a:t> </a:t>
            </a:r>
            <a:r>
              <a:rPr lang="ru-RU" sz="2000" dirty="0" err="1"/>
              <a:t>звернення</a:t>
            </a:r>
            <a:r>
              <a:rPr lang="ru-RU" sz="2000" dirty="0"/>
              <a:t> до </a:t>
            </a:r>
            <a:r>
              <a:rPr lang="ru-RU" sz="2000" dirty="0" err="1"/>
              <a:t>господарського</a:t>
            </a:r>
            <a:r>
              <a:rPr lang="ru-RU" sz="2000" dirty="0"/>
              <a:t> суду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заявою</a:t>
            </a:r>
            <a:r>
              <a:rPr lang="ru-RU" sz="2000" dirty="0"/>
              <a:t> про </a:t>
            </a:r>
            <a:r>
              <a:rPr lang="ru-RU" sz="2000" dirty="0" err="1"/>
              <a:t>визнання</a:t>
            </a:r>
            <a:r>
              <a:rPr lang="ru-RU" sz="2000" dirty="0"/>
              <a:t> </a:t>
            </a:r>
            <a:r>
              <a:rPr lang="ru-RU" sz="2000" dirty="0" err="1"/>
              <a:t>забезпеченим</a:t>
            </a:r>
            <a:r>
              <a:rPr lang="ru-RU" sz="2000" dirty="0"/>
              <a:t> кредитором </a:t>
            </a:r>
            <a:r>
              <a:rPr lang="ru-RU" sz="2000" dirty="0" err="1"/>
              <a:t>щодо</a:t>
            </a:r>
            <a:r>
              <a:rPr lang="ru-RU" sz="2000" dirty="0"/>
              <a:t> предмету </a:t>
            </a:r>
            <a:r>
              <a:rPr lang="ru-RU" sz="2000" dirty="0" err="1"/>
              <a:t>забезпечення</a:t>
            </a:r>
            <a:r>
              <a:rPr lang="ru-RU" sz="2000" dirty="0"/>
              <a:t>, </a:t>
            </a:r>
            <a:r>
              <a:rPr lang="ru-RU" sz="2000" dirty="0" err="1"/>
              <a:t>відомості</a:t>
            </a:r>
            <a:r>
              <a:rPr lang="ru-RU" sz="2000" dirty="0"/>
              <a:t> про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вже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окремо</a:t>
            </a:r>
            <a:r>
              <a:rPr lang="ru-RU" sz="2000" dirty="0"/>
              <a:t> включено (внесено) до </a:t>
            </a:r>
            <a:r>
              <a:rPr lang="ru-RU" sz="2000" dirty="0" err="1"/>
              <a:t>реєстру</a:t>
            </a:r>
            <a:r>
              <a:rPr lang="ru-RU" sz="2000" dirty="0"/>
              <a:t>, як і </a:t>
            </a:r>
            <a:r>
              <a:rPr lang="ru-RU" sz="2000" dirty="0" err="1"/>
              <a:t>розгляд</a:t>
            </a:r>
            <a:r>
              <a:rPr lang="ru-RU" sz="2000" dirty="0"/>
              <a:t> заяви про </a:t>
            </a:r>
            <a:r>
              <a:rPr lang="ru-RU" sz="2000" dirty="0" err="1"/>
              <a:t>визнання</a:t>
            </a:r>
            <a:r>
              <a:rPr lang="ru-RU" sz="2000" dirty="0"/>
              <a:t> </a:t>
            </a:r>
            <a:r>
              <a:rPr lang="ru-RU" sz="2000" dirty="0" err="1"/>
              <a:t>забезпеченим</a:t>
            </a:r>
            <a:r>
              <a:rPr lang="ru-RU" sz="2000" dirty="0"/>
              <a:t> кредитором </a:t>
            </a:r>
            <a:r>
              <a:rPr lang="ru-RU" sz="2000" dirty="0" err="1"/>
              <a:t>інакше</a:t>
            </a:r>
            <a:r>
              <a:rPr lang="ru-RU" sz="2000" dirty="0"/>
              <a:t> як поза межами </a:t>
            </a:r>
            <a:r>
              <a:rPr lang="ru-RU" sz="2000" dirty="0" err="1"/>
              <a:t>попереднього</a:t>
            </a:r>
            <a:r>
              <a:rPr lang="ru-RU" sz="2000" dirty="0"/>
              <a:t> </a:t>
            </a:r>
            <a:r>
              <a:rPr lang="ru-RU" sz="2000" dirty="0" err="1"/>
              <a:t>засідання</a:t>
            </a:r>
            <a:r>
              <a:rPr lang="ru-RU" sz="2000" dirty="0"/>
              <a:t> суду </a:t>
            </a:r>
            <a:r>
              <a:rPr lang="ru-RU" sz="2000" dirty="0" err="1"/>
              <a:t>ні</a:t>
            </a:r>
            <a:r>
              <a:rPr lang="ru-RU" sz="2000" dirty="0"/>
              <a:t> </a:t>
            </a:r>
            <a:r>
              <a:rPr lang="ru-RU" sz="2000" dirty="0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Законом </a:t>
            </a:r>
            <a:r>
              <a:rPr lang="ru-RU" sz="2000" dirty="0" err="1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України</a:t>
            </a:r>
            <a:r>
              <a:rPr lang="ru-RU" sz="2000" dirty="0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 "Про </a:t>
            </a:r>
            <a:r>
              <a:rPr lang="ru-RU" sz="2000" dirty="0" err="1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відновлення</a:t>
            </a:r>
            <a:r>
              <a:rPr lang="ru-RU" sz="2000" dirty="0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 </a:t>
            </a:r>
            <a:r>
              <a:rPr lang="ru-RU" sz="2000" dirty="0" err="1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платоспроможності</a:t>
            </a:r>
            <a:r>
              <a:rPr lang="ru-RU" sz="2000" dirty="0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 </a:t>
            </a:r>
            <a:r>
              <a:rPr lang="ru-RU" sz="2000" dirty="0" err="1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боржника</a:t>
            </a:r>
            <a:r>
              <a:rPr lang="ru-RU" sz="2000" dirty="0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 </a:t>
            </a:r>
            <a:r>
              <a:rPr lang="ru-RU" sz="2000" dirty="0" err="1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або</a:t>
            </a:r>
            <a:r>
              <a:rPr lang="ru-RU" sz="2000" dirty="0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 </a:t>
            </a:r>
            <a:r>
              <a:rPr lang="ru-RU" sz="2000" dirty="0" err="1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визнання</a:t>
            </a:r>
            <a:r>
              <a:rPr lang="ru-RU" sz="2000" dirty="0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 </a:t>
            </a:r>
            <a:r>
              <a:rPr lang="ru-RU" sz="2000" dirty="0" err="1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його</a:t>
            </a:r>
            <a:r>
              <a:rPr lang="ru-RU" sz="2000" dirty="0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 </a:t>
            </a:r>
            <a:r>
              <a:rPr lang="ru-RU" sz="2000" dirty="0" err="1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банкрутом</a:t>
            </a:r>
            <a:r>
              <a:rPr lang="ru-RU" sz="2000" dirty="0">
                <a:hlinkClick r:id="rId2" tooltip="Про відновлення платоспроможності боржника або визнання його банкрутом; нормативно-правовий акт № 2343-XII від 14.05.1992"/>
              </a:rPr>
              <a:t>"</a:t>
            </a:r>
            <a:r>
              <a:rPr lang="ru-RU" sz="2000" dirty="0"/>
              <a:t>, в порядку </a:t>
            </a:r>
            <a:r>
              <a:rPr lang="ru-RU" sz="2000" dirty="0">
                <a:hlinkClick r:id="rId3" tooltip="Про відновлення платоспроможності боржника або визнання його банкрутом; нормативно-правовий акт № 2343-XII від 14.05.1992"/>
              </a:rPr>
              <a:t>ст. 23 </a:t>
            </a:r>
            <a:r>
              <a:rPr lang="ru-RU" sz="2000" dirty="0" err="1">
                <a:hlinkClick r:id="rId3" tooltip="Про відновлення платоспроможності боржника або визнання його банкрутом; нормативно-правовий акт № 2343-XII від 14.05.1992"/>
              </a:rPr>
              <a:t>цього</a:t>
            </a:r>
            <a:r>
              <a:rPr lang="ru-RU" sz="2000" dirty="0">
                <a:hlinkClick r:id="rId3" tooltip="Про відновлення платоспроможності боржника або визнання його банкрутом; нормативно-правовий акт № 2343-XII від 14.05.1992"/>
              </a:rPr>
              <a:t> Закону</a:t>
            </a:r>
            <a:r>
              <a:rPr lang="ru-RU" sz="2000" dirty="0"/>
              <a:t>, </a:t>
            </a:r>
            <a:r>
              <a:rPr lang="ru-RU" sz="2000" dirty="0" err="1"/>
              <a:t>ані</a:t>
            </a:r>
            <a:r>
              <a:rPr lang="ru-RU" sz="2000" dirty="0"/>
              <a:t> </a:t>
            </a:r>
            <a:r>
              <a:rPr lang="ru-RU" sz="2000" dirty="0">
                <a:hlinkClick r:id="rId4" tooltip="Кодекс України з процедур банкрутства; нормативно-правовий акт № 2597-VIII від 18.10.2018"/>
              </a:rPr>
              <a:t>Кодексом </a:t>
            </a:r>
            <a:r>
              <a:rPr lang="ru-RU" sz="2000" dirty="0" err="1">
                <a:hlinkClick r:id="rId4" tooltip="Кодекс України з процедур банкрутства; нормативно-правовий акт № 2597-VIII від 18.10.2018"/>
              </a:rPr>
              <a:t>України</a:t>
            </a:r>
            <a:r>
              <a:rPr lang="ru-RU" sz="2000" dirty="0">
                <a:hlinkClick r:id="rId4" tooltip="Кодекс України з процедур банкрутства; нормативно-правовий акт № 2597-VIII від 18.10.2018"/>
              </a:rPr>
              <a:t> з процедур </a:t>
            </a:r>
            <a:r>
              <a:rPr lang="ru-RU" sz="2000" dirty="0" err="1">
                <a:hlinkClick r:id="rId4" tooltip="Кодекс України з процедур банкрутства; нормативно-правовий акт № 2597-VIII від 18.10.2018"/>
              </a:rPr>
              <a:t>банкрутства</a:t>
            </a:r>
            <a:r>
              <a:rPr lang="ru-RU" sz="2000" dirty="0"/>
              <a:t>, в порядку </a:t>
            </a:r>
            <a:r>
              <a:rPr lang="ru-RU" sz="2000" dirty="0">
                <a:hlinkClick r:id="rId5" tooltip="Кодекс України з процедур банкрутства; нормативно-правовий акт № 2597-VIII від 18.10.2018"/>
              </a:rPr>
              <a:t>ст. 45 </a:t>
            </a:r>
            <a:r>
              <a:rPr lang="ru-RU" sz="2000" dirty="0" err="1">
                <a:hlinkClick r:id="rId5" tooltip="Кодекс України з процедур банкрутства; нормативно-правовий акт № 2597-VIII від 18.10.2018"/>
              </a:rPr>
              <a:t>цього</a:t>
            </a:r>
            <a:r>
              <a:rPr lang="ru-RU" sz="2000" dirty="0">
                <a:hlinkClick r:id="rId5" tooltip="Кодекс України з процедур банкрутства; нормативно-правовий акт № 2597-VIII від 18.10.2018"/>
              </a:rPr>
              <a:t> кодексу</a:t>
            </a:r>
            <a:r>
              <a:rPr lang="ru-RU" sz="2000" dirty="0"/>
              <a:t> не </a:t>
            </a:r>
            <a:r>
              <a:rPr lang="ru-RU" sz="2000" dirty="0" err="1"/>
              <a:t>передбачено</a:t>
            </a:r>
            <a:r>
              <a:rPr lang="ru-RU" sz="2000" dirty="0" smtClean="0"/>
              <a:t>.</a:t>
            </a:r>
            <a:endParaRPr lang="uk-UA" sz="2000" dirty="0" smtClean="0"/>
          </a:p>
          <a:p>
            <a:pPr marL="285750" indent="-285750" algn="ctr" fontAlgn="base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5797550" algn="l"/>
              </a:tabLst>
              <a:defRPr/>
            </a:pPr>
            <a:endParaRPr lang="uk-UA" sz="2000" dirty="0"/>
          </a:p>
          <a:p>
            <a:pPr algn="ctr" fontAlgn="base">
              <a:spcBef>
                <a:spcPct val="0"/>
              </a:spcBef>
              <a:spcAft>
                <a:spcPts val="1200"/>
              </a:spcAft>
              <a:tabLst>
                <a:tab pos="5797550" algn="l"/>
              </a:tabLst>
              <a:defRPr/>
            </a:pPr>
            <a:r>
              <a:rPr lang="uk-UA" sz="3200" b="1" dirty="0" smtClean="0">
                <a:solidFill>
                  <a:srgbClr val="FF0000"/>
                </a:solidFill>
              </a:rPr>
              <a:t>Ціна для кредитора – 5,7 </a:t>
            </a:r>
            <a:r>
              <a:rPr lang="uk-UA" sz="3200" b="1" dirty="0" err="1" smtClean="0">
                <a:solidFill>
                  <a:srgbClr val="FF0000"/>
                </a:solidFill>
              </a:rPr>
              <a:t>млн.грн</a:t>
            </a:r>
            <a:r>
              <a:rPr lang="uk-UA" sz="3200" b="1" dirty="0" smtClean="0">
                <a:solidFill>
                  <a:srgbClr val="FF0000"/>
                </a:solidFill>
              </a:rPr>
              <a:t>.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46651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Кодекс «</a:t>
            </a:r>
            <a:r>
              <a:rPr lang="uk-UA" sz="2800" b="1" dirty="0" err="1" smtClean="0"/>
              <a:t>прокредиторський</a:t>
            </a:r>
            <a:r>
              <a:rPr lang="uk-UA" sz="2800" b="1" dirty="0" smtClean="0"/>
              <a:t>»?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1658670"/>
            <a:ext cx="2520280" cy="14822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 провадження без рішення суду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1658670"/>
            <a:ext cx="2592288" cy="14822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суду відмовити в разі спору про право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17907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Двойная стрелка влево/вправо 1"/>
          <p:cNvSpPr/>
          <p:nvPr/>
        </p:nvSpPr>
        <p:spPr>
          <a:xfrm>
            <a:off x="5220072" y="2219799"/>
            <a:ext cx="792088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3356992"/>
            <a:ext cx="2520280" cy="14822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кредиторів визначати умови продажу майна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3356992"/>
            <a:ext cx="2592288" cy="14822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 суд, якщо 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арбітражник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згоден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5220072" y="3918121"/>
            <a:ext cx="792088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627784" y="5115054"/>
            <a:ext cx="2520280" cy="14822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зняти 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арбітражника</a:t>
            </a:r>
            <a:endParaRPr lang="uk-UA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84168" y="5115054"/>
            <a:ext cx="2592288" cy="14822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 нового судом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Двойная стрелка влево/вправо 23"/>
          <p:cNvSpPr/>
          <p:nvPr/>
        </p:nvSpPr>
        <p:spPr>
          <a:xfrm>
            <a:off x="5220072" y="5676183"/>
            <a:ext cx="792088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4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44824"/>
            <a:ext cx="7920880" cy="40324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uk-UA" sz="3200" b="1" dirty="0" smtClean="0"/>
              <a:t>Суд</a:t>
            </a:r>
            <a:r>
              <a:rPr lang="uk-UA" sz="3200" dirty="0" smtClean="0"/>
              <a:t> </a:t>
            </a:r>
            <a:r>
              <a:rPr lang="uk-UA" sz="3200" b="1" dirty="0" smtClean="0"/>
              <a:t>керує ходом судового</a:t>
            </a:r>
            <a:r>
              <a:rPr lang="uk-UA" sz="3200" dirty="0" smtClean="0"/>
              <a:t> </a:t>
            </a:r>
            <a:r>
              <a:rPr lang="uk-UA" sz="3200" b="1" dirty="0" smtClean="0"/>
              <a:t>процесу</a:t>
            </a:r>
          </a:p>
          <a:p>
            <a:endParaRPr lang="uk-UA" sz="3200" dirty="0" smtClean="0"/>
          </a:p>
          <a:p>
            <a:pPr algn="r"/>
            <a:r>
              <a:rPr lang="uk-UA" sz="3200" dirty="0"/>
              <a:t>п</a:t>
            </a:r>
            <a:r>
              <a:rPr lang="uk-UA" sz="3200" dirty="0" smtClean="0"/>
              <a:t>. 1 ч. 5 ст. 13 ГПК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8309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46651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Кодекс «</a:t>
            </a:r>
            <a:r>
              <a:rPr lang="uk-UA" sz="2800" b="1" dirty="0" err="1" smtClean="0"/>
              <a:t>прокредиторський</a:t>
            </a:r>
            <a:r>
              <a:rPr lang="uk-UA" sz="2800" b="1" dirty="0" smtClean="0"/>
              <a:t>»?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1658670"/>
            <a:ext cx="2520280" cy="1842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скорочено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1658670"/>
            <a:ext cx="2592288" cy="1842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приймаються судом (мораторій автоматично)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КОВІД-продовж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17907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Двойная стрелка влево/вправо 1"/>
          <p:cNvSpPr/>
          <p:nvPr/>
        </p:nvSpPr>
        <p:spPr>
          <a:xfrm>
            <a:off x="5220072" y="2219799"/>
            <a:ext cx="792088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3789040"/>
            <a:ext cx="2520280" cy="2520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кредиторів ініціювати припинення справи про банкрутство фізичної особи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3789040"/>
            <a:ext cx="2592288" cy="2520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Чіткий перелік підстав і рішення за судом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5220072" y="4869160"/>
            <a:ext cx="792088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7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46651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Строки (час = гроші)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556792"/>
            <a:ext cx="8064896" cy="24482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ЄСПЛ: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справедливий і публічний розгляд справ впродовж розумного строку (п. 1 ст. 6 Конвенції)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язок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швидкого здійснення правосуддя покладається, в першу чергу, на відповідні державні судові органи;</a:t>
            </a:r>
          </a:p>
        </p:txBody>
      </p:sp>
      <p:pic>
        <p:nvPicPr>
          <p:cNvPr id="252937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91087"/>
            <a:ext cx="2581976" cy="1778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699792" y="4005064"/>
            <a:ext cx="6192688" cy="26642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Розумним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 строк, що є об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процесуальних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процесуальних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своєчасного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(без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невиправданих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зволікань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судового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46651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Строки (час = гроші)</a:t>
            </a:r>
          </a:p>
        </p:txBody>
      </p:sp>
      <p:pic>
        <p:nvPicPr>
          <p:cNvPr id="252937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91087"/>
            <a:ext cx="2581976" cy="1778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699792" y="1700808"/>
            <a:ext cx="6192688" cy="49685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Підготовче засідання – до 14 – 20 днів (відкриття провадження)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Попереднє засідання – 70 днів – 3 місяця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(визнання вимог кредиторів)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Підсумкове засідання – до 170 днів з моменту відкриття провадження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(перехід в санацію або ліквідацію)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Санація – строк не встановлено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Ліквідація – до 12 місяців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32549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Хронологія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(1 рік «підготовчого» періоду)</a:t>
            </a:r>
            <a:endParaRPr lang="en-US" sz="2800" b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1730973"/>
            <a:ext cx="7632848" cy="1409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18.10.2018 – прийнято ВР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21.04.2019 – набрання чинності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21.10.2019 – введено в дію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4016742"/>
            <a:ext cx="7632848" cy="25806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20.09.2019 – довірча власність (виключення з </a:t>
            </a:r>
            <a:r>
              <a:rPr lang="uk-UA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ліквід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маси)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02.10.2019 – продаж майна </a:t>
            </a:r>
            <a:r>
              <a:rPr lang="uk-UA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підприємств 50%+ лише в процедурі санації, план якої погоджено органом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2606747"/>
            <a:ext cx="7632848" cy="21602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800" dirty="0" smtClean="0">
                <a:solidFill>
                  <a:srgbClr val="FF0000"/>
                </a:solidFill>
              </a:rPr>
              <a:t>29.08.2019 – Верховна Рада ІХ скликання</a:t>
            </a:r>
            <a:endParaRPr lang="uk-U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9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-51534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Хронологія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(зміни…)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1628800"/>
            <a:ext cx="7632848" cy="5127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03.10.2019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 МЮ забрали функцію з формування і </a:t>
            </a:r>
            <a:r>
              <a:rPr lang="uk-UA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реалізацїі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щодо електронної торгової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19.12.2019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заборона банкрутства </a:t>
            </a:r>
            <a:r>
              <a:rPr lang="uk-UA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Чорноморнафтогаз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крім як за рішенням власника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05.06.2020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заборона банкрутства </a:t>
            </a: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казенних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підприємств, оформлення права власності на придбану з торгів нерухомість, 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 АК за заявою ініціюючого кредитора або боржника-ФО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заборона банкрутства підприємств, що включені до </a:t>
            </a: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таких, що беруть участь в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врегулювання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теплопостачальних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теплогенеруючих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централізованого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водопостачання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водовідведення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1" u="sng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спожиті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енергоносії</a:t>
            </a:r>
            <a:endParaRPr lang="uk-UA" sz="2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-51534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Хронологія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(зміни…)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1628801"/>
            <a:ext cx="7632848" cy="47525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18.06.2020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«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Ковідні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зміни» - проведення зборів кредиторів і комітету дистанційно або шляхом опитування, зняття відповідальності з АК за невчинення дій через 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Ковід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 процесуальних строків (в </a:t>
            </a:r>
            <a:r>
              <a:rPr lang="uk-UA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uk-UA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строк попереднього засідання, процедури розпорядження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моратор</a:t>
            </a:r>
            <a:r>
              <a:rPr lang="uk-UA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ію</a:t>
            </a:r>
            <a:r>
              <a:rPr lang="uk-UA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заборона на відкриття проваджень за вимогами кредиторів, що виникли з 12.03.20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продовжено боржнику строк на звернення до суду через неплатоспроможність, право кредиторів зупинити реалізацію майна (за свій кошт), зупинення нарахування % за 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реструктуризованими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зобв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язаннями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(санація, реструктуризація боргів боржника)</a:t>
            </a:r>
            <a:endParaRPr lang="uk-UA" sz="2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06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88640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Хронологія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dirty="0" smtClean="0"/>
              <a:t>(зміни…)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1628801"/>
            <a:ext cx="7632848" cy="47525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19.06.2020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закон про ринки капіталу (ліквідаційний </a:t>
            </a:r>
            <a:r>
              <a:rPr lang="uk-UA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неттінг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16.09.2020 –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продовжено дію мораторію по валютних кредитах (з 21.10.20 до 21.04.2021)</a:t>
            </a:r>
            <a:endParaRPr lang="uk-UA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Слои">
  <a:themeElements>
    <a:clrScheme name="Слои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3728</TotalTime>
  <Words>1538</Words>
  <Application>Microsoft Office PowerPoint</Application>
  <PresentationFormat>Экран 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2_Слои</vt:lpstr>
      <vt:lpstr>Наступ на права кредиторів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Доказування в господарському процесі:</dc:title>
  <dc:creator>virtuoz17</dc:creator>
  <cp:lastModifiedBy>Roman</cp:lastModifiedBy>
  <cp:revision>88</cp:revision>
  <dcterms:created xsi:type="dcterms:W3CDTF">2018-02-15T22:01:43Z</dcterms:created>
  <dcterms:modified xsi:type="dcterms:W3CDTF">2021-05-18T05:02:05Z</dcterms:modified>
</cp:coreProperties>
</file>