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0" r:id="rId5"/>
    <p:sldId id="261" r:id="rId6"/>
    <p:sldId id="257" r:id="rId7"/>
    <p:sldId id="259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F3FF"/>
    <a:srgbClr val="09DB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EEB64D-25B8-4319-8E9F-43F09CC030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889D554-BD71-42C8-8593-E247178D1928}">
      <dgm:prSet/>
      <dgm:spPr/>
      <dgm:t>
        <a:bodyPr/>
        <a:lstStyle/>
        <a:p>
          <a:pPr rtl="0"/>
          <a:r>
            <a:rPr lang="ru-RU" dirty="0" err="1" smtClean="0"/>
            <a:t>Вимогу</a:t>
          </a:r>
          <a:r>
            <a:rPr lang="ru-RU" dirty="0" smtClean="0"/>
            <a:t> про </a:t>
          </a:r>
          <a:r>
            <a:rPr lang="ru-RU" dirty="0" err="1" smtClean="0"/>
            <a:t>видачу</a:t>
          </a:r>
          <a:r>
            <a:rPr lang="ru-RU" dirty="0" smtClean="0"/>
            <a:t> особи </a:t>
          </a:r>
          <a:r>
            <a:rPr lang="ru-RU" dirty="0" err="1" smtClean="0"/>
            <a:t>може</a:t>
          </a:r>
          <a:r>
            <a:rPr lang="ru-RU" dirty="0" smtClean="0"/>
            <a:t> </a:t>
          </a:r>
          <a:r>
            <a:rPr lang="ru-RU" dirty="0" err="1" smtClean="0"/>
            <a:t>пред'явити</a:t>
          </a:r>
          <a:r>
            <a:rPr lang="ru-RU" dirty="0" smtClean="0"/>
            <a:t> держава:</a:t>
          </a:r>
          <a:br>
            <a:rPr lang="ru-RU" dirty="0" smtClean="0"/>
          </a:br>
          <a:endParaRPr lang="uk-UA" dirty="0"/>
        </a:p>
      </dgm:t>
    </dgm:pt>
    <dgm:pt modelId="{7D2DE215-F0EE-415D-B569-FCF696C277AC}" type="parTrans" cxnId="{4F0C3BB1-9943-4B8D-A094-0763D0F94E46}">
      <dgm:prSet/>
      <dgm:spPr/>
      <dgm:t>
        <a:bodyPr/>
        <a:lstStyle/>
        <a:p>
          <a:endParaRPr lang="ru-RU"/>
        </a:p>
      </dgm:t>
    </dgm:pt>
    <dgm:pt modelId="{2791F426-F86E-4E63-A56D-AF0B5C167341}" type="sibTrans" cxnId="{4F0C3BB1-9943-4B8D-A094-0763D0F94E46}">
      <dgm:prSet/>
      <dgm:spPr/>
      <dgm:t>
        <a:bodyPr/>
        <a:lstStyle/>
        <a:p>
          <a:endParaRPr lang="ru-RU"/>
        </a:p>
      </dgm:t>
    </dgm:pt>
    <dgm:pt modelId="{DD1BB2BE-BD7E-4B1E-87EE-EFAFA31E0560}" type="pres">
      <dgm:prSet presAssocID="{A8EEB64D-25B8-4319-8E9F-43F09CC03035}" presName="linear" presStyleCnt="0">
        <dgm:presLayoutVars>
          <dgm:animLvl val="lvl"/>
          <dgm:resizeHandles val="exact"/>
        </dgm:presLayoutVars>
      </dgm:prSet>
      <dgm:spPr/>
    </dgm:pt>
    <dgm:pt modelId="{01D06377-4FF1-4A04-B878-4D2346A142DD}" type="pres">
      <dgm:prSet presAssocID="{B889D554-BD71-42C8-8593-E247178D192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FA68784-3A36-45B7-BEA2-92553B5BF4AA}" type="presOf" srcId="{B889D554-BD71-42C8-8593-E247178D1928}" destId="{01D06377-4FF1-4A04-B878-4D2346A142DD}" srcOrd="0" destOrd="0" presId="urn:microsoft.com/office/officeart/2005/8/layout/vList2"/>
    <dgm:cxn modelId="{4F0C3BB1-9943-4B8D-A094-0763D0F94E46}" srcId="{A8EEB64D-25B8-4319-8E9F-43F09CC03035}" destId="{B889D554-BD71-42C8-8593-E247178D1928}" srcOrd="0" destOrd="0" parTransId="{7D2DE215-F0EE-415D-B569-FCF696C277AC}" sibTransId="{2791F426-F86E-4E63-A56D-AF0B5C167341}"/>
    <dgm:cxn modelId="{1A87F3C8-52E6-411D-9E5E-DFC1077A0735}" type="presOf" srcId="{A8EEB64D-25B8-4319-8E9F-43F09CC03035}" destId="{DD1BB2BE-BD7E-4B1E-87EE-EFAFA31E0560}" srcOrd="0" destOrd="0" presId="urn:microsoft.com/office/officeart/2005/8/layout/vList2"/>
    <dgm:cxn modelId="{5FA7BD25-0E44-44C7-9625-C5989A591802}" type="presParOf" srcId="{DD1BB2BE-BD7E-4B1E-87EE-EFAFA31E0560}" destId="{01D06377-4FF1-4A04-B878-4D2346A142DD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9956B2-4A87-4927-9E8C-39716269BAA5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D5BFEC2F-0F1E-4E25-800B-B8386C9CCF13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dirty="0" err="1" smtClean="0"/>
            <a:t>громадянином</a:t>
          </a:r>
          <a:r>
            <a:rPr lang="ru-RU" dirty="0" smtClean="0"/>
            <a:t> </a:t>
          </a:r>
          <a:r>
            <a:rPr lang="ru-RU" dirty="0" err="1" smtClean="0"/>
            <a:t>якої</a:t>
          </a:r>
          <a:r>
            <a:rPr lang="ru-RU" dirty="0" smtClean="0"/>
            <a:t> </a:t>
          </a: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злочинець</a:t>
          </a:r>
          <a:r>
            <a:rPr lang="ru-RU" dirty="0" smtClean="0"/>
            <a:t>;</a:t>
          </a:r>
          <a:endParaRPr lang="ru-RU" dirty="0"/>
        </a:p>
      </dgm:t>
    </dgm:pt>
    <dgm:pt modelId="{363543E4-752E-4B8D-8E28-89CE09D75FEA}" type="parTrans" cxnId="{C29D0265-4663-4769-BFED-69BF658B75B6}">
      <dgm:prSet/>
      <dgm:spPr/>
      <dgm:t>
        <a:bodyPr/>
        <a:lstStyle/>
        <a:p>
          <a:endParaRPr lang="ru-RU"/>
        </a:p>
      </dgm:t>
    </dgm:pt>
    <dgm:pt modelId="{43C3F7F2-C982-483A-9D3C-EEEF9A56C9E8}" type="sibTrans" cxnId="{C29D0265-4663-4769-BFED-69BF658B75B6}">
      <dgm:prSet/>
      <dgm:spPr/>
      <dgm:t>
        <a:bodyPr/>
        <a:lstStyle/>
        <a:p>
          <a:endParaRPr lang="ru-RU"/>
        </a:p>
      </dgm:t>
    </dgm:pt>
    <dgm:pt modelId="{DE5DF508-892F-4167-9C72-9A0651C91230}">
      <dgm:prSet/>
      <dgm:spPr/>
      <dgm:t>
        <a:bodyPr/>
        <a:lstStyle/>
        <a:p>
          <a:pPr rtl="0"/>
          <a:r>
            <a:rPr lang="ru-RU" dirty="0" smtClean="0"/>
            <a:t>- на </a:t>
          </a:r>
          <a:r>
            <a:rPr lang="ru-RU" dirty="0" err="1" smtClean="0"/>
            <a:t>території</a:t>
          </a:r>
          <a:r>
            <a:rPr lang="ru-RU" dirty="0" smtClean="0"/>
            <a:t> </a:t>
          </a:r>
          <a:r>
            <a:rPr lang="ru-RU" dirty="0" err="1" smtClean="0"/>
            <a:t>якої</a:t>
          </a:r>
          <a:r>
            <a:rPr lang="ru-RU" dirty="0" smtClean="0"/>
            <a:t> вчинено </a:t>
          </a:r>
          <a:r>
            <a:rPr lang="ru-RU" dirty="0" err="1" smtClean="0"/>
            <a:t>злочин</a:t>
          </a:r>
          <a:r>
            <a:rPr lang="ru-RU" dirty="0" smtClean="0"/>
            <a:t>;</a:t>
          </a:r>
          <a:endParaRPr lang="ru-RU" dirty="0"/>
        </a:p>
      </dgm:t>
    </dgm:pt>
    <dgm:pt modelId="{ED86E6E9-B6CC-4F13-B78C-0500094D007A}" type="parTrans" cxnId="{3E84A739-95EA-413B-A4FE-11884F7F9ABF}">
      <dgm:prSet/>
      <dgm:spPr/>
      <dgm:t>
        <a:bodyPr/>
        <a:lstStyle/>
        <a:p>
          <a:endParaRPr lang="ru-RU"/>
        </a:p>
      </dgm:t>
    </dgm:pt>
    <dgm:pt modelId="{75CC6F24-F7A6-4604-A05C-5C4BE108820A}" type="sibTrans" cxnId="{3E84A739-95EA-413B-A4FE-11884F7F9ABF}">
      <dgm:prSet/>
      <dgm:spPr/>
      <dgm:t>
        <a:bodyPr/>
        <a:lstStyle/>
        <a:p>
          <a:endParaRPr lang="ru-RU"/>
        </a:p>
      </dgm:t>
    </dgm:pt>
    <dgm:pt modelId="{1D69217B-2611-449F-BCE3-9E7F49D3022F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dirty="0" err="1" smtClean="0"/>
            <a:t>якій</a:t>
          </a:r>
          <a:r>
            <a:rPr lang="ru-RU" dirty="0" smtClean="0"/>
            <a:t> </a:t>
          </a:r>
          <a:r>
            <a:rPr lang="ru-RU" dirty="0" err="1" smtClean="0"/>
            <a:t>завдано</a:t>
          </a:r>
          <a:r>
            <a:rPr lang="ru-RU" dirty="0" smtClean="0"/>
            <a:t> шкоду </a:t>
          </a:r>
          <a:r>
            <a:rPr lang="ru-RU" dirty="0" err="1" smtClean="0"/>
            <a:t>злочином</a:t>
          </a:r>
          <a:r>
            <a:rPr lang="ru-RU" dirty="0" smtClean="0"/>
            <a:t>.</a:t>
          </a:r>
          <a:endParaRPr lang="ru-RU" dirty="0"/>
        </a:p>
      </dgm:t>
    </dgm:pt>
    <dgm:pt modelId="{2E16EF35-066C-431B-8168-668D242A6D60}" type="parTrans" cxnId="{48A80561-6E9D-4365-B7B6-DCF38307E026}">
      <dgm:prSet/>
      <dgm:spPr/>
      <dgm:t>
        <a:bodyPr/>
        <a:lstStyle/>
        <a:p>
          <a:endParaRPr lang="ru-RU"/>
        </a:p>
      </dgm:t>
    </dgm:pt>
    <dgm:pt modelId="{0D0B7A25-3FB6-4145-9EDB-56DA01509763}" type="sibTrans" cxnId="{48A80561-6E9D-4365-B7B6-DCF38307E026}">
      <dgm:prSet/>
      <dgm:spPr/>
      <dgm:t>
        <a:bodyPr/>
        <a:lstStyle/>
        <a:p>
          <a:endParaRPr lang="ru-RU"/>
        </a:p>
      </dgm:t>
    </dgm:pt>
    <dgm:pt modelId="{40A8F137-1643-4242-9489-0A5EC870A9E3}">
      <dgm:prSet/>
      <dgm:spPr/>
      <dgm:t>
        <a:bodyPr/>
        <a:lstStyle/>
        <a:p>
          <a:pPr rtl="0"/>
          <a:r>
            <a:rPr lang="uk-UA" dirty="0" smtClean="0"/>
            <a:t>Вимога оскаржується . Дії адвоката : </a:t>
          </a:r>
          <a:endParaRPr lang="ru-RU" dirty="0"/>
        </a:p>
      </dgm:t>
    </dgm:pt>
    <dgm:pt modelId="{9360F68E-B1A0-4361-B5D5-0BF6AEA164A9}" type="parTrans" cxnId="{B83CCDAB-559E-423E-A829-3B409924D4AD}">
      <dgm:prSet/>
      <dgm:spPr/>
      <dgm:t>
        <a:bodyPr/>
        <a:lstStyle/>
        <a:p>
          <a:endParaRPr lang="ru-RU"/>
        </a:p>
      </dgm:t>
    </dgm:pt>
    <dgm:pt modelId="{030AA72B-2E87-4065-BDA0-E154B759B65A}" type="sibTrans" cxnId="{B83CCDAB-559E-423E-A829-3B409924D4AD}">
      <dgm:prSet/>
      <dgm:spPr/>
      <dgm:t>
        <a:bodyPr/>
        <a:lstStyle/>
        <a:p>
          <a:endParaRPr lang="ru-RU"/>
        </a:p>
      </dgm:t>
    </dgm:pt>
    <dgm:pt modelId="{C94AE252-B70B-4E5F-9C78-71820428EE87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dirty="0" smtClean="0"/>
            <a:t>Скарга в запитуючій державі.(Росія)</a:t>
          </a:r>
          <a:endParaRPr lang="ru-RU" dirty="0"/>
        </a:p>
      </dgm:t>
    </dgm:pt>
    <dgm:pt modelId="{6D468EE9-ECD7-4855-A5D9-00D55D60409F}" type="parTrans" cxnId="{B6721F14-97E6-4307-A9BA-CCF2231E108F}">
      <dgm:prSet/>
      <dgm:spPr/>
      <dgm:t>
        <a:bodyPr/>
        <a:lstStyle/>
        <a:p>
          <a:endParaRPr lang="ru-RU"/>
        </a:p>
      </dgm:t>
    </dgm:pt>
    <dgm:pt modelId="{5EC35594-F64A-4E11-B67B-79D535A209BC}" type="sibTrans" cxnId="{B6721F14-97E6-4307-A9BA-CCF2231E108F}">
      <dgm:prSet/>
      <dgm:spPr/>
      <dgm:t>
        <a:bodyPr/>
        <a:lstStyle/>
        <a:p>
          <a:endParaRPr lang="ru-RU"/>
        </a:p>
      </dgm:t>
    </dgm:pt>
    <dgm:pt modelId="{521814F3-FC43-4600-BD12-1F08277E18BF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dirty="0" smtClean="0"/>
            <a:t>Скарга в запитуваній державі(Австрія)</a:t>
          </a:r>
          <a:endParaRPr lang="ru-RU" dirty="0"/>
        </a:p>
      </dgm:t>
    </dgm:pt>
    <dgm:pt modelId="{9E09D159-C6C0-4794-A64B-B30751FBB110}" type="parTrans" cxnId="{D30B98B1-4CA1-4FDE-B4DF-A37F073666BA}">
      <dgm:prSet/>
      <dgm:spPr/>
      <dgm:t>
        <a:bodyPr/>
        <a:lstStyle/>
        <a:p>
          <a:endParaRPr lang="ru-RU"/>
        </a:p>
      </dgm:t>
    </dgm:pt>
    <dgm:pt modelId="{EDD3D6CA-FD80-4690-A084-3CC4531C4574}" type="sibTrans" cxnId="{D30B98B1-4CA1-4FDE-B4DF-A37F073666BA}">
      <dgm:prSet/>
      <dgm:spPr/>
      <dgm:t>
        <a:bodyPr/>
        <a:lstStyle/>
        <a:p>
          <a:endParaRPr lang="ru-RU"/>
        </a:p>
      </dgm:t>
    </dgm:pt>
    <dgm:pt modelId="{CC484D8A-3753-4C51-BEA2-DFF4684ABBB0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dirty="0" smtClean="0"/>
            <a:t>Оскарження Європейського ордеру (висновок Комісії Інтерполу про політичне переслідування, якщо особа не підданий ЄС).</a:t>
          </a:r>
          <a:endParaRPr lang="ru-RU" dirty="0"/>
        </a:p>
      </dgm:t>
    </dgm:pt>
    <dgm:pt modelId="{4B201328-9047-4585-9C8E-C1F8712E5988}" type="parTrans" cxnId="{5A3660F4-F8BC-4414-8EE5-685DED975C9E}">
      <dgm:prSet/>
      <dgm:spPr/>
      <dgm:t>
        <a:bodyPr/>
        <a:lstStyle/>
        <a:p>
          <a:endParaRPr lang="ru-RU"/>
        </a:p>
      </dgm:t>
    </dgm:pt>
    <dgm:pt modelId="{7F8A0FF8-DBEA-49B1-86BE-4DF5266F2446}" type="sibTrans" cxnId="{5A3660F4-F8BC-4414-8EE5-685DED975C9E}">
      <dgm:prSet/>
      <dgm:spPr/>
      <dgm:t>
        <a:bodyPr/>
        <a:lstStyle/>
        <a:p>
          <a:endParaRPr lang="ru-RU"/>
        </a:p>
      </dgm:t>
    </dgm:pt>
    <dgm:pt modelId="{B821309E-A6E9-4ADD-9FC5-F6D9D972EA8B}">
      <dgm:prSet/>
      <dgm:spPr/>
      <dgm:t>
        <a:bodyPr/>
        <a:lstStyle/>
        <a:p>
          <a:pPr rtl="0"/>
          <a:endParaRPr lang="uk-UA" dirty="0"/>
        </a:p>
      </dgm:t>
    </dgm:pt>
    <dgm:pt modelId="{97CA4728-6A6A-4159-A19B-3771CC8F7C5C}" type="parTrans" cxnId="{69215E27-FAB8-420E-8BA2-CB851AABFD99}">
      <dgm:prSet/>
      <dgm:spPr/>
      <dgm:t>
        <a:bodyPr/>
        <a:lstStyle/>
        <a:p>
          <a:endParaRPr lang="ru-RU"/>
        </a:p>
      </dgm:t>
    </dgm:pt>
    <dgm:pt modelId="{5B62F511-57C3-4EE5-9E82-F1FC3E473F74}" type="sibTrans" cxnId="{69215E27-FAB8-420E-8BA2-CB851AABFD99}">
      <dgm:prSet/>
      <dgm:spPr/>
      <dgm:t>
        <a:bodyPr/>
        <a:lstStyle/>
        <a:p>
          <a:endParaRPr lang="ru-RU"/>
        </a:p>
      </dgm:t>
    </dgm:pt>
    <dgm:pt modelId="{BEE14F9C-A462-4D25-BF64-C5A0693EC850}">
      <dgm:prSet/>
      <dgm:spPr/>
      <dgm:t>
        <a:bodyPr/>
        <a:lstStyle/>
        <a:p>
          <a:pPr rtl="0"/>
          <a:endParaRPr lang="uk-UA" dirty="0"/>
        </a:p>
      </dgm:t>
    </dgm:pt>
    <dgm:pt modelId="{85A79AEC-31D5-4ECE-8033-A6AB4A0E176B}" type="parTrans" cxnId="{E3C293E0-68AD-4C88-9E0A-221F58782F8F}">
      <dgm:prSet/>
      <dgm:spPr/>
      <dgm:t>
        <a:bodyPr/>
        <a:lstStyle/>
        <a:p>
          <a:endParaRPr lang="ru-RU"/>
        </a:p>
      </dgm:t>
    </dgm:pt>
    <dgm:pt modelId="{9EA3A229-E518-4388-AAFC-022776AF42BB}" type="sibTrans" cxnId="{E3C293E0-68AD-4C88-9E0A-221F58782F8F}">
      <dgm:prSet/>
      <dgm:spPr/>
      <dgm:t>
        <a:bodyPr/>
        <a:lstStyle/>
        <a:p>
          <a:endParaRPr lang="ru-RU"/>
        </a:p>
      </dgm:t>
    </dgm:pt>
    <dgm:pt modelId="{39EF0564-305E-4B8B-A650-DB277ABB6015}" type="pres">
      <dgm:prSet presAssocID="{329956B2-4A87-4927-9E8C-39716269BAA5}" presName="linear" presStyleCnt="0">
        <dgm:presLayoutVars>
          <dgm:animLvl val="lvl"/>
          <dgm:resizeHandles val="exact"/>
        </dgm:presLayoutVars>
      </dgm:prSet>
      <dgm:spPr/>
    </dgm:pt>
    <dgm:pt modelId="{5C7EA0C7-F51C-46F8-8D5C-F9A953B8CCD3}" type="pres">
      <dgm:prSet presAssocID="{D5BFEC2F-0F1E-4E25-800B-B8386C9CCF1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CCD4261-587D-4493-A25C-DFE5379A89E5}" type="pres">
      <dgm:prSet presAssocID="{43C3F7F2-C982-483A-9D3C-EEEF9A56C9E8}" presName="spacer" presStyleCnt="0"/>
      <dgm:spPr/>
    </dgm:pt>
    <dgm:pt modelId="{BCD96D4C-53B9-4B60-B38A-5080A4B4D872}" type="pres">
      <dgm:prSet presAssocID="{DE5DF508-892F-4167-9C72-9A0651C9123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81FFD45-10F8-479E-8287-019909F27ADE}" type="pres">
      <dgm:prSet presAssocID="{75CC6F24-F7A6-4604-A05C-5C4BE108820A}" presName="spacer" presStyleCnt="0"/>
      <dgm:spPr/>
    </dgm:pt>
    <dgm:pt modelId="{DCFF7A5D-1EEA-4C80-B50E-EC6F88FDB8D8}" type="pres">
      <dgm:prSet presAssocID="{1D69217B-2611-449F-BCE3-9E7F49D3022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89AA228-AC13-4969-892C-E019719E9AF5}" type="pres">
      <dgm:prSet presAssocID="{0D0B7A25-3FB6-4145-9EDB-56DA01509763}" presName="spacer" presStyleCnt="0"/>
      <dgm:spPr/>
    </dgm:pt>
    <dgm:pt modelId="{0FD0A5BA-30E3-4FC1-ACCC-1D2DADD897E9}" type="pres">
      <dgm:prSet presAssocID="{40A8F137-1643-4242-9489-0A5EC870A9E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FCDFAAB-1DA5-4E65-A2E3-CFFA45196ACC}" type="pres">
      <dgm:prSet presAssocID="{40A8F137-1643-4242-9489-0A5EC870A9E3}" presName="childText" presStyleLbl="revTx" presStyleIdx="0" presStyleCnt="1">
        <dgm:presLayoutVars>
          <dgm:bulletEnabled val="1"/>
        </dgm:presLayoutVars>
      </dgm:prSet>
      <dgm:spPr/>
    </dgm:pt>
    <dgm:pt modelId="{1219A78C-6BF8-4212-8CBD-C85521260152}" type="pres">
      <dgm:prSet presAssocID="{B821309E-A6E9-4ADD-9FC5-F6D9D972EA8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D0989F6-3870-4AAF-94B2-9648AF1CB5AF}" type="pres">
      <dgm:prSet presAssocID="{5B62F511-57C3-4EE5-9E82-F1FC3E473F74}" presName="spacer" presStyleCnt="0"/>
      <dgm:spPr/>
    </dgm:pt>
    <dgm:pt modelId="{B391B13D-FB1E-4B32-A05B-4F4576B9C8D1}" type="pres">
      <dgm:prSet presAssocID="{BEE14F9C-A462-4D25-BF64-C5A0693EC85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EB87C36-6B41-4694-9FC6-19D8F8844078}" type="presOf" srcId="{329956B2-4A87-4927-9E8C-39716269BAA5}" destId="{39EF0564-305E-4B8B-A650-DB277ABB6015}" srcOrd="0" destOrd="0" presId="urn:microsoft.com/office/officeart/2005/8/layout/vList2"/>
    <dgm:cxn modelId="{EA459D59-CA56-4089-AA76-1E63E8B3F49C}" type="presOf" srcId="{521814F3-FC43-4600-BD12-1F08277E18BF}" destId="{9FCDFAAB-1DA5-4E65-A2E3-CFFA45196ACC}" srcOrd="0" destOrd="1" presId="urn:microsoft.com/office/officeart/2005/8/layout/vList2"/>
    <dgm:cxn modelId="{E3C293E0-68AD-4C88-9E0A-221F58782F8F}" srcId="{329956B2-4A87-4927-9E8C-39716269BAA5}" destId="{BEE14F9C-A462-4D25-BF64-C5A0693EC850}" srcOrd="5" destOrd="0" parTransId="{85A79AEC-31D5-4ECE-8033-A6AB4A0E176B}" sibTransId="{9EA3A229-E518-4388-AAFC-022776AF42BB}"/>
    <dgm:cxn modelId="{B6721F14-97E6-4307-A9BA-CCF2231E108F}" srcId="{40A8F137-1643-4242-9489-0A5EC870A9E3}" destId="{C94AE252-B70B-4E5F-9C78-71820428EE87}" srcOrd="0" destOrd="0" parTransId="{6D468EE9-ECD7-4855-A5D9-00D55D60409F}" sibTransId="{5EC35594-F64A-4E11-B67B-79D535A209BC}"/>
    <dgm:cxn modelId="{A24AB654-A9E8-42EB-B1F2-014AACE28C0E}" type="presOf" srcId="{C94AE252-B70B-4E5F-9C78-71820428EE87}" destId="{9FCDFAAB-1DA5-4E65-A2E3-CFFA45196ACC}" srcOrd="0" destOrd="0" presId="urn:microsoft.com/office/officeart/2005/8/layout/vList2"/>
    <dgm:cxn modelId="{4AB49245-C044-4B17-A39A-FEBC80A79247}" type="presOf" srcId="{D5BFEC2F-0F1E-4E25-800B-B8386C9CCF13}" destId="{5C7EA0C7-F51C-46F8-8D5C-F9A953B8CCD3}" srcOrd="0" destOrd="0" presId="urn:microsoft.com/office/officeart/2005/8/layout/vList2"/>
    <dgm:cxn modelId="{F307A7E4-EAD8-4389-8C15-65BA45ECE54D}" type="presOf" srcId="{BEE14F9C-A462-4D25-BF64-C5A0693EC850}" destId="{B391B13D-FB1E-4B32-A05B-4F4576B9C8D1}" srcOrd="0" destOrd="0" presId="urn:microsoft.com/office/officeart/2005/8/layout/vList2"/>
    <dgm:cxn modelId="{5A3660F4-F8BC-4414-8EE5-685DED975C9E}" srcId="{40A8F137-1643-4242-9489-0A5EC870A9E3}" destId="{CC484D8A-3753-4C51-BEA2-DFF4684ABBB0}" srcOrd="2" destOrd="0" parTransId="{4B201328-9047-4585-9C8E-C1F8712E5988}" sibTransId="{7F8A0FF8-DBEA-49B1-86BE-4DF5266F2446}"/>
    <dgm:cxn modelId="{6DECEDAE-B416-43D6-A4CE-011CE66DA51A}" type="presOf" srcId="{DE5DF508-892F-4167-9C72-9A0651C91230}" destId="{BCD96D4C-53B9-4B60-B38A-5080A4B4D872}" srcOrd="0" destOrd="0" presId="urn:microsoft.com/office/officeart/2005/8/layout/vList2"/>
    <dgm:cxn modelId="{3E84A739-95EA-413B-A4FE-11884F7F9ABF}" srcId="{329956B2-4A87-4927-9E8C-39716269BAA5}" destId="{DE5DF508-892F-4167-9C72-9A0651C91230}" srcOrd="1" destOrd="0" parTransId="{ED86E6E9-B6CC-4F13-B78C-0500094D007A}" sibTransId="{75CC6F24-F7A6-4604-A05C-5C4BE108820A}"/>
    <dgm:cxn modelId="{B83CCDAB-559E-423E-A829-3B409924D4AD}" srcId="{329956B2-4A87-4927-9E8C-39716269BAA5}" destId="{40A8F137-1643-4242-9489-0A5EC870A9E3}" srcOrd="3" destOrd="0" parTransId="{9360F68E-B1A0-4361-B5D5-0BF6AEA164A9}" sibTransId="{030AA72B-2E87-4065-BDA0-E154B759B65A}"/>
    <dgm:cxn modelId="{69215E27-FAB8-420E-8BA2-CB851AABFD99}" srcId="{329956B2-4A87-4927-9E8C-39716269BAA5}" destId="{B821309E-A6E9-4ADD-9FC5-F6D9D972EA8B}" srcOrd="4" destOrd="0" parTransId="{97CA4728-6A6A-4159-A19B-3771CC8F7C5C}" sibTransId="{5B62F511-57C3-4EE5-9E82-F1FC3E473F74}"/>
    <dgm:cxn modelId="{829BFC05-B3D5-4A6F-82F6-B7EDB95C6594}" type="presOf" srcId="{B821309E-A6E9-4ADD-9FC5-F6D9D972EA8B}" destId="{1219A78C-6BF8-4212-8CBD-C85521260152}" srcOrd="0" destOrd="0" presId="urn:microsoft.com/office/officeart/2005/8/layout/vList2"/>
    <dgm:cxn modelId="{48A80561-6E9D-4365-B7B6-DCF38307E026}" srcId="{329956B2-4A87-4927-9E8C-39716269BAA5}" destId="{1D69217B-2611-449F-BCE3-9E7F49D3022F}" srcOrd="2" destOrd="0" parTransId="{2E16EF35-066C-431B-8168-668D242A6D60}" sibTransId="{0D0B7A25-3FB6-4145-9EDB-56DA01509763}"/>
    <dgm:cxn modelId="{D30B98B1-4CA1-4FDE-B4DF-A37F073666BA}" srcId="{40A8F137-1643-4242-9489-0A5EC870A9E3}" destId="{521814F3-FC43-4600-BD12-1F08277E18BF}" srcOrd="1" destOrd="0" parTransId="{9E09D159-C6C0-4794-A64B-B30751FBB110}" sibTransId="{EDD3D6CA-FD80-4690-A084-3CC4531C4574}"/>
    <dgm:cxn modelId="{C29D0265-4663-4769-BFED-69BF658B75B6}" srcId="{329956B2-4A87-4927-9E8C-39716269BAA5}" destId="{D5BFEC2F-0F1E-4E25-800B-B8386C9CCF13}" srcOrd="0" destOrd="0" parTransId="{363543E4-752E-4B8D-8E28-89CE09D75FEA}" sibTransId="{43C3F7F2-C982-483A-9D3C-EEEF9A56C9E8}"/>
    <dgm:cxn modelId="{B5C2E433-F34A-4979-BE0F-682783826261}" type="presOf" srcId="{40A8F137-1643-4242-9489-0A5EC870A9E3}" destId="{0FD0A5BA-30E3-4FC1-ACCC-1D2DADD897E9}" srcOrd="0" destOrd="0" presId="urn:microsoft.com/office/officeart/2005/8/layout/vList2"/>
    <dgm:cxn modelId="{17635470-93AC-4199-9AF1-82CFCDA1F292}" type="presOf" srcId="{CC484D8A-3753-4C51-BEA2-DFF4684ABBB0}" destId="{9FCDFAAB-1DA5-4E65-A2E3-CFFA45196ACC}" srcOrd="0" destOrd="2" presId="urn:microsoft.com/office/officeart/2005/8/layout/vList2"/>
    <dgm:cxn modelId="{95312BE3-5593-40DA-B84F-5A0DBF40B191}" type="presOf" srcId="{1D69217B-2611-449F-BCE3-9E7F49D3022F}" destId="{DCFF7A5D-1EEA-4C80-B50E-EC6F88FDB8D8}" srcOrd="0" destOrd="0" presId="urn:microsoft.com/office/officeart/2005/8/layout/vList2"/>
    <dgm:cxn modelId="{61089AFE-553D-4686-A39E-B645FB31262A}" type="presParOf" srcId="{39EF0564-305E-4B8B-A650-DB277ABB6015}" destId="{5C7EA0C7-F51C-46F8-8D5C-F9A953B8CCD3}" srcOrd="0" destOrd="0" presId="urn:microsoft.com/office/officeart/2005/8/layout/vList2"/>
    <dgm:cxn modelId="{5A7212EE-987F-4FE2-9C01-AD57C7A58E10}" type="presParOf" srcId="{39EF0564-305E-4B8B-A650-DB277ABB6015}" destId="{8CCD4261-587D-4493-A25C-DFE5379A89E5}" srcOrd="1" destOrd="0" presId="urn:microsoft.com/office/officeart/2005/8/layout/vList2"/>
    <dgm:cxn modelId="{4C251157-4B9A-4B24-9927-85ACF4CF1137}" type="presParOf" srcId="{39EF0564-305E-4B8B-A650-DB277ABB6015}" destId="{BCD96D4C-53B9-4B60-B38A-5080A4B4D872}" srcOrd="2" destOrd="0" presId="urn:microsoft.com/office/officeart/2005/8/layout/vList2"/>
    <dgm:cxn modelId="{19764225-F965-4481-A10B-2DA8D3D3E81F}" type="presParOf" srcId="{39EF0564-305E-4B8B-A650-DB277ABB6015}" destId="{B81FFD45-10F8-479E-8287-019909F27ADE}" srcOrd="3" destOrd="0" presId="urn:microsoft.com/office/officeart/2005/8/layout/vList2"/>
    <dgm:cxn modelId="{0A08A0E6-EE66-4589-B611-6CEE9F466ED7}" type="presParOf" srcId="{39EF0564-305E-4B8B-A650-DB277ABB6015}" destId="{DCFF7A5D-1EEA-4C80-B50E-EC6F88FDB8D8}" srcOrd="4" destOrd="0" presId="urn:microsoft.com/office/officeart/2005/8/layout/vList2"/>
    <dgm:cxn modelId="{5CB7C94B-8FCD-40FF-B8F4-E799DC657AD0}" type="presParOf" srcId="{39EF0564-305E-4B8B-A650-DB277ABB6015}" destId="{189AA228-AC13-4969-892C-E019719E9AF5}" srcOrd="5" destOrd="0" presId="urn:microsoft.com/office/officeart/2005/8/layout/vList2"/>
    <dgm:cxn modelId="{E079C380-01B4-4188-9A7A-58C1655C894B}" type="presParOf" srcId="{39EF0564-305E-4B8B-A650-DB277ABB6015}" destId="{0FD0A5BA-30E3-4FC1-ACCC-1D2DADD897E9}" srcOrd="6" destOrd="0" presId="urn:microsoft.com/office/officeart/2005/8/layout/vList2"/>
    <dgm:cxn modelId="{A9B6EABE-400C-432E-9044-F50595CCC3E2}" type="presParOf" srcId="{39EF0564-305E-4B8B-A650-DB277ABB6015}" destId="{9FCDFAAB-1DA5-4E65-A2E3-CFFA45196ACC}" srcOrd="7" destOrd="0" presId="urn:microsoft.com/office/officeart/2005/8/layout/vList2"/>
    <dgm:cxn modelId="{C46AAEA8-5D04-49DF-8EC7-500B7C7C3B18}" type="presParOf" srcId="{39EF0564-305E-4B8B-A650-DB277ABB6015}" destId="{1219A78C-6BF8-4212-8CBD-C85521260152}" srcOrd="8" destOrd="0" presId="urn:microsoft.com/office/officeart/2005/8/layout/vList2"/>
    <dgm:cxn modelId="{CAB75DA1-4B9E-4CCB-9739-9A028DB085AF}" type="presParOf" srcId="{39EF0564-305E-4B8B-A650-DB277ABB6015}" destId="{4D0989F6-3870-4AAF-94B2-9648AF1CB5AF}" srcOrd="9" destOrd="0" presId="urn:microsoft.com/office/officeart/2005/8/layout/vList2"/>
    <dgm:cxn modelId="{BE3EC526-65DC-4919-B253-71EBDDA39599}" type="presParOf" srcId="{39EF0564-305E-4B8B-A650-DB277ABB6015}" destId="{B391B13D-FB1E-4B32-A05B-4F4576B9C8D1}" srcOrd="10" destOrd="0" presId="urn:microsoft.com/office/officeart/2005/8/layout/vList2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8821D-F88C-41FC-901E-5EA1FEB19EC0}" type="datetimeFigureOut">
              <a:rPr lang="uk-UA" smtClean="0"/>
              <a:pPr/>
              <a:t>18.03.2021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50FA-0D19-4AF4-AA76-142BB948FD1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3671-17" TargetMode="External"/><Relationship Id="rId2" Type="http://schemas.openxmlformats.org/officeDocument/2006/relationships/hyperlink" Target="https://zakon.rada.gov.ua/laws/show/995_0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651-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60653" cy="66437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uk-UA" sz="4800" dirty="0" smtClean="0">
                <a:latin typeface="Palatino Linotype" pitchFamily="18" charset="0"/>
              </a:rPr>
              <a:t/>
            </a:r>
            <a:br>
              <a:rPr lang="uk-UA" sz="4800" dirty="0" smtClean="0">
                <a:latin typeface="Palatino Linotype" pitchFamily="18" charset="0"/>
              </a:rPr>
            </a:br>
            <a:r>
              <a:rPr lang="uk-UA" b="1" dirty="0" smtClean="0">
                <a:latin typeface="Palatino Linotype" pitchFamily="18" charset="0"/>
              </a:rPr>
              <a:t>Маліцька  </a:t>
            </a:r>
            <a:r>
              <a:rPr lang="uk-UA" b="1" dirty="0">
                <a:latin typeface="Palatino Linotype" pitchFamily="18" charset="0"/>
              </a:rPr>
              <a:t>Ірина </a:t>
            </a:r>
            <a:r>
              <a:rPr lang="uk-UA" sz="4000" dirty="0" smtClean="0">
                <a:latin typeface="Palatino Linotype" pitchFamily="18" charset="0"/>
              </a:rPr>
              <a:t/>
            </a:r>
            <a:br>
              <a:rPr lang="uk-UA" sz="4000" dirty="0" smtClean="0">
                <a:latin typeface="Palatino Linotype" pitchFamily="18" charset="0"/>
              </a:rPr>
            </a:br>
            <a:r>
              <a:rPr lang="uk-UA" sz="4800" dirty="0" smtClean="0"/>
              <a:t> </a:t>
            </a:r>
            <a:r>
              <a:rPr lang="uk-UA" sz="3200" b="1" dirty="0" smtClean="0"/>
              <a:t>АДВОКАТ </a:t>
            </a:r>
            <a:r>
              <a:rPr lang="uk-UA" sz="4800" dirty="0"/>
              <a:t/>
            </a:r>
            <a:br>
              <a:rPr lang="uk-UA" sz="4800" dirty="0"/>
            </a:br>
            <a:r>
              <a:rPr lang="uk-UA" sz="4800" dirty="0" smtClean="0"/>
              <a:t>  </a:t>
            </a:r>
            <a:r>
              <a:rPr lang="uk-UA" sz="2400" b="1" dirty="0" smtClean="0">
                <a:solidFill>
                  <a:srgbClr val="FF0000"/>
                </a:solidFill>
              </a:rPr>
              <a:t>Керуючий партнер </a:t>
            </a:r>
            <a:r>
              <a:rPr lang="uk-UA" sz="2400" b="1" dirty="0" smtClean="0">
                <a:solidFill>
                  <a:srgbClr val="FF0000"/>
                </a:solidFill>
              </a:rPr>
              <a:t>АО«АДВОКАРЕС</a:t>
            </a:r>
            <a:r>
              <a:rPr lang="uk-UA" sz="2400" b="1" dirty="0" smtClean="0">
                <a:solidFill>
                  <a:srgbClr val="FF0000"/>
                </a:solidFill>
              </a:rPr>
              <a:t>»</a:t>
            </a:r>
            <a:br>
              <a:rPr lang="uk-UA" sz="2400" b="1" dirty="0" smtClean="0">
                <a:solidFill>
                  <a:srgbClr val="FF0000"/>
                </a:solidFill>
              </a:rPr>
            </a:br>
            <a:r>
              <a:rPr lang="uk-UA" sz="2400" b="1" dirty="0" smtClean="0">
                <a:solidFill>
                  <a:srgbClr val="FF0000"/>
                </a:solidFill>
              </a:rPr>
              <a:t>Директор ЮК “АДВОКАРЕ</a:t>
            </a:r>
            <a:r>
              <a:rPr lang="uk-UA" sz="2400" b="1" i="1" dirty="0" smtClean="0">
                <a:solidFill>
                  <a:srgbClr val="FF0000"/>
                </a:solidFill>
              </a:rPr>
              <a:t>”</a:t>
            </a:r>
            <a:br>
              <a:rPr lang="uk-UA" sz="2400" b="1" i="1" dirty="0" smtClean="0">
                <a:solidFill>
                  <a:srgbClr val="FF0000"/>
                </a:solidFill>
              </a:rPr>
            </a:br>
            <a:r>
              <a:rPr lang="uk-UA" sz="4800" dirty="0"/>
              <a:t/>
            </a:r>
            <a:br>
              <a:rPr lang="uk-UA" sz="4800" dirty="0"/>
            </a:br>
            <a:r>
              <a:rPr lang="uk-UA" sz="4000" b="1" dirty="0" smtClean="0"/>
              <a:t>Т</a:t>
            </a:r>
            <a:r>
              <a:rPr lang="uk-UA" sz="4000" b="1" dirty="0" smtClean="0"/>
              <a:t>актика супроводу </a:t>
            </a:r>
            <a:r>
              <a:rPr lang="uk-UA" sz="4000" b="1" dirty="0" smtClean="0"/>
              <a:t>екстрадицій </a:t>
            </a:r>
            <a:r>
              <a:rPr lang="uk-UA" sz="4000" b="1" dirty="0" smtClean="0"/>
              <a:t>громадянина України </a:t>
            </a:r>
            <a:r>
              <a:rPr lang="uk-UA" sz="4000" b="1" dirty="0" smtClean="0"/>
              <a:t>в країнах </a:t>
            </a:r>
            <a:r>
              <a:rPr lang="uk-UA" sz="4000" b="1" dirty="0" smtClean="0"/>
              <a:t>Європи</a:t>
            </a:r>
            <a:r>
              <a:rPr lang="uk-UA" sz="4000" dirty="0">
                <a:solidFill>
                  <a:srgbClr val="00B0F0"/>
                </a:solidFill>
              </a:rPr>
              <a:t/>
            </a:r>
            <a:br>
              <a:rPr lang="uk-UA" sz="4000" dirty="0">
                <a:solidFill>
                  <a:srgbClr val="00B0F0"/>
                </a:solidFill>
              </a:rPr>
            </a:br>
            <a:r>
              <a:rPr lang="uk-UA" sz="4800" dirty="0">
                <a:solidFill>
                  <a:srgbClr val="002060"/>
                </a:solidFill>
              </a:rPr>
              <a:t/>
            </a:r>
            <a:br>
              <a:rPr lang="uk-UA" sz="4800" dirty="0">
                <a:solidFill>
                  <a:srgbClr val="002060"/>
                </a:solidFill>
              </a:rPr>
            </a:b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ell\Desktop\зображення_viber_2020-11-11_15-17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142852"/>
            <a:ext cx="2071702" cy="261808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sz="5600" b="1" dirty="0" smtClean="0"/>
              <a:t>У </a:t>
            </a:r>
            <a:r>
              <a:rPr lang="ru-RU" sz="5600" b="1" dirty="0" err="1" smtClean="0"/>
              <a:t>Статті</a:t>
            </a:r>
            <a:r>
              <a:rPr lang="ru-RU" sz="5600" b="1" dirty="0" smtClean="0"/>
              <a:t> </a:t>
            </a:r>
            <a:r>
              <a:rPr lang="ru-RU" sz="5600" b="1" dirty="0" smtClean="0"/>
              <a:t>19 "</a:t>
            </a:r>
            <a:r>
              <a:rPr lang="ru-RU" sz="5600" b="1" dirty="0" err="1" smtClean="0"/>
              <a:t>Захист</a:t>
            </a:r>
            <a:r>
              <a:rPr lang="ru-RU" sz="5600" b="1" dirty="0" smtClean="0"/>
              <a:t> у </a:t>
            </a:r>
            <a:r>
              <a:rPr lang="ru-RU" sz="5600" b="1" dirty="0" err="1" smtClean="0"/>
              <a:t>разі</a:t>
            </a:r>
            <a:r>
              <a:rPr lang="ru-RU" sz="5600" b="1" dirty="0" smtClean="0"/>
              <a:t> </a:t>
            </a:r>
            <a:r>
              <a:rPr lang="ru-RU" sz="5600" b="1" dirty="0" err="1" smtClean="0"/>
              <a:t>переміщення</a:t>
            </a:r>
            <a:r>
              <a:rPr lang="ru-RU" sz="5600" b="1" dirty="0" smtClean="0"/>
              <a:t>, </a:t>
            </a:r>
            <a:r>
              <a:rPr lang="ru-RU" sz="5600" b="1" dirty="0" err="1" smtClean="0"/>
              <a:t>вислання</a:t>
            </a:r>
            <a:r>
              <a:rPr lang="ru-RU" sz="5600" b="1" dirty="0" smtClean="0"/>
              <a:t> </a:t>
            </a:r>
            <a:r>
              <a:rPr lang="ru-RU" sz="5600" b="1" dirty="0" err="1" smtClean="0"/>
              <a:t>чи</a:t>
            </a:r>
            <a:r>
              <a:rPr lang="ru-RU" sz="5600" b="1" dirty="0" smtClean="0"/>
              <a:t> </a:t>
            </a:r>
            <a:r>
              <a:rPr lang="ru-RU" sz="5600" b="1" dirty="0" err="1" smtClean="0"/>
              <a:t>екстрадиції</a:t>
            </a:r>
            <a:r>
              <a:rPr lang="ru-RU" sz="5600" b="1" dirty="0" smtClean="0"/>
              <a:t>" </a:t>
            </a:r>
            <a:r>
              <a:rPr lang="ru-RU" sz="5600" b="1" u="sng" dirty="0" err="1" smtClean="0"/>
              <a:t>Хартії</a:t>
            </a:r>
            <a:r>
              <a:rPr lang="ru-RU" sz="5600" b="1" u="sng" dirty="0" smtClean="0"/>
              <a:t> </a:t>
            </a:r>
            <a:r>
              <a:rPr lang="ru-RU" sz="5600" b="1" u="sng" dirty="0" err="1" smtClean="0"/>
              <a:t>основних</a:t>
            </a:r>
            <a:r>
              <a:rPr lang="ru-RU" sz="5600" b="1" u="sng" dirty="0" smtClean="0"/>
              <a:t> прав </a:t>
            </a:r>
            <a:r>
              <a:rPr lang="ru-RU" sz="5600" b="1" u="sng" dirty="0" err="1" smtClean="0"/>
              <a:t>Європейського</a:t>
            </a:r>
            <a:r>
              <a:rPr lang="ru-RU" sz="5600" b="1" u="sng" dirty="0" smtClean="0"/>
              <a:t> Союзу</a:t>
            </a:r>
            <a:r>
              <a:rPr lang="ru-RU" sz="5600" b="1" dirty="0" smtClean="0"/>
              <a:t> </a:t>
            </a:r>
            <a:r>
              <a:rPr lang="ru-RU" sz="5600" b="1" dirty="0" err="1" smtClean="0"/>
              <a:t>з</a:t>
            </a:r>
            <a:r>
              <a:rPr lang="ru-RU" sz="5600" dirty="0" err="1" smtClean="0"/>
              <a:t>азначається</a:t>
            </a:r>
            <a:r>
              <a:rPr lang="ru-RU" sz="5600" dirty="0" smtClean="0"/>
              <a:t>: особа не </a:t>
            </a:r>
            <a:r>
              <a:rPr lang="ru-RU" sz="5600" dirty="0" err="1" smtClean="0"/>
              <a:t>може</a:t>
            </a:r>
            <a:r>
              <a:rPr lang="ru-RU" sz="5600" dirty="0" smtClean="0"/>
              <a:t> бути видана </a:t>
            </a:r>
            <a:r>
              <a:rPr lang="ru-RU" sz="5600" dirty="0" err="1" smtClean="0"/>
              <a:t>державі</a:t>
            </a:r>
            <a:r>
              <a:rPr lang="ru-RU" sz="5600" dirty="0" smtClean="0"/>
              <a:t>, де </a:t>
            </a:r>
            <a:r>
              <a:rPr lang="ru-RU" sz="5600" dirty="0" err="1" smtClean="0"/>
              <a:t>існує</a:t>
            </a:r>
            <a:r>
              <a:rPr lang="ru-RU" sz="5600" dirty="0" smtClean="0"/>
              <a:t> </a:t>
            </a:r>
            <a:r>
              <a:rPr lang="ru-RU" sz="5600" dirty="0" err="1" smtClean="0"/>
              <a:t>серйозна</a:t>
            </a:r>
            <a:r>
              <a:rPr lang="ru-RU" sz="5600" dirty="0" smtClean="0"/>
              <a:t> </a:t>
            </a:r>
            <a:r>
              <a:rPr lang="ru-RU" sz="5600" dirty="0" err="1" smtClean="0"/>
              <a:t>загроза</a:t>
            </a:r>
            <a:r>
              <a:rPr lang="ru-RU" sz="5600" dirty="0" smtClean="0"/>
              <a:t> того, </a:t>
            </a:r>
            <a:r>
              <a:rPr lang="ru-RU" sz="5600" dirty="0" err="1" smtClean="0"/>
              <a:t>що</a:t>
            </a:r>
            <a:r>
              <a:rPr lang="ru-RU" sz="5600" dirty="0" smtClean="0"/>
              <a:t> </a:t>
            </a:r>
            <a:r>
              <a:rPr lang="ru-RU" sz="5600" dirty="0" err="1" smtClean="0"/>
              <a:t>може</a:t>
            </a:r>
            <a:r>
              <a:rPr lang="ru-RU" sz="5600" dirty="0" smtClean="0"/>
              <a:t> бути </a:t>
            </a:r>
            <a:r>
              <a:rPr lang="ru-RU" sz="5600" dirty="0" err="1" smtClean="0"/>
              <a:t>засуджена</a:t>
            </a:r>
            <a:r>
              <a:rPr lang="ru-RU" sz="5600" dirty="0" smtClean="0"/>
              <a:t> до </a:t>
            </a:r>
            <a:r>
              <a:rPr lang="ru-RU" sz="5600" dirty="0" err="1" smtClean="0"/>
              <a:t>смертної</a:t>
            </a:r>
            <a:r>
              <a:rPr lang="ru-RU" sz="5600" dirty="0" smtClean="0"/>
              <a:t> кари, </a:t>
            </a:r>
            <a:r>
              <a:rPr lang="ru-RU" sz="5600" dirty="0" err="1" smtClean="0"/>
              <a:t>піддана</a:t>
            </a:r>
            <a:r>
              <a:rPr lang="ru-RU" sz="5600" dirty="0" smtClean="0"/>
              <a:t> </a:t>
            </a:r>
            <a:r>
              <a:rPr lang="ru-RU" sz="5600" dirty="0" err="1" smtClean="0"/>
              <a:t>катуванню</a:t>
            </a:r>
            <a:r>
              <a:rPr lang="ru-RU" sz="5600" dirty="0" smtClean="0"/>
              <a:t> </a:t>
            </a:r>
            <a:r>
              <a:rPr lang="ru-RU" sz="5600" dirty="0" err="1" smtClean="0"/>
              <a:t>чи</a:t>
            </a:r>
            <a:r>
              <a:rPr lang="ru-RU" sz="5600" dirty="0" smtClean="0"/>
              <a:t> вона </a:t>
            </a:r>
            <a:r>
              <a:rPr lang="ru-RU" sz="5600" dirty="0" err="1" smtClean="0"/>
              <a:t>може</a:t>
            </a:r>
            <a:r>
              <a:rPr lang="ru-RU" sz="5600" dirty="0" smtClean="0"/>
              <a:t> </a:t>
            </a:r>
            <a:r>
              <a:rPr lang="ru-RU" sz="5600" dirty="0" err="1" smtClean="0"/>
              <a:t>зазнати</a:t>
            </a:r>
            <a:r>
              <a:rPr lang="ru-RU" sz="5600" dirty="0" smtClean="0"/>
              <a:t> </a:t>
            </a:r>
            <a:r>
              <a:rPr lang="ru-RU" sz="5600" dirty="0" err="1" smtClean="0"/>
              <a:t>нелюдського</a:t>
            </a:r>
            <a:r>
              <a:rPr lang="ru-RU" sz="5600" dirty="0" smtClean="0"/>
              <a:t> </a:t>
            </a:r>
            <a:r>
              <a:rPr lang="ru-RU" sz="5600" dirty="0" err="1" smtClean="0"/>
              <a:t>або</a:t>
            </a:r>
            <a:r>
              <a:rPr lang="ru-RU" sz="5600" dirty="0" smtClean="0"/>
              <a:t> такого, </a:t>
            </a:r>
            <a:r>
              <a:rPr lang="ru-RU" sz="5600" dirty="0" err="1" smtClean="0"/>
              <a:t>що</a:t>
            </a:r>
            <a:r>
              <a:rPr lang="ru-RU" sz="5600" dirty="0" smtClean="0"/>
              <a:t> </a:t>
            </a:r>
            <a:r>
              <a:rPr lang="ru-RU" sz="5600" dirty="0" err="1" smtClean="0"/>
              <a:t>принижує</a:t>
            </a:r>
            <a:r>
              <a:rPr lang="ru-RU" sz="5600" dirty="0" smtClean="0"/>
              <a:t> </a:t>
            </a:r>
            <a:r>
              <a:rPr lang="ru-RU" sz="5600" dirty="0" err="1" smtClean="0"/>
              <a:t>людську</a:t>
            </a:r>
            <a:r>
              <a:rPr lang="ru-RU" sz="5600" dirty="0" smtClean="0"/>
              <a:t> </a:t>
            </a:r>
            <a:r>
              <a:rPr lang="ru-RU" sz="5600" dirty="0" err="1" smtClean="0"/>
              <a:t>гідність</a:t>
            </a:r>
            <a:r>
              <a:rPr lang="ru-RU" sz="5600" dirty="0" smtClean="0"/>
              <a:t>, </a:t>
            </a:r>
            <a:r>
              <a:rPr lang="ru-RU" sz="5600" dirty="0" err="1" smtClean="0"/>
              <a:t>поводження</a:t>
            </a:r>
            <a:r>
              <a:rPr lang="ru-RU" sz="5600" dirty="0" smtClean="0"/>
              <a:t>.</a:t>
            </a:r>
          </a:p>
          <a:p>
            <a:r>
              <a:rPr lang="uk-UA" sz="5600" b="1" dirty="0" smtClean="0"/>
              <a:t>Докази надає адвокат </a:t>
            </a:r>
            <a:r>
              <a:rPr lang="uk-UA" sz="5600" b="1" dirty="0" err="1" smtClean="0"/>
              <a:t>екстрадиційному</a:t>
            </a:r>
            <a:r>
              <a:rPr lang="uk-UA" sz="5600" b="1" dirty="0" smtClean="0"/>
              <a:t> судді.</a:t>
            </a:r>
          </a:p>
          <a:p>
            <a:endParaRPr lang="uk-UA" sz="5600" dirty="0" smtClean="0"/>
          </a:p>
          <a:p>
            <a:r>
              <a:rPr lang="uk-UA" sz="5600" b="1" dirty="0" smtClean="0"/>
              <a:t>Тактика дій українського адвоката в Європі при захисті громадянина України :</a:t>
            </a:r>
            <a:endParaRPr lang="ru-RU" sz="5600" b="1" dirty="0" smtClean="0"/>
          </a:p>
          <a:p>
            <a:pPr lvl="0"/>
            <a:r>
              <a:rPr lang="uk-UA" sz="5600" dirty="0" smtClean="0"/>
              <a:t>МЗС, </a:t>
            </a:r>
            <a:r>
              <a:rPr lang="uk-UA" sz="5600" dirty="0" err="1" smtClean="0"/>
              <a:t>МінЮст</a:t>
            </a:r>
            <a:r>
              <a:rPr lang="uk-UA" sz="5600" dirty="0" smtClean="0"/>
              <a:t>, </a:t>
            </a:r>
            <a:r>
              <a:rPr lang="uk-UA" sz="5600" dirty="0" smtClean="0"/>
              <a:t>Верховна Рада(депутати), Президент, Уповноважений із захисту прав людини, національні суди. </a:t>
            </a:r>
            <a:r>
              <a:rPr lang="uk-UA" sz="5600" dirty="0" smtClean="0"/>
              <a:t>Запити</a:t>
            </a:r>
            <a:r>
              <a:rPr lang="uk-UA" sz="5600" dirty="0" smtClean="0"/>
              <a:t>, звернення, судові рішення. </a:t>
            </a:r>
            <a:endParaRPr lang="ru-RU" sz="5600" dirty="0" smtClean="0"/>
          </a:p>
          <a:p>
            <a:pPr lvl="0"/>
            <a:r>
              <a:rPr lang="uk-UA" sz="5600" dirty="0" smtClean="0"/>
              <a:t>Співпраця з іноземними адвокатами, посольство і консул. </a:t>
            </a:r>
            <a:endParaRPr lang="ru-RU" sz="5600" dirty="0" smtClean="0"/>
          </a:p>
          <a:p>
            <a:pPr lvl="0"/>
            <a:r>
              <a:rPr lang="uk-UA" sz="5600" dirty="0" smtClean="0"/>
              <a:t>Усі дії </a:t>
            </a:r>
            <a:r>
              <a:rPr lang="uk-UA" sz="5600" dirty="0" smtClean="0"/>
              <a:t> і процедури можна </a:t>
            </a:r>
            <a:r>
              <a:rPr lang="uk-UA" sz="5600" dirty="0" smtClean="0"/>
              <a:t>оскаржити. </a:t>
            </a:r>
            <a:endParaRPr lang="ru-RU" sz="5600" dirty="0" smtClean="0"/>
          </a:p>
          <a:p>
            <a:pPr lvl="0"/>
            <a:r>
              <a:rPr lang="uk-UA" sz="5600" dirty="0" smtClean="0"/>
              <a:t>Перевірити наявність червоної картки Інтерполу та дійсність рішення суду про арешт, привід особи, або вироку. </a:t>
            </a:r>
            <a:endParaRPr lang="ru-RU" sz="5600" dirty="0" smtClean="0"/>
          </a:p>
          <a:p>
            <a:pPr lvl="0"/>
            <a:r>
              <a:rPr lang="uk-UA" sz="5600" dirty="0" smtClean="0"/>
              <a:t>Перевірити наявність заочного засудження. За заочне засудження видача заборонена.</a:t>
            </a:r>
            <a:endParaRPr lang="ru-RU" sz="5600" dirty="0" smtClean="0"/>
          </a:p>
          <a:p>
            <a:pPr lvl="0"/>
            <a:r>
              <a:rPr lang="uk-UA" sz="5600" dirty="0" smtClean="0"/>
              <a:t>Встановити відсутність / наявність політичного переслідування. </a:t>
            </a:r>
            <a:endParaRPr lang="ru-RU" sz="5600" dirty="0" smtClean="0"/>
          </a:p>
          <a:p>
            <a:pPr lvl="0"/>
            <a:r>
              <a:rPr lang="uk-UA" sz="5600" dirty="0" smtClean="0"/>
              <a:t>Звернутися до Комісії з контролю файлів Інтерполу з запитом щодо відомостей та підстав розшуку особи. </a:t>
            </a:r>
            <a:endParaRPr lang="ru-RU" sz="5600" dirty="0" smtClean="0"/>
          </a:p>
          <a:p>
            <a:pPr lvl="0"/>
            <a:r>
              <a:rPr lang="uk-UA" sz="5600" dirty="0" smtClean="0"/>
              <a:t>Подати звернення про захист Державою особи, яка потребує державного захисту від політичного, релігійного, ідеологічного або гендерного переслідування.</a:t>
            </a:r>
            <a:endParaRPr lang="ru-RU" sz="5600" dirty="0" smtClean="0"/>
          </a:p>
          <a:p>
            <a:pPr lvl="0"/>
            <a:r>
              <a:rPr lang="uk-UA" sz="5600" dirty="0" smtClean="0"/>
              <a:t>Ініціювати перейняття кримінального провадження від іноземної держави запитувача. ( в Україні ст.595 КПК) .В інших державах також існує така процедура. </a:t>
            </a:r>
            <a:endParaRPr lang="ru-RU" sz="5600" dirty="0" smtClean="0"/>
          </a:p>
          <a:p>
            <a:pPr lvl="0"/>
            <a:r>
              <a:rPr lang="uk-UA" sz="5600" b="1" dirty="0" smtClean="0"/>
              <a:t>Час грає на Вас, </a:t>
            </a:r>
            <a:r>
              <a:rPr lang="uk-UA" sz="5600" dirty="0" smtClean="0"/>
              <a:t>оскільки, Європейський ордер і </a:t>
            </a:r>
            <a:r>
              <a:rPr lang="uk-UA" sz="5600" dirty="0" err="1" smtClean="0"/>
              <a:t>екстрадиційний</a:t>
            </a:r>
            <a:r>
              <a:rPr lang="uk-UA" sz="5600" dirty="0" smtClean="0"/>
              <a:t> </a:t>
            </a:r>
            <a:r>
              <a:rPr lang="uk-UA" sz="5600" dirty="0" smtClean="0"/>
              <a:t>ордер діє </a:t>
            </a:r>
            <a:r>
              <a:rPr lang="uk-UA" sz="5600" dirty="0" smtClean="0">
                <a:solidFill>
                  <a:schemeClr val="tx1"/>
                </a:solidFill>
              </a:rPr>
              <a:t>90 днів(три місяці), </a:t>
            </a:r>
            <a:r>
              <a:rPr lang="uk-UA" sz="5600" dirty="0" smtClean="0"/>
              <a:t>якщо строк закінчився і не надійшов </a:t>
            </a:r>
            <a:r>
              <a:rPr lang="uk-UA" sz="5600" dirty="0" smtClean="0"/>
              <a:t>інший </a:t>
            </a:r>
            <a:r>
              <a:rPr lang="uk-UA" sz="5600" dirty="0" smtClean="0"/>
              <a:t>з відповідним пакетом документів, особа повинна бути звільнена протягом 48 годин.   </a:t>
            </a:r>
            <a:endParaRPr lang="ru-RU" sz="5600" dirty="0" smtClean="0"/>
          </a:p>
          <a:p>
            <a:pPr>
              <a:buNone/>
            </a:pPr>
            <a:endParaRPr lang="uk-UA" sz="5600" dirty="0" smtClean="0"/>
          </a:p>
          <a:p>
            <a:pPr>
              <a:buNone/>
            </a:pPr>
            <a:r>
              <a:rPr lang="uk-UA" sz="5600" dirty="0" smtClean="0"/>
              <a:t>                                                                                                      Успіхів !</a:t>
            </a:r>
          </a:p>
          <a:p>
            <a:endParaRPr lang="uk-UA" sz="4300" dirty="0" smtClean="0"/>
          </a:p>
          <a:p>
            <a:pPr algn="ctr">
              <a:buNone/>
            </a:pPr>
            <a:endParaRPr lang="uk-UA" sz="8000" dirty="0" smtClean="0"/>
          </a:p>
          <a:p>
            <a:pPr algn="ctr">
              <a:buNone/>
            </a:pPr>
            <a:endParaRPr lang="uk-UA" sz="8000" dirty="0" smtClean="0"/>
          </a:p>
          <a:p>
            <a:pPr algn="ctr">
              <a:buNone/>
            </a:pPr>
            <a:endParaRPr lang="uk-UA" sz="8000" dirty="0" smtClean="0"/>
          </a:p>
          <a:p>
            <a:pPr algn="ctr">
              <a:buNone/>
            </a:pPr>
            <a:endParaRPr lang="uk-UA" sz="8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8596" y="428604"/>
            <a:ext cx="778674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/>
              <a:t>Підстава</a:t>
            </a:r>
            <a:r>
              <a:rPr lang="uk-UA" sz="2800" dirty="0" smtClean="0"/>
              <a:t> </a:t>
            </a:r>
            <a:r>
              <a:rPr lang="uk-UA" sz="2800" b="1" dirty="0" smtClean="0"/>
              <a:t>відмови у видачі за Європейським ордером та </a:t>
            </a:r>
            <a:r>
              <a:rPr lang="uk-UA" sz="2800" b="1" dirty="0" err="1" smtClean="0"/>
              <a:t>екстрадиційним</a:t>
            </a:r>
            <a:r>
              <a:rPr lang="uk-UA" sz="2800" b="1" dirty="0" smtClean="0"/>
              <a:t> запитом  :</a:t>
            </a:r>
            <a:endParaRPr lang="ru-RU" sz="28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uk-UA" dirty="0" smtClean="0">
              <a:latin typeface="Franklin Gothic Heavy" pitchFamily="34" charset="0"/>
            </a:endParaRPr>
          </a:p>
          <a:p>
            <a:pPr algn="ctr">
              <a:buNone/>
            </a:pPr>
            <a:endParaRPr lang="uk-UA" sz="4400" dirty="0" smtClean="0">
              <a:solidFill>
                <a:schemeClr val="tx1"/>
              </a:solidFill>
              <a:latin typeface="Franklin Gothic Heavy" pitchFamily="34" charset="0"/>
            </a:endParaRPr>
          </a:p>
          <a:p>
            <a:pPr algn="ctr">
              <a:buNone/>
            </a:pPr>
            <a:r>
              <a:rPr lang="uk-UA" sz="4400" dirty="0" smtClean="0">
                <a:solidFill>
                  <a:schemeClr val="tx1"/>
                </a:solidFill>
                <a:latin typeface="Franklin Gothic Heavy" pitchFamily="34" charset="0"/>
              </a:rPr>
              <a:t>До нових зустрічей!</a:t>
            </a:r>
          </a:p>
          <a:p>
            <a:pPr algn="ctr">
              <a:buNone/>
            </a:pPr>
            <a:endParaRPr lang="uk-UA" sz="4400" dirty="0" smtClean="0">
              <a:solidFill>
                <a:schemeClr val="tx1"/>
              </a:solidFill>
              <a:latin typeface="Franklin Gothic Heavy" pitchFamily="34" charset="0"/>
            </a:endParaRPr>
          </a:p>
          <a:p>
            <a:pPr algn="ctr">
              <a:buNone/>
            </a:pPr>
            <a:r>
              <a:rPr lang="uk-UA" sz="4400" dirty="0" smtClean="0">
                <a:solidFill>
                  <a:schemeClr val="tx1"/>
                </a:solidFill>
                <a:latin typeface="Franklin Gothic Heavy" pitchFamily="34" charset="0"/>
              </a:rPr>
              <a:t>Успіхів!</a:t>
            </a:r>
            <a:endParaRPr lang="ru-RU" sz="4400" dirty="0">
              <a:solidFill>
                <a:schemeClr val="tx1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428604"/>
            <a:ext cx="8143932" cy="56938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 err="1" smtClean="0"/>
              <a:t>Екстрадиція</a:t>
            </a:r>
            <a:r>
              <a:rPr lang="ru-RU" sz="2800" dirty="0" smtClean="0"/>
              <a:t> - </a:t>
            </a:r>
            <a:r>
              <a:rPr lang="ru-RU" sz="2800" dirty="0" err="1" smtClean="0"/>
              <a:t>процесуальна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дія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в </a:t>
            </a:r>
            <a:r>
              <a:rPr lang="ru-RU" sz="2800" dirty="0" err="1" smtClean="0"/>
              <a:t>передачі</a:t>
            </a:r>
            <a:r>
              <a:rPr lang="ru-RU" sz="2800" dirty="0" smtClean="0"/>
              <a:t> особи державою, на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якої</a:t>
            </a:r>
            <a:r>
              <a:rPr lang="ru-RU" sz="2800" dirty="0" smtClean="0"/>
              <a:t> вона </a:t>
            </a:r>
            <a:r>
              <a:rPr lang="ru-RU" sz="2800" dirty="0" err="1" smtClean="0"/>
              <a:t>перебуває</a:t>
            </a:r>
            <a:r>
              <a:rPr lang="ru-RU" sz="2800" dirty="0" smtClean="0"/>
              <a:t>, </a:t>
            </a:r>
            <a:r>
              <a:rPr lang="ru-RU" sz="2800" dirty="0" err="1" smtClean="0"/>
              <a:t>іншій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державі</a:t>
            </a:r>
            <a:r>
              <a:rPr lang="ru-RU" sz="2800" dirty="0" smtClean="0"/>
              <a:t> (на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вимогу</a:t>
            </a:r>
            <a:r>
              <a:rPr lang="ru-RU" sz="2800" dirty="0" smtClean="0"/>
              <a:t>)  </a:t>
            </a:r>
            <a:r>
              <a:rPr lang="ru-RU" sz="2800" dirty="0" err="1" smtClean="0"/>
              <a:t>з</a:t>
            </a:r>
            <a:r>
              <a:rPr lang="ru-RU" sz="2800" dirty="0" smtClean="0"/>
              <a:t> метою </a:t>
            </a:r>
            <a:r>
              <a:rPr lang="ru-RU" sz="2800" dirty="0" smtClean="0"/>
              <a:t>   </a:t>
            </a:r>
          </a:p>
          <a:p>
            <a:pPr algn="just"/>
            <a:r>
              <a:rPr lang="ru-RU" sz="2800" dirty="0" err="1" smtClean="0"/>
              <a:t>притягнення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такої</a:t>
            </a:r>
            <a:r>
              <a:rPr lang="ru-RU" sz="2800" dirty="0" smtClean="0"/>
              <a:t> особи до </a:t>
            </a:r>
            <a:r>
              <a:rPr lang="ru-RU" sz="2800" dirty="0" err="1" smtClean="0"/>
              <a:t>кримінальної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відповідальності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виконання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обвинувального</a:t>
            </a:r>
            <a:r>
              <a:rPr lang="ru-RU" sz="2800" dirty="0" smtClean="0"/>
              <a:t> судового </a:t>
            </a:r>
            <a:r>
              <a:rPr lang="ru-RU" sz="2800" dirty="0" err="1" smtClean="0"/>
              <a:t>вироку</a:t>
            </a:r>
            <a:r>
              <a:rPr lang="ru-RU" sz="2800" dirty="0" smtClean="0"/>
              <a:t>.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err="1" smtClean="0"/>
              <a:t>Екстрадиція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суверенним</a:t>
            </a:r>
            <a:r>
              <a:rPr lang="ru-RU" sz="2800" dirty="0" smtClean="0"/>
              <a:t> правом </a:t>
            </a:r>
            <a:r>
              <a:rPr lang="ru-RU" sz="2800" dirty="0" err="1" smtClean="0"/>
              <a:t>кожної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err="1" smtClean="0">
                <a:solidFill>
                  <a:schemeClr val="tx1"/>
                </a:solidFill>
              </a:rPr>
              <a:t>Обов'язок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екстрадиції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виникає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лише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підставі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взятих</a:t>
            </a:r>
            <a:r>
              <a:rPr lang="ru-RU" sz="2800" dirty="0" smtClean="0">
                <a:solidFill>
                  <a:schemeClr val="tx1"/>
                </a:solidFill>
              </a:rPr>
              <a:t> державою на себе </a:t>
            </a:r>
            <a:r>
              <a:rPr lang="ru-RU" sz="2800" dirty="0" err="1" smtClean="0">
                <a:solidFill>
                  <a:schemeClr val="tx1"/>
                </a:solidFill>
              </a:rPr>
              <a:t>міжнародних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зобов'язань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endParaRPr lang="uk-UA" sz="2800" dirty="0" smtClean="0"/>
          </a:p>
          <a:p>
            <a:pPr algn="just"/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164305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flipH="1">
            <a:off x="8614383" y="457200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29642" cy="113191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err="1" smtClean="0"/>
              <a:t>Принципи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згідно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якими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має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здійснюватись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екстрадиція</a:t>
            </a:r>
            <a:r>
              <a:rPr lang="ru-RU" sz="4000" b="1" dirty="0" smtClean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just"/>
            <a:r>
              <a:rPr lang="ru-RU" dirty="0" smtClean="0"/>
              <a:t>- </a:t>
            </a:r>
            <a:r>
              <a:rPr lang="ru-RU" dirty="0" err="1" smtClean="0"/>
              <a:t>злочин</a:t>
            </a:r>
            <a:r>
              <a:rPr lang="ru-RU" dirty="0" smtClean="0"/>
              <a:t> </a:t>
            </a:r>
            <a:r>
              <a:rPr lang="ru-RU" dirty="0" err="1" smtClean="0"/>
              <a:t>передбачений</a:t>
            </a:r>
            <a:r>
              <a:rPr lang="ru-RU" dirty="0" smtClean="0"/>
              <a:t> у </a:t>
            </a:r>
            <a:r>
              <a:rPr lang="ru-RU" dirty="0" err="1" smtClean="0"/>
              <a:t>міжнародному</a:t>
            </a:r>
            <a:r>
              <a:rPr lang="ru-RU" dirty="0" smtClean="0"/>
              <a:t> </a:t>
            </a:r>
            <a:r>
              <a:rPr lang="ru-RU" dirty="0" err="1" smtClean="0"/>
              <a:t>договорі</a:t>
            </a:r>
            <a:r>
              <a:rPr lang="ru-RU" dirty="0" smtClean="0"/>
              <a:t> про </a:t>
            </a:r>
            <a:r>
              <a:rPr lang="ru-RU" dirty="0" err="1" smtClean="0"/>
              <a:t>видачу</a:t>
            </a:r>
            <a:r>
              <a:rPr lang="ru-RU" dirty="0" smtClean="0"/>
              <a:t>;</a:t>
            </a:r>
          </a:p>
          <a:p>
            <a:pPr lvl="0" algn="just"/>
            <a:r>
              <a:rPr lang="ru-RU" dirty="0" smtClean="0"/>
              <a:t>- принцип </a:t>
            </a:r>
            <a:r>
              <a:rPr lang="ru-RU" dirty="0" err="1" smtClean="0"/>
              <a:t>подвійної</a:t>
            </a:r>
            <a:r>
              <a:rPr lang="ru-RU" dirty="0" smtClean="0"/>
              <a:t> </a:t>
            </a:r>
            <a:r>
              <a:rPr lang="ru-RU" dirty="0" err="1" smtClean="0"/>
              <a:t>злочинності</a:t>
            </a:r>
            <a:r>
              <a:rPr lang="ru-RU" dirty="0" smtClean="0"/>
              <a:t> (</a:t>
            </a:r>
            <a:r>
              <a:rPr lang="ru-RU" dirty="0" err="1" smtClean="0"/>
              <a:t>злочин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караним</a:t>
            </a:r>
            <a:r>
              <a:rPr lang="ru-RU" dirty="0" smtClean="0"/>
              <a:t> як за законом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видачі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за законом </a:t>
            </a:r>
            <a:r>
              <a:rPr lang="ru-RU" dirty="0" err="1" smtClean="0"/>
              <a:t>держави</a:t>
            </a:r>
            <a:r>
              <a:rPr lang="ru-RU" dirty="0" smtClean="0"/>
              <a:t>, до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звернено</a:t>
            </a:r>
            <a:r>
              <a:rPr lang="ru-RU" dirty="0" smtClean="0"/>
              <a:t> </a:t>
            </a:r>
            <a:r>
              <a:rPr lang="ru-RU" dirty="0" err="1" smtClean="0"/>
              <a:t>вимогу</a:t>
            </a:r>
            <a:r>
              <a:rPr lang="ru-RU" dirty="0" smtClean="0"/>
              <a:t>);</a:t>
            </a:r>
          </a:p>
          <a:p>
            <a:pPr lvl="0" algn="just"/>
            <a:r>
              <a:rPr lang="ru-RU" dirty="0" smtClean="0"/>
              <a:t>- </a:t>
            </a:r>
            <a:r>
              <a:rPr lang="ru-RU" dirty="0" err="1" smtClean="0"/>
              <a:t>покарання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за той </a:t>
            </a:r>
            <a:r>
              <a:rPr lang="ru-RU" dirty="0" err="1" smtClean="0"/>
              <a:t>злочин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юридичною</a:t>
            </a:r>
            <a:r>
              <a:rPr lang="ru-RU" dirty="0" smtClean="0"/>
              <a:t> </a:t>
            </a:r>
            <a:r>
              <a:rPr lang="ru-RU" dirty="0" err="1" smtClean="0"/>
              <a:t>підставою</a:t>
            </a:r>
            <a:r>
              <a:rPr lang="ru-RU" dirty="0" smtClean="0"/>
              <a:t> </a:t>
            </a:r>
            <a:r>
              <a:rPr lang="ru-RU" dirty="0" err="1" smtClean="0"/>
              <a:t>видачі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Види екстрадиції :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/>
            <a:r>
              <a:rPr lang="ru-RU" sz="2800" dirty="0" smtClean="0"/>
              <a:t>- </a:t>
            </a:r>
            <a:r>
              <a:rPr lang="ru-RU" sz="2800" dirty="0" err="1" smtClean="0"/>
              <a:t>видача</a:t>
            </a:r>
            <a:r>
              <a:rPr lang="ru-RU" sz="2800" dirty="0" smtClean="0"/>
              <a:t> особи </a:t>
            </a:r>
            <a:r>
              <a:rPr lang="ru-RU" sz="2800" u="sng" dirty="0" smtClean="0"/>
              <a:t>для </a:t>
            </a:r>
            <a:r>
              <a:rPr lang="ru-RU" sz="2800" u="sng" dirty="0" err="1" smtClean="0"/>
              <a:t>притягнення</a:t>
            </a:r>
            <a:r>
              <a:rPr lang="ru-RU" sz="2800" u="sng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до </a:t>
            </a:r>
            <a:r>
              <a:rPr lang="ru-RU" sz="2800" dirty="0" err="1" smtClean="0"/>
              <a:t>кримінальної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відповідальності</a:t>
            </a:r>
            <a:r>
              <a:rPr lang="ru-RU" sz="2800" dirty="0" smtClean="0"/>
              <a:t>;</a:t>
            </a:r>
          </a:p>
          <a:p>
            <a:pPr lvl="0" algn="just"/>
            <a:r>
              <a:rPr lang="ru-RU" sz="2800" dirty="0" smtClean="0"/>
              <a:t>- </a:t>
            </a:r>
            <a:r>
              <a:rPr lang="ru-RU" sz="2800" dirty="0" err="1" smtClean="0"/>
              <a:t>видача</a:t>
            </a:r>
            <a:r>
              <a:rPr lang="ru-RU" sz="2800" dirty="0" smtClean="0"/>
              <a:t> особи </a:t>
            </a:r>
            <a:r>
              <a:rPr lang="ru-RU" sz="2800" u="sng" dirty="0" smtClean="0"/>
              <a:t>для </a:t>
            </a:r>
            <a:r>
              <a:rPr lang="ru-RU" sz="2800" u="sng" dirty="0" err="1" smtClean="0"/>
              <a:t>приведення</a:t>
            </a:r>
            <a:r>
              <a:rPr lang="ru-RU" sz="2800" u="sng" dirty="0" smtClean="0"/>
              <a:t> </a:t>
            </a:r>
            <a:r>
              <a:rPr lang="ru-RU" sz="2800" dirty="0" smtClean="0"/>
              <a:t>судового </a:t>
            </a:r>
            <a:r>
              <a:rPr lang="ru-RU" sz="2800" dirty="0" err="1" smtClean="0"/>
              <a:t>вироку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виконання</a:t>
            </a:r>
            <a:r>
              <a:rPr lang="ru-RU" sz="2800" dirty="0" smtClean="0"/>
              <a:t> - 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у </a:t>
            </a:r>
            <a:r>
              <a:rPr lang="ru-RU" sz="2800" dirty="0" err="1" smtClean="0"/>
              <a:t>передачі</a:t>
            </a:r>
            <a:r>
              <a:rPr lang="ru-RU" sz="2800" dirty="0" smtClean="0"/>
              <a:t> особи, яка </a:t>
            </a:r>
            <a:r>
              <a:rPr lang="ru-RU" sz="2800" dirty="0" err="1" smtClean="0"/>
              <a:t>засуджена</a:t>
            </a:r>
            <a:r>
              <a:rPr lang="ru-RU" sz="2800" dirty="0" smtClean="0"/>
              <a:t> </a:t>
            </a:r>
            <a:r>
              <a:rPr lang="ru-RU" sz="2800" dirty="0" err="1" smtClean="0"/>
              <a:t>іноземним</a:t>
            </a:r>
            <a:r>
              <a:rPr lang="ru-RU" sz="2800" dirty="0" smtClean="0"/>
              <a:t> судом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переховується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покарання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затримана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;</a:t>
            </a:r>
          </a:p>
          <a:p>
            <a:pPr lvl="0" algn="just"/>
            <a:r>
              <a:rPr lang="ru-RU" sz="2800" dirty="0" smtClean="0"/>
              <a:t>- </a:t>
            </a:r>
            <a:r>
              <a:rPr lang="ru-RU" sz="2800" dirty="0" err="1" smtClean="0"/>
              <a:t>видача</a:t>
            </a:r>
            <a:r>
              <a:rPr lang="ru-RU" sz="2800" dirty="0" smtClean="0"/>
              <a:t> </a:t>
            </a:r>
            <a:r>
              <a:rPr lang="ru-RU" sz="2800" u="sng" dirty="0" smtClean="0"/>
              <a:t>на </a:t>
            </a:r>
            <a:r>
              <a:rPr lang="ru-RU" sz="2800" u="sng" dirty="0" err="1" smtClean="0"/>
              <a:t>певний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термін</a:t>
            </a:r>
            <a:r>
              <a:rPr lang="ru-RU" sz="2800" u="sng" dirty="0" smtClean="0"/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для </a:t>
            </a:r>
            <a:r>
              <a:rPr lang="ru-RU" sz="2800" dirty="0" err="1" smtClean="0"/>
              <a:t>розгляду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справи</a:t>
            </a:r>
            <a:r>
              <a:rPr lang="ru-RU" sz="2800" dirty="0" smtClean="0"/>
              <a:t> в </a:t>
            </a:r>
            <a:r>
              <a:rPr lang="ru-RU" sz="2800" dirty="0" err="1" smtClean="0"/>
              <a:t>суді</a:t>
            </a:r>
            <a:r>
              <a:rPr lang="ru-RU" sz="2800" dirty="0" smtClean="0"/>
              <a:t>,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якій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співучасниками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громадяни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держав).</a:t>
            </a:r>
          </a:p>
          <a:p>
            <a:pPr>
              <a:buNone/>
            </a:pPr>
            <a:endParaRPr lang="uk-UA" sz="28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dirty="0" smtClean="0">
                <a:latin typeface="Palatino Linotype" pitchFamily="18" charset="0"/>
              </a:rPr>
              <a:t/>
            </a:r>
            <a:br>
              <a:rPr lang="uk-UA" sz="2800" dirty="0" smtClean="0">
                <a:latin typeface="Palatino Linotype" pitchFamily="18" charset="0"/>
              </a:rPr>
            </a:br>
            <a:r>
              <a:rPr lang="uk-UA" sz="2800" dirty="0" smtClean="0">
                <a:latin typeface="Palatino Linotype" pitchFamily="18" charset="0"/>
              </a:rPr>
              <a:t>Виходячи із судової практики, найпоширенішими підставами для відмови у тимчасовому арешті є такі:</a:t>
            </a:r>
            <a:r>
              <a:rPr lang="uk-UA" sz="2800" dirty="0" smtClean="0">
                <a:latin typeface="Palatino Linotype" pitchFamily="18" charset="0"/>
              </a:rPr>
              <a:t/>
            </a:r>
            <a:br>
              <a:rPr lang="uk-UA" sz="2800" dirty="0" smtClean="0">
                <a:latin typeface="Palatino Linotype" pitchFamily="18" charset="0"/>
              </a:rPr>
            </a:br>
            <a:endParaRPr lang="uk-UA" sz="2800" dirty="0">
              <a:latin typeface="Palatino Linotype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uk-UA" dirty="0" smtClean="0">
                <a:latin typeface="Palatino Linotype" pitchFamily="18" charset="0"/>
              </a:rPr>
              <a:t>невідповідність </a:t>
            </a:r>
            <a:r>
              <a:rPr lang="uk-UA" dirty="0">
                <a:latin typeface="Palatino Linotype" pitchFamily="18" charset="0"/>
              </a:rPr>
              <a:t>між персональними даними особи в паспорті та документах щодо вчинення особою злочину на території іноземної держави, яка не дозволяє дійти висновку, що розшукувана особа та затриманий є однією і тією ж особою;</a:t>
            </a:r>
          </a:p>
          <a:p>
            <a:pPr algn="just"/>
            <a:r>
              <a:rPr lang="uk-UA" dirty="0">
                <a:latin typeface="Palatino Linotype" pitchFamily="18" charset="0"/>
              </a:rPr>
              <a:t>закінчився строк притягнення особи до кримінальної відповідальності за ст. 49 КК України;</a:t>
            </a:r>
          </a:p>
          <a:p>
            <a:pPr algn="just"/>
            <a:r>
              <a:rPr lang="uk-UA" dirty="0">
                <a:latin typeface="Palatino Linotype" pitchFamily="18" charset="0"/>
              </a:rPr>
              <a:t>не засвідчені документи (або їх переклад), які містять дані про вчинення особою злочину на території іноземної держави та обрання її компетентним органом щодо особи запобіжного </a:t>
            </a:r>
            <a:r>
              <a:rPr lang="uk-UA" dirty="0" smtClean="0">
                <a:latin typeface="Palatino Linotype" pitchFamily="18" charset="0"/>
              </a:rPr>
              <a:t>заходу, неналежні докази;</a:t>
            </a:r>
            <a:endParaRPr lang="uk-UA" dirty="0">
              <a:latin typeface="Palatino Linotype" pitchFamily="18" charset="0"/>
            </a:endParaRPr>
          </a:p>
          <a:p>
            <a:pPr algn="just"/>
            <a:r>
              <a:rPr lang="uk-UA" dirty="0">
                <a:latin typeface="Palatino Linotype" pitchFamily="18" charset="0"/>
              </a:rPr>
              <a:t>відсутність письмової гарантії запитуючої сторони розглянути в майбутньому запит України на принципах взаємності (у разі відсутності між державами міжнародного договору);</a:t>
            </a:r>
          </a:p>
          <a:p>
            <a:pPr algn="just"/>
            <a:r>
              <a:rPr lang="uk-UA" dirty="0">
                <a:latin typeface="Palatino Linotype" pitchFamily="18" charset="0"/>
              </a:rPr>
              <a:t>відсутність засвідченого перекладу положень КК іноземної держави;</a:t>
            </a:r>
          </a:p>
          <a:p>
            <a:pPr algn="just"/>
            <a:r>
              <a:rPr lang="uk-UA" dirty="0">
                <a:latin typeface="Palatino Linotype" pitchFamily="18" charset="0"/>
              </a:rPr>
              <a:t>відсутність або скасування в КК України кримінальної караності діяння, за вчинення якого особа розшукується для притягнення до кримінальної відповідальності в запитуючій державі.</a:t>
            </a:r>
          </a:p>
          <a:p>
            <a:endParaRPr lang="uk-UA" dirty="0">
              <a:latin typeface="Palatino Linotype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5001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/>
              <a:t>Заборона</a:t>
            </a:r>
            <a:r>
              <a:rPr lang="ru-RU" sz="3600" b="1" dirty="0" smtClean="0"/>
              <a:t> </a:t>
            </a:r>
            <a:r>
              <a:rPr lang="ru-RU" sz="3600" b="1" dirty="0" err="1"/>
              <a:t>екстрадиції</a:t>
            </a:r>
            <a:r>
              <a:rPr lang="ru-RU" sz="3600" b="1" dirty="0"/>
              <a:t> </a:t>
            </a:r>
            <a:r>
              <a:rPr lang="ru-RU" sz="3600" b="1" dirty="0" err="1"/>
              <a:t>шукачів</a:t>
            </a:r>
            <a:r>
              <a:rPr lang="ru-RU" sz="3600" b="1" dirty="0"/>
              <a:t> </a:t>
            </a:r>
            <a:r>
              <a:rPr lang="ru-RU" sz="3600" b="1" dirty="0" err="1"/>
              <a:t>захисту</a:t>
            </a:r>
            <a:r>
              <a:rPr lang="ru-RU" sz="3600" b="1" dirty="0"/>
              <a:t> </a:t>
            </a:r>
            <a:r>
              <a:rPr lang="ru-RU" sz="3600" b="1" dirty="0" smtClean="0"/>
              <a:t>та </a:t>
            </a:r>
            <a:r>
              <a:rPr lang="ru-RU" sz="3600" b="1" dirty="0" err="1" smtClean="0"/>
              <a:t>біженців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700" b="1" dirty="0" err="1" smtClean="0"/>
              <a:t>Європейський</a:t>
            </a:r>
            <a:r>
              <a:rPr lang="ru-RU" sz="2700" b="1" dirty="0" smtClean="0"/>
              <a:t> ордер на </a:t>
            </a:r>
            <a:r>
              <a:rPr lang="ru-RU" sz="2700" b="1" dirty="0" err="1" smtClean="0"/>
              <a:t>арешт</a:t>
            </a:r>
            <a:r>
              <a:rPr lang="ru-RU" sz="2700" dirty="0"/>
              <a:t/>
            </a:r>
            <a:br>
              <a:rPr lang="ru-RU" sz="2700" dirty="0"/>
            </a:br>
            <a:endParaRPr lang="uk-UA" sz="27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uk-UA" sz="2000" dirty="0"/>
              <a:t>Міжнародне право про біженців прямо передбачає захист від вислання в країну, де біженці можуть піддатися ризику </a:t>
            </a:r>
            <a:r>
              <a:rPr lang="uk-UA" sz="2000" dirty="0" smtClean="0"/>
              <a:t>переслідування (ст. 33</a:t>
            </a:r>
            <a:r>
              <a:rPr lang="uk-UA" sz="2000" dirty="0"/>
              <a:t> </a:t>
            </a:r>
            <a:r>
              <a:rPr lang="uk-UA" sz="2000" dirty="0">
                <a:hlinkClick r:id="rId2"/>
              </a:rPr>
              <a:t>Конвенції про статус </a:t>
            </a:r>
            <a:r>
              <a:rPr lang="uk-UA" sz="2000" dirty="0" smtClean="0">
                <a:hlinkClick r:id="rId2"/>
              </a:rPr>
              <a:t>біженців</a:t>
            </a:r>
            <a:r>
              <a:rPr lang="uk-UA" sz="2000" dirty="0" smtClean="0"/>
              <a:t>, </a:t>
            </a:r>
            <a:r>
              <a:rPr lang="uk-UA" sz="2000" dirty="0" err="1" smtClean="0"/>
              <a:t>передбаченне</a:t>
            </a:r>
            <a:r>
              <a:rPr lang="uk-UA" sz="2000" dirty="0" smtClean="0"/>
              <a:t> у національному законодавстві -</a:t>
            </a:r>
            <a:r>
              <a:rPr lang="ru-RU" sz="2000" dirty="0" smtClean="0"/>
              <a:t>ст</a:t>
            </a:r>
            <a:r>
              <a:rPr lang="ru-RU" sz="2000" dirty="0"/>
              <a:t>. 3 Закону України </a:t>
            </a:r>
            <a:r>
              <a:rPr lang="ru-RU" sz="2000" u="sng" dirty="0">
                <a:hlinkClick r:id="rId3"/>
              </a:rPr>
              <a:t>«Про </a:t>
            </a:r>
            <a:r>
              <a:rPr lang="ru-RU" sz="2000" u="sng" dirty="0" err="1">
                <a:hlinkClick r:id="rId3"/>
              </a:rPr>
              <a:t>біженців</a:t>
            </a:r>
            <a:r>
              <a:rPr lang="ru-RU" sz="2000" u="sng" dirty="0">
                <a:hlinkClick r:id="rId3"/>
              </a:rPr>
              <a:t> та </a:t>
            </a:r>
            <a:r>
              <a:rPr lang="ru-RU" sz="2000" u="sng" dirty="0" err="1">
                <a:hlinkClick r:id="rId3"/>
              </a:rPr>
              <a:t>осіб</a:t>
            </a:r>
            <a:r>
              <a:rPr lang="ru-RU" sz="2000" u="sng" dirty="0">
                <a:hlinkClick r:id="rId3"/>
              </a:rPr>
              <a:t>, </a:t>
            </a:r>
            <a:r>
              <a:rPr lang="ru-RU" sz="2000" u="sng" dirty="0" err="1">
                <a:hlinkClick r:id="rId3"/>
              </a:rPr>
              <a:t>які</a:t>
            </a:r>
            <a:r>
              <a:rPr lang="ru-RU" sz="2000" u="sng" dirty="0">
                <a:hlinkClick r:id="rId3"/>
              </a:rPr>
              <a:t> </a:t>
            </a:r>
            <a:r>
              <a:rPr lang="ru-RU" sz="2000" u="sng" dirty="0" err="1">
                <a:hlinkClick r:id="rId3"/>
              </a:rPr>
              <a:t>потребують</a:t>
            </a:r>
            <a:r>
              <a:rPr lang="ru-RU" sz="2000" u="sng" dirty="0">
                <a:hlinkClick r:id="rId3"/>
              </a:rPr>
              <a:t> </a:t>
            </a:r>
            <a:r>
              <a:rPr lang="ru-RU" sz="2000" u="sng" dirty="0" err="1">
                <a:hlinkClick r:id="rId3"/>
              </a:rPr>
              <a:t>додаткового</a:t>
            </a:r>
            <a:r>
              <a:rPr lang="ru-RU" sz="2000" u="sng" dirty="0">
                <a:hlinkClick r:id="rId3"/>
              </a:rPr>
              <a:t> </a:t>
            </a:r>
            <a:r>
              <a:rPr lang="ru-RU" sz="2000" u="sng" dirty="0" err="1">
                <a:hlinkClick r:id="rId3"/>
              </a:rPr>
              <a:t>або</a:t>
            </a:r>
            <a:r>
              <a:rPr lang="ru-RU" sz="2000" u="sng" dirty="0">
                <a:hlinkClick r:id="rId3"/>
              </a:rPr>
              <a:t> </a:t>
            </a:r>
            <a:r>
              <a:rPr lang="ru-RU" sz="2000" u="sng" dirty="0" err="1">
                <a:hlinkClick r:id="rId3"/>
              </a:rPr>
              <a:t>тимчасового</a:t>
            </a:r>
            <a:r>
              <a:rPr lang="ru-RU" sz="2000" u="sng" dirty="0">
                <a:hlinkClick r:id="rId3"/>
              </a:rPr>
              <a:t> </a:t>
            </a:r>
            <a:r>
              <a:rPr lang="ru-RU" sz="2000" u="sng" dirty="0" err="1" smtClean="0">
                <a:hlinkClick r:id="rId3"/>
              </a:rPr>
              <a:t>захисту</a:t>
            </a:r>
            <a:r>
              <a:rPr lang="ru-RU" sz="2000" u="sng" dirty="0" smtClean="0">
                <a:hlinkClick r:id="rId3"/>
              </a:rPr>
              <a:t>«</a:t>
            </a:r>
            <a:r>
              <a:rPr lang="ru-RU" sz="2000" u="sng" dirty="0" smtClean="0"/>
              <a:t>, ч. 2 ст. 589 КПК України,  ч. 4 ст. 590 КПК України</a:t>
            </a:r>
          </a:p>
          <a:p>
            <a:pPr algn="just"/>
            <a:r>
              <a:rPr lang="ru-RU" sz="2000" dirty="0" err="1" smtClean="0"/>
              <a:t>Особливим</a:t>
            </a:r>
            <a:r>
              <a:rPr lang="ru-RU" sz="2000" dirty="0" smtClean="0"/>
              <a:t> </a:t>
            </a:r>
            <a:r>
              <a:rPr lang="ru-RU" sz="2000" dirty="0" err="1" smtClean="0"/>
              <a:t>юридичним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інструментом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скасував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формальну</a:t>
            </a:r>
            <a:r>
              <a:rPr lang="ru-RU" sz="2000" dirty="0" smtClean="0"/>
              <a:t> процедуру </a:t>
            </a:r>
            <a:r>
              <a:rPr lang="ru-RU" sz="2000" dirty="0" err="1" smtClean="0"/>
              <a:t>екстрадиції</a:t>
            </a:r>
            <a:r>
              <a:rPr lang="ru-RU" sz="2000" dirty="0" smtClean="0"/>
              <a:t> в межах держав -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Європейського</a:t>
            </a:r>
            <a:r>
              <a:rPr lang="ru-RU" sz="2000" dirty="0" smtClean="0"/>
              <a:t> Союзу, стало </a:t>
            </a:r>
            <a:r>
              <a:rPr lang="ru-RU" sz="2000" b="1" dirty="0" err="1" smtClean="0"/>
              <a:t>Рамкове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рішення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Європейської</a:t>
            </a:r>
            <a:r>
              <a:rPr lang="ru-RU" sz="2000" b="1" dirty="0" smtClean="0"/>
              <a:t> ради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13 </a:t>
            </a:r>
            <a:r>
              <a:rPr lang="ru-RU" sz="2000" b="1" dirty="0" err="1" smtClean="0"/>
              <a:t>червня</a:t>
            </a:r>
            <a:r>
              <a:rPr lang="ru-RU" sz="2000" b="1" dirty="0" smtClean="0"/>
              <a:t> 2002р. "Про </a:t>
            </a:r>
            <a:r>
              <a:rPr lang="ru-RU" sz="2000" b="1" dirty="0" err="1" smtClean="0"/>
              <a:t>Європейський</a:t>
            </a:r>
            <a:r>
              <a:rPr lang="ru-RU" sz="2000" b="1" dirty="0" smtClean="0"/>
              <a:t> ордер на </a:t>
            </a:r>
            <a:r>
              <a:rPr lang="ru-RU" sz="2000" b="1" dirty="0" err="1" smtClean="0"/>
              <a:t>арешт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процедури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передачі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осіб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між</a:t>
            </a:r>
            <a:r>
              <a:rPr lang="ru-RU" sz="2000" b="1" dirty="0" smtClean="0"/>
              <a:t> державами-членами".</a:t>
            </a:r>
          </a:p>
          <a:p>
            <a:pPr algn="just"/>
            <a:r>
              <a:rPr lang="ru-RU" sz="2000" b="1" dirty="0" err="1" smtClean="0"/>
              <a:t>Європейський</a:t>
            </a:r>
            <a:r>
              <a:rPr lang="ru-RU" sz="2000" b="1" dirty="0" smtClean="0"/>
              <a:t> ордер на </a:t>
            </a:r>
            <a:r>
              <a:rPr lang="ru-RU" sz="2000" b="1" dirty="0" err="1" smtClean="0"/>
              <a:t>арешт</a:t>
            </a:r>
            <a:r>
              <a:rPr lang="ru-RU" sz="2000" b="1" dirty="0" smtClean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судове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видане</a:t>
            </a:r>
            <a:r>
              <a:rPr lang="ru-RU" sz="2000" dirty="0" smtClean="0"/>
              <a:t> державою-членом </a:t>
            </a:r>
            <a:r>
              <a:rPr lang="ru-RU" sz="2000" dirty="0" err="1" smtClean="0"/>
              <a:t>із</a:t>
            </a:r>
            <a:r>
              <a:rPr lang="ru-RU" sz="2000" dirty="0" smtClean="0"/>
              <a:t> метою </a:t>
            </a:r>
            <a:r>
              <a:rPr lang="ru-RU" sz="2000" dirty="0" err="1" smtClean="0"/>
              <a:t>арешту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видачі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іншою</a:t>
            </a:r>
            <a:r>
              <a:rPr lang="ru-RU" sz="2000" dirty="0" smtClean="0"/>
              <a:t> державою-членом </a:t>
            </a:r>
            <a:r>
              <a:rPr lang="ru-RU" sz="2000" dirty="0" err="1" smtClean="0"/>
              <a:t>розшукуваної</a:t>
            </a:r>
            <a:r>
              <a:rPr lang="ru-RU" sz="2000" dirty="0" smtClean="0"/>
              <a:t> особи в </a:t>
            </a:r>
            <a:r>
              <a:rPr lang="ru-RU" sz="2000" dirty="0" err="1" smtClean="0"/>
              <a:t>цілях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кримінального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обвинувачення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виконання</a:t>
            </a:r>
            <a:r>
              <a:rPr lang="ru-RU" sz="2000" dirty="0" smtClean="0"/>
              <a:t> тюремного </a:t>
            </a:r>
            <a:r>
              <a:rPr lang="ru-RU" sz="2000" dirty="0" err="1" smtClean="0"/>
              <a:t>вироку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наказу про </a:t>
            </a:r>
            <a:r>
              <a:rPr lang="ru-RU" sz="2000" dirty="0" err="1" smtClean="0"/>
              <a:t>тримання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вартою</a:t>
            </a:r>
            <a:r>
              <a:rPr lang="ru-RU" sz="2000" dirty="0" smtClean="0"/>
              <a:t>. </a:t>
            </a:r>
          </a:p>
          <a:p>
            <a:pPr algn="just"/>
            <a:endParaRPr lang="uk-UA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dirty="0" smtClean="0"/>
              <a:t>Екстрадиція включає</a:t>
            </a:r>
            <a:r>
              <a:rPr lang="uk-UA" sz="3600" dirty="0" smtClean="0"/>
              <a:t>:(взаємодія адвоката і міжурядові організації)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офіційне </a:t>
            </a:r>
            <a:r>
              <a:rPr lang="uk-UA" dirty="0"/>
              <a:t>звернення про встановлення </a:t>
            </a:r>
            <a:r>
              <a:rPr lang="uk-UA" b="1" dirty="0"/>
              <a:t>місця перебування </a:t>
            </a:r>
            <a:r>
              <a:rPr lang="uk-UA" dirty="0"/>
              <a:t>на території запитуваної держави особи, яку необхідно видати;</a:t>
            </a:r>
          </a:p>
          <a:p>
            <a:pPr algn="just"/>
            <a:r>
              <a:rPr lang="uk-UA" b="1" dirty="0"/>
              <a:t>перевірку обставин</a:t>
            </a:r>
            <a:r>
              <a:rPr lang="uk-UA" dirty="0"/>
              <a:t>, що можуть перешкоджати </a:t>
            </a:r>
            <a:r>
              <a:rPr lang="uk-UA" dirty="0" smtClean="0"/>
              <a:t>видачі(дії адвоката);</a:t>
            </a:r>
            <a:endParaRPr lang="uk-UA" dirty="0"/>
          </a:p>
          <a:p>
            <a:pPr algn="just"/>
            <a:r>
              <a:rPr lang="uk-UA" b="1" dirty="0"/>
              <a:t>прийняття рішення </a:t>
            </a:r>
            <a:r>
              <a:rPr lang="uk-UA" dirty="0" smtClean="0"/>
              <a:t>за запитом(оскаржується);</a:t>
            </a:r>
            <a:endParaRPr lang="uk-UA" dirty="0"/>
          </a:p>
          <a:p>
            <a:pPr algn="just"/>
            <a:r>
              <a:rPr lang="uk-UA" dirty="0"/>
              <a:t>фактичну передачу такої особи під юрисдикцію запитуючої держави.</a:t>
            </a:r>
          </a:p>
          <a:p>
            <a:endParaRPr lang="uk-UA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93978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err="1" smtClean="0"/>
              <a:t>Екстрадиційна</a:t>
            </a:r>
            <a:r>
              <a:rPr lang="uk-UA" dirty="0" smtClean="0"/>
              <a:t> перевірка 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ru-RU" sz="5600" dirty="0" err="1"/>
              <a:t>Екстрадиційна</a:t>
            </a:r>
            <a:r>
              <a:rPr lang="ru-RU" sz="5600" dirty="0"/>
              <a:t> </a:t>
            </a:r>
            <a:r>
              <a:rPr lang="ru-RU" sz="5600" dirty="0" err="1"/>
              <a:t>перевірка</a:t>
            </a:r>
            <a:r>
              <a:rPr lang="ru-RU" sz="5600" dirty="0"/>
              <a:t> – </a:t>
            </a:r>
            <a:r>
              <a:rPr lang="ru-RU" sz="5600" dirty="0" err="1"/>
              <a:t>це</a:t>
            </a:r>
            <a:r>
              <a:rPr lang="ru-RU" sz="5600" dirty="0"/>
              <a:t> </a:t>
            </a:r>
            <a:r>
              <a:rPr lang="ru-RU" sz="5600" dirty="0" err="1"/>
              <a:t>діяльність</a:t>
            </a:r>
            <a:r>
              <a:rPr lang="ru-RU" sz="5600" dirty="0"/>
              <a:t> </a:t>
            </a:r>
            <a:r>
              <a:rPr lang="ru-RU" sz="5600" dirty="0" err="1"/>
              <a:t>щодо</a:t>
            </a:r>
            <a:r>
              <a:rPr lang="ru-RU" sz="5600" dirty="0"/>
              <a:t> </a:t>
            </a:r>
            <a:r>
              <a:rPr lang="ru-RU" sz="5600" dirty="0" err="1"/>
              <a:t>встановлення</a:t>
            </a:r>
            <a:r>
              <a:rPr lang="ru-RU" sz="5600" dirty="0"/>
              <a:t> та </a:t>
            </a:r>
            <a:r>
              <a:rPr lang="ru-RU" sz="5600" dirty="0" err="1"/>
              <a:t>дослідження</a:t>
            </a:r>
            <a:r>
              <a:rPr lang="ru-RU" sz="5600" dirty="0"/>
              <a:t> </a:t>
            </a:r>
            <a:r>
              <a:rPr lang="ru-RU" sz="5600" dirty="0" err="1"/>
              <a:t>передбачених</a:t>
            </a:r>
            <a:r>
              <a:rPr lang="ru-RU" sz="5600" dirty="0"/>
              <a:t> </a:t>
            </a:r>
            <a:r>
              <a:rPr lang="ru-RU" sz="5600" dirty="0" err="1"/>
              <a:t>міжнародним</a:t>
            </a:r>
            <a:r>
              <a:rPr lang="ru-RU" sz="5600" dirty="0"/>
              <a:t> договором України, </a:t>
            </a:r>
            <a:r>
              <a:rPr lang="ru-RU" sz="5600" dirty="0" err="1"/>
              <a:t>іншими</a:t>
            </a:r>
            <a:r>
              <a:rPr lang="ru-RU" sz="5600" dirty="0"/>
              <a:t> актами </a:t>
            </a:r>
            <a:r>
              <a:rPr lang="ru-RU" sz="5600" dirty="0" err="1"/>
              <a:t>законодавства</a:t>
            </a:r>
            <a:r>
              <a:rPr lang="ru-RU" sz="5600" dirty="0"/>
              <a:t> України </a:t>
            </a:r>
            <a:r>
              <a:rPr lang="ru-RU" sz="5600" dirty="0" err="1"/>
              <a:t>обставин</a:t>
            </a:r>
            <a:r>
              <a:rPr lang="ru-RU" sz="5600" dirty="0"/>
              <a:t>, </a:t>
            </a:r>
            <a:r>
              <a:rPr lang="ru-RU" sz="5600" dirty="0" err="1"/>
              <a:t>що</a:t>
            </a:r>
            <a:r>
              <a:rPr lang="ru-RU" sz="5600" dirty="0"/>
              <a:t> </a:t>
            </a:r>
            <a:r>
              <a:rPr lang="ru-RU" sz="5600" dirty="0" err="1"/>
              <a:t>можуть</a:t>
            </a:r>
            <a:r>
              <a:rPr lang="ru-RU" sz="5600" dirty="0"/>
              <a:t> </a:t>
            </a:r>
            <a:r>
              <a:rPr lang="ru-RU" sz="5600" dirty="0" err="1"/>
              <a:t>перешкоджати</a:t>
            </a:r>
            <a:r>
              <a:rPr lang="ru-RU" sz="5600" dirty="0"/>
              <a:t> </a:t>
            </a:r>
            <a:r>
              <a:rPr lang="ru-RU" sz="5600" dirty="0" err="1"/>
              <a:t>видачі</a:t>
            </a:r>
            <a:r>
              <a:rPr lang="ru-RU" sz="5600" dirty="0"/>
              <a:t> особи (</a:t>
            </a:r>
            <a:r>
              <a:rPr lang="ru-RU" sz="5600" dirty="0" err="1"/>
              <a:t>екстрадиції</a:t>
            </a:r>
            <a:r>
              <a:rPr lang="ru-RU" sz="5600" dirty="0"/>
              <a:t>), яка вчинила </a:t>
            </a:r>
            <a:r>
              <a:rPr lang="ru-RU" sz="5600" dirty="0" err="1"/>
              <a:t>злочин</a:t>
            </a:r>
            <a:r>
              <a:rPr lang="ru-RU" sz="5600" dirty="0"/>
              <a:t>.</a:t>
            </a:r>
          </a:p>
          <a:p>
            <a:pPr algn="just"/>
            <a:r>
              <a:rPr lang="ru-RU" sz="5600" dirty="0" err="1"/>
              <a:t>Уповноважений</a:t>
            </a:r>
            <a:r>
              <a:rPr lang="ru-RU" sz="5600" dirty="0"/>
              <a:t> на </a:t>
            </a:r>
            <a:r>
              <a:rPr lang="ru-RU" sz="5600" dirty="0" err="1"/>
              <a:t>здійснення</a:t>
            </a:r>
            <a:r>
              <a:rPr lang="ru-RU" sz="5600" dirty="0"/>
              <a:t> </a:t>
            </a:r>
            <a:r>
              <a:rPr lang="ru-RU" sz="5600" dirty="0" err="1"/>
              <a:t>екстрадиційної</a:t>
            </a:r>
            <a:r>
              <a:rPr lang="ru-RU" sz="5600" dirty="0"/>
              <a:t> </a:t>
            </a:r>
            <a:r>
              <a:rPr lang="ru-RU" sz="5600" dirty="0" err="1"/>
              <a:t>перевірки</a:t>
            </a:r>
            <a:r>
              <a:rPr lang="ru-RU" sz="5600" dirty="0"/>
              <a:t> орган - </a:t>
            </a:r>
            <a:r>
              <a:rPr lang="ru-RU" sz="5600" dirty="0" err="1"/>
              <a:t>Міністерство</a:t>
            </a:r>
            <a:r>
              <a:rPr lang="ru-RU" sz="5600" dirty="0"/>
              <a:t> </a:t>
            </a:r>
            <a:r>
              <a:rPr lang="ru-RU" sz="5600" dirty="0" err="1"/>
              <a:t>юстиції</a:t>
            </a:r>
            <a:r>
              <a:rPr lang="ru-RU" sz="5600" dirty="0"/>
              <a:t> України (коли </a:t>
            </a:r>
            <a:r>
              <a:rPr lang="ru-RU" sz="5600" dirty="0" err="1"/>
              <a:t>людина</a:t>
            </a:r>
            <a:r>
              <a:rPr lang="ru-RU" sz="5600" dirty="0"/>
              <a:t> </a:t>
            </a:r>
            <a:r>
              <a:rPr lang="ru-RU" sz="5600" dirty="0" err="1"/>
              <a:t>запитується</a:t>
            </a:r>
            <a:r>
              <a:rPr lang="ru-RU" sz="5600" dirty="0"/>
              <a:t> для </a:t>
            </a:r>
            <a:r>
              <a:rPr lang="ru-RU" sz="5600" dirty="0" err="1"/>
              <a:t>виконання</a:t>
            </a:r>
            <a:r>
              <a:rPr lang="ru-RU" sz="5600" dirty="0"/>
              <a:t> </a:t>
            </a:r>
            <a:r>
              <a:rPr lang="ru-RU" sz="5600" dirty="0" err="1"/>
              <a:t>вироку</a:t>
            </a:r>
            <a:r>
              <a:rPr lang="ru-RU" sz="5600" dirty="0"/>
              <a:t>)/ </a:t>
            </a:r>
            <a:r>
              <a:rPr lang="ru-RU" sz="5600" dirty="0" err="1"/>
              <a:t>Офіс</a:t>
            </a:r>
            <a:r>
              <a:rPr lang="ru-RU" sz="5600" dirty="0"/>
              <a:t> Генерального прокурора/ </a:t>
            </a:r>
            <a:r>
              <a:rPr lang="ru-RU" sz="5600" dirty="0" err="1"/>
              <a:t>відповідна</a:t>
            </a:r>
            <a:r>
              <a:rPr lang="ru-RU" sz="5600" dirty="0"/>
              <a:t> </a:t>
            </a:r>
            <a:r>
              <a:rPr lang="ru-RU" sz="5600" dirty="0" err="1"/>
              <a:t>регіональна</a:t>
            </a:r>
            <a:r>
              <a:rPr lang="ru-RU" sz="5600" dirty="0"/>
              <a:t> прокуратура за </a:t>
            </a:r>
            <a:r>
              <a:rPr lang="ru-RU" sz="5600" dirty="0" err="1"/>
              <a:t>дорученням</a:t>
            </a:r>
            <a:r>
              <a:rPr lang="ru-RU" sz="5600" dirty="0"/>
              <a:t> (коли </a:t>
            </a:r>
            <a:r>
              <a:rPr lang="ru-RU" sz="5600" dirty="0" err="1"/>
              <a:t>людина</a:t>
            </a:r>
            <a:r>
              <a:rPr lang="ru-RU" sz="5600" dirty="0"/>
              <a:t> </a:t>
            </a:r>
            <a:r>
              <a:rPr lang="ru-RU" sz="5600" dirty="0" err="1"/>
              <a:t>запитується</a:t>
            </a:r>
            <a:r>
              <a:rPr lang="ru-RU" sz="5600" dirty="0"/>
              <a:t> для </a:t>
            </a:r>
            <a:r>
              <a:rPr lang="ru-RU" sz="5600" dirty="0" err="1"/>
              <a:t>притягнення</a:t>
            </a:r>
            <a:r>
              <a:rPr lang="ru-RU" sz="5600" dirty="0"/>
              <a:t> до </a:t>
            </a:r>
            <a:r>
              <a:rPr lang="ru-RU" sz="5600" dirty="0" err="1"/>
              <a:t>кримінальної</a:t>
            </a:r>
            <a:r>
              <a:rPr lang="ru-RU" sz="5600" dirty="0"/>
              <a:t> </a:t>
            </a:r>
            <a:r>
              <a:rPr lang="ru-RU" sz="5600" dirty="0" err="1"/>
              <a:t>відповідальності</a:t>
            </a:r>
            <a:r>
              <a:rPr lang="ru-RU" sz="5600" dirty="0"/>
              <a:t>).</a:t>
            </a:r>
          </a:p>
          <a:p>
            <a:pPr algn="just"/>
            <a:r>
              <a:rPr lang="ru-RU" sz="5600" dirty="0"/>
              <a:t>Строк </a:t>
            </a:r>
            <a:r>
              <a:rPr lang="ru-RU" sz="5600" dirty="0" err="1"/>
              <a:t>екстрадиційної</a:t>
            </a:r>
            <a:r>
              <a:rPr lang="ru-RU" sz="5600" dirty="0"/>
              <a:t> </a:t>
            </a:r>
            <a:r>
              <a:rPr lang="ru-RU" sz="5600" dirty="0" err="1"/>
              <a:t>перевірки</a:t>
            </a:r>
            <a:r>
              <a:rPr lang="ru-RU" sz="5600" dirty="0"/>
              <a:t> становить 60 </a:t>
            </a:r>
            <a:r>
              <a:rPr lang="ru-RU" sz="5600" dirty="0" err="1"/>
              <a:t>днів</a:t>
            </a:r>
            <a:r>
              <a:rPr lang="ru-RU" sz="5600" dirty="0"/>
              <a:t>, </a:t>
            </a:r>
            <a:r>
              <a:rPr lang="ru-RU" sz="5600" dirty="0" err="1"/>
              <a:t>однак</a:t>
            </a:r>
            <a:r>
              <a:rPr lang="ru-RU" sz="5600" dirty="0"/>
              <a:t> </a:t>
            </a:r>
            <a:r>
              <a:rPr lang="ru-RU" sz="5600" dirty="0" err="1"/>
              <a:t>може</a:t>
            </a:r>
            <a:r>
              <a:rPr lang="ru-RU" sz="5600" dirty="0"/>
              <a:t> бути </a:t>
            </a:r>
            <a:r>
              <a:rPr lang="ru-RU" sz="5600" dirty="0" err="1"/>
              <a:t>продовжений</a:t>
            </a:r>
            <a:r>
              <a:rPr lang="ru-RU" sz="5600" dirty="0"/>
              <a:t> </a:t>
            </a:r>
            <a:r>
              <a:rPr lang="ru-RU" sz="5600" dirty="0" err="1"/>
              <a:t>Уповноваженим</a:t>
            </a:r>
            <a:r>
              <a:rPr lang="ru-RU" sz="5600" dirty="0"/>
              <a:t> органом.</a:t>
            </a:r>
          </a:p>
          <a:p>
            <a:pPr algn="just"/>
            <a:r>
              <a:rPr lang="ru-RU" sz="5600" dirty="0" err="1"/>
              <a:t>Обставини</a:t>
            </a:r>
            <a:r>
              <a:rPr lang="ru-RU" sz="5600" dirty="0"/>
              <a:t>, </a:t>
            </a:r>
            <a:r>
              <a:rPr lang="ru-RU" sz="5600" dirty="0" err="1"/>
              <a:t>які</a:t>
            </a:r>
            <a:r>
              <a:rPr lang="ru-RU" sz="5600" dirty="0"/>
              <a:t> </a:t>
            </a:r>
            <a:r>
              <a:rPr lang="ru-RU" sz="5600" dirty="0" err="1"/>
              <a:t>перешкоджають</a:t>
            </a:r>
            <a:r>
              <a:rPr lang="ru-RU" sz="5600" dirty="0"/>
              <a:t> </a:t>
            </a:r>
            <a:r>
              <a:rPr lang="ru-RU" sz="5600" dirty="0" err="1"/>
              <a:t>видачі</a:t>
            </a:r>
            <a:r>
              <a:rPr lang="ru-RU" sz="5600" dirty="0"/>
              <a:t> особи </a:t>
            </a:r>
            <a:r>
              <a:rPr lang="ru-RU" sz="5600" dirty="0" err="1"/>
              <a:t>і</a:t>
            </a:r>
            <a:r>
              <a:rPr lang="ru-RU" sz="5600" dirty="0"/>
              <a:t> </a:t>
            </a:r>
            <a:r>
              <a:rPr lang="ru-RU" sz="5600" dirty="0" err="1"/>
              <a:t>які</a:t>
            </a:r>
            <a:r>
              <a:rPr lang="ru-RU" sz="5600" dirty="0"/>
              <a:t>, </a:t>
            </a:r>
            <a:r>
              <a:rPr lang="ru-RU" sz="5600" dirty="0" err="1"/>
              <a:t>відповідно</a:t>
            </a:r>
            <a:r>
              <a:rPr lang="ru-RU" sz="5600" dirty="0"/>
              <a:t>, </a:t>
            </a:r>
            <a:r>
              <a:rPr lang="ru-RU" sz="5600" dirty="0" err="1"/>
              <a:t>встановлюються</a:t>
            </a:r>
            <a:r>
              <a:rPr lang="ru-RU" sz="5600" dirty="0"/>
              <a:t> </a:t>
            </a:r>
            <a:r>
              <a:rPr lang="ru-RU" sz="5600" dirty="0" err="1"/>
              <a:t>і</a:t>
            </a:r>
            <a:r>
              <a:rPr lang="ru-RU" sz="5600" dirty="0"/>
              <a:t> </a:t>
            </a:r>
            <a:r>
              <a:rPr lang="ru-RU" sz="5600" dirty="0" err="1"/>
              <a:t>досліджуються</a:t>
            </a:r>
            <a:r>
              <a:rPr lang="ru-RU" sz="5600" dirty="0"/>
              <a:t> </a:t>
            </a:r>
            <a:r>
              <a:rPr lang="ru-RU" sz="5600" dirty="0" err="1"/>
              <a:t>під</a:t>
            </a:r>
            <a:r>
              <a:rPr lang="ru-RU" sz="5600" dirty="0"/>
              <a:t> час </a:t>
            </a:r>
            <a:r>
              <a:rPr lang="ru-RU" sz="5600" dirty="0" err="1"/>
              <a:t>екстрадиційної</a:t>
            </a:r>
            <a:r>
              <a:rPr lang="ru-RU" sz="5600" dirty="0"/>
              <a:t> </a:t>
            </a:r>
            <a:r>
              <a:rPr lang="ru-RU" sz="5600" dirty="0" err="1"/>
              <a:t>перевірки</a:t>
            </a:r>
            <a:r>
              <a:rPr lang="ru-RU" sz="5600" dirty="0"/>
              <a:t>, </a:t>
            </a:r>
            <a:r>
              <a:rPr lang="ru-RU" sz="5600" dirty="0" err="1"/>
              <a:t>перераховані</a:t>
            </a:r>
            <a:r>
              <a:rPr lang="ru-RU" sz="5600" dirty="0"/>
              <a:t> у ст. 589 </a:t>
            </a:r>
            <a:r>
              <a:rPr lang="ru-RU" sz="5600" dirty="0">
                <a:hlinkClick r:id="rId2"/>
              </a:rPr>
              <a:t>КПК України:</a:t>
            </a:r>
            <a:endParaRPr lang="ru-RU" sz="5600" dirty="0"/>
          </a:p>
          <a:p>
            <a:pPr algn="just"/>
            <a:r>
              <a:rPr lang="ru-RU" sz="5600" dirty="0"/>
              <a:t>особа, </a:t>
            </a:r>
            <a:r>
              <a:rPr lang="ru-RU" sz="5600" dirty="0" err="1"/>
              <a:t>стосовно</a:t>
            </a:r>
            <a:r>
              <a:rPr lang="ru-RU" sz="5600" dirty="0"/>
              <a:t> </a:t>
            </a:r>
            <a:r>
              <a:rPr lang="ru-RU" sz="5600" dirty="0" err="1"/>
              <a:t>якої</a:t>
            </a:r>
            <a:r>
              <a:rPr lang="ru-RU" sz="5600" dirty="0"/>
              <a:t> </a:t>
            </a:r>
            <a:r>
              <a:rPr lang="ru-RU" sz="5600" dirty="0" err="1"/>
              <a:t>надійшов</a:t>
            </a:r>
            <a:r>
              <a:rPr lang="ru-RU" sz="5600" dirty="0"/>
              <a:t> запит про </a:t>
            </a:r>
            <a:r>
              <a:rPr lang="ru-RU" sz="5600" dirty="0" err="1"/>
              <a:t>видачу</a:t>
            </a:r>
            <a:r>
              <a:rPr lang="ru-RU" sz="5600" dirty="0"/>
              <a:t>, </a:t>
            </a:r>
            <a:r>
              <a:rPr lang="ru-RU" sz="5600" dirty="0" err="1"/>
              <a:t>відповідно</a:t>
            </a:r>
            <a:r>
              <a:rPr lang="ru-RU" sz="5600" dirty="0"/>
              <a:t> до </a:t>
            </a:r>
            <a:r>
              <a:rPr lang="ru-RU" sz="5600" dirty="0" err="1"/>
              <a:t>законів</a:t>
            </a:r>
            <a:r>
              <a:rPr lang="ru-RU" sz="5600" dirty="0"/>
              <a:t> України на час </a:t>
            </a:r>
            <a:r>
              <a:rPr lang="ru-RU" sz="5600" dirty="0" err="1"/>
              <a:t>прийняття</a:t>
            </a:r>
            <a:r>
              <a:rPr lang="ru-RU" sz="5600" dirty="0"/>
              <a:t> </a:t>
            </a:r>
            <a:r>
              <a:rPr lang="ru-RU" sz="5600" dirty="0" err="1"/>
              <a:t>рішення</a:t>
            </a:r>
            <a:r>
              <a:rPr lang="ru-RU" sz="5600" dirty="0"/>
              <a:t> про </a:t>
            </a:r>
            <a:r>
              <a:rPr lang="ru-RU" sz="5600" dirty="0" err="1"/>
              <a:t>видачу</a:t>
            </a:r>
            <a:r>
              <a:rPr lang="ru-RU" sz="5600" dirty="0"/>
              <a:t> (</a:t>
            </a:r>
            <a:r>
              <a:rPr lang="ru-RU" sz="5600" dirty="0" err="1"/>
              <a:t>екстрадицію</a:t>
            </a:r>
            <a:r>
              <a:rPr lang="ru-RU" sz="5600" dirty="0"/>
              <a:t>) </a:t>
            </a:r>
            <a:r>
              <a:rPr lang="ru-RU" sz="5600" dirty="0" err="1"/>
              <a:t>є</a:t>
            </a:r>
            <a:r>
              <a:rPr lang="ru-RU" sz="5600" dirty="0"/>
              <a:t> </a:t>
            </a:r>
            <a:r>
              <a:rPr lang="ru-RU" sz="5600" dirty="0" err="1"/>
              <a:t>громадянином</a:t>
            </a:r>
            <a:r>
              <a:rPr lang="ru-RU" sz="5600" dirty="0"/>
              <a:t> України;</a:t>
            </a:r>
          </a:p>
          <a:p>
            <a:pPr algn="just"/>
            <a:r>
              <a:rPr lang="ru-RU" sz="5600" dirty="0" err="1"/>
              <a:t>злочин</a:t>
            </a:r>
            <a:r>
              <a:rPr lang="ru-RU" sz="5600" dirty="0"/>
              <a:t>, за </a:t>
            </a:r>
            <a:r>
              <a:rPr lang="ru-RU" sz="5600" dirty="0" err="1"/>
              <a:t>який</a:t>
            </a:r>
            <a:r>
              <a:rPr lang="ru-RU" sz="5600" dirty="0"/>
              <a:t> запитано </a:t>
            </a:r>
            <a:r>
              <a:rPr lang="ru-RU" sz="5600" dirty="0" err="1"/>
              <a:t>видачу</a:t>
            </a:r>
            <a:r>
              <a:rPr lang="ru-RU" sz="5600" dirty="0"/>
              <a:t>, не </a:t>
            </a:r>
            <a:r>
              <a:rPr lang="ru-RU" sz="5600" dirty="0" err="1"/>
              <a:t>передбачає</a:t>
            </a:r>
            <a:r>
              <a:rPr lang="ru-RU" sz="5600" dirty="0"/>
              <a:t> </a:t>
            </a:r>
            <a:r>
              <a:rPr lang="ru-RU" sz="5600" dirty="0" err="1"/>
              <a:t>покарання</a:t>
            </a:r>
            <a:r>
              <a:rPr lang="ru-RU" sz="5600" dirty="0"/>
              <a:t> у </a:t>
            </a:r>
            <a:r>
              <a:rPr lang="ru-RU" sz="5600" dirty="0" err="1"/>
              <a:t>виді</a:t>
            </a:r>
            <a:r>
              <a:rPr lang="ru-RU" sz="5600" dirty="0"/>
              <a:t> </a:t>
            </a:r>
            <a:r>
              <a:rPr lang="ru-RU" sz="5600" dirty="0" err="1"/>
              <a:t>позбавлення</a:t>
            </a:r>
            <a:r>
              <a:rPr lang="ru-RU" sz="5600" dirty="0"/>
              <a:t> </a:t>
            </a:r>
            <a:r>
              <a:rPr lang="ru-RU" sz="5600" dirty="0" err="1"/>
              <a:t>волі</a:t>
            </a:r>
            <a:r>
              <a:rPr lang="ru-RU" sz="5600" dirty="0"/>
              <a:t> за законом України;</a:t>
            </a:r>
          </a:p>
          <a:p>
            <a:pPr algn="just"/>
            <a:r>
              <a:rPr lang="ru-RU" sz="5600" dirty="0" err="1"/>
              <a:t>закінчилися</a:t>
            </a:r>
            <a:r>
              <a:rPr lang="ru-RU" sz="5600" dirty="0"/>
              <a:t> </a:t>
            </a:r>
            <a:r>
              <a:rPr lang="ru-RU" sz="5600" dirty="0" err="1"/>
              <a:t>передбачені</a:t>
            </a:r>
            <a:r>
              <a:rPr lang="ru-RU" sz="5600" dirty="0"/>
              <a:t> законом України строки </a:t>
            </a:r>
            <a:r>
              <a:rPr lang="ru-RU" sz="5600" dirty="0" err="1"/>
              <a:t>давності</a:t>
            </a:r>
            <a:r>
              <a:rPr lang="ru-RU" sz="5600" dirty="0"/>
              <a:t> </a:t>
            </a:r>
            <a:r>
              <a:rPr lang="ru-RU" sz="5600" dirty="0" err="1"/>
              <a:t>притягнення</a:t>
            </a:r>
            <a:r>
              <a:rPr lang="ru-RU" sz="5600" dirty="0"/>
              <a:t> особи до </a:t>
            </a:r>
            <a:r>
              <a:rPr lang="ru-RU" sz="5600" dirty="0" err="1"/>
              <a:t>кримінальної</a:t>
            </a:r>
            <a:r>
              <a:rPr lang="ru-RU" sz="5600" dirty="0"/>
              <a:t> </a:t>
            </a:r>
            <a:r>
              <a:rPr lang="ru-RU" sz="5600" dirty="0" err="1"/>
              <a:t>відповідальності</a:t>
            </a:r>
            <a:r>
              <a:rPr lang="ru-RU" sz="5600" dirty="0"/>
              <a:t> </a:t>
            </a:r>
            <a:r>
              <a:rPr lang="ru-RU" sz="5600" dirty="0" err="1"/>
              <a:t>або</a:t>
            </a:r>
            <a:r>
              <a:rPr lang="ru-RU" sz="5600" dirty="0"/>
              <a:t> </a:t>
            </a:r>
            <a:r>
              <a:rPr lang="ru-RU" sz="5600" dirty="0" err="1"/>
              <a:t>виконання</a:t>
            </a:r>
            <a:r>
              <a:rPr lang="ru-RU" sz="5600" dirty="0"/>
              <a:t> </a:t>
            </a:r>
            <a:r>
              <a:rPr lang="ru-RU" sz="5600" dirty="0" err="1"/>
              <a:t>вироку</a:t>
            </a:r>
            <a:r>
              <a:rPr lang="ru-RU" sz="5600" dirty="0"/>
              <a:t> за </a:t>
            </a:r>
            <a:r>
              <a:rPr lang="ru-RU" sz="5600" dirty="0" err="1"/>
              <a:t>злочин</a:t>
            </a:r>
            <a:r>
              <a:rPr lang="ru-RU" sz="5600" dirty="0"/>
              <a:t>, </a:t>
            </a:r>
            <a:r>
              <a:rPr lang="ru-RU" sz="5600" dirty="0" err="1"/>
              <a:t>за</a:t>
            </a:r>
            <a:r>
              <a:rPr lang="ru-RU" sz="5600" dirty="0"/>
              <a:t> </a:t>
            </a:r>
            <a:r>
              <a:rPr lang="ru-RU" sz="5600" dirty="0" err="1"/>
              <a:t>який</a:t>
            </a:r>
            <a:r>
              <a:rPr lang="ru-RU" sz="5600" dirty="0"/>
              <a:t> запитано </a:t>
            </a:r>
            <a:r>
              <a:rPr lang="ru-RU" sz="5600" dirty="0" err="1"/>
              <a:t>видачу</a:t>
            </a:r>
            <a:r>
              <a:rPr lang="ru-RU" sz="5600" dirty="0"/>
              <a:t>;</a:t>
            </a:r>
          </a:p>
          <a:p>
            <a:pPr algn="just"/>
            <a:r>
              <a:rPr lang="ru-RU" sz="5600" dirty="0" err="1"/>
              <a:t>компетентний</a:t>
            </a:r>
            <a:r>
              <a:rPr lang="ru-RU" sz="5600" dirty="0"/>
              <a:t> орган </a:t>
            </a:r>
            <a:r>
              <a:rPr lang="ru-RU" sz="5600" dirty="0" err="1"/>
              <a:t>іноземної</a:t>
            </a:r>
            <a:r>
              <a:rPr lang="ru-RU" sz="5600" dirty="0"/>
              <a:t> </a:t>
            </a:r>
            <a:r>
              <a:rPr lang="ru-RU" sz="5600" dirty="0" err="1"/>
              <a:t>держави</a:t>
            </a:r>
            <a:r>
              <a:rPr lang="ru-RU" sz="5600" dirty="0"/>
              <a:t> не </a:t>
            </a:r>
            <a:r>
              <a:rPr lang="ru-RU" sz="5600" dirty="0" err="1"/>
              <a:t>надав</a:t>
            </a:r>
            <a:r>
              <a:rPr lang="ru-RU" sz="5600" dirty="0"/>
              <a:t> на </a:t>
            </a:r>
            <a:r>
              <a:rPr lang="ru-RU" sz="5600" dirty="0" err="1"/>
              <a:t>вимогу</a:t>
            </a:r>
            <a:r>
              <a:rPr lang="ru-RU" sz="5600" dirty="0"/>
              <a:t> центрального органу України </a:t>
            </a:r>
            <a:r>
              <a:rPr lang="ru-RU" sz="5600" dirty="0" err="1"/>
              <a:t>додаткових</a:t>
            </a:r>
            <a:r>
              <a:rPr lang="ru-RU" sz="5600" dirty="0"/>
              <a:t> </a:t>
            </a:r>
            <a:r>
              <a:rPr lang="ru-RU" sz="5600" dirty="0" err="1"/>
              <a:t>матеріалів</a:t>
            </a:r>
            <a:r>
              <a:rPr lang="ru-RU" sz="5600" dirty="0"/>
              <a:t> </a:t>
            </a:r>
            <a:r>
              <a:rPr lang="ru-RU" sz="5600" dirty="0" err="1"/>
              <a:t>або</a:t>
            </a:r>
            <a:r>
              <a:rPr lang="ru-RU" sz="5600" dirty="0"/>
              <a:t> </a:t>
            </a:r>
            <a:r>
              <a:rPr lang="ru-RU" sz="5600" dirty="0" err="1"/>
              <a:t>даних</a:t>
            </a:r>
            <a:r>
              <a:rPr lang="ru-RU" sz="5600" dirty="0"/>
              <a:t>, без </a:t>
            </a:r>
            <a:r>
              <a:rPr lang="ru-RU" sz="5600" dirty="0" err="1"/>
              <a:t>яких</a:t>
            </a:r>
            <a:r>
              <a:rPr lang="ru-RU" sz="5600" dirty="0"/>
              <a:t> </a:t>
            </a:r>
            <a:r>
              <a:rPr lang="ru-RU" sz="5600" dirty="0" err="1"/>
              <a:t>неможливе</a:t>
            </a:r>
            <a:r>
              <a:rPr lang="ru-RU" sz="5600" dirty="0"/>
              <a:t> </a:t>
            </a:r>
            <a:r>
              <a:rPr lang="ru-RU" sz="5600" dirty="0" err="1"/>
              <a:t>прийняття</a:t>
            </a:r>
            <a:r>
              <a:rPr lang="ru-RU" sz="5600" dirty="0"/>
              <a:t> </a:t>
            </a:r>
            <a:r>
              <a:rPr lang="ru-RU" sz="5600" dirty="0" err="1"/>
              <a:t>рішення</a:t>
            </a:r>
            <a:r>
              <a:rPr lang="ru-RU" sz="5600" dirty="0"/>
              <a:t> за запитом про </a:t>
            </a:r>
            <a:r>
              <a:rPr lang="ru-RU" sz="5600" dirty="0" err="1"/>
              <a:t>видачу</a:t>
            </a:r>
            <a:r>
              <a:rPr lang="ru-RU" sz="5600" dirty="0"/>
              <a:t> (</a:t>
            </a:r>
            <a:r>
              <a:rPr lang="ru-RU" sz="5600" dirty="0" err="1"/>
              <a:t>екстрадицію</a:t>
            </a:r>
            <a:r>
              <a:rPr lang="ru-RU" sz="5600" dirty="0"/>
              <a:t>);</a:t>
            </a:r>
          </a:p>
          <a:p>
            <a:pPr algn="just"/>
            <a:r>
              <a:rPr lang="ru-RU" sz="5600" dirty="0" err="1"/>
              <a:t>видача</a:t>
            </a:r>
            <a:r>
              <a:rPr lang="ru-RU" sz="5600" dirty="0"/>
              <a:t> особи (</a:t>
            </a:r>
            <a:r>
              <a:rPr lang="ru-RU" sz="5600" dirty="0" err="1"/>
              <a:t>екстрадиція</a:t>
            </a:r>
            <a:r>
              <a:rPr lang="ru-RU" sz="5600" dirty="0"/>
              <a:t>) </a:t>
            </a:r>
            <a:r>
              <a:rPr lang="ru-RU" sz="5600" dirty="0" err="1"/>
              <a:t>суперечить</a:t>
            </a:r>
            <a:r>
              <a:rPr lang="ru-RU" sz="5600" dirty="0"/>
              <a:t> </a:t>
            </a:r>
            <a:r>
              <a:rPr lang="ru-RU" sz="5600" dirty="0" err="1"/>
              <a:t>зобов’язанням</a:t>
            </a:r>
            <a:r>
              <a:rPr lang="ru-RU" sz="5600" dirty="0"/>
              <a:t> України за </a:t>
            </a:r>
            <a:r>
              <a:rPr lang="ru-RU" sz="5600" dirty="0" err="1"/>
              <a:t>міжнародними</a:t>
            </a:r>
            <a:r>
              <a:rPr lang="ru-RU" sz="5600" dirty="0"/>
              <a:t> договорами України;</a:t>
            </a:r>
          </a:p>
          <a:p>
            <a:pPr algn="just"/>
            <a:r>
              <a:rPr lang="ru-RU" sz="5600" dirty="0" err="1"/>
              <a:t>є</a:t>
            </a:r>
            <a:r>
              <a:rPr lang="ru-RU" sz="5600" dirty="0"/>
              <a:t> </a:t>
            </a:r>
            <a:r>
              <a:rPr lang="ru-RU" sz="5600" dirty="0" err="1"/>
              <a:t>обґрунтовані</a:t>
            </a:r>
            <a:r>
              <a:rPr lang="ru-RU" sz="5600" dirty="0"/>
              <a:t> </a:t>
            </a:r>
            <a:r>
              <a:rPr lang="ru-RU" sz="5600" dirty="0" err="1"/>
              <a:t>підстави</a:t>
            </a:r>
            <a:r>
              <a:rPr lang="ru-RU" sz="5600" dirty="0"/>
              <a:t> </a:t>
            </a:r>
            <a:r>
              <a:rPr lang="ru-RU" sz="5600" dirty="0" err="1"/>
              <a:t>вважати</a:t>
            </a:r>
            <a:r>
              <a:rPr lang="ru-RU" sz="5600" dirty="0"/>
              <a:t>, </a:t>
            </a:r>
            <a:r>
              <a:rPr lang="ru-RU" sz="5600" dirty="0" err="1"/>
              <a:t>що</a:t>
            </a:r>
            <a:r>
              <a:rPr lang="ru-RU" sz="5600" dirty="0"/>
              <a:t> </a:t>
            </a:r>
            <a:r>
              <a:rPr lang="ru-RU" sz="5600" dirty="0" err="1"/>
              <a:t>видача</a:t>
            </a:r>
            <a:r>
              <a:rPr lang="ru-RU" sz="5600" dirty="0"/>
              <a:t> особи (</a:t>
            </a:r>
            <a:r>
              <a:rPr lang="ru-RU" sz="5600" dirty="0" err="1"/>
              <a:t>екстрадиція</a:t>
            </a:r>
            <a:r>
              <a:rPr lang="ru-RU" sz="5600" dirty="0"/>
              <a:t>) </a:t>
            </a:r>
            <a:r>
              <a:rPr lang="ru-RU" sz="5600" dirty="0" err="1"/>
              <a:t>суперечить</a:t>
            </a:r>
            <a:r>
              <a:rPr lang="ru-RU" sz="5600" dirty="0"/>
              <a:t> </a:t>
            </a:r>
            <a:r>
              <a:rPr lang="ru-RU" sz="5600" dirty="0" err="1"/>
              <a:t>інтересам</a:t>
            </a:r>
            <a:r>
              <a:rPr lang="ru-RU" sz="5600" dirty="0"/>
              <a:t> </a:t>
            </a:r>
            <a:r>
              <a:rPr lang="ru-RU" sz="5600" dirty="0" err="1"/>
              <a:t>національної</a:t>
            </a:r>
            <a:r>
              <a:rPr lang="ru-RU" sz="5600" dirty="0"/>
              <a:t> </a:t>
            </a:r>
            <a:r>
              <a:rPr lang="ru-RU" sz="5600" dirty="0" err="1"/>
              <a:t>безпеки</a:t>
            </a:r>
            <a:r>
              <a:rPr lang="ru-RU" sz="5600" dirty="0"/>
              <a:t> України;</a:t>
            </a:r>
          </a:p>
          <a:p>
            <a:pPr algn="just"/>
            <a:r>
              <a:rPr lang="ru-RU" sz="5600" dirty="0" err="1"/>
              <a:t>наявні</a:t>
            </a:r>
            <a:r>
              <a:rPr lang="ru-RU" sz="5600" dirty="0"/>
              <a:t> </a:t>
            </a:r>
            <a:r>
              <a:rPr lang="ru-RU" sz="5600" dirty="0" err="1"/>
              <a:t>інші</a:t>
            </a:r>
            <a:r>
              <a:rPr lang="ru-RU" sz="5600" dirty="0"/>
              <a:t> </a:t>
            </a:r>
            <a:r>
              <a:rPr lang="ru-RU" sz="5600" dirty="0" err="1"/>
              <a:t>підстави</a:t>
            </a:r>
            <a:r>
              <a:rPr lang="ru-RU" sz="5600" dirty="0"/>
              <a:t>, </a:t>
            </a:r>
            <a:r>
              <a:rPr lang="ru-RU" sz="5600" dirty="0" err="1"/>
              <a:t>передбачені</a:t>
            </a:r>
            <a:r>
              <a:rPr lang="ru-RU" sz="5600" dirty="0"/>
              <a:t> </a:t>
            </a:r>
            <a:r>
              <a:rPr lang="ru-RU" sz="5600" dirty="0" err="1"/>
              <a:t>міжнародним</a:t>
            </a:r>
            <a:r>
              <a:rPr lang="ru-RU" sz="5600" dirty="0"/>
              <a:t> договором України.</a:t>
            </a:r>
          </a:p>
          <a:p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1090</TotalTime>
  <Words>766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Маліцька  Ірина   АДВОКАТ    Керуючий партнер АО«АДВОКАРЕС» Директор ЮК “АДВОКАРЕ”  Тактика супроводу екстрадицій громадянина України в країнах Європи  </vt:lpstr>
      <vt:lpstr>Слайд 2</vt:lpstr>
      <vt:lpstr> Принципи, згідно з якими має здійснюватись екстрадиція: </vt:lpstr>
      <vt:lpstr>Види екстрадиції : </vt:lpstr>
      <vt:lpstr>Слайд 5</vt:lpstr>
      <vt:lpstr> Виходячи із судової практики, найпоширенішими підставами для відмови у тимчасовому арешті є такі: </vt:lpstr>
      <vt:lpstr> Заборона екстрадиції шукачів захисту та біженців Європейський ордер на арешт </vt:lpstr>
      <vt:lpstr>Екстрадиція включає:(взаємодія адвоката і міжурядові організації)</vt:lpstr>
      <vt:lpstr>Екстрадиційна перевірка 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Dell</cp:lastModifiedBy>
  <cp:revision>69</cp:revision>
  <dcterms:created xsi:type="dcterms:W3CDTF">2021-03-16T07:44:27Z</dcterms:created>
  <dcterms:modified xsi:type="dcterms:W3CDTF">2021-03-18T17:49:38Z</dcterms:modified>
</cp:coreProperties>
</file>