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8" r:id="rId22"/>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Inter" panose="020B0604020202020204" charset="0"/>
      <p:regular r:id="rId27"/>
    </p:embeddedFont>
    <p:embeddedFont>
      <p:font typeface="Inter Thin Bold" panose="020B0604020202020204" charset="0"/>
      <p:regular r:id="rId28"/>
    </p:embeddedFont>
    <p:embeddedFont>
      <p:font typeface="Raleway" panose="020B0604020202020204" charset="-52"/>
      <p:regular r:id="rId29"/>
    </p:embeddedFont>
    <p:embeddedFont>
      <p:font typeface="Raleway Bold" panose="020B0604020202020204" charset="-52"/>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B9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AutoShape 2"/>
          <p:cNvSpPr/>
          <p:nvPr/>
        </p:nvSpPr>
        <p:spPr>
          <a:xfrm flipV="1">
            <a:off x="1180259" y="7252366"/>
            <a:ext cx="7125542" cy="45719"/>
          </a:xfrm>
          <a:prstGeom prst="rect">
            <a:avLst/>
          </a:prstGeom>
          <a:solidFill>
            <a:schemeClr val="bg1">
              <a:lumMod val="65000"/>
            </a:schemeClr>
          </a:solidFill>
        </p:spPr>
      </p:sp>
      <p:pic>
        <p:nvPicPr>
          <p:cNvPr id="3" name="Picture 3"/>
          <p:cNvPicPr>
            <a:picLocks noChangeAspect="1"/>
          </p:cNvPicPr>
          <p:nvPr/>
        </p:nvPicPr>
        <p:blipFill>
          <a:blip r:embed="rId2"/>
          <a:srcRect t="37177" r="73479" b="31245"/>
          <a:stretch>
            <a:fillRect/>
          </a:stretch>
        </p:blipFill>
        <p:spPr>
          <a:xfrm>
            <a:off x="1028700" y="780523"/>
            <a:ext cx="1387988" cy="1032897"/>
          </a:xfrm>
          <a:prstGeom prst="rect">
            <a:avLst/>
          </a:prstGeom>
        </p:spPr>
      </p:pic>
      <p:pic>
        <p:nvPicPr>
          <p:cNvPr id="4" name="Picture 4"/>
          <p:cNvPicPr>
            <a:picLocks noChangeAspect="1"/>
          </p:cNvPicPr>
          <p:nvPr/>
        </p:nvPicPr>
        <p:blipFill>
          <a:blip r:embed="rId3"/>
          <a:srcRect l="60543" t="14033" r="3826"/>
          <a:stretch>
            <a:fillRect/>
          </a:stretch>
        </p:blipFill>
        <p:spPr>
          <a:xfrm>
            <a:off x="11892605" y="0"/>
            <a:ext cx="6395395" cy="10287000"/>
          </a:xfrm>
          <a:prstGeom prst="rect">
            <a:avLst/>
          </a:prstGeom>
        </p:spPr>
      </p:pic>
      <p:sp>
        <p:nvSpPr>
          <p:cNvPr id="5" name="TextBox 5"/>
          <p:cNvSpPr txBox="1"/>
          <p:nvPr/>
        </p:nvSpPr>
        <p:spPr>
          <a:xfrm>
            <a:off x="1180258" y="2175673"/>
            <a:ext cx="7506542" cy="4052391"/>
          </a:xfrm>
          <a:prstGeom prst="rect">
            <a:avLst/>
          </a:prstGeom>
        </p:spPr>
        <p:txBody>
          <a:bodyPr wrap="square" lIns="0" tIns="0" rIns="0" bIns="0" rtlCol="0" anchor="t">
            <a:spAutoFit/>
          </a:bodyPr>
          <a:lstStyle/>
          <a:p>
            <a:pPr>
              <a:lnSpc>
                <a:spcPts val="7873"/>
              </a:lnSpc>
            </a:pPr>
            <a:r>
              <a:rPr lang="uk-UA" sz="7157" dirty="0">
                <a:solidFill>
                  <a:srgbClr val="134B71"/>
                </a:solidFill>
                <a:latin typeface="Raleway Bold"/>
              </a:rPr>
              <a:t>Захист прав </a:t>
            </a:r>
          </a:p>
          <a:p>
            <a:pPr>
              <a:lnSpc>
                <a:spcPts val="7873"/>
              </a:lnSpc>
            </a:pPr>
            <a:r>
              <a:rPr lang="uk-UA" sz="7157" dirty="0">
                <a:solidFill>
                  <a:srgbClr val="134B71"/>
                </a:solidFill>
                <a:latin typeface="Raleway Bold"/>
              </a:rPr>
              <a:t>орендарів землі після відкриття ринку землі  </a:t>
            </a:r>
          </a:p>
        </p:txBody>
      </p:sp>
      <p:sp>
        <p:nvSpPr>
          <p:cNvPr id="6" name="TextBox 6"/>
          <p:cNvSpPr txBox="1"/>
          <p:nvPr/>
        </p:nvSpPr>
        <p:spPr>
          <a:xfrm>
            <a:off x="1180259" y="7545145"/>
            <a:ext cx="6051070" cy="1487570"/>
          </a:xfrm>
          <a:prstGeom prst="rect">
            <a:avLst/>
          </a:prstGeom>
        </p:spPr>
        <p:txBody>
          <a:bodyPr wrap="square" lIns="0" tIns="0" rIns="0" bIns="0" rtlCol="0" anchor="t">
            <a:spAutoFit/>
          </a:bodyPr>
          <a:lstStyle/>
          <a:p>
            <a:pPr>
              <a:lnSpc>
                <a:spcPts val="5342"/>
              </a:lnSpc>
            </a:pPr>
            <a:r>
              <a:rPr lang="uk-UA" sz="3816" dirty="0">
                <a:solidFill>
                  <a:srgbClr val="20B9E4"/>
                </a:solidFill>
                <a:latin typeface="Raleway Bold"/>
              </a:rPr>
              <a:t>Світлана Тетеря</a:t>
            </a:r>
          </a:p>
          <a:p>
            <a:pPr>
              <a:lnSpc>
                <a:spcPts val="3052"/>
              </a:lnSpc>
            </a:pPr>
            <a:r>
              <a:rPr lang="uk-UA" sz="2544" dirty="0">
                <a:solidFill>
                  <a:srgbClr val="134B71"/>
                </a:solidFill>
                <a:latin typeface="Raleway"/>
              </a:rPr>
              <a:t>Керівник практики Аграрного та земельного права </a:t>
            </a:r>
            <a:r>
              <a:rPr lang="en-US" sz="2544" dirty="0">
                <a:solidFill>
                  <a:srgbClr val="134B71"/>
                </a:solidFill>
                <a:latin typeface="Raleway"/>
              </a:rPr>
              <a:t>EVERLEGAL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200392" y="3579755"/>
            <a:ext cx="12020808" cy="4770537"/>
          </a:xfrm>
          <a:prstGeom prst="rect">
            <a:avLst/>
          </a:prstGeom>
        </p:spPr>
        <p:txBody>
          <a:bodyPr wrap="square" lIns="0" tIns="0" rIns="0" bIns="0" rtlCol="0" anchor="t">
            <a:spAutoFit/>
          </a:bodyPr>
          <a:lstStyle/>
          <a:p>
            <a:pPr marL="480800" lvl="1" indent="-240400">
              <a:lnSpc>
                <a:spcPts val="3117"/>
              </a:lnSpc>
              <a:buFont typeface="Arial"/>
              <a:buChar char="•"/>
            </a:pPr>
            <a:r>
              <a:rPr lang="uk-UA" sz="2800" dirty="0">
                <a:solidFill>
                  <a:srgbClr val="134B71"/>
                </a:solidFill>
                <a:latin typeface="Raleway"/>
              </a:rPr>
              <a:t>земельні ділянки с/г призначення приватної власності без згоди орендаря:</a:t>
            </a:r>
          </a:p>
          <a:p>
            <a:pPr lvl="2">
              <a:lnSpc>
                <a:spcPts val="3117"/>
              </a:lnSpc>
            </a:pPr>
            <a:r>
              <a:rPr lang="uk-UA" sz="2800" dirty="0">
                <a:solidFill>
                  <a:srgbClr val="134B71"/>
                </a:solidFill>
                <a:latin typeface="Raleway"/>
              </a:rPr>
              <a:t>а) можуть бути обміняні лише на земельні ділянки, розташовані у тому</a:t>
            </a:r>
            <a:r>
              <a:rPr lang="en-US" sz="2800" dirty="0">
                <a:solidFill>
                  <a:srgbClr val="134B71"/>
                </a:solidFill>
                <a:latin typeface="Raleway"/>
              </a:rPr>
              <a:t> </a:t>
            </a:r>
            <a:r>
              <a:rPr lang="uk-UA" sz="2800" dirty="0">
                <a:solidFill>
                  <a:srgbClr val="134B71"/>
                </a:solidFill>
                <a:latin typeface="Raleway"/>
              </a:rPr>
              <a:t>самому масиві земель с/г призначення</a:t>
            </a:r>
          </a:p>
          <a:p>
            <a:pPr lvl="2">
              <a:lnSpc>
                <a:spcPts val="3117"/>
              </a:lnSpc>
            </a:pPr>
            <a:r>
              <a:rPr lang="uk-UA" sz="2800" dirty="0">
                <a:solidFill>
                  <a:srgbClr val="134B71"/>
                </a:solidFill>
                <a:latin typeface="Raleway"/>
              </a:rPr>
              <a:t>б) не можуть передаватися власниками у заставу</a:t>
            </a:r>
          </a:p>
          <a:p>
            <a:pPr lvl="2">
              <a:lnSpc>
                <a:spcPts val="3117"/>
              </a:lnSpc>
            </a:pPr>
            <a:r>
              <a:rPr lang="uk-UA" sz="2800" dirty="0">
                <a:solidFill>
                  <a:srgbClr val="134B71"/>
                </a:solidFill>
                <a:latin typeface="Raleway"/>
              </a:rPr>
              <a:t>в) не можуть бути внесені до статутного (складеного) капіталу</a:t>
            </a:r>
          </a:p>
          <a:p>
            <a:pPr>
              <a:lnSpc>
                <a:spcPts val="3117"/>
              </a:lnSpc>
            </a:pPr>
            <a:endParaRPr lang="uk-UA" sz="2800" dirty="0">
              <a:solidFill>
                <a:srgbClr val="134B71"/>
              </a:solidFill>
              <a:latin typeface="Raleway"/>
            </a:endParaRPr>
          </a:p>
          <a:p>
            <a:pPr marL="480800" lvl="1" indent="-240400">
              <a:lnSpc>
                <a:spcPts val="3117"/>
              </a:lnSpc>
              <a:buFont typeface="Arial"/>
              <a:buChar char="•"/>
            </a:pPr>
            <a:r>
              <a:rPr lang="uk-UA" sz="2800" dirty="0">
                <a:solidFill>
                  <a:srgbClr val="134B71"/>
                </a:solidFill>
                <a:latin typeface="Raleway"/>
              </a:rPr>
              <a:t>у разі продажу земельної ділянки з порушенням переважного права орендар має право пред'явити позов про переведення на нього прав та обов'язків покупця. Одночасно позивач зобов'язаний внести на депозитний рахунок суду грошову суму, яку за договором повинен сплатити покупець</a:t>
            </a:r>
          </a:p>
        </p:txBody>
      </p:sp>
      <p:sp>
        <p:nvSpPr>
          <p:cNvPr id="4" name="TextBox 4"/>
          <p:cNvSpPr txBox="1"/>
          <p:nvPr/>
        </p:nvSpPr>
        <p:spPr>
          <a:xfrm>
            <a:off x="5200392" y="1439888"/>
            <a:ext cx="11011745" cy="1320165"/>
          </a:xfrm>
          <a:prstGeom prst="rect">
            <a:avLst/>
          </a:prstGeom>
        </p:spPr>
        <p:txBody>
          <a:bodyPr lIns="0" tIns="0" rIns="0" bIns="0" rtlCol="0" anchor="t">
            <a:spAutoFit/>
          </a:bodyPr>
          <a:lstStyle/>
          <a:p>
            <a:pPr>
              <a:lnSpc>
                <a:spcPts val="5174"/>
              </a:lnSpc>
            </a:pPr>
            <a:r>
              <a:rPr lang="en-US" sz="4500">
                <a:solidFill>
                  <a:srgbClr val="134B71"/>
                </a:solidFill>
                <a:latin typeface="Raleway Bold"/>
              </a:rPr>
              <a:t>Захист переважного права орендаря на придбання земельної ділянки с/г</a:t>
            </a:r>
          </a:p>
        </p:txBody>
      </p:sp>
      <p:sp>
        <p:nvSpPr>
          <p:cNvPr id="5" name="AutoShape 5"/>
          <p:cNvSpPr/>
          <p:nvPr/>
        </p:nvSpPr>
        <p:spPr>
          <a:xfrm>
            <a:off x="5200392" y="9248775"/>
            <a:ext cx="12718923" cy="9525"/>
          </a:xfrm>
          <a:prstGeom prst="rect">
            <a:avLst/>
          </a:prstGeom>
          <a:solidFill>
            <a:schemeClr val="bg1">
              <a:lumMod val="65000"/>
            </a:schemeClr>
          </a:solidFill>
        </p:spPr>
      </p:sp>
      <p:pic>
        <p:nvPicPr>
          <p:cNvPr id="6" name="Picture 6"/>
          <p:cNvPicPr>
            <a:picLocks noChangeAspect="1"/>
          </p:cNvPicPr>
          <p:nvPr/>
        </p:nvPicPr>
        <p:blipFill>
          <a:blip r:embed="rId2"/>
          <a:srcRect t="37177" b="31245"/>
          <a:stretch>
            <a:fillRect/>
          </a:stretch>
        </p:blipFill>
        <p:spPr>
          <a:xfrm>
            <a:off x="16212137" y="9591526"/>
            <a:ext cx="1707178" cy="336926"/>
          </a:xfrm>
          <a:prstGeom prst="rect">
            <a:avLst/>
          </a:prstGeom>
        </p:spPr>
      </p:pic>
      <p:sp>
        <p:nvSpPr>
          <p:cNvPr id="7" name="TextBox 7"/>
          <p:cNvSpPr txBox="1"/>
          <p:nvPr/>
        </p:nvSpPr>
        <p:spPr>
          <a:xfrm>
            <a:off x="5200392" y="9420076"/>
            <a:ext cx="10394545" cy="533400"/>
          </a:xfrm>
          <a:prstGeom prst="rect">
            <a:avLst/>
          </a:prstGeom>
        </p:spPr>
        <p:txBody>
          <a:bodyPr lIns="0" tIns="0" rIns="0" bIns="0" rtlCol="0" anchor="t">
            <a:spAutoFit/>
          </a:bodyPr>
          <a:lstStyle/>
          <a:p>
            <a:pPr marL="0" lvl="1" indent="0" algn="l">
              <a:lnSpc>
                <a:spcPts val="2100"/>
              </a:lnSpc>
              <a:spcBef>
                <a:spcPct val="0"/>
              </a:spcBef>
            </a:pPr>
            <a:r>
              <a:rPr lang="en-US" sz="1500">
                <a:solidFill>
                  <a:srgbClr val="637D8F">
                    <a:alpha val="89804"/>
                  </a:srgbClr>
                </a:solidFill>
                <a:latin typeface="Raleway"/>
              </a:rPr>
              <a:t>Законопроєкт</a:t>
            </a:r>
            <a:r>
              <a:rPr lang="en-US" sz="1500" u="none">
                <a:solidFill>
                  <a:srgbClr val="637D8F">
                    <a:alpha val="89804"/>
                  </a:srgbClr>
                </a:solidFill>
                <a:latin typeface="Raleway"/>
              </a:rPr>
              <a:t> № 2194 "Про внесення змін до Земельного кодексу України та інших законодавчих актів щодо удосконалення системи управління та дерегуляції у сфері земельних відносин" від 01.10.2019 року</a:t>
            </a:r>
          </a:p>
        </p:txBody>
      </p:sp>
      <p:pic>
        <p:nvPicPr>
          <p:cNvPr id="10" name="Picture 10"/>
          <p:cNvPicPr>
            <a:picLocks noChangeAspect="1"/>
          </p:cNvPicPr>
          <p:nvPr/>
        </p:nvPicPr>
        <p:blipFill rotWithShape="1">
          <a:blip r:embed="rId3"/>
          <a:srcRect l="45275" t="2405" r="27391" b="7747"/>
          <a:stretch/>
        </p:blipFill>
        <p:spPr>
          <a:xfrm>
            <a:off x="-569890" y="0"/>
            <a:ext cx="4694215" cy="10287000"/>
          </a:xfrm>
          <a:prstGeom prst="rect">
            <a:avLst/>
          </a:prstGeom>
        </p:spPr>
      </p:pic>
      <p:sp>
        <p:nvSpPr>
          <p:cNvPr id="11" name="Прямокутник 10">
            <a:extLst>
              <a:ext uri="{FF2B5EF4-FFF2-40B4-BE49-F238E27FC236}">
                <a16:creationId xmlns:a16="http://schemas.microsoft.com/office/drawing/2014/main" id="{1F7975BE-D4B2-45DE-8820-7092419BC398}"/>
              </a:ext>
            </a:extLst>
          </p:cNvPr>
          <p:cNvSpPr/>
          <p:nvPr/>
        </p:nvSpPr>
        <p:spPr>
          <a:xfrm>
            <a:off x="5200392" y="896726"/>
            <a:ext cx="1409700" cy="131799"/>
          </a:xfrm>
          <a:prstGeom prst="rect">
            <a:avLst/>
          </a:prstGeom>
          <a:solidFill>
            <a:srgbClr val="20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3" name="AutoShape 3"/>
          <p:cNvSpPr/>
          <p:nvPr/>
        </p:nvSpPr>
        <p:spPr>
          <a:xfrm>
            <a:off x="826332" y="9248775"/>
            <a:ext cx="17092983" cy="9525"/>
          </a:xfrm>
          <a:prstGeom prst="rect">
            <a:avLst/>
          </a:prstGeom>
          <a:solidFill>
            <a:schemeClr val="bg1">
              <a:lumMod val="65000"/>
            </a:schemeClr>
          </a:solidFill>
        </p:spPr>
      </p:sp>
      <p:pic>
        <p:nvPicPr>
          <p:cNvPr id="4" name="Picture 4"/>
          <p:cNvPicPr>
            <a:picLocks noChangeAspect="1"/>
          </p:cNvPicPr>
          <p:nvPr/>
        </p:nvPicPr>
        <p:blipFill>
          <a:blip r:embed="rId2"/>
          <a:srcRect t="37177" b="31245"/>
          <a:stretch>
            <a:fillRect/>
          </a:stretch>
        </p:blipFill>
        <p:spPr>
          <a:xfrm>
            <a:off x="16212137" y="9591526"/>
            <a:ext cx="1707178" cy="336926"/>
          </a:xfrm>
          <a:prstGeom prst="rect">
            <a:avLst/>
          </a:prstGeom>
        </p:spPr>
      </p:pic>
      <p:pic>
        <p:nvPicPr>
          <p:cNvPr id="7" name="Picture 7"/>
          <p:cNvPicPr>
            <a:picLocks noChangeAspect="1"/>
          </p:cNvPicPr>
          <p:nvPr/>
        </p:nvPicPr>
        <p:blipFill rotWithShape="1">
          <a:blip r:embed="rId3"/>
          <a:srcRect t="12456" r="5373" b="61754"/>
          <a:stretch/>
        </p:blipFill>
        <p:spPr>
          <a:xfrm>
            <a:off x="0" y="11327"/>
            <a:ext cx="18288000" cy="3323764"/>
          </a:xfrm>
          <a:prstGeom prst="rect">
            <a:avLst/>
          </a:prstGeom>
        </p:spPr>
      </p:pic>
      <p:sp>
        <p:nvSpPr>
          <p:cNvPr id="8" name="TextBox 8"/>
          <p:cNvSpPr txBox="1"/>
          <p:nvPr/>
        </p:nvSpPr>
        <p:spPr>
          <a:xfrm>
            <a:off x="826332" y="4820801"/>
            <a:ext cx="9240323" cy="2542623"/>
          </a:xfrm>
          <a:prstGeom prst="rect">
            <a:avLst/>
          </a:prstGeom>
        </p:spPr>
        <p:txBody>
          <a:bodyPr lIns="0" tIns="0" rIns="0" bIns="0" rtlCol="0" anchor="t">
            <a:spAutoFit/>
          </a:bodyPr>
          <a:lstStyle/>
          <a:p>
            <a:pPr>
              <a:lnSpc>
                <a:spcPts val="7370"/>
              </a:lnSpc>
            </a:pPr>
            <a:r>
              <a:rPr lang="uk-UA" sz="5264" dirty="0">
                <a:solidFill>
                  <a:srgbClr val="134B71"/>
                </a:solidFill>
                <a:latin typeface="Raleway Bold"/>
              </a:rPr>
              <a:t>Захист прав орендаря </a:t>
            </a:r>
          </a:p>
          <a:p>
            <a:pPr>
              <a:lnSpc>
                <a:spcPts val="6317"/>
              </a:lnSpc>
            </a:pPr>
            <a:r>
              <a:rPr lang="uk-UA" sz="5264" dirty="0">
                <a:solidFill>
                  <a:srgbClr val="134B71"/>
                </a:solidFill>
                <a:latin typeface="Raleway"/>
              </a:rPr>
              <a:t>у разі зміни власника земельної ділянки</a:t>
            </a:r>
          </a:p>
        </p:txBody>
      </p:sp>
      <p:sp>
        <p:nvSpPr>
          <p:cNvPr id="9" name="Прямокутник 8">
            <a:extLst>
              <a:ext uri="{FF2B5EF4-FFF2-40B4-BE49-F238E27FC236}">
                <a16:creationId xmlns:a16="http://schemas.microsoft.com/office/drawing/2014/main" id="{60B98730-64E8-413B-BDB9-5F93824F5763}"/>
              </a:ext>
            </a:extLst>
          </p:cNvPr>
          <p:cNvSpPr/>
          <p:nvPr/>
        </p:nvSpPr>
        <p:spPr>
          <a:xfrm>
            <a:off x="826332" y="4421161"/>
            <a:ext cx="1409700" cy="131799"/>
          </a:xfrm>
          <a:prstGeom prst="rect">
            <a:avLst/>
          </a:prstGeom>
          <a:solidFill>
            <a:srgbClr val="20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5200392" y="9248775"/>
            <a:ext cx="12718923" cy="9525"/>
          </a:xfrm>
          <a:prstGeom prst="rect">
            <a:avLst/>
          </a:prstGeom>
          <a:solidFill>
            <a:schemeClr val="bg1">
              <a:lumMod val="65000"/>
            </a:schemeClr>
          </a:solidFill>
        </p:spPr>
      </p:sp>
      <p:pic>
        <p:nvPicPr>
          <p:cNvPr id="4" name="Picture 4"/>
          <p:cNvPicPr>
            <a:picLocks noChangeAspect="1"/>
          </p:cNvPicPr>
          <p:nvPr/>
        </p:nvPicPr>
        <p:blipFill>
          <a:blip r:embed="rId2"/>
          <a:srcRect t="37177" b="31245"/>
          <a:stretch>
            <a:fillRect/>
          </a:stretch>
        </p:blipFill>
        <p:spPr>
          <a:xfrm>
            <a:off x="16212137" y="9591526"/>
            <a:ext cx="1707178" cy="336926"/>
          </a:xfrm>
          <a:prstGeom prst="rect">
            <a:avLst/>
          </a:prstGeom>
        </p:spPr>
      </p:pic>
      <p:sp>
        <p:nvSpPr>
          <p:cNvPr id="5" name="TextBox 5"/>
          <p:cNvSpPr txBox="1"/>
          <p:nvPr/>
        </p:nvSpPr>
        <p:spPr>
          <a:xfrm>
            <a:off x="5240816" y="2004720"/>
            <a:ext cx="11370784" cy="2778389"/>
          </a:xfrm>
          <a:prstGeom prst="rect">
            <a:avLst/>
          </a:prstGeom>
        </p:spPr>
        <p:txBody>
          <a:bodyPr wrap="square" lIns="0" tIns="0" rIns="0" bIns="0" rtlCol="0" anchor="t">
            <a:spAutoFit/>
          </a:bodyPr>
          <a:lstStyle/>
          <a:p>
            <a:pPr>
              <a:lnSpc>
                <a:spcPts val="4441"/>
              </a:lnSpc>
            </a:pPr>
            <a:r>
              <a:rPr lang="uk-UA" sz="3200" dirty="0">
                <a:solidFill>
                  <a:srgbClr val="134B71"/>
                </a:solidFill>
                <a:latin typeface="Raleway" panose="020B0604020202020204" charset="-52"/>
              </a:rPr>
              <a:t>Перехід права власності на орендовану земельну ділянку до іншої особи (у тому числі в порядку спадкування), реорганізація юридичної особи-орендаря не є підставою для зміни умов або припинення договору, якщо інше не передбачено договором оренди землі.</a:t>
            </a:r>
          </a:p>
        </p:txBody>
      </p:sp>
      <p:sp>
        <p:nvSpPr>
          <p:cNvPr id="6" name="TextBox 6"/>
          <p:cNvSpPr txBox="1"/>
          <p:nvPr/>
        </p:nvSpPr>
        <p:spPr>
          <a:xfrm>
            <a:off x="5200392" y="9460904"/>
            <a:ext cx="10394545" cy="321945"/>
          </a:xfrm>
          <a:prstGeom prst="rect">
            <a:avLst/>
          </a:prstGeom>
        </p:spPr>
        <p:txBody>
          <a:bodyPr lIns="0" tIns="0" rIns="0" bIns="0" rtlCol="0" anchor="t">
            <a:spAutoFit/>
          </a:bodyPr>
          <a:lstStyle/>
          <a:p>
            <a:pPr marL="0" lvl="1" indent="0" algn="l">
              <a:lnSpc>
                <a:spcPts val="2520"/>
              </a:lnSpc>
              <a:spcBef>
                <a:spcPct val="0"/>
              </a:spcBef>
            </a:pPr>
            <a:r>
              <a:rPr lang="en-US" sz="1800">
                <a:solidFill>
                  <a:srgbClr val="637D8F">
                    <a:alpha val="89804"/>
                  </a:srgbClr>
                </a:solidFill>
                <a:latin typeface="Raleway"/>
              </a:rPr>
              <a:t>ч. 4 </a:t>
            </a:r>
            <a:r>
              <a:rPr lang="en-US" sz="1800" u="none">
                <a:solidFill>
                  <a:srgbClr val="637D8F">
                    <a:alpha val="89804"/>
                  </a:srgbClr>
                </a:solidFill>
                <a:latin typeface="Raleway"/>
              </a:rPr>
              <a:t>ст. 32 Закону України № 161-ІХ від 06.10.1998 року "Про оренду землі"</a:t>
            </a:r>
          </a:p>
        </p:txBody>
      </p:sp>
      <p:pic>
        <p:nvPicPr>
          <p:cNvPr id="9" name="Picture 9"/>
          <p:cNvPicPr>
            <a:picLocks noChangeAspect="1"/>
          </p:cNvPicPr>
          <p:nvPr/>
        </p:nvPicPr>
        <p:blipFill rotWithShape="1">
          <a:blip r:embed="rId3"/>
          <a:srcRect l="24198" r="49322" b="1965"/>
          <a:stretch/>
        </p:blipFill>
        <p:spPr>
          <a:xfrm>
            <a:off x="0" y="1"/>
            <a:ext cx="4232719" cy="10277476"/>
          </a:xfrm>
          <a:prstGeom prst="rect">
            <a:avLst/>
          </a:prstGeom>
        </p:spPr>
      </p:pic>
      <p:sp>
        <p:nvSpPr>
          <p:cNvPr id="10" name="Прямокутник 9">
            <a:extLst>
              <a:ext uri="{FF2B5EF4-FFF2-40B4-BE49-F238E27FC236}">
                <a16:creationId xmlns:a16="http://schemas.microsoft.com/office/drawing/2014/main" id="{EAC864D8-8B86-4D5E-97F5-8E303AED81B3}"/>
              </a:ext>
            </a:extLst>
          </p:cNvPr>
          <p:cNvSpPr/>
          <p:nvPr/>
        </p:nvSpPr>
        <p:spPr>
          <a:xfrm>
            <a:off x="5240816" y="1314159"/>
            <a:ext cx="1409700" cy="131799"/>
          </a:xfrm>
          <a:prstGeom prst="rect">
            <a:avLst/>
          </a:prstGeom>
          <a:solidFill>
            <a:srgbClr val="20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AutoShape 2"/>
          <p:cNvSpPr/>
          <p:nvPr/>
        </p:nvSpPr>
        <p:spPr>
          <a:xfrm>
            <a:off x="826332" y="9248775"/>
            <a:ext cx="17092983" cy="9525"/>
          </a:xfrm>
          <a:prstGeom prst="rect">
            <a:avLst/>
          </a:prstGeom>
          <a:solidFill>
            <a:srgbClr val="134B71"/>
          </a:solidFill>
        </p:spPr>
      </p:sp>
      <p:pic>
        <p:nvPicPr>
          <p:cNvPr id="3" name="Picture 3"/>
          <p:cNvPicPr>
            <a:picLocks noChangeAspect="1"/>
          </p:cNvPicPr>
          <p:nvPr/>
        </p:nvPicPr>
        <p:blipFill>
          <a:blip r:embed="rId2"/>
          <a:srcRect t="37177" b="31245"/>
          <a:stretch>
            <a:fillRect/>
          </a:stretch>
        </p:blipFill>
        <p:spPr>
          <a:xfrm>
            <a:off x="16212137" y="9591526"/>
            <a:ext cx="1707178" cy="336926"/>
          </a:xfrm>
          <a:prstGeom prst="rect">
            <a:avLst/>
          </a:prstGeom>
        </p:spPr>
      </p:pic>
      <p:grpSp>
        <p:nvGrpSpPr>
          <p:cNvPr id="4" name="Group 4"/>
          <p:cNvGrpSpPr/>
          <p:nvPr/>
        </p:nvGrpSpPr>
        <p:grpSpPr>
          <a:xfrm>
            <a:off x="1028700" y="885077"/>
            <a:ext cx="1781700" cy="143623"/>
            <a:chOff x="0" y="0"/>
            <a:chExt cx="1890587" cy="152400"/>
          </a:xfrm>
        </p:grpSpPr>
        <p:sp>
          <p:nvSpPr>
            <p:cNvPr id="5" name="Freeform 5"/>
            <p:cNvSpPr/>
            <p:nvPr/>
          </p:nvSpPr>
          <p:spPr>
            <a:xfrm>
              <a:off x="0" y="0"/>
              <a:ext cx="1890587" cy="152400"/>
            </a:xfrm>
            <a:custGeom>
              <a:avLst/>
              <a:gdLst/>
              <a:ahLst/>
              <a:cxnLst/>
              <a:rect l="l" t="t" r="r" b="b"/>
              <a:pathLst>
                <a:path w="1890587" h="152400">
                  <a:moveTo>
                    <a:pt x="0" y="0"/>
                  </a:moveTo>
                  <a:lnTo>
                    <a:pt x="1890587" y="0"/>
                  </a:lnTo>
                  <a:lnTo>
                    <a:pt x="1890587" y="152400"/>
                  </a:lnTo>
                  <a:lnTo>
                    <a:pt x="0" y="152400"/>
                  </a:lnTo>
                  <a:close/>
                </a:path>
              </a:pathLst>
            </a:custGeom>
            <a:solidFill>
              <a:srgbClr val="20B9E4"/>
            </a:solidFill>
          </p:spPr>
        </p:sp>
      </p:grpSp>
      <p:pic>
        <p:nvPicPr>
          <p:cNvPr id="9" name="Picture 9"/>
          <p:cNvPicPr>
            <a:picLocks noChangeAspect="1"/>
          </p:cNvPicPr>
          <p:nvPr/>
        </p:nvPicPr>
        <p:blipFill rotWithShape="1">
          <a:blip r:embed="rId3"/>
          <a:srcRect t="21074" r="3661" b="61364"/>
          <a:stretch/>
        </p:blipFill>
        <p:spPr>
          <a:xfrm>
            <a:off x="0" y="-155509"/>
            <a:ext cx="18288000" cy="2498110"/>
          </a:xfrm>
          <a:prstGeom prst="rect">
            <a:avLst/>
          </a:prstGeom>
        </p:spPr>
      </p:pic>
      <p:sp>
        <p:nvSpPr>
          <p:cNvPr id="10" name="TextBox 10"/>
          <p:cNvSpPr txBox="1"/>
          <p:nvPr/>
        </p:nvSpPr>
        <p:spPr>
          <a:xfrm>
            <a:off x="1028700" y="5707666"/>
            <a:ext cx="14711135" cy="1854293"/>
          </a:xfrm>
          <a:prstGeom prst="rect">
            <a:avLst/>
          </a:prstGeom>
        </p:spPr>
        <p:txBody>
          <a:bodyPr lIns="0" tIns="0" rIns="0" bIns="0" rtlCol="0" anchor="t">
            <a:spAutoFit/>
          </a:bodyPr>
          <a:lstStyle/>
          <a:p>
            <a:pPr marL="570568" lvl="1" indent="-285284">
              <a:lnSpc>
                <a:spcPts val="3699"/>
              </a:lnSpc>
              <a:buFont typeface="Arial"/>
              <a:buChar char="•"/>
            </a:pPr>
            <a:r>
              <a:rPr lang="en-US" sz="2369">
                <a:solidFill>
                  <a:srgbClr val="134B71"/>
                </a:solidFill>
                <a:latin typeface="Raleway"/>
              </a:rPr>
              <a:t>постанова КЦС ВС від 05.02.2020 року у справі № 624/423/16-ц;         </a:t>
            </a:r>
          </a:p>
          <a:p>
            <a:pPr marL="570568" lvl="1" indent="-285284">
              <a:lnSpc>
                <a:spcPts val="3699"/>
              </a:lnSpc>
              <a:buFont typeface="Arial"/>
              <a:buChar char="•"/>
            </a:pPr>
            <a:r>
              <a:rPr lang="en-US" sz="2369">
                <a:solidFill>
                  <a:srgbClr val="134B71"/>
                </a:solidFill>
                <a:latin typeface="Raleway"/>
              </a:rPr>
              <a:t>постанова КЦС ВС від 24.06.2020 року у справі № 484/740/17;               </a:t>
            </a:r>
          </a:p>
          <a:p>
            <a:pPr marL="570568" lvl="1" indent="-285284">
              <a:lnSpc>
                <a:spcPts val="3699"/>
              </a:lnSpc>
              <a:buFont typeface="Arial"/>
              <a:buChar char="•"/>
            </a:pPr>
            <a:r>
              <a:rPr lang="en-US" sz="2369">
                <a:solidFill>
                  <a:srgbClr val="134B71"/>
                </a:solidFill>
                <a:latin typeface="Raleway"/>
              </a:rPr>
              <a:t>постанова КЦС ВС від 02.09.2020 року у справі № 602/726/16-ц;               </a:t>
            </a:r>
          </a:p>
          <a:p>
            <a:pPr marL="570568" lvl="1" indent="-285284">
              <a:lnSpc>
                <a:spcPts val="3699"/>
              </a:lnSpc>
              <a:buFont typeface="Arial"/>
              <a:buChar char="•"/>
            </a:pPr>
            <a:r>
              <a:rPr lang="en-US" sz="2369">
                <a:solidFill>
                  <a:srgbClr val="134B71"/>
                </a:solidFill>
                <a:latin typeface="Raleway"/>
              </a:rPr>
              <a:t>постанова КЦС ВС від 03.09.2020 року у справі № 551/1064/16-ц.</a:t>
            </a:r>
          </a:p>
        </p:txBody>
      </p:sp>
      <p:sp>
        <p:nvSpPr>
          <p:cNvPr id="11" name="TextBox 11"/>
          <p:cNvSpPr txBox="1"/>
          <p:nvPr/>
        </p:nvSpPr>
        <p:spPr>
          <a:xfrm>
            <a:off x="1028700" y="3746840"/>
            <a:ext cx="14897100" cy="1753109"/>
          </a:xfrm>
          <a:prstGeom prst="rect">
            <a:avLst/>
          </a:prstGeom>
        </p:spPr>
        <p:txBody>
          <a:bodyPr wrap="square" lIns="0" tIns="0" rIns="0" bIns="0" rtlCol="0" anchor="t">
            <a:spAutoFit/>
          </a:bodyPr>
          <a:lstStyle/>
          <a:p>
            <a:pPr>
              <a:lnSpc>
                <a:spcPts val="3531"/>
              </a:lnSpc>
            </a:pPr>
            <a:r>
              <a:rPr lang="uk-UA" sz="2800" dirty="0">
                <a:solidFill>
                  <a:srgbClr val="134B71"/>
                </a:solidFill>
                <a:latin typeface="Raleway"/>
              </a:rPr>
              <a:t>Перехід права власності на орендовану земельну ділянку до іншої особи (у тому числі в порядку спадкування), реорганізація юридичної особи-орендаря є підставою для зміни умов або припинення договору, якщо це передбачено договором оренди землі:</a:t>
            </a:r>
          </a:p>
          <a:p>
            <a:pPr>
              <a:lnSpc>
                <a:spcPts val="3531"/>
              </a:lnSpc>
            </a:pPr>
            <a:endParaRPr lang="en-US" sz="2279" dirty="0">
              <a:solidFill>
                <a:srgbClr val="134B71"/>
              </a:solidFill>
              <a:latin typeface="Raleway"/>
            </a:endParaRPr>
          </a:p>
        </p:txBody>
      </p:sp>
      <p:sp>
        <p:nvSpPr>
          <p:cNvPr id="12" name="Прямокутник 11">
            <a:extLst>
              <a:ext uri="{FF2B5EF4-FFF2-40B4-BE49-F238E27FC236}">
                <a16:creationId xmlns:a16="http://schemas.microsoft.com/office/drawing/2014/main" id="{48648045-0658-40C0-B590-5801884E4930}"/>
              </a:ext>
            </a:extLst>
          </p:cNvPr>
          <p:cNvSpPr/>
          <p:nvPr/>
        </p:nvSpPr>
        <p:spPr>
          <a:xfrm>
            <a:off x="1028700" y="3120109"/>
            <a:ext cx="1409700" cy="131799"/>
          </a:xfrm>
          <a:prstGeom prst="rect">
            <a:avLst/>
          </a:prstGeom>
          <a:solidFill>
            <a:srgbClr val="20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5200392" y="9248775"/>
            <a:ext cx="12718923" cy="9525"/>
          </a:xfrm>
          <a:prstGeom prst="rect">
            <a:avLst/>
          </a:prstGeom>
          <a:solidFill>
            <a:schemeClr val="bg1">
              <a:lumMod val="65000"/>
            </a:schemeClr>
          </a:solidFill>
          <a:ln>
            <a:noFill/>
          </a:ln>
        </p:spPr>
      </p:sp>
      <p:pic>
        <p:nvPicPr>
          <p:cNvPr id="4" name="Picture 4"/>
          <p:cNvPicPr>
            <a:picLocks noChangeAspect="1"/>
          </p:cNvPicPr>
          <p:nvPr/>
        </p:nvPicPr>
        <p:blipFill>
          <a:blip r:embed="rId2"/>
          <a:srcRect t="37177" b="31245"/>
          <a:stretch>
            <a:fillRect/>
          </a:stretch>
        </p:blipFill>
        <p:spPr>
          <a:xfrm>
            <a:off x="16212137" y="9591526"/>
            <a:ext cx="1707178" cy="336926"/>
          </a:xfrm>
          <a:prstGeom prst="rect">
            <a:avLst/>
          </a:prstGeom>
        </p:spPr>
      </p:pic>
      <p:sp>
        <p:nvSpPr>
          <p:cNvPr id="5" name="TextBox 5"/>
          <p:cNvSpPr txBox="1"/>
          <p:nvPr/>
        </p:nvSpPr>
        <p:spPr>
          <a:xfrm>
            <a:off x="5214396" y="2835472"/>
            <a:ext cx="12083004" cy="4833952"/>
          </a:xfrm>
          <a:prstGeom prst="rect">
            <a:avLst/>
          </a:prstGeom>
        </p:spPr>
        <p:txBody>
          <a:bodyPr wrap="square" lIns="0" tIns="0" rIns="0" bIns="0" rtlCol="0" anchor="t">
            <a:spAutoFit/>
          </a:bodyPr>
          <a:lstStyle/>
          <a:p>
            <a:pPr>
              <a:lnSpc>
                <a:spcPts val="3772"/>
              </a:lnSpc>
            </a:pPr>
            <a:r>
              <a:rPr lang="uk-UA" sz="2800" dirty="0">
                <a:solidFill>
                  <a:srgbClr val="134B71"/>
                </a:solidFill>
                <a:latin typeface="Raleway"/>
              </a:rPr>
              <a:t>У випадку, якщо</a:t>
            </a:r>
            <a:r>
              <a:rPr lang="en-US" sz="2800" dirty="0">
                <a:solidFill>
                  <a:srgbClr val="134B71"/>
                </a:solidFill>
                <a:latin typeface="Raleway"/>
              </a:rPr>
              <a:t> </a:t>
            </a:r>
            <a:r>
              <a:rPr lang="uk-UA" sz="2800" dirty="0">
                <a:solidFill>
                  <a:srgbClr val="134B71"/>
                </a:solidFill>
                <a:latin typeface="Raleway"/>
              </a:rPr>
              <a:t>навіть договором оренди землі передбачено, що перехід права власності на орендовану земельну ділянку до іншої особи є підставою для зміни умов або припинення договору:</a:t>
            </a:r>
          </a:p>
          <a:p>
            <a:pPr>
              <a:lnSpc>
                <a:spcPts val="3772"/>
              </a:lnSpc>
            </a:pPr>
            <a:endParaRPr lang="uk-UA" sz="2800" dirty="0">
              <a:solidFill>
                <a:srgbClr val="134B71"/>
              </a:solidFill>
              <a:latin typeface="Raleway"/>
            </a:endParaRPr>
          </a:p>
          <a:p>
            <a:pPr>
              <a:lnSpc>
                <a:spcPts val="3772"/>
              </a:lnSpc>
            </a:pPr>
            <a:r>
              <a:rPr lang="uk-UA" sz="2800" i="1" dirty="0">
                <a:solidFill>
                  <a:srgbClr val="134B71"/>
                </a:solidFill>
                <a:latin typeface="Raleway"/>
              </a:rPr>
              <a:t>"…перехід права власності на орендовану земельну ділянку не є сам по собі безумовним </a:t>
            </a:r>
            <a:r>
              <a:rPr lang="uk-UA" sz="2800" i="1" dirty="0" err="1">
                <a:solidFill>
                  <a:srgbClr val="134B71"/>
                </a:solidFill>
                <a:latin typeface="Raleway"/>
              </a:rPr>
              <a:t>правоприпиняючим</a:t>
            </a:r>
            <a:r>
              <a:rPr lang="uk-UA" sz="2800" i="1" dirty="0">
                <a:solidFill>
                  <a:srgbClr val="134B71"/>
                </a:solidFill>
                <a:latin typeface="Raleway"/>
              </a:rPr>
              <a:t> юридичним фактом, а вказує на відповідну зміну обставин у договірних правовідносинах у зв'язку з таким переходом, порівняно з тими обставинами, за яких укладався договір оренди. </a:t>
            </a:r>
          </a:p>
          <a:p>
            <a:pPr>
              <a:lnSpc>
                <a:spcPts val="3772"/>
              </a:lnSpc>
            </a:pPr>
            <a:r>
              <a:rPr lang="uk-UA" sz="2800" i="1" dirty="0">
                <a:solidFill>
                  <a:srgbClr val="134B71"/>
                </a:solidFill>
                <a:latin typeface="Raleway"/>
              </a:rPr>
              <a:t>…</a:t>
            </a:r>
          </a:p>
        </p:txBody>
      </p:sp>
      <p:pic>
        <p:nvPicPr>
          <p:cNvPr id="9" name="Picture 9"/>
          <p:cNvPicPr>
            <a:picLocks noChangeAspect="1"/>
          </p:cNvPicPr>
          <p:nvPr/>
        </p:nvPicPr>
        <p:blipFill rotWithShape="1">
          <a:blip r:embed="rId3"/>
          <a:srcRect l="36410" t="1436" r="36410" b="3590"/>
          <a:stretch/>
        </p:blipFill>
        <p:spPr>
          <a:xfrm>
            <a:off x="-286008" y="0"/>
            <a:ext cx="4410333" cy="10277475"/>
          </a:xfrm>
          <a:prstGeom prst="rect">
            <a:avLst/>
          </a:prstGeom>
        </p:spPr>
      </p:pic>
      <p:sp>
        <p:nvSpPr>
          <p:cNvPr id="10" name="Прямокутник 9">
            <a:extLst>
              <a:ext uri="{FF2B5EF4-FFF2-40B4-BE49-F238E27FC236}">
                <a16:creationId xmlns:a16="http://schemas.microsoft.com/office/drawing/2014/main" id="{84FC4A22-368A-4113-82C8-22DC1F2D8707}"/>
              </a:ext>
            </a:extLst>
          </p:cNvPr>
          <p:cNvSpPr/>
          <p:nvPr/>
        </p:nvSpPr>
        <p:spPr>
          <a:xfrm>
            <a:off x="5183916" y="1122756"/>
            <a:ext cx="1409700" cy="131799"/>
          </a:xfrm>
          <a:prstGeom prst="rect">
            <a:avLst/>
          </a:prstGeom>
          <a:solidFill>
            <a:srgbClr val="20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6">
            <a:extLst>
              <a:ext uri="{FF2B5EF4-FFF2-40B4-BE49-F238E27FC236}">
                <a16:creationId xmlns:a16="http://schemas.microsoft.com/office/drawing/2014/main" id="{DC710529-03E8-4649-9346-93AD6FE1F824}"/>
              </a:ext>
            </a:extLst>
          </p:cNvPr>
          <p:cNvSpPr txBox="1"/>
          <p:nvPr/>
        </p:nvSpPr>
        <p:spPr>
          <a:xfrm>
            <a:off x="5183916" y="1956454"/>
            <a:ext cx="12113484" cy="312393"/>
          </a:xfrm>
          <a:prstGeom prst="rect">
            <a:avLst/>
          </a:prstGeom>
        </p:spPr>
        <p:txBody>
          <a:bodyPr wrap="square" lIns="0" tIns="0" rIns="0" bIns="0" rtlCol="0" anchor="t">
            <a:spAutoFit/>
          </a:bodyPr>
          <a:lstStyle/>
          <a:p>
            <a:pPr marL="0" lvl="1" indent="0" algn="l">
              <a:lnSpc>
                <a:spcPts val="2100"/>
              </a:lnSpc>
              <a:spcBef>
                <a:spcPct val="0"/>
              </a:spcBef>
            </a:pPr>
            <a:r>
              <a:rPr lang="uk-UA" sz="3600" b="1" dirty="0">
                <a:solidFill>
                  <a:srgbClr val="637D8F">
                    <a:alpha val="89804"/>
                  </a:srgbClr>
                </a:solidFill>
                <a:latin typeface="Raleway"/>
              </a:rPr>
              <a:t>По</a:t>
            </a:r>
            <a:r>
              <a:rPr lang="uk-UA" sz="3600" b="1" u="none" dirty="0">
                <a:solidFill>
                  <a:srgbClr val="637D8F">
                    <a:alpha val="89804"/>
                  </a:srgbClr>
                </a:solidFill>
                <a:latin typeface="Raleway"/>
              </a:rPr>
              <a:t>станова ВП ВС від 08.09.2020 у справі № 920/418/19 </a:t>
            </a:r>
            <a:endParaRPr lang="en-US" sz="2400" b="1" u="none" dirty="0">
              <a:solidFill>
                <a:srgbClr val="637D8F">
                  <a:alpha val="89804"/>
                </a:srgbClr>
              </a:solidFill>
              <a:latin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5200392" y="9248775"/>
            <a:ext cx="12718923" cy="9525"/>
          </a:xfrm>
          <a:prstGeom prst="rect">
            <a:avLst/>
          </a:prstGeom>
          <a:solidFill>
            <a:schemeClr val="bg1">
              <a:lumMod val="65000"/>
            </a:schemeClr>
          </a:solidFill>
        </p:spPr>
      </p:sp>
      <p:pic>
        <p:nvPicPr>
          <p:cNvPr id="4" name="Picture 4"/>
          <p:cNvPicPr>
            <a:picLocks noChangeAspect="1"/>
          </p:cNvPicPr>
          <p:nvPr/>
        </p:nvPicPr>
        <p:blipFill>
          <a:blip r:embed="rId2"/>
          <a:srcRect t="37177" b="31245"/>
          <a:stretch>
            <a:fillRect/>
          </a:stretch>
        </p:blipFill>
        <p:spPr>
          <a:xfrm>
            <a:off x="16212137" y="9591526"/>
            <a:ext cx="1707178" cy="336926"/>
          </a:xfrm>
          <a:prstGeom prst="rect">
            <a:avLst/>
          </a:prstGeom>
        </p:spPr>
      </p:pic>
      <p:sp>
        <p:nvSpPr>
          <p:cNvPr id="5" name="TextBox 5"/>
          <p:cNvSpPr txBox="1"/>
          <p:nvPr/>
        </p:nvSpPr>
        <p:spPr>
          <a:xfrm>
            <a:off x="5200392" y="2269964"/>
            <a:ext cx="12173208" cy="5186613"/>
          </a:xfrm>
          <a:prstGeom prst="rect">
            <a:avLst/>
          </a:prstGeom>
        </p:spPr>
        <p:txBody>
          <a:bodyPr wrap="square" lIns="0" tIns="0" rIns="0" bIns="0" rtlCol="0" anchor="t">
            <a:spAutoFit/>
          </a:bodyPr>
          <a:lstStyle/>
          <a:p>
            <a:pPr>
              <a:lnSpc>
                <a:spcPts val="3714"/>
              </a:lnSpc>
            </a:pPr>
            <a:r>
              <a:rPr lang="uk-UA" sz="2800" i="1" dirty="0">
                <a:solidFill>
                  <a:srgbClr val="134B71"/>
                </a:solidFill>
                <a:latin typeface="Raleway"/>
              </a:rPr>
              <a:t>Перехід права власності на орендовану земельну ділянку до іншої особи, не спричиняє автоматичного припинення спірних договірних правовідносин, а лише створює правову ситуацію, в якій виникає право вимагати судового захисту шляхом розірвання договору у сторони, для якої настали відповідні підстави через зміну фактичних обставин.</a:t>
            </a:r>
          </a:p>
          <a:p>
            <a:pPr>
              <a:lnSpc>
                <a:spcPts val="3714"/>
              </a:lnSpc>
            </a:pPr>
            <a:endParaRPr lang="uk-UA" sz="2800" i="1" dirty="0">
              <a:solidFill>
                <a:srgbClr val="134B71"/>
              </a:solidFill>
              <a:latin typeface="Raleway"/>
            </a:endParaRPr>
          </a:p>
          <a:p>
            <a:pPr>
              <a:lnSpc>
                <a:spcPts val="3714"/>
              </a:lnSpc>
            </a:pPr>
            <a:r>
              <a:rPr lang="uk-UA" sz="2800" i="1" dirty="0">
                <a:solidFill>
                  <a:srgbClr val="134B71"/>
                </a:solidFill>
                <a:latin typeface="Raleway"/>
              </a:rPr>
              <a:t>Право сторони договору звернутися до суду з вимогою про розірвання договору за наявності відповідних умов, передбачених договором чи законом, не є тотожнім праву на таке розірвання, а свідчить про наявність спору про розірвання договору, який підлягає вирішенню судом з урахуванням усіх істотних обставин".</a:t>
            </a:r>
          </a:p>
        </p:txBody>
      </p:sp>
      <p:sp>
        <p:nvSpPr>
          <p:cNvPr id="6" name="TextBox 6"/>
          <p:cNvSpPr txBox="1"/>
          <p:nvPr/>
        </p:nvSpPr>
        <p:spPr>
          <a:xfrm>
            <a:off x="5200392" y="9460904"/>
            <a:ext cx="10394545" cy="321945"/>
          </a:xfrm>
          <a:prstGeom prst="rect">
            <a:avLst/>
          </a:prstGeom>
        </p:spPr>
        <p:txBody>
          <a:bodyPr lIns="0" tIns="0" rIns="0" bIns="0" rtlCol="0" anchor="t">
            <a:spAutoFit/>
          </a:bodyPr>
          <a:lstStyle/>
          <a:p>
            <a:pPr marL="0" lvl="1" indent="0" algn="l">
              <a:lnSpc>
                <a:spcPts val="2520"/>
              </a:lnSpc>
              <a:spcBef>
                <a:spcPct val="0"/>
              </a:spcBef>
            </a:pPr>
            <a:r>
              <a:rPr lang="en-US" sz="1800">
                <a:solidFill>
                  <a:srgbClr val="637D8F">
                    <a:alpha val="89804"/>
                  </a:srgbClr>
                </a:solidFill>
                <a:latin typeface="Raleway"/>
              </a:rPr>
              <a:t>По</a:t>
            </a:r>
            <a:r>
              <a:rPr lang="en-US" sz="1800" u="none">
                <a:solidFill>
                  <a:srgbClr val="637D8F">
                    <a:alpha val="89804"/>
                  </a:srgbClr>
                </a:solidFill>
                <a:latin typeface="Raleway"/>
              </a:rPr>
              <a:t>станова ВП ВС від 08.09.2020 у справі № 920/418/19 (п. п. 6.31, 6.32)</a:t>
            </a:r>
          </a:p>
        </p:txBody>
      </p:sp>
      <p:pic>
        <p:nvPicPr>
          <p:cNvPr id="9" name="Picture 9"/>
          <p:cNvPicPr>
            <a:picLocks noChangeAspect="1"/>
          </p:cNvPicPr>
          <p:nvPr/>
        </p:nvPicPr>
        <p:blipFill rotWithShape="1">
          <a:blip r:embed="rId3"/>
          <a:srcRect l="39409" t="4919" r="36529" b="6491"/>
          <a:stretch/>
        </p:blipFill>
        <p:spPr>
          <a:xfrm>
            <a:off x="0" y="0"/>
            <a:ext cx="4191000" cy="10286999"/>
          </a:xfrm>
          <a:prstGeom prst="rect">
            <a:avLst/>
          </a:prstGeom>
        </p:spPr>
      </p:pic>
      <p:sp>
        <p:nvSpPr>
          <p:cNvPr id="10" name="Прямокутник 9">
            <a:extLst>
              <a:ext uri="{FF2B5EF4-FFF2-40B4-BE49-F238E27FC236}">
                <a16:creationId xmlns:a16="http://schemas.microsoft.com/office/drawing/2014/main" id="{24B3F6E5-4D96-4267-AEED-2570B2124108}"/>
              </a:ext>
            </a:extLst>
          </p:cNvPr>
          <p:cNvSpPr/>
          <p:nvPr/>
        </p:nvSpPr>
        <p:spPr>
          <a:xfrm>
            <a:off x="5200392" y="1264909"/>
            <a:ext cx="1409700" cy="131799"/>
          </a:xfrm>
          <a:prstGeom prst="rect">
            <a:avLst/>
          </a:prstGeom>
          <a:solidFill>
            <a:srgbClr val="20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TextBox 2"/>
          <p:cNvSpPr txBox="1"/>
          <p:nvPr/>
        </p:nvSpPr>
        <p:spPr>
          <a:xfrm>
            <a:off x="1167205" y="1614917"/>
            <a:ext cx="13032039" cy="1692771"/>
          </a:xfrm>
          <a:prstGeom prst="rect">
            <a:avLst/>
          </a:prstGeom>
        </p:spPr>
        <p:txBody>
          <a:bodyPr lIns="0" tIns="0" rIns="0" bIns="0" rtlCol="0" anchor="t">
            <a:spAutoFit/>
          </a:bodyPr>
          <a:lstStyle/>
          <a:p>
            <a:pPr>
              <a:lnSpc>
                <a:spcPts val="4370"/>
              </a:lnSpc>
            </a:pPr>
            <a:r>
              <a:rPr lang="uk-UA" sz="3800" dirty="0">
                <a:solidFill>
                  <a:srgbClr val="134B71"/>
                </a:solidFill>
                <a:latin typeface="Raleway Bold"/>
              </a:rPr>
              <a:t>Ризики для орендарів, які не зможуть придбати землю з відкриттям ринку землі, у разі продажу земельної ділянки іншій особі</a:t>
            </a:r>
          </a:p>
        </p:txBody>
      </p:sp>
      <p:sp>
        <p:nvSpPr>
          <p:cNvPr id="3" name="AutoShape 3"/>
          <p:cNvSpPr/>
          <p:nvPr/>
        </p:nvSpPr>
        <p:spPr>
          <a:xfrm>
            <a:off x="826332" y="9248775"/>
            <a:ext cx="17092983" cy="9525"/>
          </a:xfrm>
          <a:prstGeom prst="rect">
            <a:avLst/>
          </a:prstGeom>
          <a:solidFill>
            <a:schemeClr val="bg1">
              <a:lumMod val="65000"/>
            </a:schemeClr>
          </a:solidFill>
        </p:spPr>
      </p:sp>
      <p:pic>
        <p:nvPicPr>
          <p:cNvPr id="4" name="Picture 4"/>
          <p:cNvPicPr>
            <a:picLocks noChangeAspect="1"/>
          </p:cNvPicPr>
          <p:nvPr/>
        </p:nvPicPr>
        <p:blipFill>
          <a:blip r:embed="rId2"/>
          <a:srcRect t="37177" b="31245"/>
          <a:stretch>
            <a:fillRect/>
          </a:stretch>
        </p:blipFill>
        <p:spPr>
          <a:xfrm>
            <a:off x="16212137" y="9591526"/>
            <a:ext cx="1707178" cy="336926"/>
          </a:xfrm>
          <a:prstGeom prst="rect">
            <a:avLst/>
          </a:prstGeom>
        </p:spPr>
      </p:pic>
      <p:sp>
        <p:nvSpPr>
          <p:cNvPr id="5" name="TextBox 5"/>
          <p:cNvSpPr txBox="1"/>
          <p:nvPr/>
        </p:nvSpPr>
        <p:spPr>
          <a:xfrm>
            <a:off x="2596604" y="4097339"/>
            <a:ext cx="14468658" cy="4462760"/>
          </a:xfrm>
          <a:prstGeom prst="rect">
            <a:avLst/>
          </a:prstGeom>
        </p:spPr>
        <p:txBody>
          <a:bodyPr wrap="square" lIns="0" tIns="0" rIns="0" bIns="0" rtlCol="0" anchor="t">
            <a:spAutoFit/>
          </a:bodyPr>
          <a:lstStyle/>
          <a:p>
            <a:pPr>
              <a:lnSpc>
                <a:spcPts val="2884"/>
              </a:lnSpc>
            </a:pPr>
            <a:r>
              <a:rPr lang="uk-UA" sz="2800" dirty="0">
                <a:solidFill>
                  <a:srgbClr val="134B71"/>
                </a:solidFill>
                <a:latin typeface="Raleway"/>
              </a:rPr>
              <a:t>     </a:t>
            </a:r>
            <a:r>
              <a:rPr lang="uk-UA" sz="2800" dirty="0">
                <a:solidFill>
                  <a:srgbClr val="134B71"/>
                </a:solidFill>
                <a:latin typeface="Raleway Bold"/>
              </a:rPr>
              <a:t> Ініціювання власником земельної ділянки судових процесів щодо:</a:t>
            </a:r>
          </a:p>
          <a:p>
            <a:pPr>
              <a:lnSpc>
                <a:spcPts val="2884"/>
              </a:lnSpc>
            </a:pPr>
            <a:endParaRPr lang="uk-UA" sz="2800" dirty="0">
              <a:solidFill>
                <a:srgbClr val="134B71"/>
              </a:solidFill>
              <a:latin typeface="Raleway Bold"/>
            </a:endParaRPr>
          </a:p>
          <a:p>
            <a:pPr marL="479125" lvl="1" indent="-239563">
              <a:lnSpc>
                <a:spcPts val="2884"/>
              </a:lnSpc>
              <a:buFont typeface="Arial"/>
              <a:buChar char="•"/>
            </a:pPr>
            <a:r>
              <a:rPr lang="uk-UA" sz="2800" dirty="0">
                <a:solidFill>
                  <a:srgbClr val="134B71"/>
                </a:solidFill>
                <a:latin typeface="Raleway"/>
              </a:rPr>
              <a:t>розірвання договору оренди землі, зокрема, у зв'язку з неналежним виконанням його умов (систематичною несплатою орендної плати, використанням земельної ділянки не за цільовим призначенням і </a:t>
            </a:r>
            <a:r>
              <a:rPr lang="uk-UA" sz="2800" dirty="0" err="1">
                <a:solidFill>
                  <a:srgbClr val="134B71"/>
                </a:solidFill>
                <a:latin typeface="Raleway"/>
              </a:rPr>
              <a:t>т.п</a:t>
            </a:r>
            <a:r>
              <a:rPr lang="uk-UA" sz="2800" dirty="0">
                <a:solidFill>
                  <a:srgbClr val="134B71"/>
                </a:solidFill>
                <a:latin typeface="Raleway"/>
              </a:rPr>
              <a:t>.)</a:t>
            </a:r>
          </a:p>
          <a:p>
            <a:pPr>
              <a:lnSpc>
                <a:spcPts val="2884"/>
              </a:lnSpc>
            </a:pPr>
            <a:endParaRPr lang="uk-UA" sz="2800" dirty="0">
              <a:solidFill>
                <a:srgbClr val="134B71"/>
              </a:solidFill>
              <a:latin typeface="Raleway"/>
            </a:endParaRPr>
          </a:p>
          <a:p>
            <a:pPr marL="479125" lvl="1" indent="-239563">
              <a:lnSpc>
                <a:spcPts val="2884"/>
              </a:lnSpc>
              <a:buFont typeface="Arial"/>
              <a:buChar char="•"/>
            </a:pPr>
            <a:r>
              <a:rPr lang="uk-UA" sz="2800" dirty="0">
                <a:solidFill>
                  <a:srgbClr val="134B71"/>
                </a:solidFill>
                <a:latin typeface="Raleway"/>
              </a:rPr>
              <a:t>усунення перешкод у користуванні земельною ділянкою шляхом її повернення власнику та скасування державної реєстрації договору оренди землі чи права оренди на тій підставі, що власник земельної ділянки не підписував договір оренди землі</a:t>
            </a:r>
          </a:p>
          <a:p>
            <a:pPr>
              <a:lnSpc>
                <a:spcPts val="2884"/>
              </a:lnSpc>
            </a:pPr>
            <a:endParaRPr lang="uk-UA" sz="2800" dirty="0">
              <a:solidFill>
                <a:srgbClr val="134B71"/>
              </a:solidFill>
              <a:latin typeface="Raleway"/>
            </a:endParaRPr>
          </a:p>
          <a:p>
            <a:pPr marL="479125" lvl="1" indent="-239563">
              <a:lnSpc>
                <a:spcPts val="2884"/>
              </a:lnSpc>
              <a:buFont typeface="Arial"/>
              <a:buChar char="•"/>
            </a:pPr>
            <a:r>
              <a:rPr lang="uk-UA" sz="2800" dirty="0">
                <a:solidFill>
                  <a:srgbClr val="134B71"/>
                </a:solidFill>
                <a:latin typeface="Raleway"/>
              </a:rPr>
              <a:t>визнання недійсним договору оренди землі</a:t>
            </a:r>
          </a:p>
        </p:txBody>
      </p:sp>
      <p:sp>
        <p:nvSpPr>
          <p:cNvPr id="6" name="TextBox 6"/>
          <p:cNvSpPr txBox="1"/>
          <p:nvPr/>
        </p:nvSpPr>
        <p:spPr>
          <a:xfrm>
            <a:off x="1222738" y="4167758"/>
            <a:ext cx="1242755" cy="1219230"/>
          </a:xfrm>
          <a:prstGeom prst="rect">
            <a:avLst/>
          </a:prstGeom>
        </p:spPr>
        <p:txBody>
          <a:bodyPr lIns="0" tIns="0" rIns="0" bIns="0" rtlCol="0" anchor="t">
            <a:spAutoFit/>
          </a:bodyPr>
          <a:lstStyle/>
          <a:p>
            <a:pPr>
              <a:lnSpc>
                <a:spcPts val="9510"/>
              </a:lnSpc>
            </a:pPr>
            <a:r>
              <a:rPr lang="en-US" sz="8269">
                <a:solidFill>
                  <a:srgbClr val="20B9E4"/>
                </a:solidFill>
                <a:latin typeface="Inter Thin Bold"/>
              </a:rPr>
              <a:t>/</a:t>
            </a:r>
            <a:r>
              <a:rPr lang="en-US" sz="8269">
                <a:solidFill>
                  <a:srgbClr val="134B71"/>
                </a:solidFill>
                <a:latin typeface="Inter Thin Bold"/>
              </a:rPr>
              <a:t>1</a:t>
            </a:r>
          </a:p>
        </p:txBody>
      </p:sp>
      <p:sp>
        <p:nvSpPr>
          <p:cNvPr id="7" name="Прямокутник 6">
            <a:extLst>
              <a:ext uri="{FF2B5EF4-FFF2-40B4-BE49-F238E27FC236}">
                <a16:creationId xmlns:a16="http://schemas.microsoft.com/office/drawing/2014/main" id="{372D0A76-895C-4F99-90A9-8C6BD4538CCF}"/>
              </a:ext>
            </a:extLst>
          </p:cNvPr>
          <p:cNvSpPr/>
          <p:nvPr/>
        </p:nvSpPr>
        <p:spPr>
          <a:xfrm>
            <a:off x="1222738" y="962800"/>
            <a:ext cx="1409700" cy="131799"/>
          </a:xfrm>
          <a:prstGeom prst="rect">
            <a:avLst/>
          </a:prstGeom>
          <a:solidFill>
            <a:srgbClr val="20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TextBox 2"/>
          <p:cNvSpPr txBox="1"/>
          <p:nvPr/>
        </p:nvSpPr>
        <p:spPr>
          <a:xfrm>
            <a:off x="1167205" y="1546895"/>
            <a:ext cx="12936579" cy="1670050"/>
          </a:xfrm>
          <a:prstGeom prst="rect">
            <a:avLst/>
          </a:prstGeom>
        </p:spPr>
        <p:txBody>
          <a:bodyPr lIns="0" tIns="0" rIns="0" bIns="0" rtlCol="0" anchor="t">
            <a:spAutoFit/>
          </a:bodyPr>
          <a:lstStyle/>
          <a:p>
            <a:pPr>
              <a:lnSpc>
                <a:spcPts val="4370"/>
              </a:lnSpc>
            </a:pPr>
            <a:r>
              <a:rPr lang="en-US" sz="3800">
                <a:solidFill>
                  <a:srgbClr val="134B71"/>
                </a:solidFill>
                <a:latin typeface="Raleway Bold"/>
              </a:rPr>
              <a:t>Ризики для орендарів, які не зможуть придбати землю з відкриттям ринку землі, у разі продажу земельної ділянки іншій особі:</a:t>
            </a:r>
          </a:p>
        </p:txBody>
      </p:sp>
      <p:sp>
        <p:nvSpPr>
          <p:cNvPr id="3" name="AutoShape 3"/>
          <p:cNvSpPr/>
          <p:nvPr/>
        </p:nvSpPr>
        <p:spPr>
          <a:xfrm>
            <a:off x="826332" y="9248775"/>
            <a:ext cx="17092983" cy="9525"/>
          </a:xfrm>
          <a:prstGeom prst="rect">
            <a:avLst/>
          </a:prstGeom>
          <a:solidFill>
            <a:schemeClr val="bg1">
              <a:lumMod val="65000"/>
            </a:schemeClr>
          </a:solidFill>
        </p:spPr>
      </p:sp>
      <p:pic>
        <p:nvPicPr>
          <p:cNvPr id="4" name="Picture 4"/>
          <p:cNvPicPr>
            <a:picLocks noChangeAspect="1"/>
          </p:cNvPicPr>
          <p:nvPr/>
        </p:nvPicPr>
        <p:blipFill>
          <a:blip r:embed="rId2"/>
          <a:srcRect t="37177" b="31245"/>
          <a:stretch>
            <a:fillRect/>
          </a:stretch>
        </p:blipFill>
        <p:spPr>
          <a:xfrm>
            <a:off x="16212137" y="9591526"/>
            <a:ext cx="1707178" cy="336926"/>
          </a:xfrm>
          <a:prstGeom prst="rect">
            <a:avLst/>
          </a:prstGeom>
        </p:spPr>
      </p:pic>
      <p:sp>
        <p:nvSpPr>
          <p:cNvPr id="5" name="TextBox 5"/>
          <p:cNvSpPr txBox="1"/>
          <p:nvPr/>
        </p:nvSpPr>
        <p:spPr>
          <a:xfrm>
            <a:off x="2852927" y="4540986"/>
            <a:ext cx="14267868" cy="846386"/>
          </a:xfrm>
          <a:prstGeom prst="rect">
            <a:avLst/>
          </a:prstGeom>
        </p:spPr>
        <p:txBody>
          <a:bodyPr wrap="square" lIns="0" tIns="0" rIns="0" bIns="0" rtlCol="0" anchor="t">
            <a:spAutoFit/>
          </a:bodyPr>
          <a:lstStyle/>
          <a:p>
            <a:pPr>
              <a:lnSpc>
                <a:spcPts val="3332"/>
              </a:lnSpc>
            </a:pPr>
            <a:r>
              <a:rPr lang="uk-UA" sz="2800" dirty="0">
                <a:solidFill>
                  <a:srgbClr val="134B71"/>
                </a:solidFill>
                <a:latin typeface="Raleway"/>
              </a:rPr>
              <a:t>В</a:t>
            </a:r>
            <a:r>
              <a:rPr lang="uk-UA" sz="2800" u="none" dirty="0">
                <a:solidFill>
                  <a:srgbClr val="134B71"/>
                </a:solidFill>
                <a:latin typeface="Raleway"/>
              </a:rPr>
              <a:t>і</a:t>
            </a:r>
            <a:r>
              <a:rPr lang="uk-UA" sz="2800" dirty="0">
                <a:solidFill>
                  <a:srgbClr val="134B71"/>
                </a:solidFill>
                <a:latin typeface="Raleway"/>
              </a:rPr>
              <a:t>дмо</a:t>
            </a:r>
            <a:r>
              <a:rPr lang="uk-UA" sz="2800" u="none" dirty="0">
                <a:solidFill>
                  <a:srgbClr val="134B71"/>
                </a:solidFill>
                <a:latin typeface="Raleway"/>
              </a:rPr>
              <a:t>ва власник</a:t>
            </a:r>
            <a:r>
              <a:rPr lang="uk-UA" sz="2800" dirty="0">
                <a:solidFill>
                  <a:srgbClr val="134B71"/>
                </a:solidFill>
                <a:latin typeface="Raleway"/>
              </a:rPr>
              <a:t>а</a:t>
            </a:r>
            <a:r>
              <a:rPr lang="uk-UA" sz="2800" u="none" dirty="0">
                <a:solidFill>
                  <a:srgbClr val="134B71"/>
                </a:solidFill>
                <a:latin typeface="Raleway"/>
              </a:rPr>
              <a:t> земельної ділянки </a:t>
            </a:r>
            <a:r>
              <a:rPr lang="uk-UA" sz="2800" dirty="0">
                <a:solidFill>
                  <a:srgbClr val="134B71"/>
                </a:solidFill>
                <a:latin typeface="Raleway"/>
              </a:rPr>
              <a:t>отримувати орендну плату з метою штучного створення підстав для розірвання договору оренди землі</a:t>
            </a:r>
          </a:p>
        </p:txBody>
      </p:sp>
      <p:sp>
        <p:nvSpPr>
          <p:cNvPr id="6" name="TextBox 6"/>
          <p:cNvSpPr txBox="1"/>
          <p:nvPr/>
        </p:nvSpPr>
        <p:spPr>
          <a:xfrm>
            <a:off x="2852927" y="6859012"/>
            <a:ext cx="13911073" cy="849749"/>
          </a:xfrm>
          <a:prstGeom prst="rect">
            <a:avLst/>
          </a:prstGeom>
        </p:spPr>
        <p:txBody>
          <a:bodyPr wrap="square" lIns="0" tIns="0" rIns="0" bIns="0" rtlCol="0" anchor="t">
            <a:spAutoFit/>
          </a:bodyPr>
          <a:lstStyle/>
          <a:p>
            <a:pPr algn="just">
              <a:lnSpc>
                <a:spcPts val="3332"/>
              </a:lnSpc>
            </a:pPr>
            <a:r>
              <a:rPr lang="uk-UA" sz="2563" dirty="0">
                <a:solidFill>
                  <a:srgbClr val="134B71"/>
                </a:solidFill>
                <a:latin typeface="Raleway"/>
              </a:rPr>
              <a:t>Створення</a:t>
            </a:r>
            <a:r>
              <a:rPr lang="uk-UA" sz="2563" u="none" dirty="0">
                <a:solidFill>
                  <a:srgbClr val="134B71"/>
                </a:solidFill>
                <a:latin typeface="Raleway"/>
              </a:rPr>
              <a:t> власником земельної ділянки фіз</a:t>
            </a:r>
            <a:r>
              <a:rPr lang="uk-UA" sz="2563" dirty="0">
                <a:solidFill>
                  <a:srgbClr val="134B71"/>
                </a:solidFill>
                <a:latin typeface="Raleway"/>
              </a:rPr>
              <a:t>ичних перешкод у доступі до земельної ділянки</a:t>
            </a:r>
          </a:p>
        </p:txBody>
      </p:sp>
      <p:sp>
        <p:nvSpPr>
          <p:cNvPr id="7" name="TextBox 7"/>
          <p:cNvSpPr txBox="1"/>
          <p:nvPr/>
        </p:nvSpPr>
        <p:spPr>
          <a:xfrm>
            <a:off x="1167205" y="4482422"/>
            <a:ext cx="1242755" cy="1219230"/>
          </a:xfrm>
          <a:prstGeom prst="rect">
            <a:avLst/>
          </a:prstGeom>
        </p:spPr>
        <p:txBody>
          <a:bodyPr lIns="0" tIns="0" rIns="0" bIns="0" rtlCol="0" anchor="t">
            <a:spAutoFit/>
          </a:bodyPr>
          <a:lstStyle/>
          <a:p>
            <a:pPr>
              <a:lnSpc>
                <a:spcPts val="9510"/>
              </a:lnSpc>
            </a:pPr>
            <a:r>
              <a:rPr lang="en-US" sz="8269">
                <a:solidFill>
                  <a:srgbClr val="20B9E4"/>
                </a:solidFill>
                <a:latin typeface="Inter Thin Bold"/>
              </a:rPr>
              <a:t>/</a:t>
            </a:r>
            <a:r>
              <a:rPr lang="en-US" sz="8269">
                <a:solidFill>
                  <a:srgbClr val="134B71"/>
                </a:solidFill>
                <a:latin typeface="Inter Thin Bold"/>
              </a:rPr>
              <a:t>2</a:t>
            </a:r>
          </a:p>
        </p:txBody>
      </p:sp>
      <p:sp>
        <p:nvSpPr>
          <p:cNvPr id="8" name="TextBox 8"/>
          <p:cNvSpPr txBox="1"/>
          <p:nvPr/>
        </p:nvSpPr>
        <p:spPr>
          <a:xfrm>
            <a:off x="1222738" y="6688518"/>
            <a:ext cx="1242755" cy="1219230"/>
          </a:xfrm>
          <a:prstGeom prst="rect">
            <a:avLst/>
          </a:prstGeom>
        </p:spPr>
        <p:txBody>
          <a:bodyPr lIns="0" tIns="0" rIns="0" bIns="0" rtlCol="0" anchor="t">
            <a:spAutoFit/>
          </a:bodyPr>
          <a:lstStyle/>
          <a:p>
            <a:pPr>
              <a:lnSpc>
                <a:spcPts val="9510"/>
              </a:lnSpc>
            </a:pPr>
            <a:r>
              <a:rPr lang="en-US" sz="8269">
                <a:solidFill>
                  <a:srgbClr val="20B9E4"/>
                </a:solidFill>
                <a:latin typeface="Inter Thin Bold"/>
              </a:rPr>
              <a:t>/</a:t>
            </a:r>
            <a:r>
              <a:rPr lang="en-US" sz="8269">
                <a:solidFill>
                  <a:srgbClr val="134B71"/>
                </a:solidFill>
                <a:latin typeface="Inter Thin Bold"/>
              </a:rPr>
              <a:t>3</a:t>
            </a:r>
          </a:p>
        </p:txBody>
      </p:sp>
      <p:sp>
        <p:nvSpPr>
          <p:cNvPr id="9" name="Прямокутник 8">
            <a:extLst>
              <a:ext uri="{FF2B5EF4-FFF2-40B4-BE49-F238E27FC236}">
                <a16:creationId xmlns:a16="http://schemas.microsoft.com/office/drawing/2014/main" id="{816C680B-268C-419D-9C91-A5EA47195DCB}"/>
              </a:ext>
            </a:extLst>
          </p:cNvPr>
          <p:cNvSpPr/>
          <p:nvPr/>
        </p:nvSpPr>
        <p:spPr>
          <a:xfrm>
            <a:off x="1222738" y="962800"/>
            <a:ext cx="1409700" cy="131799"/>
          </a:xfrm>
          <a:prstGeom prst="rect">
            <a:avLst/>
          </a:prstGeom>
          <a:solidFill>
            <a:srgbClr val="20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13" b="45297"/>
          <a:stretch>
            <a:fillRect/>
          </a:stretch>
        </p:blipFill>
        <p:spPr>
          <a:xfrm>
            <a:off x="0" y="0"/>
            <a:ext cx="18288000" cy="2882209"/>
          </a:xfrm>
          <a:prstGeom prst="rect">
            <a:avLst/>
          </a:prstGeom>
        </p:spPr>
      </p:pic>
      <p:sp>
        <p:nvSpPr>
          <p:cNvPr id="3" name="TextBox 3"/>
          <p:cNvSpPr txBox="1"/>
          <p:nvPr/>
        </p:nvSpPr>
        <p:spPr>
          <a:xfrm>
            <a:off x="826332" y="4584332"/>
            <a:ext cx="9138498" cy="1795363"/>
          </a:xfrm>
          <a:prstGeom prst="rect">
            <a:avLst/>
          </a:prstGeom>
        </p:spPr>
        <p:txBody>
          <a:bodyPr lIns="0" tIns="0" rIns="0" bIns="0" rtlCol="0" anchor="t">
            <a:spAutoFit/>
          </a:bodyPr>
          <a:lstStyle/>
          <a:p>
            <a:pPr>
              <a:lnSpc>
                <a:spcPts val="7018"/>
              </a:lnSpc>
            </a:pPr>
            <a:r>
              <a:rPr lang="uk-UA" sz="5848" dirty="0">
                <a:solidFill>
                  <a:srgbClr val="134B71"/>
                </a:solidFill>
                <a:latin typeface="Raleway Bold"/>
              </a:rPr>
              <a:t>Підготовка орендарів до відкриття ринку землі</a:t>
            </a:r>
          </a:p>
        </p:txBody>
      </p:sp>
      <p:sp>
        <p:nvSpPr>
          <p:cNvPr id="4" name="AutoShape 4"/>
          <p:cNvSpPr/>
          <p:nvPr/>
        </p:nvSpPr>
        <p:spPr>
          <a:xfrm>
            <a:off x="826332" y="9248775"/>
            <a:ext cx="17092983" cy="9525"/>
          </a:xfrm>
          <a:prstGeom prst="rect">
            <a:avLst/>
          </a:prstGeom>
          <a:solidFill>
            <a:schemeClr val="bg1">
              <a:lumMod val="65000"/>
            </a:schemeClr>
          </a:solidFill>
        </p:spPr>
      </p:sp>
      <p:pic>
        <p:nvPicPr>
          <p:cNvPr id="5" name="Picture 5"/>
          <p:cNvPicPr>
            <a:picLocks noChangeAspect="1"/>
          </p:cNvPicPr>
          <p:nvPr/>
        </p:nvPicPr>
        <p:blipFill>
          <a:blip r:embed="rId3"/>
          <a:srcRect t="37177" b="31245"/>
          <a:stretch>
            <a:fillRect/>
          </a:stretch>
        </p:blipFill>
        <p:spPr>
          <a:xfrm>
            <a:off x="16212137" y="9591526"/>
            <a:ext cx="1707178" cy="336926"/>
          </a:xfrm>
          <a:prstGeom prst="rect">
            <a:avLst/>
          </a:prstGeom>
        </p:spPr>
      </p:pic>
      <p:sp>
        <p:nvSpPr>
          <p:cNvPr id="6" name="Прямокутник 5">
            <a:extLst>
              <a:ext uri="{FF2B5EF4-FFF2-40B4-BE49-F238E27FC236}">
                <a16:creationId xmlns:a16="http://schemas.microsoft.com/office/drawing/2014/main" id="{6CFA0D72-9C95-4365-A42E-14245B0495F5}"/>
              </a:ext>
            </a:extLst>
          </p:cNvPr>
          <p:cNvSpPr/>
          <p:nvPr/>
        </p:nvSpPr>
        <p:spPr>
          <a:xfrm>
            <a:off x="826332" y="3938850"/>
            <a:ext cx="1409700" cy="131799"/>
          </a:xfrm>
          <a:prstGeom prst="rect">
            <a:avLst/>
          </a:prstGeom>
          <a:solidFill>
            <a:srgbClr val="20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5200392" y="9248775"/>
            <a:ext cx="12718923" cy="9525"/>
          </a:xfrm>
          <a:prstGeom prst="rect">
            <a:avLst/>
          </a:prstGeom>
          <a:solidFill>
            <a:schemeClr val="bg1">
              <a:lumMod val="65000"/>
            </a:schemeClr>
          </a:solidFill>
        </p:spPr>
      </p:sp>
      <p:pic>
        <p:nvPicPr>
          <p:cNvPr id="4" name="Picture 4"/>
          <p:cNvPicPr>
            <a:picLocks noChangeAspect="1"/>
          </p:cNvPicPr>
          <p:nvPr/>
        </p:nvPicPr>
        <p:blipFill>
          <a:blip r:embed="rId2"/>
          <a:srcRect t="37177" b="31245"/>
          <a:stretch>
            <a:fillRect/>
          </a:stretch>
        </p:blipFill>
        <p:spPr>
          <a:xfrm>
            <a:off x="16212137" y="9591526"/>
            <a:ext cx="1707178" cy="336926"/>
          </a:xfrm>
          <a:prstGeom prst="rect">
            <a:avLst/>
          </a:prstGeom>
        </p:spPr>
      </p:pic>
      <p:sp>
        <p:nvSpPr>
          <p:cNvPr id="6" name="TextBox 6"/>
          <p:cNvSpPr txBox="1"/>
          <p:nvPr/>
        </p:nvSpPr>
        <p:spPr>
          <a:xfrm>
            <a:off x="4889564" y="4050992"/>
            <a:ext cx="12179236" cy="2775568"/>
          </a:xfrm>
          <a:prstGeom prst="rect">
            <a:avLst/>
          </a:prstGeom>
        </p:spPr>
        <p:txBody>
          <a:bodyPr wrap="square" lIns="0" tIns="0" rIns="0" bIns="0" rtlCol="0" anchor="t">
            <a:spAutoFit/>
          </a:bodyPr>
          <a:lstStyle/>
          <a:p>
            <a:pPr marL="671359" lvl="1" indent="-335679">
              <a:lnSpc>
                <a:spcPts val="4353"/>
              </a:lnSpc>
              <a:buFont typeface="Arial"/>
              <a:buChar char="•"/>
            </a:pPr>
            <a:r>
              <a:rPr lang="uk-UA" sz="2863" dirty="0">
                <a:solidFill>
                  <a:srgbClr val="134B71"/>
                </a:solidFill>
                <a:latin typeface="Raleway"/>
              </a:rPr>
              <a:t>підготовка</a:t>
            </a:r>
            <a:r>
              <a:rPr lang="uk-UA" sz="3749" dirty="0">
                <a:solidFill>
                  <a:srgbClr val="134B71"/>
                </a:solidFill>
                <a:latin typeface="Raleway"/>
              </a:rPr>
              <a:t> </a:t>
            </a:r>
            <a:r>
              <a:rPr lang="uk-UA" sz="2863" dirty="0">
                <a:solidFill>
                  <a:srgbClr val="134B71"/>
                </a:solidFill>
                <a:latin typeface="Raleway"/>
              </a:rPr>
              <a:t>плану дій для захисту права оренди у випадку створення власником земельної ділянки перешкод у виконанні договору оренди землі чи використанні земельної ділянки </a:t>
            </a:r>
          </a:p>
          <a:p>
            <a:pPr>
              <a:lnSpc>
                <a:spcPts val="4353"/>
              </a:lnSpc>
            </a:pPr>
            <a:endParaRPr lang="uk-UA" sz="3109" dirty="0">
              <a:solidFill>
                <a:srgbClr val="134B71"/>
              </a:solidFill>
              <a:latin typeface="Raleway"/>
            </a:endParaRPr>
          </a:p>
          <a:p>
            <a:pPr marL="671359" lvl="1" indent="-335679">
              <a:lnSpc>
                <a:spcPts val="4353"/>
              </a:lnSpc>
              <a:buFont typeface="Arial"/>
              <a:buChar char="•"/>
            </a:pPr>
            <a:r>
              <a:rPr lang="uk-UA" sz="3109" dirty="0">
                <a:solidFill>
                  <a:srgbClr val="134B71"/>
                </a:solidFill>
                <a:latin typeface="Raleway"/>
              </a:rPr>
              <a:t>проведення аудиту земельного банку</a:t>
            </a:r>
          </a:p>
        </p:txBody>
      </p:sp>
      <p:sp>
        <p:nvSpPr>
          <p:cNvPr id="9" name="TextBox 9"/>
          <p:cNvSpPr txBox="1"/>
          <p:nvPr/>
        </p:nvSpPr>
        <p:spPr>
          <a:xfrm>
            <a:off x="4889564" y="1586621"/>
            <a:ext cx="10127850" cy="1395010"/>
          </a:xfrm>
          <a:prstGeom prst="rect">
            <a:avLst/>
          </a:prstGeom>
        </p:spPr>
        <p:txBody>
          <a:bodyPr lIns="0" tIns="0" rIns="0" bIns="0" rtlCol="0" anchor="t">
            <a:spAutoFit/>
          </a:bodyPr>
          <a:lstStyle/>
          <a:p>
            <a:pPr>
              <a:lnSpc>
                <a:spcPts val="5402"/>
              </a:lnSpc>
            </a:pPr>
            <a:r>
              <a:rPr lang="uk-UA" sz="4697" dirty="0">
                <a:solidFill>
                  <a:srgbClr val="134B71"/>
                </a:solidFill>
                <a:latin typeface="Raleway Bold"/>
              </a:rPr>
              <a:t>Підготовка орендарів до відкриття ринку землі</a:t>
            </a:r>
          </a:p>
        </p:txBody>
      </p:sp>
      <p:pic>
        <p:nvPicPr>
          <p:cNvPr id="10" name="Picture 10"/>
          <p:cNvPicPr>
            <a:picLocks noChangeAspect="1"/>
          </p:cNvPicPr>
          <p:nvPr/>
        </p:nvPicPr>
        <p:blipFill rotWithShape="1">
          <a:blip r:embed="rId3"/>
          <a:srcRect l="13671" r="59411" b="1874"/>
          <a:stretch/>
        </p:blipFill>
        <p:spPr>
          <a:xfrm>
            <a:off x="0" y="0"/>
            <a:ext cx="4232719" cy="10286999"/>
          </a:xfrm>
          <a:prstGeom prst="rect">
            <a:avLst/>
          </a:prstGeom>
        </p:spPr>
      </p:pic>
      <p:sp>
        <p:nvSpPr>
          <p:cNvPr id="11" name="Прямокутник 10">
            <a:extLst>
              <a:ext uri="{FF2B5EF4-FFF2-40B4-BE49-F238E27FC236}">
                <a16:creationId xmlns:a16="http://schemas.microsoft.com/office/drawing/2014/main" id="{B31FB2F0-A3FC-449F-96FD-5AD51FCBD27B}"/>
              </a:ext>
            </a:extLst>
          </p:cNvPr>
          <p:cNvSpPr/>
          <p:nvPr/>
        </p:nvSpPr>
        <p:spPr>
          <a:xfrm>
            <a:off x="4875148" y="892342"/>
            <a:ext cx="1409700" cy="131799"/>
          </a:xfrm>
          <a:prstGeom prst="rect">
            <a:avLst/>
          </a:prstGeom>
          <a:solidFill>
            <a:srgbClr val="20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8179" b="38179"/>
          <a:stretch>
            <a:fillRect/>
          </a:stretch>
        </p:blipFill>
        <p:spPr>
          <a:xfrm>
            <a:off x="0" y="0"/>
            <a:ext cx="18288000" cy="2882209"/>
          </a:xfrm>
          <a:prstGeom prst="rect">
            <a:avLst/>
          </a:prstGeom>
        </p:spPr>
      </p:pic>
      <p:sp>
        <p:nvSpPr>
          <p:cNvPr id="3" name="AutoShape 3"/>
          <p:cNvSpPr/>
          <p:nvPr/>
        </p:nvSpPr>
        <p:spPr>
          <a:xfrm>
            <a:off x="826332" y="9248775"/>
            <a:ext cx="17092983" cy="9525"/>
          </a:xfrm>
          <a:prstGeom prst="rect">
            <a:avLst/>
          </a:prstGeom>
          <a:solidFill>
            <a:schemeClr val="bg1">
              <a:lumMod val="65000"/>
            </a:schemeClr>
          </a:solidFill>
        </p:spPr>
      </p:sp>
      <p:pic>
        <p:nvPicPr>
          <p:cNvPr id="4" name="Picture 4"/>
          <p:cNvPicPr>
            <a:picLocks noChangeAspect="1"/>
          </p:cNvPicPr>
          <p:nvPr/>
        </p:nvPicPr>
        <p:blipFill>
          <a:blip r:embed="rId3"/>
          <a:srcRect t="37177" b="31245"/>
          <a:stretch>
            <a:fillRect/>
          </a:stretch>
        </p:blipFill>
        <p:spPr>
          <a:xfrm>
            <a:off x="16212137" y="9591526"/>
            <a:ext cx="1707178" cy="336926"/>
          </a:xfrm>
          <a:prstGeom prst="rect">
            <a:avLst/>
          </a:prstGeom>
        </p:spPr>
      </p:pic>
      <p:grpSp>
        <p:nvGrpSpPr>
          <p:cNvPr id="5" name="Group 5"/>
          <p:cNvGrpSpPr/>
          <p:nvPr/>
        </p:nvGrpSpPr>
        <p:grpSpPr>
          <a:xfrm>
            <a:off x="0" y="-529293"/>
            <a:ext cx="18288000" cy="3411502"/>
            <a:chOff x="0" y="0"/>
            <a:chExt cx="7063708" cy="3532404"/>
          </a:xfrm>
        </p:grpSpPr>
        <p:sp>
          <p:nvSpPr>
            <p:cNvPr id="6" name="Freeform 6"/>
            <p:cNvSpPr/>
            <p:nvPr/>
          </p:nvSpPr>
          <p:spPr>
            <a:xfrm>
              <a:off x="0" y="0"/>
              <a:ext cx="7063708" cy="3532404"/>
            </a:xfrm>
            <a:custGeom>
              <a:avLst/>
              <a:gdLst/>
              <a:ahLst/>
              <a:cxnLst/>
              <a:rect l="l" t="t" r="r" b="b"/>
              <a:pathLst>
                <a:path w="7063708" h="3532404">
                  <a:moveTo>
                    <a:pt x="0" y="0"/>
                  </a:moveTo>
                  <a:lnTo>
                    <a:pt x="7063708" y="0"/>
                  </a:lnTo>
                  <a:lnTo>
                    <a:pt x="7063708" y="3532404"/>
                  </a:lnTo>
                  <a:lnTo>
                    <a:pt x="0" y="3532404"/>
                  </a:lnTo>
                  <a:close/>
                </a:path>
              </a:pathLst>
            </a:custGeom>
            <a:solidFill>
              <a:srgbClr val="134B71">
                <a:alpha val="52941"/>
              </a:srgbClr>
            </a:solidFill>
          </p:spPr>
        </p:sp>
      </p:grpSp>
      <p:pic>
        <p:nvPicPr>
          <p:cNvPr id="7" name="Picture 7"/>
          <p:cNvPicPr>
            <a:picLocks noChangeAspect="1"/>
          </p:cNvPicPr>
          <p:nvPr/>
        </p:nvPicPr>
        <p:blipFill rotWithShape="1">
          <a:blip r:embed="rId4"/>
          <a:srcRect l="1580" t="41689" r="5289" b="32259"/>
          <a:stretch/>
        </p:blipFill>
        <p:spPr>
          <a:xfrm>
            <a:off x="0" y="-529292"/>
            <a:ext cx="18288000" cy="3411502"/>
          </a:xfrm>
          <a:prstGeom prst="rect">
            <a:avLst/>
          </a:prstGeom>
        </p:spPr>
      </p:pic>
      <p:sp>
        <p:nvSpPr>
          <p:cNvPr id="8" name="TextBox 8"/>
          <p:cNvSpPr txBox="1"/>
          <p:nvPr/>
        </p:nvSpPr>
        <p:spPr>
          <a:xfrm>
            <a:off x="1028700" y="4093314"/>
            <a:ext cx="15506700" cy="2115964"/>
          </a:xfrm>
          <a:prstGeom prst="rect">
            <a:avLst/>
          </a:prstGeom>
        </p:spPr>
        <p:txBody>
          <a:bodyPr wrap="square" lIns="0" tIns="0" rIns="0" bIns="0" rtlCol="0" anchor="t">
            <a:spAutoFit/>
          </a:bodyPr>
          <a:lstStyle/>
          <a:p>
            <a:pPr>
              <a:lnSpc>
                <a:spcPts val="5520"/>
              </a:lnSpc>
            </a:pPr>
            <a:r>
              <a:rPr lang="uk-UA" sz="4600" dirty="0">
                <a:solidFill>
                  <a:srgbClr val="134B71"/>
                </a:solidFill>
                <a:latin typeface="Raleway Bold"/>
              </a:rPr>
              <a:t>Особливості реалізації переважного права орендаря</a:t>
            </a:r>
            <a:r>
              <a:rPr lang="uk-UA" sz="4600" dirty="0">
                <a:solidFill>
                  <a:srgbClr val="134B71"/>
                </a:solidFill>
                <a:latin typeface="Raleway"/>
              </a:rPr>
              <a:t> на придбання земельної ділянки із відкриттям ринку землі та його захист</a:t>
            </a:r>
          </a:p>
        </p:txBody>
      </p:sp>
      <p:sp>
        <p:nvSpPr>
          <p:cNvPr id="9" name="Прямокутник 8">
            <a:extLst>
              <a:ext uri="{FF2B5EF4-FFF2-40B4-BE49-F238E27FC236}">
                <a16:creationId xmlns:a16="http://schemas.microsoft.com/office/drawing/2014/main" id="{F9100D85-4F66-46D3-848E-8C8E280EB7F1}"/>
              </a:ext>
            </a:extLst>
          </p:cNvPr>
          <p:cNvSpPr/>
          <p:nvPr/>
        </p:nvSpPr>
        <p:spPr>
          <a:xfrm>
            <a:off x="1028700" y="3654039"/>
            <a:ext cx="1409700" cy="131799"/>
          </a:xfrm>
          <a:prstGeom prst="rect">
            <a:avLst/>
          </a:prstGeom>
          <a:solidFill>
            <a:srgbClr val="20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248775"/>
            <a:ext cx="11910220" cy="9525"/>
          </a:xfrm>
          <a:prstGeom prst="rect">
            <a:avLst/>
          </a:prstGeom>
          <a:solidFill>
            <a:schemeClr val="bg1">
              <a:lumMod val="65000"/>
            </a:schemeClr>
          </a:solidFill>
        </p:spPr>
      </p:sp>
      <p:sp>
        <p:nvSpPr>
          <p:cNvPr id="3" name="TextBox 3"/>
          <p:cNvSpPr txBox="1"/>
          <p:nvPr/>
        </p:nvSpPr>
        <p:spPr>
          <a:xfrm>
            <a:off x="1028700" y="3143392"/>
            <a:ext cx="11910220" cy="5182252"/>
          </a:xfrm>
          <a:prstGeom prst="rect">
            <a:avLst/>
          </a:prstGeom>
        </p:spPr>
        <p:txBody>
          <a:bodyPr lIns="0" tIns="0" rIns="0" bIns="0" rtlCol="0" anchor="t">
            <a:spAutoFit/>
          </a:bodyPr>
          <a:lstStyle/>
          <a:p>
            <a:pPr marL="573763" lvl="1" indent="-286882">
              <a:lnSpc>
                <a:spcPts val="3720"/>
              </a:lnSpc>
              <a:buFont typeface="Arial"/>
              <a:buChar char="•"/>
            </a:pPr>
            <a:r>
              <a:rPr lang="uk-UA" sz="2657" dirty="0">
                <a:solidFill>
                  <a:srgbClr val="134B71"/>
                </a:solidFill>
                <a:latin typeface="Raleway"/>
              </a:rPr>
              <a:t>перевірка державної реєстрації договорів оренди землі/права оренди </a:t>
            </a:r>
          </a:p>
          <a:p>
            <a:pPr>
              <a:lnSpc>
                <a:spcPts val="3720"/>
              </a:lnSpc>
            </a:pPr>
            <a:endParaRPr lang="uk-UA" sz="2657" dirty="0">
              <a:solidFill>
                <a:srgbClr val="134B71"/>
              </a:solidFill>
              <a:latin typeface="Raleway"/>
            </a:endParaRPr>
          </a:p>
          <a:p>
            <a:pPr marL="573763" lvl="1" indent="-286882">
              <a:lnSpc>
                <a:spcPts val="3720"/>
              </a:lnSpc>
              <a:buFont typeface="Arial"/>
              <a:buChar char="•"/>
            </a:pPr>
            <a:r>
              <a:rPr lang="uk-UA" sz="2657" dirty="0">
                <a:solidFill>
                  <a:srgbClr val="134B71"/>
                </a:solidFill>
                <a:latin typeface="Raleway"/>
              </a:rPr>
              <a:t>комплексний юридичний аудит вже укладених договорів оренди землі (перевірка підстав припинення, строку дії, ініціювання процедури внесення змін до чинних договорів оренди землі щодо збільшення строку їх дії або внесення положення про автоматичну пролонгацію договору оренди землі)</a:t>
            </a:r>
          </a:p>
          <a:p>
            <a:pPr>
              <a:lnSpc>
                <a:spcPts val="3720"/>
              </a:lnSpc>
            </a:pPr>
            <a:endParaRPr lang="uk-UA" sz="2657" dirty="0">
              <a:solidFill>
                <a:srgbClr val="134B71"/>
              </a:solidFill>
              <a:latin typeface="Raleway"/>
            </a:endParaRPr>
          </a:p>
          <a:p>
            <a:pPr marL="573763" lvl="1" indent="-286882">
              <a:lnSpc>
                <a:spcPts val="3720"/>
              </a:lnSpc>
              <a:buFont typeface="Arial"/>
              <a:buChar char="•"/>
            </a:pPr>
            <a:r>
              <a:rPr lang="uk-UA" sz="2657" dirty="0">
                <a:solidFill>
                  <a:srgbClr val="134B71"/>
                </a:solidFill>
                <a:latin typeface="Raleway"/>
              </a:rPr>
              <a:t>проведення аудиту правильності, своєчасності і повноти виплати орендної плати</a:t>
            </a:r>
          </a:p>
        </p:txBody>
      </p:sp>
      <p:sp>
        <p:nvSpPr>
          <p:cNvPr id="4" name="TextBox 4"/>
          <p:cNvSpPr txBox="1"/>
          <p:nvPr/>
        </p:nvSpPr>
        <p:spPr>
          <a:xfrm>
            <a:off x="1028700" y="1591015"/>
            <a:ext cx="10127850" cy="707658"/>
          </a:xfrm>
          <a:prstGeom prst="rect">
            <a:avLst/>
          </a:prstGeom>
        </p:spPr>
        <p:txBody>
          <a:bodyPr lIns="0" tIns="0" rIns="0" bIns="0" rtlCol="0" anchor="t">
            <a:spAutoFit/>
          </a:bodyPr>
          <a:lstStyle/>
          <a:p>
            <a:pPr>
              <a:lnSpc>
                <a:spcPts val="5402"/>
              </a:lnSpc>
            </a:pPr>
            <a:r>
              <a:rPr lang="en-US" sz="4697">
                <a:solidFill>
                  <a:srgbClr val="134B71"/>
                </a:solidFill>
                <a:latin typeface="Raleway Bold"/>
              </a:rPr>
              <a:t>Аудит земельного банку</a:t>
            </a:r>
          </a:p>
        </p:txBody>
      </p:sp>
      <p:sp>
        <p:nvSpPr>
          <p:cNvPr id="5" name="TextBox 5"/>
          <p:cNvSpPr txBox="1"/>
          <p:nvPr/>
        </p:nvSpPr>
        <p:spPr>
          <a:xfrm>
            <a:off x="1028700" y="9493289"/>
            <a:ext cx="12156170" cy="266700"/>
          </a:xfrm>
          <a:prstGeom prst="rect">
            <a:avLst/>
          </a:prstGeom>
        </p:spPr>
        <p:txBody>
          <a:bodyPr lIns="0" tIns="0" rIns="0" bIns="0" rtlCol="0" anchor="t">
            <a:spAutoFit/>
          </a:bodyPr>
          <a:lstStyle/>
          <a:p>
            <a:pPr marL="0" lvl="1" indent="0" algn="l">
              <a:lnSpc>
                <a:spcPts val="2100"/>
              </a:lnSpc>
              <a:spcBef>
                <a:spcPct val="0"/>
              </a:spcBef>
            </a:pPr>
            <a:r>
              <a:rPr lang="en-US" sz="1500">
                <a:solidFill>
                  <a:srgbClr val="637D8F">
                    <a:alpha val="89804"/>
                  </a:srgbClr>
                </a:solidFill>
                <a:latin typeface="Raleway"/>
              </a:rPr>
              <a:t>П</a:t>
            </a:r>
            <a:r>
              <a:rPr lang="en-US" sz="1500" u="none">
                <a:solidFill>
                  <a:srgbClr val="637D8F">
                    <a:alpha val="89804"/>
                  </a:srgbClr>
                </a:solidFill>
                <a:latin typeface="Raleway"/>
              </a:rPr>
              <a:t>останова КГС ВС від 28.10.2020 року у справі № 910/10963/19.</a:t>
            </a:r>
          </a:p>
        </p:txBody>
      </p:sp>
      <p:pic>
        <p:nvPicPr>
          <p:cNvPr id="9" name="Picture 9"/>
          <p:cNvPicPr>
            <a:picLocks noChangeAspect="1"/>
          </p:cNvPicPr>
          <p:nvPr/>
        </p:nvPicPr>
        <p:blipFill rotWithShape="1">
          <a:blip r:embed="rId2"/>
          <a:srcRect l="36333" r="36333" b="10151"/>
          <a:stretch/>
        </p:blipFill>
        <p:spPr>
          <a:xfrm>
            <a:off x="14620099" y="0"/>
            <a:ext cx="4694215" cy="10287000"/>
          </a:xfrm>
          <a:prstGeom prst="rect">
            <a:avLst/>
          </a:prstGeom>
        </p:spPr>
      </p:pic>
      <p:sp>
        <p:nvSpPr>
          <p:cNvPr id="10" name="Прямокутник 9">
            <a:extLst>
              <a:ext uri="{FF2B5EF4-FFF2-40B4-BE49-F238E27FC236}">
                <a16:creationId xmlns:a16="http://schemas.microsoft.com/office/drawing/2014/main" id="{5C506B90-228D-43E5-97E1-63A818E9E603}"/>
              </a:ext>
            </a:extLst>
          </p:cNvPr>
          <p:cNvSpPr/>
          <p:nvPr/>
        </p:nvSpPr>
        <p:spPr>
          <a:xfrm>
            <a:off x="1222738" y="962800"/>
            <a:ext cx="1409700" cy="131799"/>
          </a:xfrm>
          <a:prstGeom prst="rect">
            <a:avLst/>
          </a:prstGeom>
          <a:solidFill>
            <a:srgbClr val="20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alphaModFix amt="74000"/>
          </a:blip>
          <a:srcRect l="10000" t="40539" b="40539"/>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7177" r="69236" b="31245"/>
          <a:stretch>
            <a:fillRect/>
          </a:stretch>
        </p:blipFill>
        <p:spPr>
          <a:xfrm>
            <a:off x="1028700" y="865345"/>
            <a:ext cx="1397939" cy="896827"/>
          </a:xfrm>
          <a:prstGeom prst="rect">
            <a:avLst/>
          </a:prstGeom>
        </p:spPr>
      </p:pic>
      <p:sp>
        <p:nvSpPr>
          <p:cNvPr id="3" name="TextBox 3"/>
          <p:cNvSpPr txBox="1"/>
          <p:nvPr/>
        </p:nvSpPr>
        <p:spPr>
          <a:xfrm>
            <a:off x="1156113" y="2751815"/>
            <a:ext cx="8544693" cy="963851"/>
          </a:xfrm>
          <a:prstGeom prst="rect">
            <a:avLst/>
          </a:prstGeom>
        </p:spPr>
        <p:txBody>
          <a:bodyPr lIns="0" tIns="0" rIns="0" bIns="0" rtlCol="0" anchor="t">
            <a:spAutoFit/>
          </a:bodyPr>
          <a:lstStyle/>
          <a:p>
            <a:pPr>
              <a:lnSpc>
                <a:spcPts val="7675"/>
              </a:lnSpc>
            </a:pPr>
            <a:r>
              <a:rPr lang="en-US" sz="5904">
                <a:solidFill>
                  <a:srgbClr val="20B9E4"/>
                </a:solidFill>
                <a:latin typeface="Raleway Bold"/>
              </a:rPr>
              <a:t>Світлана Тетеря</a:t>
            </a:r>
          </a:p>
        </p:txBody>
      </p:sp>
      <p:sp>
        <p:nvSpPr>
          <p:cNvPr id="4" name="AutoShape 4"/>
          <p:cNvSpPr/>
          <p:nvPr/>
        </p:nvSpPr>
        <p:spPr>
          <a:xfrm>
            <a:off x="1028700" y="5518931"/>
            <a:ext cx="6288595" cy="9525"/>
          </a:xfrm>
          <a:prstGeom prst="rect">
            <a:avLst/>
          </a:prstGeom>
          <a:solidFill>
            <a:srgbClr val="134B71"/>
          </a:solidFill>
        </p:spPr>
      </p:sp>
      <p:sp>
        <p:nvSpPr>
          <p:cNvPr id="5" name="TextBox 5"/>
          <p:cNvSpPr txBox="1"/>
          <p:nvPr/>
        </p:nvSpPr>
        <p:spPr>
          <a:xfrm>
            <a:off x="1156113" y="6676373"/>
            <a:ext cx="5877605" cy="763021"/>
          </a:xfrm>
          <a:prstGeom prst="rect">
            <a:avLst/>
          </a:prstGeom>
        </p:spPr>
        <p:txBody>
          <a:bodyPr lIns="0" tIns="0" rIns="0" bIns="0" rtlCol="0" anchor="t">
            <a:spAutoFit/>
          </a:bodyPr>
          <a:lstStyle/>
          <a:p>
            <a:pPr>
              <a:lnSpc>
                <a:spcPts val="3046"/>
              </a:lnSpc>
            </a:pPr>
            <a:r>
              <a:rPr lang="en-US" sz="2030">
                <a:solidFill>
                  <a:srgbClr val="134B71"/>
                </a:solidFill>
                <a:latin typeface="Raleway"/>
              </a:rPr>
              <a:t>Рильський провулок, 4 </a:t>
            </a:r>
          </a:p>
          <a:p>
            <a:pPr>
              <a:lnSpc>
                <a:spcPts val="3046"/>
              </a:lnSpc>
            </a:pPr>
            <a:r>
              <a:rPr lang="en-US" sz="2030">
                <a:solidFill>
                  <a:srgbClr val="134B71"/>
                </a:solidFill>
                <a:latin typeface="Raleway"/>
              </a:rPr>
              <a:t>Софійська площа, Київ</a:t>
            </a:r>
          </a:p>
        </p:txBody>
      </p:sp>
      <p:sp>
        <p:nvSpPr>
          <p:cNvPr id="6" name="TextBox 6"/>
          <p:cNvSpPr txBox="1"/>
          <p:nvPr/>
        </p:nvSpPr>
        <p:spPr>
          <a:xfrm>
            <a:off x="1156113" y="6299981"/>
            <a:ext cx="5877605" cy="360168"/>
          </a:xfrm>
          <a:prstGeom prst="rect">
            <a:avLst/>
          </a:prstGeom>
        </p:spPr>
        <p:txBody>
          <a:bodyPr lIns="0" tIns="0" rIns="0" bIns="0" rtlCol="0" anchor="t">
            <a:spAutoFit/>
          </a:bodyPr>
          <a:lstStyle/>
          <a:p>
            <a:pPr>
              <a:lnSpc>
                <a:spcPts val="2828"/>
              </a:lnSpc>
            </a:pPr>
            <a:r>
              <a:rPr lang="en-US" sz="2175" spc="56">
                <a:solidFill>
                  <a:srgbClr val="20B9E4"/>
                </a:solidFill>
                <a:latin typeface="Raleway Bold"/>
              </a:rPr>
              <a:t>АДРЕСА</a:t>
            </a:r>
          </a:p>
        </p:txBody>
      </p:sp>
      <p:sp>
        <p:nvSpPr>
          <p:cNvPr id="7" name="TextBox 7"/>
          <p:cNvSpPr txBox="1"/>
          <p:nvPr/>
        </p:nvSpPr>
        <p:spPr>
          <a:xfrm>
            <a:off x="1156113" y="8188652"/>
            <a:ext cx="5877605" cy="376162"/>
          </a:xfrm>
          <a:prstGeom prst="rect">
            <a:avLst/>
          </a:prstGeom>
        </p:spPr>
        <p:txBody>
          <a:bodyPr lIns="0" tIns="0" rIns="0" bIns="0" rtlCol="0" anchor="t">
            <a:spAutoFit/>
          </a:bodyPr>
          <a:lstStyle/>
          <a:p>
            <a:pPr>
              <a:lnSpc>
                <a:spcPts val="3046"/>
              </a:lnSpc>
            </a:pPr>
            <a:r>
              <a:rPr lang="en-US" sz="2030">
                <a:solidFill>
                  <a:srgbClr val="134B71"/>
                </a:solidFill>
                <a:latin typeface="Inter"/>
              </a:rPr>
              <a:t>+380 44 337 0016</a:t>
            </a:r>
          </a:p>
        </p:txBody>
      </p:sp>
      <p:sp>
        <p:nvSpPr>
          <p:cNvPr id="8" name="TextBox 8"/>
          <p:cNvSpPr txBox="1"/>
          <p:nvPr/>
        </p:nvSpPr>
        <p:spPr>
          <a:xfrm>
            <a:off x="1156113" y="7812260"/>
            <a:ext cx="5877605" cy="360168"/>
          </a:xfrm>
          <a:prstGeom prst="rect">
            <a:avLst/>
          </a:prstGeom>
        </p:spPr>
        <p:txBody>
          <a:bodyPr lIns="0" tIns="0" rIns="0" bIns="0" rtlCol="0" anchor="t">
            <a:spAutoFit/>
          </a:bodyPr>
          <a:lstStyle/>
          <a:p>
            <a:pPr>
              <a:lnSpc>
                <a:spcPts val="2828"/>
              </a:lnSpc>
            </a:pPr>
            <a:r>
              <a:rPr lang="en-US" sz="2175" spc="56">
                <a:solidFill>
                  <a:srgbClr val="20B9E4"/>
                </a:solidFill>
                <a:latin typeface="Raleway Bold"/>
              </a:rPr>
              <a:t>ТЕЛЕФОН</a:t>
            </a:r>
          </a:p>
        </p:txBody>
      </p:sp>
      <p:sp>
        <p:nvSpPr>
          <p:cNvPr id="9" name="TextBox 9"/>
          <p:cNvSpPr txBox="1"/>
          <p:nvPr/>
        </p:nvSpPr>
        <p:spPr>
          <a:xfrm>
            <a:off x="1156113" y="9192990"/>
            <a:ext cx="5877605" cy="376162"/>
          </a:xfrm>
          <a:prstGeom prst="rect">
            <a:avLst/>
          </a:prstGeom>
        </p:spPr>
        <p:txBody>
          <a:bodyPr lIns="0" tIns="0" rIns="0" bIns="0" rtlCol="0" anchor="t">
            <a:spAutoFit/>
          </a:bodyPr>
          <a:lstStyle/>
          <a:p>
            <a:pPr>
              <a:lnSpc>
                <a:spcPts val="3046"/>
              </a:lnSpc>
            </a:pPr>
            <a:r>
              <a:rPr lang="en-US" sz="2030">
                <a:solidFill>
                  <a:srgbClr val="134B71"/>
                </a:solidFill>
                <a:latin typeface="Raleway"/>
              </a:rPr>
              <a:t>teteria@everlegal.ua</a:t>
            </a:r>
          </a:p>
        </p:txBody>
      </p:sp>
      <p:sp>
        <p:nvSpPr>
          <p:cNvPr id="10" name="TextBox 10"/>
          <p:cNvSpPr txBox="1"/>
          <p:nvPr/>
        </p:nvSpPr>
        <p:spPr>
          <a:xfrm>
            <a:off x="1156113" y="8816598"/>
            <a:ext cx="5877605" cy="360168"/>
          </a:xfrm>
          <a:prstGeom prst="rect">
            <a:avLst/>
          </a:prstGeom>
        </p:spPr>
        <p:txBody>
          <a:bodyPr lIns="0" tIns="0" rIns="0" bIns="0" rtlCol="0" anchor="t">
            <a:spAutoFit/>
          </a:bodyPr>
          <a:lstStyle/>
          <a:p>
            <a:pPr>
              <a:lnSpc>
                <a:spcPts val="2828"/>
              </a:lnSpc>
            </a:pPr>
            <a:r>
              <a:rPr lang="en-US" sz="2175" spc="56">
                <a:solidFill>
                  <a:srgbClr val="20B9E4"/>
                </a:solidFill>
                <a:latin typeface="Raleway Bold"/>
              </a:rPr>
              <a:t>EMAIL</a:t>
            </a:r>
          </a:p>
        </p:txBody>
      </p:sp>
      <p:pic>
        <p:nvPicPr>
          <p:cNvPr id="11" name="Picture 11"/>
          <p:cNvPicPr>
            <a:picLocks noChangeAspect="1"/>
          </p:cNvPicPr>
          <p:nvPr/>
        </p:nvPicPr>
        <p:blipFill>
          <a:blip r:embed="rId4"/>
          <a:srcRect l="30110" t="8124" r="14393" b="59596"/>
          <a:stretch>
            <a:fillRect/>
          </a:stretch>
        </p:blipFill>
        <p:spPr>
          <a:xfrm>
            <a:off x="6647863" y="498445"/>
            <a:ext cx="11640137" cy="9788555"/>
          </a:xfrm>
          <a:prstGeom prst="rect">
            <a:avLst/>
          </a:prstGeom>
        </p:spPr>
      </p:pic>
      <p:sp>
        <p:nvSpPr>
          <p:cNvPr id="12" name="TextBox 12"/>
          <p:cNvSpPr txBox="1"/>
          <p:nvPr/>
        </p:nvSpPr>
        <p:spPr>
          <a:xfrm>
            <a:off x="1156113" y="3835536"/>
            <a:ext cx="6161183" cy="953389"/>
          </a:xfrm>
          <a:prstGeom prst="rect">
            <a:avLst/>
          </a:prstGeom>
        </p:spPr>
        <p:txBody>
          <a:bodyPr lIns="0" tIns="0" rIns="0" bIns="0" rtlCol="0" anchor="t">
            <a:spAutoFit/>
          </a:bodyPr>
          <a:lstStyle/>
          <a:p>
            <a:pPr>
              <a:lnSpc>
                <a:spcPts val="3758"/>
              </a:lnSpc>
            </a:pPr>
            <a:r>
              <a:rPr lang="uk-UA" sz="2891" dirty="0">
                <a:solidFill>
                  <a:srgbClr val="134B71"/>
                </a:solidFill>
                <a:latin typeface="Raleway"/>
              </a:rPr>
              <a:t>Керівник практики Аграрного та земельного права </a:t>
            </a:r>
            <a:r>
              <a:rPr lang="en-US" sz="2891" dirty="0">
                <a:solidFill>
                  <a:srgbClr val="134B71"/>
                </a:solidFill>
                <a:latin typeface="Raleway"/>
              </a:rPr>
              <a:t>EVERLEGAL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5200392" y="9248775"/>
            <a:ext cx="12718923" cy="9525"/>
          </a:xfrm>
          <a:prstGeom prst="rect">
            <a:avLst/>
          </a:prstGeom>
          <a:solidFill>
            <a:schemeClr val="bg1">
              <a:lumMod val="65000"/>
            </a:schemeClr>
          </a:solidFill>
        </p:spPr>
      </p:sp>
      <p:pic>
        <p:nvPicPr>
          <p:cNvPr id="4" name="Picture 4"/>
          <p:cNvPicPr>
            <a:picLocks noChangeAspect="1"/>
          </p:cNvPicPr>
          <p:nvPr/>
        </p:nvPicPr>
        <p:blipFill>
          <a:blip r:embed="rId2"/>
          <a:srcRect t="37177" b="31245"/>
          <a:stretch>
            <a:fillRect/>
          </a:stretch>
        </p:blipFill>
        <p:spPr>
          <a:xfrm>
            <a:off x="16212137" y="9591526"/>
            <a:ext cx="1707178" cy="336926"/>
          </a:xfrm>
          <a:prstGeom prst="rect">
            <a:avLst/>
          </a:prstGeom>
        </p:spPr>
      </p:pic>
      <p:pic>
        <p:nvPicPr>
          <p:cNvPr id="8" name="Picture 8"/>
          <p:cNvPicPr>
            <a:picLocks noChangeAspect="1"/>
          </p:cNvPicPr>
          <p:nvPr/>
        </p:nvPicPr>
        <p:blipFill rotWithShape="1">
          <a:blip r:embed="rId3"/>
          <a:srcRect l="24278" r="49321" b="2033"/>
          <a:stretch/>
        </p:blipFill>
        <p:spPr>
          <a:xfrm>
            <a:off x="0" y="7209"/>
            <a:ext cx="4219974" cy="10270268"/>
          </a:xfrm>
          <a:prstGeom prst="rect">
            <a:avLst/>
          </a:prstGeom>
        </p:spPr>
      </p:pic>
      <p:sp>
        <p:nvSpPr>
          <p:cNvPr id="9" name="TextBox 9"/>
          <p:cNvSpPr txBox="1"/>
          <p:nvPr/>
        </p:nvSpPr>
        <p:spPr>
          <a:xfrm>
            <a:off x="5200392" y="2917324"/>
            <a:ext cx="12058908" cy="5533759"/>
          </a:xfrm>
          <a:prstGeom prst="rect">
            <a:avLst/>
          </a:prstGeom>
        </p:spPr>
        <p:txBody>
          <a:bodyPr lIns="0" tIns="0" rIns="0" bIns="0" rtlCol="0" anchor="t">
            <a:spAutoFit/>
          </a:bodyPr>
          <a:lstStyle/>
          <a:p>
            <a:pPr>
              <a:lnSpc>
                <a:spcPts val="3079"/>
              </a:lnSpc>
            </a:pPr>
            <a:endParaRPr lang="uk-UA" dirty="0"/>
          </a:p>
          <a:p>
            <a:pPr>
              <a:lnSpc>
                <a:spcPts val="3079"/>
              </a:lnSpc>
            </a:pPr>
            <a:endParaRPr lang="uk-UA" dirty="0"/>
          </a:p>
          <a:p>
            <a:pPr>
              <a:lnSpc>
                <a:spcPts val="3079"/>
              </a:lnSpc>
            </a:pPr>
            <a:r>
              <a:rPr lang="uk-UA" sz="2200" dirty="0">
                <a:solidFill>
                  <a:srgbClr val="134B71"/>
                </a:solidFill>
                <a:latin typeface="Raleway Bold"/>
              </a:rPr>
              <a:t>Стаття 9. Переважне право орендаря на отримання орендованої земельної ділянки у власність</a:t>
            </a:r>
          </a:p>
          <a:p>
            <a:pPr>
              <a:lnSpc>
                <a:spcPts val="3068"/>
              </a:lnSpc>
            </a:pPr>
            <a:endParaRPr lang="uk-UA" sz="2200" dirty="0">
              <a:solidFill>
                <a:srgbClr val="134B71"/>
              </a:solidFill>
              <a:latin typeface="Raleway Bold"/>
            </a:endParaRPr>
          </a:p>
          <a:p>
            <a:pPr>
              <a:lnSpc>
                <a:spcPts val="3079"/>
              </a:lnSpc>
            </a:pPr>
            <a:r>
              <a:rPr lang="uk-UA" sz="2200" dirty="0">
                <a:solidFill>
                  <a:srgbClr val="134B71"/>
                </a:solidFill>
                <a:latin typeface="Raleway"/>
              </a:rPr>
              <a:t>Орендар, який </a:t>
            </a:r>
            <a:r>
              <a:rPr lang="uk-UA" sz="2200" dirty="0">
                <a:solidFill>
                  <a:srgbClr val="134B71"/>
                </a:solidFill>
                <a:latin typeface="Raleway Bold"/>
              </a:rPr>
              <a:t>відповідно до закону може мати у власності орендовану земельну ділянку, </a:t>
            </a:r>
            <a:r>
              <a:rPr lang="uk-UA" sz="2200" dirty="0">
                <a:solidFill>
                  <a:srgbClr val="134B71"/>
                </a:solidFill>
                <a:latin typeface="Raleway"/>
              </a:rPr>
              <a:t>має переважне право на придбання її у власність у разі продажу цієї земельної ділянки, за умови, що він сплачує ціну, за якою вона продається, а в разі продажу на аукціоні - якщо його пропозиція є рівною з пропозицією, яка є найбільшою із запропонованих учасниками аукціону.</a:t>
            </a:r>
          </a:p>
          <a:p>
            <a:pPr>
              <a:lnSpc>
                <a:spcPts val="3068"/>
              </a:lnSpc>
            </a:pPr>
            <a:endParaRPr lang="uk-UA" sz="2200" dirty="0">
              <a:solidFill>
                <a:srgbClr val="134B71"/>
              </a:solidFill>
              <a:latin typeface="Raleway"/>
            </a:endParaRPr>
          </a:p>
          <a:p>
            <a:pPr>
              <a:lnSpc>
                <a:spcPts val="3079"/>
              </a:lnSpc>
            </a:pPr>
            <a:r>
              <a:rPr lang="uk-UA" sz="2200" dirty="0">
                <a:solidFill>
                  <a:srgbClr val="134B71"/>
                </a:solidFill>
                <a:latin typeface="Raleway Bold"/>
              </a:rPr>
              <a:t>Орендодавець зобов'язаний повідомити в письмовій формі орендаря про намір продати земельну ділянку третій особі із зазначенням її ціни та інших умов, на яких вона продається.</a:t>
            </a:r>
          </a:p>
        </p:txBody>
      </p:sp>
      <p:sp>
        <p:nvSpPr>
          <p:cNvPr id="10" name="TextBox 10"/>
          <p:cNvSpPr txBox="1"/>
          <p:nvPr/>
        </p:nvSpPr>
        <p:spPr>
          <a:xfrm>
            <a:off x="5200392" y="1549488"/>
            <a:ext cx="10127850" cy="707658"/>
          </a:xfrm>
          <a:prstGeom prst="rect">
            <a:avLst/>
          </a:prstGeom>
        </p:spPr>
        <p:txBody>
          <a:bodyPr lIns="0" tIns="0" rIns="0" bIns="0" rtlCol="0" anchor="t">
            <a:spAutoFit/>
          </a:bodyPr>
          <a:lstStyle/>
          <a:p>
            <a:pPr>
              <a:lnSpc>
                <a:spcPts val="5402"/>
              </a:lnSpc>
            </a:pPr>
            <a:r>
              <a:rPr lang="en-US" sz="4697">
                <a:solidFill>
                  <a:srgbClr val="134B71"/>
                </a:solidFill>
                <a:latin typeface="Raleway Bold"/>
              </a:rPr>
              <a:t>Що ми маємо зараз?</a:t>
            </a:r>
          </a:p>
        </p:txBody>
      </p:sp>
      <p:sp>
        <p:nvSpPr>
          <p:cNvPr id="11" name="TextBox 11"/>
          <p:cNvSpPr txBox="1"/>
          <p:nvPr/>
        </p:nvSpPr>
        <p:spPr>
          <a:xfrm>
            <a:off x="5200392" y="3137300"/>
            <a:ext cx="11311614" cy="321945"/>
          </a:xfrm>
          <a:prstGeom prst="rect">
            <a:avLst/>
          </a:prstGeom>
        </p:spPr>
        <p:txBody>
          <a:bodyPr lIns="0" tIns="0" rIns="0" bIns="0" rtlCol="0" anchor="t">
            <a:spAutoFit/>
          </a:bodyPr>
          <a:lstStyle/>
          <a:p>
            <a:pPr marL="0" lvl="1" indent="0" algn="l">
              <a:lnSpc>
                <a:spcPts val="2520"/>
              </a:lnSpc>
              <a:spcBef>
                <a:spcPct val="0"/>
              </a:spcBef>
            </a:pPr>
            <a:r>
              <a:rPr lang="en-US" sz="1800">
                <a:solidFill>
                  <a:srgbClr val="637D8F">
                    <a:alpha val="89804"/>
                  </a:srgbClr>
                </a:solidFill>
                <a:latin typeface="Raleway"/>
              </a:rPr>
              <a:t>Закон</a:t>
            </a:r>
            <a:r>
              <a:rPr lang="en-US" sz="1800" u="none">
                <a:solidFill>
                  <a:srgbClr val="637D8F">
                    <a:alpha val="89804"/>
                  </a:srgbClr>
                </a:solidFill>
                <a:latin typeface="Raleway"/>
              </a:rPr>
              <a:t> України № 161-ІХ "Про оренду землі" від06.10.1998 року</a:t>
            </a:r>
          </a:p>
        </p:txBody>
      </p:sp>
      <p:sp>
        <p:nvSpPr>
          <p:cNvPr id="12" name="Прямокутник 11">
            <a:extLst>
              <a:ext uri="{FF2B5EF4-FFF2-40B4-BE49-F238E27FC236}">
                <a16:creationId xmlns:a16="http://schemas.microsoft.com/office/drawing/2014/main" id="{BD94EA33-CB3D-46FB-A7BE-8730A1EA83A6}"/>
              </a:ext>
            </a:extLst>
          </p:cNvPr>
          <p:cNvSpPr/>
          <p:nvPr/>
        </p:nvSpPr>
        <p:spPr>
          <a:xfrm>
            <a:off x="5200392" y="1000425"/>
            <a:ext cx="1409700" cy="131799"/>
          </a:xfrm>
          <a:prstGeom prst="rect">
            <a:avLst/>
          </a:prstGeom>
          <a:solidFill>
            <a:srgbClr val="20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747817"/>
            <a:ext cx="9605392" cy="706107"/>
          </a:xfrm>
          <a:prstGeom prst="rect">
            <a:avLst/>
          </a:prstGeom>
        </p:spPr>
        <p:txBody>
          <a:bodyPr lIns="0" tIns="0" rIns="0" bIns="0" rtlCol="0" anchor="t">
            <a:spAutoFit/>
          </a:bodyPr>
          <a:lstStyle/>
          <a:p>
            <a:pPr marL="0" lvl="0" indent="0" algn="l">
              <a:lnSpc>
                <a:spcPts val="5402"/>
              </a:lnSpc>
              <a:spcBef>
                <a:spcPct val="0"/>
              </a:spcBef>
            </a:pPr>
            <a:r>
              <a:rPr lang="en-US" sz="4697">
                <a:solidFill>
                  <a:srgbClr val="134B71"/>
                </a:solidFill>
                <a:latin typeface="Raleway Bold"/>
              </a:rPr>
              <a:t>Що</a:t>
            </a:r>
            <a:r>
              <a:rPr lang="en-US" sz="4697" u="none">
                <a:solidFill>
                  <a:srgbClr val="134B71"/>
                </a:solidFill>
                <a:latin typeface="Raleway Bold"/>
              </a:rPr>
              <a:t> ми маємо зараз?</a:t>
            </a:r>
          </a:p>
        </p:txBody>
      </p:sp>
      <p:sp>
        <p:nvSpPr>
          <p:cNvPr id="3" name="AutoShape 3"/>
          <p:cNvSpPr/>
          <p:nvPr/>
        </p:nvSpPr>
        <p:spPr>
          <a:xfrm>
            <a:off x="826332" y="9248775"/>
            <a:ext cx="17092983" cy="9525"/>
          </a:xfrm>
          <a:prstGeom prst="rect">
            <a:avLst/>
          </a:prstGeom>
          <a:solidFill>
            <a:schemeClr val="bg1">
              <a:lumMod val="65000"/>
            </a:schemeClr>
          </a:solidFill>
        </p:spPr>
      </p:sp>
      <p:pic>
        <p:nvPicPr>
          <p:cNvPr id="4" name="Picture 4"/>
          <p:cNvPicPr>
            <a:picLocks noChangeAspect="1"/>
          </p:cNvPicPr>
          <p:nvPr/>
        </p:nvPicPr>
        <p:blipFill>
          <a:blip r:embed="rId2"/>
          <a:srcRect t="37177" b="31245"/>
          <a:stretch>
            <a:fillRect/>
          </a:stretch>
        </p:blipFill>
        <p:spPr>
          <a:xfrm>
            <a:off x="16212137" y="9591526"/>
            <a:ext cx="1707178" cy="336926"/>
          </a:xfrm>
          <a:prstGeom prst="rect">
            <a:avLst/>
          </a:prstGeom>
        </p:spPr>
      </p:pic>
      <p:sp>
        <p:nvSpPr>
          <p:cNvPr id="5" name="TextBox 5"/>
          <p:cNvSpPr txBox="1"/>
          <p:nvPr/>
        </p:nvSpPr>
        <p:spPr>
          <a:xfrm>
            <a:off x="1028700" y="3943111"/>
            <a:ext cx="16344900" cy="4324774"/>
          </a:xfrm>
          <a:prstGeom prst="rect">
            <a:avLst/>
          </a:prstGeom>
        </p:spPr>
        <p:txBody>
          <a:bodyPr wrap="square" lIns="0" tIns="0" rIns="0" bIns="0" rtlCol="0" anchor="t">
            <a:spAutoFit/>
          </a:bodyPr>
          <a:lstStyle/>
          <a:p>
            <a:pPr>
              <a:lnSpc>
                <a:spcPts val="3359"/>
              </a:lnSpc>
            </a:pPr>
            <a:r>
              <a:rPr lang="uk-UA" sz="2400" dirty="0">
                <a:solidFill>
                  <a:srgbClr val="134B71"/>
                </a:solidFill>
                <a:latin typeface="Raleway"/>
              </a:rPr>
              <a:t>До правовідносин щодо захисту переважного права наймача (орендаря) на придбання предмета найму (оренди) за аналогією закону підлягають застосуванню положення ч. 4 ст. 362 ЦК України, яка визначає порядок захисту переважного права співвласника майна на придбання частки іншого співвласника при її відчуженні останнім. </a:t>
            </a:r>
          </a:p>
          <a:p>
            <a:pPr>
              <a:lnSpc>
                <a:spcPts val="3359"/>
              </a:lnSpc>
            </a:pPr>
            <a:endParaRPr lang="uk-UA" sz="2400" dirty="0">
              <a:solidFill>
                <a:srgbClr val="134B71"/>
              </a:solidFill>
              <a:latin typeface="Raleway"/>
            </a:endParaRPr>
          </a:p>
          <a:p>
            <a:pPr>
              <a:lnSpc>
                <a:spcPts val="3359"/>
              </a:lnSpc>
            </a:pPr>
            <a:r>
              <a:rPr lang="uk-UA" sz="2400" dirty="0">
                <a:solidFill>
                  <a:srgbClr val="134B71"/>
                </a:solidFill>
                <a:latin typeface="Raleway"/>
              </a:rPr>
              <a:t>Звідси для захисту переважного права наймача (орендаря), який належним чином виконує свої обов'язки відповідно до умов договору та закону, у разі продажу речі, переданої у </a:t>
            </a:r>
            <a:r>
              <a:rPr lang="uk-UA" sz="2400" dirty="0" err="1">
                <a:solidFill>
                  <a:srgbClr val="134B71"/>
                </a:solidFill>
                <a:latin typeface="Raleway"/>
              </a:rPr>
              <a:t>найм</a:t>
            </a:r>
            <a:r>
              <a:rPr lang="uk-UA" sz="2400" dirty="0">
                <a:solidFill>
                  <a:srgbClr val="134B71"/>
                </a:solidFill>
                <a:latin typeface="Raleway"/>
              </a:rPr>
              <a:t> (оренду), належним способом захисту є переведення на наймача (орендаря) прав та обов'язків покупця відповідної речі.</a:t>
            </a:r>
          </a:p>
          <a:p>
            <a:pPr>
              <a:lnSpc>
                <a:spcPts val="3359"/>
              </a:lnSpc>
            </a:pPr>
            <a:endParaRPr lang="en-US" sz="2400" dirty="0">
              <a:solidFill>
                <a:srgbClr val="134B71"/>
              </a:solidFill>
              <a:latin typeface="Raleway"/>
            </a:endParaRPr>
          </a:p>
          <a:p>
            <a:pPr>
              <a:lnSpc>
                <a:spcPts val="3359"/>
              </a:lnSpc>
            </a:pPr>
            <a:endParaRPr lang="en-US" sz="2400" dirty="0">
              <a:solidFill>
                <a:srgbClr val="134B71"/>
              </a:solidFill>
              <a:latin typeface="Raleway"/>
            </a:endParaRPr>
          </a:p>
        </p:txBody>
      </p:sp>
      <p:sp>
        <p:nvSpPr>
          <p:cNvPr id="6" name="TextBox 6"/>
          <p:cNvSpPr txBox="1"/>
          <p:nvPr/>
        </p:nvSpPr>
        <p:spPr>
          <a:xfrm>
            <a:off x="1028700" y="3341069"/>
            <a:ext cx="12153900" cy="350865"/>
          </a:xfrm>
          <a:prstGeom prst="rect">
            <a:avLst/>
          </a:prstGeom>
        </p:spPr>
        <p:txBody>
          <a:bodyPr wrap="square" lIns="0" tIns="0" rIns="0" bIns="0" rtlCol="0" anchor="t">
            <a:spAutoFit/>
          </a:bodyPr>
          <a:lstStyle/>
          <a:p>
            <a:pPr marL="0" lvl="1" indent="0" algn="l">
              <a:lnSpc>
                <a:spcPts val="2520"/>
              </a:lnSpc>
              <a:spcBef>
                <a:spcPct val="0"/>
              </a:spcBef>
            </a:pPr>
            <a:r>
              <a:rPr lang="uk-UA" sz="3600" b="1" dirty="0">
                <a:solidFill>
                  <a:srgbClr val="637D8F">
                    <a:alpha val="89804"/>
                  </a:srgbClr>
                </a:solidFill>
                <a:latin typeface="Raleway"/>
              </a:rPr>
              <a:t>Постанова</a:t>
            </a:r>
            <a:r>
              <a:rPr lang="uk-UA" sz="1800" b="1" dirty="0">
                <a:solidFill>
                  <a:srgbClr val="637D8F">
                    <a:alpha val="89804"/>
                  </a:srgbClr>
                </a:solidFill>
                <a:latin typeface="Raleway"/>
              </a:rPr>
              <a:t> </a:t>
            </a:r>
            <a:r>
              <a:rPr lang="uk-UA" sz="3600" b="1" dirty="0">
                <a:solidFill>
                  <a:srgbClr val="637D8F">
                    <a:alpha val="89804"/>
                  </a:srgbClr>
                </a:solidFill>
                <a:latin typeface="Raleway"/>
              </a:rPr>
              <a:t>ВП ВС від 23</a:t>
            </a:r>
            <a:r>
              <a:rPr lang="uk-UA" sz="3600" b="1" u="none" dirty="0">
                <a:solidFill>
                  <a:srgbClr val="637D8F">
                    <a:alpha val="89804"/>
                  </a:srgbClr>
                </a:solidFill>
                <a:latin typeface="Raleway"/>
              </a:rPr>
              <a:t>.06.2020 у справі № 909/337/19</a:t>
            </a:r>
            <a:endParaRPr lang="uk-UA" sz="1800" b="1" u="none" dirty="0">
              <a:solidFill>
                <a:srgbClr val="637D8F">
                  <a:alpha val="89804"/>
                </a:srgbClr>
              </a:solidFill>
              <a:latin typeface="Raleway"/>
            </a:endParaRPr>
          </a:p>
        </p:txBody>
      </p:sp>
      <p:sp>
        <p:nvSpPr>
          <p:cNvPr id="7" name="Прямокутник 6">
            <a:extLst>
              <a:ext uri="{FF2B5EF4-FFF2-40B4-BE49-F238E27FC236}">
                <a16:creationId xmlns:a16="http://schemas.microsoft.com/office/drawing/2014/main" id="{24D3F5AC-C0F0-401A-AEC1-5A0149794C69}"/>
              </a:ext>
            </a:extLst>
          </p:cNvPr>
          <p:cNvSpPr/>
          <p:nvPr/>
        </p:nvSpPr>
        <p:spPr>
          <a:xfrm>
            <a:off x="1059592" y="1282792"/>
            <a:ext cx="1409700" cy="131799"/>
          </a:xfrm>
          <a:prstGeom prst="rect">
            <a:avLst/>
          </a:prstGeom>
          <a:solidFill>
            <a:srgbClr val="20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5200392" y="9248775"/>
            <a:ext cx="12718923" cy="9525"/>
          </a:xfrm>
          <a:prstGeom prst="rect">
            <a:avLst/>
          </a:prstGeom>
          <a:solidFill>
            <a:schemeClr val="bg1">
              <a:lumMod val="65000"/>
            </a:schemeClr>
          </a:solidFill>
        </p:spPr>
      </p:sp>
      <p:pic>
        <p:nvPicPr>
          <p:cNvPr id="4" name="Picture 4"/>
          <p:cNvPicPr>
            <a:picLocks noChangeAspect="1"/>
          </p:cNvPicPr>
          <p:nvPr/>
        </p:nvPicPr>
        <p:blipFill>
          <a:blip r:embed="rId2"/>
          <a:srcRect t="37177" b="31245"/>
          <a:stretch>
            <a:fillRect/>
          </a:stretch>
        </p:blipFill>
        <p:spPr>
          <a:xfrm>
            <a:off x="16212137" y="9591526"/>
            <a:ext cx="1707178" cy="336926"/>
          </a:xfrm>
          <a:prstGeom prst="rect">
            <a:avLst/>
          </a:prstGeom>
        </p:spPr>
      </p:pic>
      <p:pic>
        <p:nvPicPr>
          <p:cNvPr id="7" name="Picture 7"/>
          <p:cNvPicPr>
            <a:picLocks noChangeAspect="1"/>
          </p:cNvPicPr>
          <p:nvPr/>
        </p:nvPicPr>
        <p:blipFill rotWithShape="1">
          <a:blip r:embed="rId3"/>
          <a:srcRect l="45275" t="1975" r="27391" b="7914"/>
          <a:stretch/>
        </p:blipFill>
        <p:spPr>
          <a:xfrm>
            <a:off x="-569890" y="-49178"/>
            <a:ext cx="4694215" cy="10317127"/>
          </a:xfrm>
          <a:prstGeom prst="rect">
            <a:avLst/>
          </a:prstGeom>
        </p:spPr>
      </p:pic>
      <p:sp>
        <p:nvSpPr>
          <p:cNvPr id="8" name="TextBox 8"/>
          <p:cNvSpPr txBox="1"/>
          <p:nvPr/>
        </p:nvSpPr>
        <p:spPr>
          <a:xfrm>
            <a:off x="5059211" y="3428202"/>
            <a:ext cx="11364775" cy="5477510"/>
          </a:xfrm>
          <a:prstGeom prst="rect">
            <a:avLst/>
          </a:prstGeom>
        </p:spPr>
        <p:txBody>
          <a:bodyPr lIns="0" tIns="0" rIns="0" bIns="0" rtlCol="0" anchor="t">
            <a:spAutoFit/>
          </a:bodyPr>
          <a:lstStyle/>
          <a:p>
            <a:pPr>
              <a:lnSpc>
                <a:spcPts val="3640"/>
              </a:lnSpc>
            </a:pPr>
            <a:r>
              <a:rPr lang="uk-UA" sz="2600" dirty="0">
                <a:solidFill>
                  <a:srgbClr val="134B71"/>
                </a:solidFill>
                <a:latin typeface="Raleway"/>
              </a:rPr>
              <a:t>Закон України № 552-ІХ від 30.03.2020 року "Про внесення змін до деяких законодавчих актів України щодо умов обігу земель сільськогосподарського призначення"</a:t>
            </a:r>
          </a:p>
          <a:p>
            <a:pPr>
              <a:lnSpc>
                <a:spcPts val="3640"/>
              </a:lnSpc>
            </a:pPr>
            <a:endParaRPr lang="uk-UA" sz="2600" dirty="0">
              <a:solidFill>
                <a:srgbClr val="134B71"/>
              </a:solidFill>
              <a:latin typeface="Raleway"/>
            </a:endParaRPr>
          </a:p>
          <a:p>
            <a:pPr>
              <a:lnSpc>
                <a:spcPts val="3640"/>
              </a:lnSpc>
            </a:pPr>
            <a:endParaRPr lang="uk-UA" sz="2600" dirty="0">
              <a:solidFill>
                <a:srgbClr val="134B71"/>
              </a:solidFill>
              <a:latin typeface="Raleway"/>
            </a:endParaRPr>
          </a:p>
          <a:p>
            <a:pPr>
              <a:lnSpc>
                <a:spcPts val="3640"/>
              </a:lnSpc>
            </a:pPr>
            <a:endParaRPr lang="uk-UA" sz="2600" dirty="0">
              <a:solidFill>
                <a:srgbClr val="134B71"/>
              </a:solidFill>
              <a:latin typeface="Raleway"/>
            </a:endParaRPr>
          </a:p>
          <a:p>
            <a:pPr>
              <a:lnSpc>
                <a:spcPts val="3640"/>
              </a:lnSpc>
            </a:pPr>
            <a:r>
              <a:rPr lang="uk-UA" sz="2600" dirty="0">
                <a:solidFill>
                  <a:srgbClr val="134B71"/>
                </a:solidFill>
                <a:latin typeface="Raleway"/>
              </a:rPr>
              <a:t>2. Купівля-продаж земельної ділянки здійснюється з дотриманням переважного права на її придбання. Переважне право на придбання земельної ділянки може бути передано його суб'єктом іншій особі, про що такий суб’єкт має письмово повідомити власника земельної ділянки.</a:t>
            </a:r>
          </a:p>
          <a:p>
            <a:pPr>
              <a:lnSpc>
                <a:spcPts val="3640"/>
              </a:lnSpc>
            </a:pPr>
            <a:endParaRPr lang="en-US" sz="2600" dirty="0">
              <a:solidFill>
                <a:srgbClr val="134B71"/>
              </a:solidFill>
              <a:latin typeface="Raleway"/>
            </a:endParaRPr>
          </a:p>
          <a:p>
            <a:pPr>
              <a:lnSpc>
                <a:spcPts val="3640"/>
              </a:lnSpc>
            </a:pPr>
            <a:endParaRPr lang="en-US" sz="2600" dirty="0">
              <a:solidFill>
                <a:srgbClr val="134B71"/>
              </a:solidFill>
              <a:latin typeface="Raleway"/>
            </a:endParaRPr>
          </a:p>
        </p:txBody>
      </p:sp>
      <p:sp>
        <p:nvSpPr>
          <p:cNvPr id="9" name="TextBox 9"/>
          <p:cNvSpPr txBox="1"/>
          <p:nvPr/>
        </p:nvSpPr>
        <p:spPr>
          <a:xfrm>
            <a:off x="5059211" y="1742079"/>
            <a:ext cx="11364775" cy="706107"/>
          </a:xfrm>
          <a:prstGeom prst="rect">
            <a:avLst/>
          </a:prstGeom>
        </p:spPr>
        <p:txBody>
          <a:bodyPr lIns="0" tIns="0" rIns="0" bIns="0" rtlCol="0" anchor="t">
            <a:spAutoFit/>
          </a:bodyPr>
          <a:lstStyle/>
          <a:p>
            <a:pPr marL="0" lvl="0" indent="0" algn="l">
              <a:lnSpc>
                <a:spcPts val="5402"/>
              </a:lnSpc>
              <a:spcBef>
                <a:spcPct val="0"/>
              </a:spcBef>
            </a:pPr>
            <a:r>
              <a:rPr lang="en-US" sz="4697">
                <a:solidFill>
                  <a:srgbClr val="134B71"/>
                </a:solidFill>
                <a:latin typeface="Raleway Bold"/>
              </a:rPr>
              <a:t>Щ</a:t>
            </a:r>
            <a:r>
              <a:rPr lang="en-US" sz="4697" u="none">
                <a:solidFill>
                  <a:srgbClr val="134B71"/>
                </a:solidFill>
                <a:latin typeface="Raleway Bold"/>
              </a:rPr>
              <a:t>о ми будемо мати з 01.07.2021?</a:t>
            </a:r>
          </a:p>
        </p:txBody>
      </p:sp>
      <p:sp>
        <p:nvSpPr>
          <p:cNvPr id="10" name="TextBox 10"/>
          <p:cNvSpPr txBox="1"/>
          <p:nvPr/>
        </p:nvSpPr>
        <p:spPr>
          <a:xfrm>
            <a:off x="5040676" y="5359019"/>
            <a:ext cx="7513789" cy="326308"/>
          </a:xfrm>
          <a:prstGeom prst="rect">
            <a:avLst/>
          </a:prstGeom>
        </p:spPr>
        <p:txBody>
          <a:bodyPr wrap="square" lIns="0" tIns="0" rIns="0" bIns="0" rtlCol="0" anchor="t">
            <a:spAutoFit/>
          </a:bodyPr>
          <a:lstStyle/>
          <a:p>
            <a:pPr marL="0" lvl="1" indent="0" algn="l">
              <a:lnSpc>
                <a:spcPts val="2520"/>
              </a:lnSpc>
              <a:spcBef>
                <a:spcPct val="0"/>
              </a:spcBef>
            </a:pPr>
            <a:r>
              <a:rPr lang="uk-UA" sz="2800" dirty="0">
                <a:solidFill>
                  <a:srgbClr val="637D8F">
                    <a:alpha val="89804"/>
                  </a:srgbClr>
                </a:solidFill>
                <a:latin typeface="Raleway"/>
              </a:rPr>
              <a:t>Стаття </a:t>
            </a:r>
            <a:r>
              <a:rPr lang="uk-UA" sz="2800" u="none" dirty="0">
                <a:solidFill>
                  <a:srgbClr val="637D8F">
                    <a:alpha val="89804"/>
                  </a:srgbClr>
                </a:solidFill>
                <a:latin typeface="Raleway"/>
              </a:rPr>
              <a:t>131 Земельного кодексу України</a:t>
            </a:r>
          </a:p>
        </p:txBody>
      </p:sp>
      <p:sp>
        <p:nvSpPr>
          <p:cNvPr id="11" name="Прямокутник 10">
            <a:extLst>
              <a:ext uri="{FF2B5EF4-FFF2-40B4-BE49-F238E27FC236}">
                <a16:creationId xmlns:a16="http://schemas.microsoft.com/office/drawing/2014/main" id="{E060123F-6C0C-41D6-BA23-825E2DB4280E}"/>
              </a:ext>
            </a:extLst>
          </p:cNvPr>
          <p:cNvSpPr/>
          <p:nvPr/>
        </p:nvSpPr>
        <p:spPr>
          <a:xfrm>
            <a:off x="5040676" y="1186172"/>
            <a:ext cx="1409700" cy="131799"/>
          </a:xfrm>
          <a:prstGeom prst="rect">
            <a:avLst/>
          </a:prstGeom>
          <a:solidFill>
            <a:srgbClr val="20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5018422" y="8811272"/>
            <a:ext cx="12718923" cy="9525"/>
          </a:xfrm>
          <a:prstGeom prst="rect">
            <a:avLst/>
          </a:prstGeom>
          <a:solidFill>
            <a:schemeClr val="bg1">
              <a:lumMod val="65000"/>
            </a:schemeClr>
          </a:solidFill>
        </p:spPr>
      </p:sp>
      <p:pic>
        <p:nvPicPr>
          <p:cNvPr id="4" name="Picture 4"/>
          <p:cNvPicPr>
            <a:picLocks noChangeAspect="1"/>
          </p:cNvPicPr>
          <p:nvPr/>
        </p:nvPicPr>
        <p:blipFill>
          <a:blip r:embed="rId2"/>
          <a:srcRect t="37177" b="31245"/>
          <a:stretch>
            <a:fillRect/>
          </a:stretch>
        </p:blipFill>
        <p:spPr>
          <a:xfrm>
            <a:off x="16212137" y="9470837"/>
            <a:ext cx="1707178" cy="336926"/>
          </a:xfrm>
          <a:prstGeom prst="rect">
            <a:avLst/>
          </a:prstGeom>
        </p:spPr>
      </p:pic>
      <p:pic>
        <p:nvPicPr>
          <p:cNvPr id="7" name="Picture 7"/>
          <p:cNvPicPr>
            <a:picLocks noChangeAspect="1"/>
          </p:cNvPicPr>
          <p:nvPr/>
        </p:nvPicPr>
        <p:blipFill rotWithShape="1">
          <a:blip r:embed="rId3"/>
          <a:srcRect l="32505" r="36928" b="3590"/>
          <a:stretch/>
        </p:blipFill>
        <p:spPr>
          <a:xfrm>
            <a:off x="-286008" y="-155508"/>
            <a:ext cx="4410333" cy="10432984"/>
          </a:xfrm>
          <a:prstGeom prst="rect">
            <a:avLst/>
          </a:prstGeom>
        </p:spPr>
      </p:pic>
      <p:sp>
        <p:nvSpPr>
          <p:cNvPr id="9" name="TextBox 9"/>
          <p:cNvSpPr txBox="1"/>
          <p:nvPr/>
        </p:nvSpPr>
        <p:spPr>
          <a:xfrm>
            <a:off x="5504105" y="3751593"/>
            <a:ext cx="12218000" cy="1391907"/>
          </a:xfrm>
          <a:prstGeom prst="rect">
            <a:avLst/>
          </a:prstGeom>
        </p:spPr>
        <p:txBody>
          <a:bodyPr lIns="0" tIns="0" rIns="0" bIns="0" rtlCol="0" anchor="t">
            <a:spAutoFit/>
          </a:bodyPr>
          <a:lstStyle/>
          <a:p>
            <a:pPr marL="0" lvl="0" indent="0" algn="ctr">
              <a:lnSpc>
                <a:spcPts val="5402"/>
              </a:lnSpc>
              <a:spcBef>
                <a:spcPct val="0"/>
              </a:spcBef>
            </a:pPr>
            <a:r>
              <a:rPr lang="uk-UA" sz="4697" dirty="0">
                <a:solidFill>
                  <a:srgbClr val="134B71"/>
                </a:solidFill>
                <a:latin typeface="Raleway Bold"/>
              </a:rPr>
              <a:t>Щ</a:t>
            </a:r>
            <a:r>
              <a:rPr lang="uk-UA" sz="4697" u="none" dirty="0">
                <a:solidFill>
                  <a:srgbClr val="134B71"/>
                </a:solidFill>
                <a:latin typeface="Raleway Bold"/>
              </a:rPr>
              <a:t>о ми будемо мати з прийняттям законопроєкту № 2194?</a:t>
            </a:r>
          </a:p>
        </p:txBody>
      </p:sp>
      <p:sp>
        <p:nvSpPr>
          <p:cNvPr id="10" name="TextBox 10"/>
          <p:cNvSpPr txBox="1"/>
          <p:nvPr/>
        </p:nvSpPr>
        <p:spPr>
          <a:xfrm>
            <a:off x="5018422" y="9008078"/>
            <a:ext cx="10571183" cy="800100"/>
          </a:xfrm>
          <a:prstGeom prst="rect">
            <a:avLst/>
          </a:prstGeom>
        </p:spPr>
        <p:txBody>
          <a:bodyPr lIns="0" tIns="0" rIns="0" bIns="0" rtlCol="0" anchor="t">
            <a:spAutoFit/>
          </a:bodyPr>
          <a:lstStyle/>
          <a:p>
            <a:pPr marL="0" lvl="1" indent="0" algn="l">
              <a:lnSpc>
                <a:spcPts val="2100"/>
              </a:lnSpc>
              <a:spcBef>
                <a:spcPct val="0"/>
              </a:spcBef>
            </a:pPr>
            <a:r>
              <a:rPr lang="en-US" sz="1500">
                <a:solidFill>
                  <a:srgbClr val="637D8F">
                    <a:alpha val="89804"/>
                  </a:srgbClr>
                </a:solidFill>
                <a:latin typeface="Raleway"/>
              </a:rPr>
              <a:t>Законопроєкт № 2</a:t>
            </a:r>
            <a:r>
              <a:rPr lang="en-US" sz="1500" u="none">
                <a:solidFill>
                  <a:srgbClr val="637D8F">
                    <a:alpha val="89804"/>
                  </a:srgbClr>
                </a:solidFill>
                <a:latin typeface="Raleway"/>
              </a:rPr>
              <a:t>194 від 01.10.2019 року "Про внесення змін до Земельного кодексу України та інших законодавчих актів щодо удосконалення системи управління та дерегуляції у сфері земельних відносин" (текст до другого читання)</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TextBox 2"/>
          <p:cNvSpPr txBox="1"/>
          <p:nvPr/>
        </p:nvSpPr>
        <p:spPr>
          <a:xfrm>
            <a:off x="1206319" y="1419740"/>
            <a:ext cx="16271479" cy="705321"/>
          </a:xfrm>
          <a:prstGeom prst="rect">
            <a:avLst/>
          </a:prstGeom>
        </p:spPr>
        <p:txBody>
          <a:bodyPr lIns="0" tIns="0" rIns="0" bIns="0" rtlCol="0" anchor="t">
            <a:spAutoFit/>
          </a:bodyPr>
          <a:lstStyle/>
          <a:p>
            <a:pPr>
              <a:lnSpc>
                <a:spcPts val="5456"/>
              </a:lnSpc>
            </a:pPr>
            <a:r>
              <a:rPr lang="uk-UA" sz="4744" dirty="0">
                <a:solidFill>
                  <a:srgbClr val="134B71"/>
                </a:solidFill>
                <a:latin typeface="Raleway Bold"/>
              </a:rPr>
              <a:t>Процедура реалізації переважного права</a:t>
            </a:r>
          </a:p>
        </p:txBody>
      </p:sp>
      <p:sp>
        <p:nvSpPr>
          <p:cNvPr id="3" name="TextBox 3"/>
          <p:cNvSpPr txBox="1"/>
          <p:nvPr/>
        </p:nvSpPr>
        <p:spPr>
          <a:xfrm>
            <a:off x="1883231" y="3646081"/>
            <a:ext cx="6270170" cy="4773038"/>
          </a:xfrm>
          <a:prstGeom prst="rect">
            <a:avLst/>
          </a:prstGeom>
        </p:spPr>
        <p:txBody>
          <a:bodyPr wrap="square" lIns="0" tIns="0" rIns="0" bIns="0" rtlCol="0" anchor="t">
            <a:spAutoFit/>
          </a:bodyPr>
          <a:lstStyle/>
          <a:p>
            <a:pPr>
              <a:lnSpc>
                <a:spcPts val="3359"/>
              </a:lnSpc>
            </a:pPr>
            <a:r>
              <a:rPr lang="uk-UA" sz="2800" dirty="0">
                <a:solidFill>
                  <a:srgbClr val="134B71"/>
                </a:solidFill>
                <a:latin typeface="Raleway"/>
              </a:rPr>
              <a:t>власник зобов'язаний не пізніш як за 3 місяці до дня укладення договору купівлі-продажу земельної ділянки зареєструвати намір щодо її продажу у ДРРПНМ як обтяження шляхом подачі </a:t>
            </a:r>
            <a:r>
              <a:rPr lang="ru-RU" sz="2800" dirty="0">
                <a:solidFill>
                  <a:srgbClr val="134B71"/>
                </a:solidFill>
                <a:latin typeface="Raleway"/>
              </a:rPr>
              <a:t>заяви про </a:t>
            </a:r>
            <a:r>
              <a:rPr lang="uk-UA" sz="2800" dirty="0">
                <a:solidFill>
                  <a:srgbClr val="134B71"/>
                </a:solidFill>
                <a:latin typeface="Raleway"/>
              </a:rPr>
              <a:t>державну</a:t>
            </a:r>
            <a:r>
              <a:rPr lang="ru-RU" sz="2800" dirty="0">
                <a:solidFill>
                  <a:srgbClr val="134B71"/>
                </a:solidFill>
                <a:latin typeface="Raleway"/>
              </a:rPr>
              <a:t> </a:t>
            </a:r>
            <a:r>
              <a:rPr lang="uk-UA" sz="2800" dirty="0">
                <a:solidFill>
                  <a:srgbClr val="134B71"/>
                </a:solidFill>
                <a:latin typeface="Raleway"/>
              </a:rPr>
              <a:t>реєстрацію</a:t>
            </a:r>
            <a:r>
              <a:rPr lang="ru-RU" sz="2800" dirty="0">
                <a:solidFill>
                  <a:srgbClr val="134B71"/>
                </a:solidFill>
                <a:latin typeface="Raleway"/>
              </a:rPr>
              <a:t> такого </a:t>
            </a:r>
            <a:r>
              <a:rPr lang="uk-UA" sz="2800" dirty="0">
                <a:solidFill>
                  <a:srgbClr val="134B71"/>
                </a:solidFill>
                <a:latin typeface="Raleway"/>
              </a:rPr>
              <a:t>наміру нотаріусу, який здійснюватиме нотаріальне посвідчення </a:t>
            </a:r>
            <a:r>
              <a:rPr lang="ru-RU" sz="2800" dirty="0">
                <a:solidFill>
                  <a:srgbClr val="134B71"/>
                </a:solidFill>
                <a:latin typeface="Raleway"/>
              </a:rPr>
              <a:t>договору </a:t>
            </a:r>
            <a:r>
              <a:rPr lang="uk-UA" sz="2800" dirty="0">
                <a:solidFill>
                  <a:srgbClr val="134B71"/>
                </a:solidFill>
                <a:latin typeface="Raleway"/>
              </a:rPr>
              <a:t>купівлі-продажу</a:t>
            </a:r>
            <a:r>
              <a:rPr lang="ru-RU" sz="2800" dirty="0">
                <a:solidFill>
                  <a:srgbClr val="134B71"/>
                </a:solidFill>
                <a:latin typeface="Raleway"/>
              </a:rPr>
              <a:t>, з разом з проєктом такого договору</a:t>
            </a:r>
            <a:endParaRPr lang="uk-UA" sz="2800" dirty="0">
              <a:solidFill>
                <a:srgbClr val="134B71"/>
              </a:solidFill>
              <a:latin typeface="Raleway"/>
            </a:endParaRPr>
          </a:p>
        </p:txBody>
      </p:sp>
      <p:sp>
        <p:nvSpPr>
          <p:cNvPr id="4" name="AutoShape 4"/>
          <p:cNvSpPr/>
          <p:nvPr/>
        </p:nvSpPr>
        <p:spPr>
          <a:xfrm>
            <a:off x="826332" y="9248775"/>
            <a:ext cx="17092983" cy="9525"/>
          </a:xfrm>
          <a:prstGeom prst="rect">
            <a:avLst/>
          </a:prstGeom>
          <a:solidFill>
            <a:schemeClr val="bg1">
              <a:lumMod val="65000"/>
            </a:schemeClr>
          </a:solidFill>
        </p:spPr>
      </p:sp>
      <p:sp>
        <p:nvSpPr>
          <p:cNvPr id="5" name="TextBox 5"/>
          <p:cNvSpPr txBox="1"/>
          <p:nvPr/>
        </p:nvSpPr>
        <p:spPr>
          <a:xfrm>
            <a:off x="826332" y="9335996"/>
            <a:ext cx="13948436" cy="616259"/>
          </a:xfrm>
          <a:prstGeom prst="rect">
            <a:avLst/>
          </a:prstGeom>
        </p:spPr>
        <p:txBody>
          <a:bodyPr lIns="0" tIns="0" rIns="0" bIns="0" rtlCol="0" anchor="t">
            <a:spAutoFit/>
          </a:bodyPr>
          <a:lstStyle/>
          <a:p>
            <a:pPr marL="0" lvl="1" indent="0" algn="l">
              <a:lnSpc>
                <a:spcPts val="2520"/>
              </a:lnSpc>
              <a:spcBef>
                <a:spcPct val="0"/>
              </a:spcBef>
            </a:pPr>
            <a:r>
              <a:rPr lang="uk-UA" sz="1800" dirty="0">
                <a:solidFill>
                  <a:srgbClr val="637D8F">
                    <a:alpha val="89804"/>
                  </a:srgbClr>
                </a:solidFill>
                <a:latin typeface="Raleway"/>
              </a:rPr>
              <a:t>Зак</a:t>
            </a:r>
            <a:r>
              <a:rPr lang="uk-UA" sz="1800" u="none" dirty="0">
                <a:solidFill>
                  <a:srgbClr val="637D8F">
                    <a:alpha val="89804"/>
                  </a:srgbClr>
                </a:solidFill>
                <a:latin typeface="Raleway"/>
              </a:rPr>
              <a:t>онопроєкт № 2194 "Про внесення змін до Земельного кодексу України та інших законодавчих актів щодо удосконалення системи управління та дерегуляції у сфері земельних відносин" від 01.10.2019 року (текст до другого читання)</a:t>
            </a:r>
          </a:p>
        </p:txBody>
      </p:sp>
      <p:pic>
        <p:nvPicPr>
          <p:cNvPr id="6" name="Picture 6"/>
          <p:cNvPicPr>
            <a:picLocks noChangeAspect="1"/>
          </p:cNvPicPr>
          <p:nvPr/>
        </p:nvPicPr>
        <p:blipFill>
          <a:blip r:embed="rId2"/>
          <a:srcRect t="37177" b="31245"/>
          <a:stretch>
            <a:fillRect/>
          </a:stretch>
        </p:blipFill>
        <p:spPr>
          <a:xfrm>
            <a:off x="16212137" y="9591526"/>
            <a:ext cx="1707178" cy="336926"/>
          </a:xfrm>
          <a:prstGeom prst="rect">
            <a:avLst/>
          </a:prstGeom>
        </p:spPr>
      </p:pic>
      <p:sp>
        <p:nvSpPr>
          <p:cNvPr id="7" name="TextBox 7"/>
          <p:cNvSpPr txBox="1"/>
          <p:nvPr/>
        </p:nvSpPr>
        <p:spPr>
          <a:xfrm>
            <a:off x="10287000" y="3646081"/>
            <a:ext cx="7174667" cy="3888757"/>
          </a:xfrm>
          <a:prstGeom prst="rect">
            <a:avLst/>
          </a:prstGeom>
        </p:spPr>
        <p:txBody>
          <a:bodyPr wrap="square" lIns="0" tIns="0" rIns="0" bIns="0" rtlCol="0" anchor="t">
            <a:spAutoFit/>
          </a:bodyPr>
          <a:lstStyle/>
          <a:p>
            <a:pPr>
              <a:lnSpc>
                <a:spcPts val="3359"/>
              </a:lnSpc>
            </a:pPr>
            <a:r>
              <a:rPr lang="uk-UA" sz="2800" dirty="0">
                <a:solidFill>
                  <a:srgbClr val="134B71"/>
                </a:solidFill>
                <a:latin typeface="Raleway"/>
              </a:rPr>
              <a:t>нотаріус зобов’язаний протягом 3 робочих днів повідомити орендаря про намір власника земельної ділянки продати її</a:t>
            </a:r>
          </a:p>
          <a:p>
            <a:pPr>
              <a:lnSpc>
                <a:spcPts val="3359"/>
              </a:lnSpc>
            </a:pPr>
            <a:endParaRPr lang="uk-UA" sz="2800" dirty="0">
              <a:solidFill>
                <a:srgbClr val="134B71"/>
              </a:solidFill>
              <a:latin typeface="Raleway"/>
            </a:endParaRPr>
          </a:p>
          <a:p>
            <a:pPr>
              <a:lnSpc>
                <a:spcPts val="3359"/>
              </a:lnSpc>
            </a:pPr>
            <a:endParaRPr lang="uk-UA" sz="2800" dirty="0">
              <a:solidFill>
                <a:srgbClr val="134B71"/>
              </a:solidFill>
              <a:latin typeface="Raleway"/>
            </a:endParaRPr>
          </a:p>
          <a:p>
            <a:pPr>
              <a:lnSpc>
                <a:spcPts val="3359"/>
              </a:lnSpc>
            </a:pPr>
            <a:r>
              <a:rPr lang="uk-UA" sz="2800" dirty="0">
                <a:solidFill>
                  <a:srgbClr val="134B71"/>
                </a:solidFill>
                <a:latin typeface="Raleway"/>
              </a:rPr>
              <a:t>протягом 2 місяців з дня отримання повідомлення нотаріуса орендар</a:t>
            </a:r>
            <a:r>
              <a:rPr lang="ru-RU" sz="2800" dirty="0">
                <a:solidFill>
                  <a:srgbClr val="134B71"/>
                </a:solidFill>
                <a:latin typeface="Raleway"/>
              </a:rPr>
              <a:t>, </a:t>
            </a:r>
            <a:r>
              <a:rPr lang="uk-UA" sz="2800" dirty="0">
                <a:solidFill>
                  <a:srgbClr val="134B71"/>
                </a:solidFill>
                <a:latin typeface="Raleway"/>
              </a:rPr>
              <a:t>який бажає скористатися переважним правом, зобов’язаний повідомити про це нотаріуса </a:t>
            </a:r>
          </a:p>
        </p:txBody>
      </p:sp>
      <p:sp>
        <p:nvSpPr>
          <p:cNvPr id="8" name="TextBox 8"/>
          <p:cNvSpPr txBox="1"/>
          <p:nvPr/>
        </p:nvSpPr>
        <p:spPr>
          <a:xfrm>
            <a:off x="826332" y="3731806"/>
            <a:ext cx="963373" cy="938712"/>
          </a:xfrm>
          <a:prstGeom prst="rect">
            <a:avLst/>
          </a:prstGeom>
        </p:spPr>
        <p:txBody>
          <a:bodyPr lIns="0" tIns="0" rIns="0" bIns="0" rtlCol="0" anchor="t">
            <a:spAutoFit/>
          </a:bodyPr>
          <a:lstStyle/>
          <a:p>
            <a:pPr>
              <a:lnSpc>
                <a:spcPts val="7372"/>
              </a:lnSpc>
            </a:pPr>
            <a:r>
              <a:rPr lang="en-US" sz="6410" dirty="0">
                <a:solidFill>
                  <a:srgbClr val="20B9E4"/>
                </a:solidFill>
                <a:latin typeface="Inter Thin Bold"/>
              </a:rPr>
              <a:t>/</a:t>
            </a:r>
            <a:r>
              <a:rPr lang="en-US" sz="6410" dirty="0">
                <a:solidFill>
                  <a:srgbClr val="134B71"/>
                </a:solidFill>
                <a:latin typeface="Inter Thin Bold"/>
              </a:rPr>
              <a:t>1</a:t>
            </a:r>
          </a:p>
        </p:txBody>
      </p:sp>
      <p:sp>
        <p:nvSpPr>
          <p:cNvPr id="9" name="TextBox 9"/>
          <p:cNvSpPr txBox="1"/>
          <p:nvPr/>
        </p:nvSpPr>
        <p:spPr>
          <a:xfrm>
            <a:off x="9144000" y="3731806"/>
            <a:ext cx="963373" cy="938712"/>
          </a:xfrm>
          <a:prstGeom prst="rect">
            <a:avLst/>
          </a:prstGeom>
        </p:spPr>
        <p:txBody>
          <a:bodyPr lIns="0" tIns="0" rIns="0" bIns="0" rtlCol="0" anchor="t">
            <a:spAutoFit/>
          </a:bodyPr>
          <a:lstStyle/>
          <a:p>
            <a:pPr>
              <a:lnSpc>
                <a:spcPts val="7372"/>
              </a:lnSpc>
            </a:pPr>
            <a:r>
              <a:rPr lang="en-US" sz="6410" dirty="0">
                <a:solidFill>
                  <a:srgbClr val="20B9E4"/>
                </a:solidFill>
                <a:latin typeface="Inter Thin Bold"/>
              </a:rPr>
              <a:t>/</a:t>
            </a:r>
            <a:r>
              <a:rPr lang="en-US" sz="6410" dirty="0">
                <a:solidFill>
                  <a:srgbClr val="134B71"/>
                </a:solidFill>
                <a:latin typeface="Inter Thin Bold"/>
              </a:rPr>
              <a:t>2</a:t>
            </a:r>
          </a:p>
        </p:txBody>
      </p:sp>
      <p:sp>
        <p:nvSpPr>
          <p:cNvPr id="10" name="TextBox 10"/>
          <p:cNvSpPr txBox="1"/>
          <p:nvPr/>
        </p:nvSpPr>
        <p:spPr>
          <a:xfrm>
            <a:off x="9144000" y="5834926"/>
            <a:ext cx="963373" cy="938712"/>
          </a:xfrm>
          <a:prstGeom prst="rect">
            <a:avLst/>
          </a:prstGeom>
        </p:spPr>
        <p:txBody>
          <a:bodyPr lIns="0" tIns="0" rIns="0" bIns="0" rtlCol="0" anchor="t">
            <a:spAutoFit/>
          </a:bodyPr>
          <a:lstStyle/>
          <a:p>
            <a:pPr>
              <a:lnSpc>
                <a:spcPts val="7372"/>
              </a:lnSpc>
            </a:pPr>
            <a:r>
              <a:rPr lang="en-US" sz="6410" dirty="0">
                <a:solidFill>
                  <a:srgbClr val="20B9E4"/>
                </a:solidFill>
                <a:latin typeface="Inter Thin Bold"/>
              </a:rPr>
              <a:t>/</a:t>
            </a:r>
            <a:r>
              <a:rPr lang="en-US" sz="6410" dirty="0">
                <a:solidFill>
                  <a:srgbClr val="134B71"/>
                </a:solidFill>
                <a:latin typeface="Inter Thin Bold"/>
              </a:rPr>
              <a:t>3</a:t>
            </a:r>
          </a:p>
        </p:txBody>
      </p:sp>
      <p:sp>
        <p:nvSpPr>
          <p:cNvPr id="11" name="Прямокутник 10">
            <a:extLst>
              <a:ext uri="{FF2B5EF4-FFF2-40B4-BE49-F238E27FC236}">
                <a16:creationId xmlns:a16="http://schemas.microsoft.com/office/drawing/2014/main" id="{D5BA746C-6140-4D75-AFD9-4B6A54A50C7D}"/>
              </a:ext>
            </a:extLst>
          </p:cNvPr>
          <p:cNvSpPr/>
          <p:nvPr/>
        </p:nvSpPr>
        <p:spPr>
          <a:xfrm>
            <a:off x="1178380" y="896901"/>
            <a:ext cx="1409700" cy="131799"/>
          </a:xfrm>
          <a:prstGeom prst="rect">
            <a:avLst/>
          </a:prstGeom>
          <a:solidFill>
            <a:srgbClr val="20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34B71"/>
        </a:solidFill>
        <a:effectLst/>
      </p:bgPr>
    </p:bg>
    <p:spTree>
      <p:nvGrpSpPr>
        <p:cNvPr id="1" name=""/>
        <p:cNvGrpSpPr/>
        <p:nvPr/>
      </p:nvGrpSpPr>
      <p:grpSpPr>
        <a:xfrm>
          <a:off x="0" y="0"/>
          <a:ext cx="0" cy="0"/>
          <a:chOff x="0" y="0"/>
          <a:chExt cx="0" cy="0"/>
        </a:xfrm>
      </p:grpSpPr>
      <p:sp>
        <p:nvSpPr>
          <p:cNvPr id="2" name="TextBox 2"/>
          <p:cNvSpPr txBox="1"/>
          <p:nvPr/>
        </p:nvSpPr>
        <p:spPr>
          <a:xfrm>
            <a:off x="1089029" y="1495247"/>
            <a:ext cx="16271479" cy="696879"/>
          </a:xfrm>
          <a:prstGeom prst="rect">
            <a:avLst/>
          </a:prstGeom>
        </p:spPr>
        <p:txBody>
          <a:bodyPr lIns="0" tIns="0" rIns="0" bIns="0" rtlCol="0" anchor="t">
            <a:spAutoFit/>
          </a:bodyPr>
          <a:lstStyle/>
          <a:p>
            <a:pPr>
              <a:lnSpc>
                <a:spcPts val="5456"/>
              </a:lnSpc>
            </a:pPr>
            <a:r>
              <a:rPr lang="en-US" sz="4744">
                <a:solidFill>
                  <a:srgbClr val="FFFFFF"/>
                </a:solidFill>
                <a:latin typeface="Raleway Bold"/>
              </a:rPr>
              <a:t>Процедура реалізації переважного права</a:t>
            </a:r>
          </a:p>
        </p:txBody>
      </p:sp>
      <p:sp>
        <p:nvSpPr>
          <p:cNvPr id="3" name="TextBox 3"/>
          <p:cNvSpPr txBox="1"/>
          <p:nvPr/>
        </p:nvSpPr>
        <p:spPr>
          <a:xfrm>
            <a:off x="2286090" y="3270267"/>
            <a:ext cx="6248310" cy="2872581"/>
          </a:xfrm>
          <a:prstGeom prst="rect">
            <a:avLst/>
          </a:prstGeom>
        </p:spPr>
        <p:txBody>
          <a:bodyPr wrap="square" lIns="0" tIns="0" rIns="0" bIns="0" rtlCol="0" anchor="t">
            <a:spAutoFit/>
          </a:bodyPr>
          <a:lstStyle/>
          <a:p>
            <a:pPr>
              <a:lnSpc>
                <a:spcPts val="2800"/>
              </a:lnSpc>
            </a:pPr>
            <a:r>
              <a:rPr lang="uk-UA" sz="2800" dirty="0">
                <a:solidFill>
                  <a:srgbClr val="FFFFFF"/>
                </a:solidFill>
                <a:latin typeface="Raleway"/>
              </a:rPr>
              <a:t>нотаріус протягом місяця з дня отримання повідомлення від орендаря </a:t>
            </a:r>
            <a:r>
              <a:rPr lang="ru-RU" sz="2800" dirty="0">
                <a:solidFill>
                  <a:srgbClr val="FFFFFF"/>
                </a:solidFill>
                <a:latin typeface="Raleway"/>
              </a:rPr>
              <a:t>за </a:t>
            </a:r>
            <a:r>
              <a:rPr lang="uk-UA" sz="2800" dirty="0">
                <a:solidFill>
                  <a:srgbClr val="FFFFFF"/>
                </a:solidFill>
                <a:latin typeface="Raleway"/>
              </a:rPr>
              <a:t>погодженням з продавцем земельної ділянки повинен призначити день і час укладення договору купівлі-продажу, письмово повідомивши про це</a:t>
            </a:r>
          </a:p>
        </p:txBody>
      </p:sp>
      <p:sp>
        <p:nvSpPr>
          <p:cNvPr id="4" name="AutoShape 4"/>
          <p:cNvSpPr/>
          <p:nvPr/>
        </p:nvSpPr>
        <p:spPr>
          <a:xfrm>
            <a:off x="826332" y="9248775"/>
            <a:ext cx="17092983" cy="9525"/>
          </a:xfrm>
          <a:prstGeom prst="rect">
            <a:avLst/>
          </a:prstGeom>
          <a:solidFill>
            <a:srgbClr val="FFFFFF"/>
          </a:solidFill>
        </p:spPr>
      </p:sp>
      <p:sp>
        <p:nvSpPr>
          <p:cNvPr id="5" name="TextBox 5"/>
          <p:cNvSpPr txBox="1"/>
          <p:nvPr/>
        </p:nvSpPr>
        <p:spPr>
          <a:xfrm>
            <a:off x="826332" y="9395051"/>
            <a:ext cx="11795123" cy="533400"/>
          </a:xfrm>
          <a:prstGeom prst="rect">
            <a:avLst/>
          </a:prstGeom>
        </p:spPr>
        <p:txBody>
          <a:bodyPr lIns="0" tIns="0" rIns="0" bIns="0" rtlCol="0" anchor="t">
            <a:spAutoFit/>
          </a:bodyPr>
          <a:lstStyle/>
          <a:p>
            <a:pPr marL="0" lvl="1" indent="0" algn="l">
              <a:lnSpc>
                <a:spcPts val="2100"/>
              </a:lnSpc>
              <a:spcBef>
                <a:spcPct val="0"/>
              </a:spcBef>
            </a:pPr>
            <a:r>
              <a:rPr lang="en-US" sz="1500">
                <a:solidFill>
                  <a:srgbClr val="FFFFFF">
                    <a:alpha val="80000"/>
                  </a:srgbClr>
                </a:solidFill>
                <a:latin typeface="Raleway"/>
              </a:rPr>
              <a:t>Зак</a:t>
            </a:r>
            <a:r>
              <a:rPr lang="en-US" sz="1500" u="none">
                <a:solidFill>
                  <a:srgbClr val="FFFFFF">
                    <a:alpha val="80000"/>
                  </a:srgbClr>
                </a:solidFill>
                <a:latin typeface="Raleway"/>
              </a:rPr>
              <a:t>онопроєкт № 2194 "Про внесення змін до Земельного кодексу України та інших законодавчих актів щодо удосконалення системи управління та дерегуляції у сфері земельних відносин" від 01.10.2019 року (текст до другого читання)</a:t>
            </a:r>
          </a:p>
        </p:txBody>
      </p:sp>
      <p:pic>
        <p:nvPicPr>
          <p:cNvPr id="6" name="Picture 6"/>
          <p:cNvPicPr>
            <a:picLocks noChangeAspect="1"/>
          </p:cNvPicPr>
          <p:nvPr/>
        </p:nvPicPr>
        <p:blipFill>
          <a:blip r:embed="rId2"/>
          <a:srcRect t="37177" b="31245"/>
          <a:stretch>
            <a:fillRect/>
          </a:stretch>
        </p:blipFill>
        <p:spPr>
          <a:xfrm>
            <a:off x="16212137" y="9591526"/>
            <a:ext cx="1707178" cy="336926"/>
          </a:xfrm>
          <a:prstGeom prst="rect">
            <a:avLst/>
          </a:prstGeom>
        </p:spPr>
      </p:pic>
      <p:sp>
        <p:nvSpPr>
          <p:cNvPr id="8" name="TextBox 8"/>
          <p:cNvSpPr txBox="1"/>
          <p:nvPr/>
        </p:nvSpPr>
        <p:spPr>
          <a:xfrm>
            <a:off x="10972800" y="3255035"/>
            <a:ext cx="6474475" cy="3949799"/>
          </a:xfrm>
          <a:prstGeom prst="rect">
            <a:avLst/>
          </a:prstGeom>
        </p:spPr>
        <p:txBody>
          <a:bodyPr wrap="square" lIns="0" tIns="0" rIns="0" bIns="0" rtlCol="0" anchor="t">
            <a:spAutoFit/>
          </a:bodyPr>
          <a:lstStyle/>
          <a:p>
            <a:pPr>
              <a:lnSpc>
                <a:spcPts val="2800"/>
              </a:lnSpc>
            </a:pPr>
            <a:r>
              <a:rPr lang="uk-UA" sz="2800" dirty="0">
                <a:solidFill>
                  <a:srgbClr val="FFFFFF"/>
                </a:solidFill>
                <a:latin typeface="Raleway"/>
              </a:rPr>
              <a:t>якщо впродовж 2 місяців з дня отримання повідомлення нотаріуса орендар не повідомив його про своє бажання скористатися переважним правом або відмовився від укладення договору купівлі-продажу земельної ділянки, або не з'явився для укладення такого договору у день і час, призначені нотаріусом, вважається, що він відмовився від свого переважного права</a:t>
            </a:r>
          </a:p>
        </p:txBody>
      </p:sp>
      <p:sp>
        <p:nvSpPr>
          <p:cNvPr id="9" name="TextBox 9"/>
          <p:cNvSpPr txBox="1"/>
          <p:nvPr/>
        </p:nvSpPr>
        <p:spPr>
          <a:xfrm>
            <a:off x="1002263" y="3239604"/>
            <a:ext cx="963373" cy="948978"/>
          </a:xfrm>
          <a:prstGeom prst="rect">
            <a:avLst/>
          </a:prstGeom>
        </p:spPr>
        <p:txBody>
          <a:bodyPr lIns="0" tIns="0" rIns="0" bIns="0" rtlCol="0" anchor="t">
            <a:spAutoFit/>
          </a:bodyPr>
          <a:lstStyle/>
          <a:p>
            <a:pPr>
              <a:lnSpc>
                <a:spcPts val="7372"/>
              </a:lnSpc>
            </a:pPr>
            <a:r>
              <a:rPr lang="en-US" sz="6410" dirty="0">
                <a:solidFill>
                  <a:srgbClr val="20B9E4"/>
                </a:solidFill>
                <a:latin typeface="Inter Thin Bold"/>
              </a:rPr>
              <a:t>/</a:t>
            </a:r>
            <a:r>
              <a:rPr lang="uk-UA" sz="6410" dirty="0">
                <a:solidFill>
                  <a:srgbClr val="FFFFFF"/>
                </a:solidFill>
                <a:latin typeface="Inter Thin Bold"/>
              </a:rPr>
              <a:t>4</a:t>
            </a:r>
            <a:endParaRPr lang="en-US" sz="6410" dirty="0">
              <a:solidFill>
                <a:srgbClr val="FFFFFF"/>
              </a:solidFill>
              <a:latin typeface="Inter Thin Bold"/>
            </a:endParaRPr>
          </a:p>
        </p:txBody>
      </p:sp>
      <p:sp>
        <p:nvSpPr>
          <p:cNvPr id="11" name="TextBox 11"/>
          <p:cNvSpPr txBox="1"/>
          <p:nvPr/>
        </p:nvSpPr>
        <p:spPr>
          <a:xfrm>
            <a:off x="9753602" y="3239604"/>
            <a:ext cx="963373" cy="948978"/>
          </a:xfrm>
          <a:prstGeom prst="rect">
            <a:avLst/>
          </a:prstGeom>
        </p:spPr>
        <p:txBody>
          <a:bodyPr lIns="0" tIns="0" rIns="0" bIns="0" rtlCol="0" anchor="t">
            <a:spAutoFit/>
          </a:bodyPr>
          <a:lstStyle/>
          <a:p>
            <a:pPr>
              <a:lnSpc>
                <a:spcPts val="7372"/>
              </a:lnSpc>
            </a:pPr>
            <a:r>
              <a:rPr lang="en-US" sz="6410" dirty="0">
                <a:solidFill>
                  <a:srgbClr val="20B9E4"/>
                </a:solidFill>
                <a:latin typeface="Inter Thin Bold"/>
              </a:rPr>
              <a:t>/</a:t>
            </a:r>
            <a:r>
              <a:rPr lang="uk-UA" sz="6410" dirty="0">
                <a:solidFill>
                  <a:srgbClr val="FFFFFF"/>
                </a:solidFill>
                <a:latin typeface="Inter Thin Bold"/>
              </a:rPr>
              <a:t>5</a:t>
            </a:r>
            <a:endParaRPr lang="en-US" sz="6410" dirty="0">
              <a:solidFill>
                <a:srgbClr val="FFFFFF"/>
              </a:solidFill>
              <a:latin typeface="Inter Thin Bold"/>
            </a:endParaRPr>
          </a:p>
        </p:txBody>
      </p:sp>
      <p:sp>
        <p:nvSpPr>
          <p:cNvPr id="12" name="Прямокутник 11">
            <a:extLst>
              <a:ext uri="{FF2B5EF4-FFF2-40B4-BE49-F238E27FC236}">
                <a16:creationId xmlns:a16="http://schemas.microsoft.com/office/drawing/2014/main" id="{69B5EC7E-2C2B-41F4-A63B-BC8E8FC94BD6}"/>
              </a:ext>
            </a:extLst>
          </p:cNvPr>
          <p:cNvSpPr/>
          <p:nvPr/>
        </p:nvSpPr>
        <p:spPr>
          <a:xfrm>
            <a:off x="1052870" y="1010426"/>
            <a:ext cx="1409700" cy="131799"/>
          </a:xfrm>
          <a:prstGeom prst="rect">
            <a:avLst/>
          </a:prstGeom>
          <a:solidFill>
            <a:srgbClr val="20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093721" y="3001726"/>
            <a:ext cx="12584679" cy="5745163"/>
          </a:xfrm>
          <a:prstGeom prst="rect">
            <a:avLst/>
          </a:prstGeom>
        </p:spPr>
        <p:txBody>
          <a:bodyPr wrap="square" lIns="0" tIns="0" rIns="0" bIns="0" rtlCol="0" anchor="t">
            <a:spAutoFit/>
          </a:bodyPr>
          <a:lstStyle/>
          <a:p>
            <a:pPr marL="495689" lvl="1" indent="-247844">
              <a:lnSpc>
                <a:spcPts val="3214"/>
              </a:lnSpc>
              <a:buFont typeface="Arial"/>
              <a:buChar char="•"/>
            </a:pPr>
            <a:r>
              <a:rPr lang="uk-UA" sz="3200" dirty="0">
                <a:solidFill>
                  <a:srgbClr val="134B71"/>
                </a:solidFill>
                <a:latin typeface="Raleway"/>
              </a:rPr>
              <a:t>якщо відповідно до закону орендар не може набувати у власність земельну ділянку с/г призначення, він може шляхом укладення письмового договору передати своє переважне право купівлі іншій особі, яка відповідно до закону може набувати її у власність</a:t>
            </a:r>
          </a:p>
          <a:p>
            <a:pPr marL="247845" lvl="1">
              <a:lnSpc>
                <a:spcPts val="3214"/>
              </a:lnSpc>
            </a:pPr>
            <a:endParaRPr lang="uk-UA" sz="3200" dirty="0">
              <a:solidFill>
                <a:srgbClr val="134B71"/>
              </a:solidFill>
              <a:latin typeface="Raleway"/>
            </a:endParaRPr>
          </a:p>
          <a:p>
            <a:pPr marL="495689" lvl="1" indent="-247844">
              <a:lnSpc>
                <a:spcPts val="3214"/>
              </a:lnSpc>
              <a:buFont typeface="Arial"/>
              <a:buChar char="•"/>
            </a:pPr>
            <a:r>
              <a:rPr lang="uk-UA" sz="3200" dirty="0">
                <a:solidFill>
                  <a:srgbClr val="134B71"/>
                </a:solidFill>
                <a:latin typeface="Raleway"/>
              </a:rPr>
              <a:t>про передачу переважного права купівлі орендар зобов’язаний письмово повідомити власника земельної ділянки впродовж 3 робочих днів з дня державної реєстрації переходу такого права</a:t>
            </a:r>
          </a:p>
          <a:p>
            <a:pPr marL="247845" lvl="1">
              <a:lnSpc>
                <a:spcPts val="3214"/>
              </a:lnSpc>
            </a:pPr>
            <a:endParaRPr lang="uk-UA" sz="3200" dirty="0">
              <a:solidFill>
                <a:srgbClr val="134B71"/>
              </a:solidFill>
              <a:latin typeface="Raleway"/>
            </a:endParaRPr>
          </a:p>
          <a:p>
            <a:pPr marL="495689" lvl="1" indent="-247844">
              <a:lnSpc>
                <a:spcPts val="3214"/>
              </a:lnSpc>
              <a:buFont typeface="Arial"/>
              <a:buChar char="•"/>
            </a:pPr>
            <a:r>
              <a:rPr lang="uk-UA" sz="3200" dirty="0">
                <a:solidFill>
                  <a:srgbClr val="134B71"/>
                </a:solidFill>
                <a:latin typeface="Raleway"/>
              </a:rPr>
              <a:t>переважне право купівлі може бути передано іншій особі лише 1 раз</a:t>
            </a:r>
          </a:p>
          <a:p>
            <a:pPr marL="247845" lvl="1">
              <a:lnSpc>
                <a:spcPts val="3214"/>
              </a:lnSpc>
            </a:pPr>
            <a:endParaRPr lang="uk-UA" sz="2800" dirty="0">
              <a:solidFill>
                <a:srgbClr val="134B71"/>
              </a:solidFill>
              <a:latin typeface="Raleway"/>
            </a:endParaRPr>
          </a:p>
        </p:txBody>
      </p:sp>
      <p:sp>
        <p:nvSpPr>
          <p:cNvPr id="4" name="TextBox 4"/>
          <p:cNvSpPr txBox="1"/>
          <p:nvPr/>
        </p:nvSpPr>
        <p:spPr>
          <a:xfrm>
            <a:off x="5093721" y="1004929"/>
            <a:ext cx="12051279" cy="1315168"/>
          </a:xfrm>
          <a:prstGeom prst="rect">
            <a:avLst/>
          </a:prstGeom>
        </p:spPr>
        <p:txBody>
          <a:bodyPr wrap="square" lIns="0" tIns="0" rIns="0" bIns="0" rtlCol="0" anchor="t">
            <a:spAutoFit/>
          </a:bodyPr>
          <a:lstStyle/>
          <a:p>
            <a:pPr>
              <a:lnSpc>
                <a:spcPts val="5330"/>
              </a:lnSpc>
            </a:pPr>
            <a:r>
              <a:rPr lang="uk-UA" sz="4100" dirty="0">
                <a:solidFill>
                  <a:srgbClr val="134B71"/>
                </a:solidFill>
                <a:latin typeface="Raleway Bold"/>
              </a:rPr>
              <a:t>Відчуження переважного права на придбання у власність земельної ділянки с/г призначення</a:t>
            </a:r>
          </a:p>
        </p:txBody>
      </p:sp>
      <p:sp>
        <p:nvSpPr>
          <p:cNvPr id="5" name="AutoShape 5"/>
          <p:cNvSpPr/>
          <p:nvPr/>
        </p:nvSpPr>
        <p:spPr>
          <a:xfrm>
            <a:off x="5200392" y="9248775"/>
            <a:ext cx="12718923" cy="9525"/>
          </a:xfrm>
          <a:prstGeom prst="rect">
            <a:avLst/>
          </a:prstGeom>
          <a:solidFill>
            <a:schemeClr val="bg1">
              <a:lumMod val="65000"/>
            </a:schemeClr>
          </a:solidFill>
        </p:spPr>
      </p:sp>
      <p:pic>
        <p:nvPicPr>
          <p:cNvPr id="6" name="Picture 6"/>
          <p:cNvPicPr>
            <a:picLocks noChangeAspect="1"/>
          </p:cNvPicPr>
          <p:nvPr/>
        </p:nvPicPr>
        <p:blipFill>
          <a:blip r:embed="rId2"/>
          <a:srcRect t="37177" b="31245"/>
          <a:stretch>
            <a:fillRect/>
          </a:stretch>
        </p:blipFill>
        <p:spPr>
          <a:xfrm>
            <a:off x="16212137" y="9591526"/>
            <a:ext cx="1707178" cy="336926"/>
          </a:xfrm>
          <a:prstGeom prst="rect">
            <a:avLst/>
          </a:prstGeom>
        </p:spPr>
      </p:pic>
      <p:sp>
        <p:nvSpPr>
          <p:cNvPr id="7" name="TextBox 7"/>
          <p:cNvSpPr txBox="1"/>
          <p:nvPr/>
        </p:nvSpPr>
        <p:spPr>
          <a:xfrm>
            <a:off x="5200392" y="9428519"/>
            <a:ext cx="11011745" cy="446917"/>
          </a:xfrm>
          <a:prstGeom prst="rect">
            <a:avLst/>
          </a:prstGeom>
        </p:spPr>
        <p:txBody>
          <a:bodyPr lIns="0" tIns="0" rIns="0" bIns="0" rtlCol="0" anchor="t">
            <a:spAutoFit/>
          </a:bodyPr>
          <a:lstStyle/>
          <a:p>
            <a:pPr marL="0" lvl="1" indent="0" algn="l">
              <a:lnSpc>
                <a:spcPts val="1754"/>
              </a:lnSpc>
            </a:pPr>
            <a:r>
              <a:rPr lang="en-US" sz="1400">
                <a:solidFill>
                  <a:srgbClr val="637D8F">
                    <a:alpha val="89804"/>
                  </a:srgbClr>
                </a:solidFill>
                <a:latin typeface="Raleway"/>
              </a:rPr>
              <a:t>Законопроєкт № 2194 "Про внесення змін до Земельного кодексу України та інших законодавчих актів щодо удосконалення системи управління та дерегуляції у сфері земельних відносин" від 01.10.2019 року (текст до другого читання)</a:t>
            </a:r>
          </a:p>
        </p:txBody>
      </p:sp>
      <p:pic>
        <p:nvPicPr>
          <p:cNvPr id="10" name="Picture 10"/>
          <p:cNvPicPr>
            <a:picLocks noChangeAspect="1"/>
          </p:cNvPicPr>
          <p:nvPr/>
        </p:nvPicPr>
        <p:blipFill rotWithShape="1">
          <a:blip r:embed="rId3"/>
          <a:srcRect l="43375" r="29699" b="1874"/>
          <a:stretch/>
        </p:blipFill>
        <p:spPr>
          <a:xfrm>
            <a:off x="0" y="0"/>
            <a:ext cx="4232719" cy="10287000"/>
          </a:xfrm>
          <a:prstGeom prst="rect">
            <a:avLst/>
          </a:prstGeom>
        </p:spPr>
      </p:pic>
      <p:sp>
        <p:nvSpPr>
          <p:cNvPr id="11" name="Прямокутник 10">
            <a:extLst>
              <a:ext uri="{FF2B5EF4-FFF2-40B4-BE49-F238E27FC236}">
                <a16:creationId xmlns:a16="http://schemas.microsoft.com/office/drawing/2014/main" id="{2E4364C2-AB63-496C-962A-4FEE117A6819}"/>
              </a:ext>
            </a:extLst>
          </p:cNvPr>
          <p:cNvSpPr/>
          <p:nvPr/>
        </p:nvSpPr>
        <p:spPr>
          <a:xfrm>
            <a:off x="5093721" y="610692"/>
            <a:ext cx="1409700" cy="131799"/>
          </a:xfrm>
          <a:prstGeom prst="rect">
            <a:avLst/>
          </a:prstGeom>
          <a:solidFill>
            <a:srgbClr val="20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TotalTime>
  <Words>1535</Words>
  <Application>Microsoft Office PowerPoint</Application>
  <PresentationFormat>Довільний</PresentationFormat>
  <Paragraphs>112</Paragraphs>
  <Slides>21</Slides>
  <Notes>0</Notes>
  <HiddenSlides>0</HiddenSlides>
  <MMClips>0</MMClips>
  <ScaleCrop>false</ScaleCrop>
  <HeadingPairs>
    <vt:vector size="6" baseType="variant">
      <vt:variant>
        <vt:lpstr>Використані шрифти</vt:lpstr>
      </vt:variant>
      <vt:variant>
        <vt:i4>6</vt:i4>
      </vt:variant>
      <vt:variant>
        <vt:lpstr>Тема</vt:lpstr>
      </vt:variant>
      <vt:variant>
        <vt:i4>1</vt:i4>
      </vt:variant>
      <vt:variant>
        <vt:lpstr>Заголовки слайдів</vt:lpstr>
      </vt:variant>
      <vt:variant>
        <vt:i4>21</vt:i4>
      </vt:variant>
    </vt:vector>
  </HeadingPairs>
  <TitlesOfParts>
    <vt:vector size="28" baseType="lpstr">
      <vt:lpstr>Raleway</vt:lpstr>
      <vt:lpstr>Calibri</vt:lpstr>
      <vt:lpstr>Inter</vt:lpstr>
      <vt:lpstr>Raleway Bold</vt:lpstr>
      <vt:lpstr>Arial</vt:lpstr>
      <vt:lpstr>Inter Thin Bold</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Особливості реалізації переважного права орендаря на придбання земельної ділянки із відкриттям ринку землі та його захист</dc:title>
  <dc:creator>Mariya Zhabyuk</dc:creator>
  <cp:lastModifiedBy>Svitlana Teteria</cp:lastModifiedBy>
  <cp:revision>12</cp:revision>
  <dcterms:created xsi:type="dcterms:W3CDTF">2006-08-16T00:00:00Z</dcterms:created>
  <dcterms:modified xsi:type="dcterms:W3CDTF">2021-02-16T21:08:00Z</dcterms:modified>
  <dc:identifier>DAEWMKKcL_E</dc:identifier>
</cp:coreProperties>
</file>