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01" r:id="rId3"/>
    <p:sldId id="302" r:id="rId4"/>
    <p:sldId id="305" r:id="rId5"/>
    <p:sldId id="299" r:id="rId6"/>
    <p:sldId id="304" r:id="rId7"/>
    <p:sldId id="288" r:id="rId8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82DA"/>
    <a:srgbClr val="4F77BC"/>
    <a:srgbClr val="F09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96163" autoAdjust="0"/>
  </p:normalViewPr>
  <p:slideViewPr>
    <p:cSldViewPr snapToGrid="0">
      <p:cViewPr varScale="1">
        <p:scale>
          <a:sx n="111" d="100"/>
          <a:sy n="111" d="100"/>
        </p:scale>
        <p:origin x="5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notesMaster" Target="notesMasters/notesMaster1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 /><Relationship Id="rId2" Type="http://schemas.microsoft.com/office/2011/relationships/chartColorStyle" Target="colors1.xml" /><Relationship Id="rId1" Type="http://schemas.microsoft.com/office/2011/relationships/chartStyle" Target="style1.xml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 /><Relationship Id="rId2" Type="http://schemas.microsoft.com/office/2011/relationships/chartColorStyle" Target="colors2.xml" /><Relationship Id="rId1" Type="http://schemas.microsoft.com/office/2011/relationships/chartStyle" Target="style2.xml" 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 /><Relationship Id="rId2" Type="http://schemas.microsoft.com/office/2011/relationships/chartColorStyle" Target="colors3.xml" /><Relationship Id="rId1" Type="http://schemas.microsoft.com/office/2011/relationships/chartStyle" Target="style3.xml" 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ain4.consult\Desktop\Date.xlsx" TargetMode="External" /><Relationship Id="rId2" Type="http://schemas.microsoft.com/office/2011/relationships/chartColorStyle" Target="colors4.xml" /><Relationship Id="rId1" Type="http://schemas.microsoft.com/office/2011/relationships/chartStyle" Target="style4.xml" 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ain4.consult\Desktop\Date.xlsx" TargetMode="External" /><Relationship Id="rId2" Type="http://schemas.microsoft.com/office/2011/relationships/chartColorStyle" Target="colors5.xml" /><Relationship Id="rId1" Type="http://schemas.microsoft.com/office/2011/relationships/chartStyle" Target="style5.xml" 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ain4.consult\Desktop\Date.xlsx" TargetMode="External" /><Relationship Id="rId2" Type="http://schemas.microsoft.com/office/2011/relationships/chartColorStyle" Target="colors6.xml" /><Relationship Id="rId1" Type="http://schemas.microsoft.com/office/2011/relationships/chartStyle" Target="style6.xml" 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ain4.consult\Desktop\Date.xlsx" TargetMode="External" /><Relationship Id="rId2" Type="http://schemas.microsoft.com/office/2011/relationships/chartColorStyle" Target="colors7.xml" /><Relationship Id="rId1" Type="http://schemas.microsoft.com/office/2011/relationships/chartStyle" Target="style7.xml" 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 /><Relationship Id="rId2" Type="http://schemas.microsoft.com/office/2011/relationships/chartColorStyle" Target="colors8.xml" /><Relationship Id="rId1" Type="http://schemas.microsoft.com/office/2011/relationships/chartStyle" Target="style8.xm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600" b="1"/>
              <a:t>Динамика производства и экспорта пшеницы из Украины, млн тонн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Производство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Лист1!$B$2:$F$2</c:f>
              <c:strCache>
                <c:ptCount val="5"/>
                <c:pt idx="0">
                  <c:v>2016/17</c:v>
                </c:pt>
                <c:pt idx="1">
                  <c:v>2017/18</c:v>
                </c:pt>
                <c:pt idx="2">
                  <c:v>2018/19</c:v>
                </c:pt>
                <c:pt idx="3">
                  <c:v>2019/20</c:v>
                </c:pt>
                <c:pt idx="4">
                  <c:v>2020/21*</c:v>
                </c:pt>
              </c:strCache>
            </c:strRef>
          </c:cat>
          <c:val>
            <c:numRef>
              <c:f>Лист1!$B$3:$F$3</c:f>
              <c:numCache>
                <c:formatCode>0.0</c:formatCode>
                <c:ptCount val="5"/>
                <c:pt idx="0">
                  <c:v>26.043400000000002</c:v>
                </c:pt>
                <c:pt idx="1">
                  <c:v>26.157979999999998</c:v>
                </c:pt>
                <c:pt idx="2">
                  <c:v>24.605840000000001</c:v>
                </c:pt>
                <c:pt idx="3">
                  <c:v>28.327859999999998</c:v>
                </c:pt>
                <c:pt idx="4">
                  <c:v>25.186766692720099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63-4462-8CF5-3D5A8F70B846}"/>
            </c:ext>
          </c:extLst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Экспорт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Лист1!$B$2:$F$2</c:f>
              <c:strCache>
                <c:ptCount val="5"/>
                <c:pt idx="0">
                  <c:v>2016/17</c:v>
                </c:pt>
                <c:pt idx="1">
                  <c:v>2017/18</c:v>
                </c:pt>
                <c:pt idx="2">
                  <c:v>2018/19</c:v>
                </c:pt>
                <c:pt idx="3">
                  <c:v>2019/20</c:v>
                </c:pt>
                <c:pt idx="4">
                  <c:v>2020/21*</c:v>
                </c:pt>
              </c:strCache>
            </c:strRef>
          </c:cat>
          <c:val>
            <c:numRef>
              <c:f>Лист1!$B$4:$F$4</c:f>
              <c:numCache>
                <c:formatCode>0.0</c:formatCode>
                <c:ptCount val="5"/>
                <c:pt idx="0">
                  <c:v>17.529623618199999</c:v>
                </c:pt>
                <c:pt idx="1">
                  <c:v>17.089959183999998</c:v>
                </c:pt>
                <c:pt idx="2">
                  <c:v>15.45449719022</c:v>
                </c:pt>
                <c:pt idx="3">
                  <c:v>20.574352218000005</c:v>
                </c:pt>
                <c:pt idx="4">
                  <c:v>17.5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63-4462-8CF5-3D5A8F70B8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57692111"/>
        <c:axId val="1057677967"/>
      </c:barChart>
      <c:catAx>
        <c:axId val="1057692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057677967"/>
        <c:crosses val="autoZero"/>
        <c:auto val="1"/>
        <c:lblAlgn val="ctr"/>
        <c:lblOffset val="100"/>
        <c:noMultiLvlLbl val="0"/>
      </c:catAx>
      <c:valAx>
        <c:axId val="1057677967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0576921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600" b="1"/>
              <a:t>Динамика производства и экспорта</a:t>
            </a:r>
            <a:r>
              <a:rPr lang="ru-RU" sz="1600" b="1" baseline="0"/>
              <a:t> муки</a:t>
            </a:r>
            <a:r>
              <a:rPr lang="ru-RU" sz="1600" b="1"/>
              <a:t> из Украины, тыс. тонн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Лист1!$A$9</c:f>
              <c:strCache>
                <c:ptCount val="1"/>
                <c:pt idx="0">
                  <c:v>Производство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Лист1!$B$8:$F$8</c:f>
              <c:strCache>
                <c:ptCount val="5"/>
                <c:pt idx="0">
                  <c:v>2016/17</c:v>
                </c:pt>
                <c:pt idx="1">
                  <c:v>2017/18</c:v>
                </c:pt>
                <c:pt idx="2">
                  <c:v>2018/19</c:v>
                </c:pt>
                <c:pt idx="3">
                  <c:v>2019/20</c:v>
                </c:pt>
                <c:pt idx="4">
                  <c:v>2020/21*</c:v>
                </c:pt>
              </c:strCache>
            </c:strRef>
          </c:cat>
          <c:val>
            <c:numRef>
              <c:f>Лист1!$B$9:$F$9</c:f>
              <c:numCache>
                <c:formatCode>0.0</c:formatCode>
                <c:ptCount val="5"/>
                <c:pt idx="0">
                  <c:v>2676.5387590465316</c:v>
                </c:pt>
                <c:pt idx="1">
                  <c:v>2531.9767595641292</c:v>
                </c:pt>
                <c:pt idx="2">
                  <c:v>2296.7186806606114</c:v>
                </c:pt>
                <c:pt idx="3">
                  <c:v>2171.686912685992</c:v>
                </c:pt>
                <c:pt idx="4">
                  <c:v>1960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A0-4F3D-8133-47E1AAA80BD1}"/>
            </c:ext>
          </c:extLst>
        </c:ser>
        <c:ser>
          <c:idx val="1"/>
          <c:order val="1"/>
          <c:tx>
            <c:strRef>
              <c:f>Лист1!$A$10</c:f>
              <c:strCache>
                <c:ptCount val="1"/>
                <c:pt idx="0">
                  <c:v>Экспорт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Лист1!$B$8:$F$8</c:f>
              <c:strCache>
                <c:ptCount val="5"/>
                <c:pt idx="0">
                  <c:v>2016/17</c:v>
                </c:pt>
                <c:pt idx="1">
                  <c:v>2017/18</c:v>
                </c:pt>
                <c:pt idx="2">
                  <c:v>2018/19</c:v>
                </c:pt>
                <c:pt idx="3">
                  <c:v>2019/20</c:v>
                </c:pt>
                <c:pt idx="4">
                  <c:v>2020/21*</c:v>
                </c:pt>
              </c:strCache>
            </c:strRef>
          </c:cat>
          <c:val>
            <c:numRef>
              <c:f>Лист1!$B$10:$F$10</c:f>
              <c:numCache>
                <c:formatCode>0.0</c:formatCode>
                <c:ptCount val="5"/>
                <c:pt idx="0">
                  <c:v>402.03407300000003</c:v>
                </c:pt>
                <c:pt idx="1">
                  <c:v>426.64363057999998</c:v>
                </c:pt>
                <c:pt idx="2">
                  <c:v>298.39197390999999</c:v>
                </c:pt>
                <c:pt idx="3">
                  <c:v>326.9212205</c:v>
                </c:pt>
                <c:pt idx="4">
                  <c:v>130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A0-4F3D-8133-47E1AAA80BD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57692111"/>
        <c:axId val="1057677967"/>
      </c:barChart>
      <c:catAx>
        <c:axId val="1057692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057677967"/>
        <c:crosses val="autoZero"/>
        <c:auto val="1"/>
        <c:lblAlgn val="ctr"/>
        <c:lblOffset val="100"/>
        <c:noMultiLvlLbl val="0"/>
      </c:catAx>
      <c:valAx>
        <c:axId val="1057677967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0576921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/>
              <a:t>Динамика производства пшеничной муки, хлеба и макарон в Украине, тыс. тонн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Лист1!$A$21</c:f>
              <c:strCache>
                <c:ptCount val="1"/>
                <c:pt idx="0">
                  <c:v>Производство пшеничной муки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Лист1!$B$20:$F$20</c:f>
              <c:strCache>
                <c:ptCount val="5"/>
                <c:pt idx="0">
                  <c:v>2016/17</c:v>
                </c:pt>
                <c:pt idx="1">
                  <c:v>2017/18</c:v>
                </c:pt>
                <c:pt idx="2">
                  <c:v>2018/19</c:v>
                </c:pt>
                <c:pt idx="3">
                  <c:v>2019/20</c:v>
                </c:pt>
                <c:pt idx="4">
                  <c:v>2020/21*</c:v>
                </c:pt>
              </c:strCache>
            </c:strRef>
          </c:cat>
          <c:val>
            <c:numRef>
              <c:f>Лист1!$B$21:$F$21</c:f>
              <c:numCache>
                <c:formatCode>0.0</c:formatCode>
                <c:ptCount val="5"/>
                <c:pt idx="0">
                  <c:v>1855.806</c:v>
                </c:pt>
                <c:pt idx="1">
                  <c:v>1785.9059999999999</c:v>
                </c:pt>
                <c:pt idx="2">
                  <c:v>1585.0319999999999</c:v>
                </c:pt>
                <c:pt idx="3">
                  <c:v>1526.0096999999989</c:v>
                </c:pt>
                <c:pt idx="4">
                  <c:v>657.53240000000028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68-4A31-8AB8-092ED0F12127}"/>
            </c:ext>
          </c:extLst>
        </c:ser>
        <c:ser>
          <c:idx val="1"/>
          <c:order val="1"/>
          <c:tx>
            <c:strRef>
              <c:f>Лист1!$A$22</c:f>
              <c:strCache>
                <c:ptCount val="1"/>
                <c:pt idx="0">
                  <c:v>Производство хлеба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Лист1!$B$20:$F$20</c:f>
              <c:strCache>
                <c:ptCount val="5"/>
                <c:pt idx="0">
                  <c:v>2016/17</c:v>
                </c:pt>
                <c:pt idx="1">
                  <c:v>2017/18</c:v>
                </c:pt>
                <c:pt idx="2">
                  <c:v>2018/19</c:v>
                </c:pt>
                <c:pt idx="3">
                  <c:v>2019/20</c:v>
                </c:pt>
                <c:pt idx="4">
                  <c:v>2020/21*</c:v>
                </c:pt>
              </c:strCache>
            </c:strRef>
          </c:cat>
          <c:val>
            <c:numRef>
              <c:f>Лист1!$B$22:$F$22</c:f>
              <c:numCache>
                <c:formatCode>0.0</c:formatCode>
                <c:ptCount val="5"/>
                <c:pt idx="0">
                  <c:v>1109.25646825486</c:v>
                </c:pt>
                <c:pt idx="1">
                  <c:v>1020.7963082957541</c:v>
                </c:pt>
                <c:pt idx="2">
                  <c:v>916.56068908135569</c:v>
                </c:pt>
                <c:pt idx="3">
                  <c:v>825.64237599999979</c:v>
                </c:pt>
                <c:pt idx="4">
                  <c:v>391.64101599999992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68-4A31-8AB8-092ED0F12127}"/>
            </c:ext>
          </c:extLst>
        </c:ser>
        <c:ser>
          <c:idx val="2"/>
          <c:order val="2"/>
          <c:tx>
            <c:strRef>
              <c:f>Лист1!$A$23</c:f>
              <c:strCache>
                <c:ptCount val="1"/>
                <c:pt idx="0">
                  <c:v>Производство макарон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0"/>
                  <c:y val="1.44927536231882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68-4A31-8AB8-092ED0F121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Лист1!$B$20:$F$20</c:f>
              <c:strCache>
                <c:ptCount val="5"/>
                <c:pt idx="0">
                  <c:v>2016/17</c:v>
                </c:pt>
                <c:pt idx="1">
                  <c:v>2017/18</c:v>
                </c:pt>
                <c:pt idx="2">
                  <c:v>2018/19</c:v>
                </c:pt>
                <c:pt idx="3">
                  <c:v>2019/20</c:v>
                </c:pt>
                <c:pt idx="4">
                  <c:v>2020/21*</c:v>
                </c:pt>
              </c:strCache>
            </c:strRef>
          </c:cat>
          <c:val>
            <c:numRef>
              <c:f>Лист1!$B$23:$F$23</c:f>
              <c:numCache>
                <c:formatCode>0.0</c:formatCode>
                <c:ptCount val="5"/>
                <c:pt idx="0">
                  <c:v>85.072519089082391</c:v>
                </c:pt>
                <c:pt idx="1">
                  <c:v>71.031004048099533</c:v>
                </c:pt>
                <c:pt idx="2">
                  <c:v>89.69488432856356</c:v>
                </c:pt>
                <c:pt idx="3">
                  <c:v>73.810880000000012</c:v>
                </c:pt>
                <c:pt idx="4">
                  <c:v>35.608871999999998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568-4A31-8AB8-092ED0F1212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57691695"/>
        <c:axId val="1057672975"/>
      </c:barChart>
      <c:catAx>
        <c:axId val="1057691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057672975"/>
        <c:crosses val="autoZero"/>
        <c:auto val="1"/>
        <c:lblAlgn val="ctr"/>
        <c:lblOffset val="100"/>
        <c:noMultiLvlLbl val="0"/>
      </c:catAx>
      <c:valAx>
        <c:axId val="1057672975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0576916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/>
              <a:t>Тыс. тонн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Лист1!$A$41</c:f>
              <c:strCache>
                <c:ptCount val="1"/>
                <c:pt idx="0">
                  <c:v>Экспорт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Лист1!$B$40:$D$40</c:f>
              <c:numCache>
                <c:formatCode>0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Лист1!$B$41:$D$41</c:f>
              <c:numCache>
                <c:formatCode>0.0</c:formatCode>
                <c:ptCount val="3"/>
                <c:pt idx="0">
                  <c:v>10.434861438386669</c:v>
                </c:pt>
                <c:pt idx="1">
                  <c:v>10.380092466800003</c:v>
                </c:pt>
                <c:pt idx="2">
                  <c:v>10.790256477064998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88-40FF-A0FB-20D5E052A824}"/>
            </c:ext>
          </c:extLst>
        </c:ser>
        <c:ser>
          <c:idx val="1"/>
          <c:order val="1"/>
          <c:tx>
            <c:strRef>
              <c:f>Лист1!$A$42</c:f>
              <c:strCache>
                <c:ptCount val="1"/>
                <c:pt idx="0">
                  <c:v>Импорт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Лист1!$B$40:$D$40</c:f>
              <c:numCache>
                <c:formatCode>0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Лист1!$B$42:$D$42</c:f>
              <c:numCache>
                <c:formatCode>0.0</c:formatCode>
                <c:ptCount val="3"/>
                <c:pt idx="0">
                  <c:v>1.8764179400450003</c:v>
                </c:pt>
                <c:pt idx="1">
                  <c:v>2.5940265188900007</c:v>
                </c:pt>
                <c:pt idx="2">
                  <c:v>3.129562565007999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88-40FF-A0FB-20D5E052A82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21790255"/>
        <c:axId val="2021808975"/>
      </c:barChart>
      <c:catAx>
        <c:axId val="2021790255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021808975"/>
        <c:crosses val="autoZero"/>
        <c:auto val="1"/>
        <c:lblAlgn val="ctr"/>
        <c:lblOffset val="100"/>
        <c:noMultiLvlLbl val="0"/>
      </c:catAx>
      <c:valAx>
        <c:axId val="2021808975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2021790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/>
              <a:t>Млн </a:t>
            </a:r>
            <a:r>
              <a:rPr lang="en-US" sz="1400" b="1" dirty="0"/>
              <a:t>USD</a:t>
            </a:r>
            <a:endParaRPr lang="ru-RU" sz="14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Лист1!$F$41</c:f>
              <c:strCache>
                <c:ptCount val="1"/>
                <c:pt idx="0">
                  <c:v>Экспорт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Лист1!$G$40:$I$40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Лист1!$G$41:$I$41</c:f>
              <c:numCache>
                <c:formatCode>0.0</c:formatCode>
                <c:ptCount val="3"/>
                <c:pt idx="0">
                  <c:v>153.45129728999999</c:v>
                </c:pt>
                <c:pt idx="1">
                  <c:v>173.95051446000005</c:v>
                </c:pt>
                <c:pt idx="2">
                  <c:v>198.11251056999998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A6-4D99-A627-CAACF727CDE3}"/>
            </c:ext>
          </c:extLst>
        </c:ser>
        <c:ser>
          <c:idx val="1"/>
          <c:order val="1"/>
          <c:tx>
            <c:strRef>
              <c:f>Лист1!$F$42</c:f>
              <c:strCache>
                <c:ptCount val="1"/>
                <c:pt idx="0">
                  <c:v>Импорт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Лист1!$G$40:$I$40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Лист1!$G$42:$I$42</c:f>
              <c:numCache>
                <c:formatCode>0.0</c:formatCode>
                <c:ptCount val="3"/>
                <c:pt idx="0">
                  <c:v>56.908538299999996</c:v>
                </c:pt>
                <c:pt idx="1">
                  <c:v>81.705517659999998</c:v>
                </c:pt>
                <c:pt idx="2">
                  <c:v>101.06920199000001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A6-4D99-A627-CAACF727CDE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21790255"/>
        <c:axId val="2021808975"/>
      </c:barChart>
      <c:catAx>
        <c:axId val="2021790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021808975"/>
        <c:crosses val="autoZero"/>
        <c:auto val="1"/>
        <c:lblAlgn val="ctr"/>
        <c:lblOffset val="100"/>
        <c:noMultiLvlLbl val="0"/>
      </c:catAx>
      <c:valAx>
        <c:axId val="2021808975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2021790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/>
              <a:t>Тыс. тонн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Лист1!$A$47</c:f>
              <c:strCache>
                <c:ptCount val="1"/>
                <c:pt idx="0">
                  <c:v>Экспорт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Лист1!$B$46:$D$46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Лист1!$B$47:$D$47</c:f>
              <c:numCache>
                <c:formatCode>0.0</c:formatCode>
                <c:ptCount val="3"/>
                <c:pt idx="0">
                  <c:v>1.6278408800000002</c:v>
                </c:pt>
                <c:pt idx="1">
                  <c:v>1.1882415</c:v>
                </c:pt>
                <c:pt idx="2">
                  <c:v>1.6089192960000001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AE-4E02-8AE0-75D43950ECDD}"/>
            </c:ext>
          </c:extLst>
        </c:ser>
        <c:ser>
          <c:idx val="1"/>
          <c:order val="1"/>
          <c:tx>
            <c:strRef>
              <c:f>Лист1!$A$48</c:f>
              <c:strCache>
                <c:ptCount val="1"/>
                <c:pt idx="0">
                  <c:v>Импорт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Лист1!$B$46:$D$46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Лист1!$B$48:$D$48</c:f>
              <c:numCache>
                <c:formatCode>0.0</c:formatCode>
                <c:ptCount val="3"/>
                <c:pt idx="0">
                  <c:v>1.7175784740000004</c:v>
                </c:pt>
                <c:pt idx="1">
                  <c:v>2.6278108490000003</c:v>
                </c:pt>
                <c:pt idx="2">
                  <c:v>2.7703254450000001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AE-4E02-8AE0-75D43950ECD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21790255"/>
        <c:axId val="2021808975"/>
      </c:barChart>
      <c:catAx>
        <c:axId val="2021790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021808975"/>
        <c:crosses val="autoZero"/>
        <c:auto val="1"/>
        <c:lblAlgn val="ctr"/>
        <c:lblOffset val="100"/>
        <c:noMultiLvlLbl val="0"/>
      </c:catAx>
      <c:valAx>
        <c:axId val="2021808975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2021790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uk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/>
              <a:t>Млн </a:t>
            </a:r>
            <a:r>
              <a:rPr lang="en-US" sz="1400" b="1"/>
              <a:t>USD</a:t>
            </a:r>
            <a:endParaRPr lang="ru-RU" sz="14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Лист1!$F$47</c:f>
              <c:strCache>
                <c:ptCount val="1"/>
                <c:pt idx="0">
                  <c:v>Экспорт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Лист1!$G$46:$I$46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Лист1!$G$47:$I$47</c:f>
              <c:numCache>
                <c:formatCode>0.0</c:formatCode>
                <c:ptCount val="3"/>
                <c:pt idx="0">
                  <c:v>2.1448125300000003</c:v>
                </c:pt>
                <c:pt idx="1">
                  <c:v>1.1450645800000001</c:v>
                </c:pt>
                <c:pt idx="2">
                  <c:v>1.4219064399999999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0C-482D-AFBC-A77427C81A7F}"/>
            </c:ext>
          </c:extLst>
        </c:ser>
        <c:ser>
          <c:idx val="1"/>
          <c:order val="1"/>
          <c:tx>
            <c:strRef>
              <c:f>Лист1!$F$48</c:f>
              <c:strCache>
                <c:ptCount val="1"/>
                <c:pt idx="0">
                  <c:v>Импорт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Лист1!$G$46:$I$46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Лист1!$G$48:$I$48</c:f>
              <c:numCache>
                <c:formatCode>0.0</c:formatCode>
                <c:ptCount val="3"/>
                <c:pt idx="0">
                  <c:v>3.9301348799999993</c:v>
                </c:pt>
                <c:pt idx="1">
                  <c:v>5.5814615400000003</c:v>
                </c:pt>
                <c:pt idx="2">
                  <c:v>5.874639740000001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0C-482D-AFBC-A77427C81A7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21790255"/>
        <c:axId val="2021808975"/>
      </c:barChart>
      <c:catAx>
        <c:axId val="2021790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021808975"/>
        <c:crosses val="autoZero"/>
        <c:auto val="1"/>
        <c:lblAlgn val="ctr"/>
        <c:lblOffset val="100"/>
        <c:noMultiLvlLbl val="0"/>
      </c:catAx>
      <c:valAx>
        <c:axId val="2021808975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2021790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uk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600" b="1"/>
              <a:t>Динами внутренних цен на продовольственную пшеницу и пшеничную муку в Украине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>
        <c:manualLayout>
          <c:layoutTarget val="inner"/>
          <c:xMode val="edge"/>
          <c:yMode val="edge"/>
          <c:x val="8.2911013335636108E-2"/>
          <c:y val="0.10657651593767331"/>
          <c:w val="0.88025671784446347"/>
          <c:h val="0.69385820650649599"/>
        </c:manualLayout>
      </c:layout>
      <c:barChart>
        <c:barDir val="col"/>
        <c:grouping val="clustered"/>
        <c:varyColors val="0"/>
        <c:ser>
          <c:idx val="3"/>
          <c:order val="3"/>
          <c:tx>
            <c:strRef>
              <c:f>Цены!$H$1</c:f>
              <c:strCache>
                <c:ptCount val="1"/>
                <c:pt idx="0">
                  <c:v>серый фон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multiLvlStrRef>
              <c:f>Цены!$A$2:$B$86</c:f>
              <c:multiLvlStrCache>
                <c:ptCount val="84"/>
                <c:lvl>
                  <c:pt idx="0">
                    <c:v>июл.</c:v>
                  </c:pt>
                  <c:pt idx="4">
                    <c:v>авг.</c:v>
                  </c:pt>
                  <c:pt idx="9">
                    <c:v>сен.</c:v>
                  </c:pt>
                  <c:pt idx="13">
                    <c:v>окт.</c:v>
                  </c:pt>
                  <c:pt idx="17">
                    <c:v>ноя.</c:v>
                  </c:pt>
                  <c:pt idx="22">
                    <c:v>дек.</c:v>
                  </c:pt>
                  <c:pt idx="26">
                    <c:v>янв.</c:v>
                  </c:pt>
                  <c:pt idx="31">
                    <c:v>фев.</c:v>
                  </c:pt>
                  <c:pt idx="35">
                    <c:v>мар.</c:v>
                  </c:pt>
                  <c:pt idx="39">
                    <c:v>апр.</c:v>
                  </c:pt>
                  <c:pt idx="43">
                    <c:v>май</c:v>
                  </c:pt>
                  <c:pt idx="48">
                    <c:v>июн.</c:v>
                  </c:pt>
                  <c:pt idx="52">
                    <c:v>июл.</c:v>
                  </c:pt>
                  <c:pt idx="57">
                    <c:v>авг.</c:v>
                  </c:pt>
                  <c:pt idx="61">
                    <c:v>сен.</c:v>
                  </c:pt>
                  <c:pt idx="65">
                    <c:v>окт.</c:v>
                  </c:pt>
                  <c:pt idx="70">
                    <c:v>ноя.</c:v>
                  </c:pt>
                  <c:pt idx="74">
                    <c:v>дек.</c:v>
                  </c:pt>
                  <c:pt idx="78">
                    <c:v>янв.</c:v>
                  </c:pt>
                  <c:pt idx="83">
                    <c:v>фев.</c:v>
                  </c:pt>
                </c:lvl>
                <c:lvl>
                  <c:pt idx="0">
                    <c:v>2019/20</c:v>
                  </c:pt>
                  <c:pt idx="52">
                    <c:v>2020/21</c:v>
                  </c:pt>
                </c:lvl>
              </c:multiLvlStrCache>
            </c:multiLvlStrRef>
          </c:cat>
          <c:val>
            <c:numRef>
              <c:f>Цены!$H$2:$H$86</c:f>
              <c:numCache>
                <c:formatCode>General</c:formatCode>
                <c:ptCount val="85"/>
                <c:pt idx="0">
                  <c:v>13000</c:v>
                </c:pt>
                <c:pt idx="1">
                  <c:v>13000</c:v>
                </c:pt>
                <c:pt idx="2">
                  <c:v>13000</c:v>
                </c:pt>
                <c:pt idx="3">
                  <c:v>13000</c:v>
                </c:pt>
                <c:pt idx="4">
                  <c:v>13000</c:v>
                </c:pt>
                <c:pt idx="5">
                  <c:v>13000</c:v>
                </c:pt>
                <c:pt idx="6">
                  <c:v>13000</c:v>
                </c:pt>
                <c:pt idx="7">
                  <c:v>13000</c:v>
                </c:pt>
                <c:pt idx="8">
                  <c:v>13000</c:v>
                </c:pt>
                <c:pt idx="9">
                  <c:v>13000</c:v>
                </c:pt>
                <c:pt idx="10">
                  <c:v>13000</c:v>
                </c:pt>
                <c:pt idx="11">
                  <c:v>13000</c:v>
                </c:pt>
                <c:pt idx="12">
                  <c:v>13000</c:v>
                </c:pt>
                <c:pt idx="13">
                  <c:v>13000</c:v>
                </c:pt>
                <c:pt idx="14">
                  <c:v>13000</c:v>
                </c:pt>
                <c:pt idx="15">
                  <c:v>13000</c:v>
                </c:pt>
                <c:pt idx="16">
                  <c:v>13000</c:v>
                </c:pt>
                <c:pt idx="17">
                  <c:v>13000</c:v>
                </c:pt>
                <c:pt idx="18">
                  <c:v>13000</c:v>
                </c:pt>
                <c:pt idx="19">
                  <c:v>13000</c:v>
                </c:pt>
                <c:pt idx="20">
                  <c:v>13000</c:v>
                </c:pt>
                <c:pt idx="21">
                  <c:v>13000</c:v>
                </c:pt>
                <c:pt idx="22">
                  <c:v>13000</c:v>
                </c:pt>
                <c:pt idx="23">
                  <c:v>13000</c:v>
                </c:pt>
                <c:pt idx="24">
                  <c:v>13000</c:v>
                </c:pt>
                <c:pt idx="25">
                  <c:v>13000</c:v>
                </c:pt>
                <c:pt idx="26">
                  <c:v>13000</c:v>
                </c:pt>
                <c:pt idx="27">
                  <c:v>13000</c:v>
                </c:pt>
                <c:pt idx="28">
                  <c:v>13000</c:v>
                </c:pt>
                <c:pt idx="29">
                  <c:v>13000</c:v>
                </c:pt>
                <c:pt idx="30">
                  <c:v>13000</c:v>
                </c:pt>
                <c:pt idx="31">
                  <c:v>13000</c:v>
                </c:pt>
                <c:pt idx="32">
                  <c:v>13000</c:v>
                </c:pt>
                <c:pt idx="33">
                  <c:v>13000</c:v>
                </c:pt>
                <c:pt idx="34">
                  <c:v>13000</c:v>
                </c:pt>
                <c:pt idx="35">
                  <c:v>13000</c:v>
                </c:pt>
                <c:pt idx="36">
                  <c:v>13000</c:v>
                </c:pt>
                <c:pt idx="37">
                  <c:v>13000</c:v>
                </c:pt>
                <c:pt idx="38">
                  <c:v>13000</c:v>
                </c:pt>
                <c:pt idx="39">
                  <c:v>13000</c:v>
                </c:pt>
                <c:pt idx="40">
                  <c:v>13000</c:v>
                </c:pt>
                <c:pt idx="41">
                  <c:v>13000</c:v>
                </c:pt>
                <c:pt idx="42">
                  <c:v>13000</c:v>
                </c:pt>
                <c:pt idx="43">
                  <c:v>13000</c:v>
                </c:pt>
                <c:pt idx="44">
                  <c:v>13000</c:v>
                </c:pt>
                <c:pt idx="45">
                  <c:v>13000</c:v>
                </c:pt>
                <c:pt idx="46">
                  <c:v>13000</c:v>
                </c:pt>
                <c:pt idx="47">
                  <c:v>13000</c:v>
                </c:pt>
                <c:pt idx="48">
                  <c:v>13000</c:v>
                </c:pt>
                <c:pt idx="49">
                  <c:v>13000</c:v>
                </c:pt>
                <c:pt idx="50">
                  <c:v>13000</c:v>
                </c:pt>
                <c:pt idx="51">
                  <c:v>13000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2A-4902-BF48-A8BE1A4FDB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057693359"/>
        <c:axId val="1057675471"/>
      </c:barChart>
      <c:lineChart>
        <c:grouping val="standard"/>
        <c:varyColors val="0"/>
        <c:ser>
          <c:idx val="0"/>
          <c:order val="0"/>
          <c:tx>
            <c:strRef>
              <c:f>Цены!$D$1</c:f>
              <c:strCache>
                <c:ptCount val="1"/>
                <c:pt idx="0">
                  <c:v>Пшеница 2 кл. (спрос СРТ, грн/т)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2A-4902-BF48-A8BE1A4FDB76}"/>
                </c:ext>
              </c:extLst>
            </c:dLbl>
            <c:dLbl>
              <c:idx val="84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2A-4902-BF48-A8BE1A4FDB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Цены!$A$2:$B$86</c:f>
              <c:multiLvlStrCache>
                <c:ptCount val="84"/>
                <c:lvl>
                  <c:pt idx="0">
                    <c:v>июл.</c:v>
                  </c:pt>
                  <c:pt idx="4">
                    <c:v>авг.</c:v>
                  </c:pt>
                  <c:pt idx="9">
                    <c:v>сен.</c:v>
                  </c:pt>
                  <c:pt idx="13">
                    <c:v>окт.</c:v>
                  </c:pt>
                  <c:pt idx="17">
                    <c:v>ноя.</c:v>
                  </c:pt>
                  <c:pt idx="22">
                    <c:v>дек.</c:v>
                  </c:pt>
                  <c:pt idx="26">
                    <c:v>янв.</c:v>
                  </c:pt>
                  <c:pt idx="31">
                    <c:v>фев.</c:v>
                  </c:pt>
                  <c:pt idx="35">
                    <c:v>мар.</c:v>
                  </c:pt>
                  <c:pt idx="39">
                    <c:v>апр.</c:v>
                  </c:pt>
                  <c:pt idx="43">
                    <c:v>май</c:v>
                  </c:pt>
                  <c:pt idx="48">
                    <c:v>июн.</c:v>
                  </c:pt>
                  <c:pt idx="52">
                    <c:v>июл.</c:v>
                  </c:pt>
                  <c:pt idx="57">
                    <c:v>авг.</c:v>
                  </c:pt>
                  <c:pt idx="61">
                    <c:v>сен.</c:v>
                  </c:pt>
                  <c:pt idx="65">
                    <c:v>окт.</c:v>
                  </c:pt>
                  <c:pt idx="70">
                    <c:v>ноя.</c:v>
                  </c:pt>
                  <c:pt idx="74">
                    <c:v>дек.</c:v>
                  </c:pt>
                  <c:pt idx="78">
                    <c:v>янв.</c:v>
                  </c:pt>
                  <c:pt idx="83">
                    <c:v>фев.</c:v>
                  </c:pt>
                </c:lvl>
                <c:lvl>
                  <c:pt idx="0">
                    <c:v>2019/20</c:v>
                  </c:pt>
                  <c:pt idx="52">
                    <c:v>2020/21</c:v>
                  </c:pt>
                </c:lvl>
              </c:multiLvlStrCache>
            </c:multiLvlStrRef>
          </c:cat>
          <c:val>
            <c:numRef>
              <c:f>Цены!$D$2:$D$86</c:f>
              <c:numCache>
                <c:formatCode>General</c:formatCode>
                <c:ptCount val="85"/>
                <c:pt idx="0">
                  <c:v>5600</c:v>
                </c:pt>
                <c:pt idx="1">
                  <c:v>5500</c:v>
                </c:pt>
                <c:pt idx="2">
                  <c:v>5500</c:v>
                </c:pt>
                <c:pt idx="3">
                  <c:v>5500</c:v>
                </c:pt>
                <c:pt idx="4">
                  <c:v>4750</c:v>
                </c:pt>
                <c:pt idx="5">
                  <c:v>4800</c:v>
                </c:pt>
                <c:pt idx="6">
                  <c:v>4750</c:v>
                </c:pt>
                <c:pt idx="7">
                  <c:v>4650</c:v>
                </c:pt>
                <c:pt idx="8">
                  <c:v>4600</c:v>
                </c:pt>
                <c:pt idx="9">
                  <c:v>4500</c:v>
                </c:pt>
                <c:pt idx="10">
                  <c:v>4500</c:v>
                </c:pt>
                <c:pt idx="11">
                  <c:v>4450</c:v>
                </c:pt>
                <c:pt idx="12">
                  <c:v>4400</c:v>
                </c:pt>
                <c:pt idx="13">
                  <c:v>4400</c:v>
                </c:pt>
                <c:pt idx="14">
                  <c:v>4500</c:v>
                </c:pt>
                <c:pt idx="15">
                  <c:v>4550</c:v>
                </c:pt>
                <c:pt idx="16">
                  <c:v>4700</c:v>
                </c:pt>
                <c:pt idx="17">
                  <c:v>4750</c:v>
                </c:pt>
                <c:pt idx="18">
                  <c:v>4800</c:v>
                </c:pt>
                <c:pt idx="19">
                  <c:v>4840</c:v>
                </c:pt>
                <c:pt idx="20">
                  <c:v>4860</c:v>
                </c:pt>
                <c:pt idx="21">
                  <c:v>4900</c:v>
                </c:pt>
                <c:pt idx="22">
                  <c:v>5000</c:v>
                </c:pt>
                <c:pt idx="23">
                  <c:v>5000</c:v>
                </c:pt>
                <c:pt idx="24">
                  <c:v>5050</c:v>
                </c:pt>
                <c:pt idx="25">
                  <c:v>5050</c:v>
                </c:pt>
                <c:pt idx="26">
                  <c:v>5050</c:v>
                </c:pt>
                <c:pt idx="27">
                  <c:v>5150</c:v>
                </c:pt>
                <c:pt idx="28">
                  <c:v>5250</c:v>
                </c:pt>
                <c:pt idx="29">
                  <c:v>5400</c:v>
                </c:pt>
                <c:pt idx="30">
                  <c:v>5550</c:v>
                </c:pt>
                <c:pt idx="31">
                  <c:v>5500</c:v>
                </c:pt>
                <c:pt idx="32">
                  <c:v>5400</c:v>
                </c:pt>
                <c:pt idx="33">
                  <c:v>5450</c:v>
                </c:pt>
                <c:pt idx="34">
                  <c:v>5400</c:v>
                </c:pt>
                <c:pt idx="35">
                  <c:v>5300</c:v>
                </c:pt>
                <c:pt idx="36">
                  <c:v>5400</c:v>
                </c:pt>
                <c:pt idx="37">
                  <c:v>5450</c:v>
                </c:pt>
                <c:pt idx="38">
                  <c:v>5750</c:v>
                </c:pt>
                <c:pt idx="39">
                  <c:v>6050</c:v>
                </c:pt>
                <c:pt idx="40">
                  <c:v>6050</c:v>
                </c:pt>
                <c:pt idx="41">
                  <c:v>6150</c:v>
                </c:pt>
                <c:pt idx="42">
                  <c:v>6100</c:v>
                </c:pt>
                <c:pt idx="43">
                  <c:v>6100</c:v>
                </c:pt>
                <c:pt idx="44">
                  <c:v>6100</c:v>
                </c:pt>
                <c:pt idx="45">
                  <c:v>6100</c:v>
                </c:pt>
                <c:pt idx="46">
                  <c:v>6000</c:v>
                </c:pt>
                <c:pt idx="47">
                  <c:v>6050</c:v>
                </c:pt>
                <c:pt idx="48">
                  <c:v>6050</c:v>
                </c:pt>
                <c:pt idx="49">
                  <c:v>6050</c:v>
                </c:pt>
                <c:pt idx="50">
                  <c:v>6050</c:v>
                </c:pt>
                <c:pt idx="51">
                  <c:v>6050</c:v>
                </c:pt>
                <c:pt idx="52">
                  <c:v>5900</c:v>
                </c:pt>
                <c:pt idx="53">
                  <c:v>5900</c:v>
                </c:pt>
                <c:pt idx="54">
                  <c:v>5900</c:v>
                </c:pt>
                <c:pt idx="55">
                  <c:v>5950</c:v>
                </c:pt>
                <c:pt idx="56">
                  <c:v>5950</c:v>
                </c:pt>
                <c:pt idx="57">
                  <c:v>6000</c:v>
                </c:pt>
                <c:pt idx="58">
                  <c:v>5850</c:v>
                </c:pt>
                <c:pt idx="59">
                  <c:v>5850</c:v>
                </c:pt>
                <c:pt idx="60">
                  <c:v>5950</c:v>
                </c:pt>
                <c:pt idx="61">
                  <c:v>6100</c:v>
                </c:pt>
                <c:pt idx="62">
                  <c:v>6500</c:v>
                </c:pt>
                <c:pt idx="63">
                  <c:v>6750</c:v>
                </c:pt>
                <c:pt idx="64">
                  <c:v>7050</c:v>
                </c:pt>
                <c:pt idx="65">
                  <c:v>7050</c:v>
                </c:pt>
                <c:pt idx="66">
                  <c:v>7200</c:v>
                </c:pt>
                <c:pt idx="67">
                  <c:v>7500</c:v>
                </c:pt>
                <c:pt idx="68">
                  <c:v>7800</c:v>
                </c:pt>
                <c:pt idx="69">
                  <c:v>7850</c:v>
                </c:pt>
                <c:pt idx="70">
                  <c:v>7900</c:v>
                </c:pt>
                <c:pt idx="71">
                  <c:v>7900</c:v>
                </c:pt>
                <c:pt idx="72">
                  <c:v>7800</c:v>
                </c:pt>
                <c:pt idx="73">
                  <c:v>7800</c:v>
                </c:pt>
                <c:pt idx="74">
                  <c:v>7700</c:v>
                </c:pt>
                <c:pt idx="75">
                  <c:v>7650</c:v>
                </c:pt>
                <c:pt idx="76">
                  <c:v>7750</c:v>
                </c:pt>
                <c:pt idx="77">
                  <c:v>7900</c:v>
                </c:pt>
                <c:pt idx="78">
                  <c:v>7950</c:v>
                </c:pt>
                <c:pt idx="79">
                  <c:v>8100</c:v>
                </c:pt>
                <c:pt idx="80">
                  <c:v>8600</c:v>
                </c:pt>
                <c:pt idx="81">
                  <c:v>8900</c:v>
                </c:pt>
                <c:pt idx="82">
                  <c:v>8950</c:v>
                </c:pt>
                <c:pt idx="83">
                  <c:v>8800</c:v>
                </c:pt>
                <c:pt idx="84">
                  <c:v>8700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A2A-4902-BF48-A8BE1A4FDB76}"/>
            </c:ext>
          </c:extLst>
        </c:ser>
        <c:ser>
          <c:idx val="1"/>
          <c:order val="1"/>
          <c:tx>
            <c:strRef>
              <c:f>Цены!$F$1</c:f>
              <c:strCache>
                <c:ptCount val="1"/>
                <c:pt idx="0">
                  <c:v>Мука пшеничная в/с (предложение EXW, грн/т)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2A-4902-BF48-A8BE1A4FDB76}"/>
                </c:ext>
              </c:extLst>
            </c:dLbl>
            <c:dLbl>
              <c:idx val="8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2A-4902-BF48-A8BE1A4FDB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Цены!$A$2:$B$86</c:f>
              <c:multiLvlStrCache>
                <c:ptCount val="84"/>
                <c:lvl>
                  <c:pt idx="0">
                    <c:v>июл.</c:v>
                  </c:pt>
                  <c:pt idx="4">
                    <c:v>авг.</c:v>
                  </c:pt>
                  <c:pt idx="9">
                    <c:v>сен.</c:v>
                  </c:pt>
                  <c:pt idx="13">
                    <c:v>окт.</c:v>
                  </c:pt>
                  <c:pt idx="17">
                    <c:v>ноя.</c:v>
                  </c:pt>
                  <c:pt idx="22">
                    <c:v>дек.</c:v>
                  </c:pt>
                  <c:pt idx="26">
                    <c:v>янв.</c:v>
                  </c:pt>
                  <c:pt idx="31">
                    <c:v>фев.</c:v>
                  </c:pt>
                  <c:pt idx="35">
                    <c:v>мар.</c:v>
                  </c:pt>
                  <c:pt idx="39">
                    <c:v>апр.</c:v>
                  </c:pt>
                  <c:pt idx="43">
                    <c:v>май</c:v>
                  </c:pt>
                  <c:pt idx="48">
                    <c:v>июн.</c:v>
                  </c:pt>
                  <c:pt idx="52">
                    <c:v>июл.</c:v>
                  </c:pt>
                  <c:pt idx="57">
                    <c:v>авг.</c:v>
                  </c:pt>
                  <c:pt idx="61">
                    <c:v>сен.</c:v>
                  </c:pt>
                  <c:pt idx="65">
                    <c:v>окт.</c:v>
                  </c:pt>
                  <c:pt idx="70">
                    <c:v>ноя.</c:v>
                  </c:pt>
                  <c:pt idx="74">
                    <c:v>дек.</c:v>
                  </c:pt>
                  <c:pt idx="78">
                    <c:v>янв.</c:v>
                  </c:pt>
                  <c:pt idx="83">
                    <c:v>фев.</c:v>
                  </c:pt>
                </c:lvl>
                <c:lvl>
                  <c:pt idx="0">
                    <c:v>2019/20</c:v>
                  </c:pt>
                  <c:pt idx="52">
                    <c:v>2020/21</c:v>
                  </c:pt>
                </c:lvl>
              </c:multiLvlStrCache>
            </c:multiLvlStrRef>
          </c:cat>
          <c:val>
            <c:numRef>
              <c:f>Цены!$F$2:$F$86</c:f>
              <c:numCache>
                <c:formatCode>General</c:formatCode>
                <c:ptCount val="85"/>
                <c:pt idx="0">
                  <c:v>8550</c:v>
                </c:pt>
                <c:pt idx="1">
                  <c:v>8500</c:v>
                </c:pt>
                <c:pt idx="2">
                  <c:v>8450</c:v>
                </c:pt>
                <c:pt idx="3">
                  <c:v>8400</c:v>
                </c:pt>
                <c:pt idx="4">
                  <c:v>8400</c:v>
                </c:pt>
                <c:pt idx="5">
                  <c:v>8350</c:v>
                </c:pt>
                <c:pt idx="6">
                  <c:v>8250</c:v>
                </c:pt>
                <c:pt idx="7">
                  <c:v>8200</c:v>
                </c:pt>
                <c:pt idx="8">
                  <c:v>8200</c:v>
                </c:pt>
                <c:pt idx="9">
                  <c:v>8100</c:v>
                </c:pt>
                <c:pt idx="10">
                  <c:v>8050</c:v>
                </c:pt>
                <c:pt idx="11">
                  <c:v>7850</c:v>
                </c:pt>
                <c:pt idx="12">
                  <c:v>7800</c:v>
                </c:pt>
                <c:pt idx="13">
                  <c:v>7750</c:v>
                </c:pt>
                <c:pt idx="14">
                  <c:v>7700</c:v>
                </c:pt>
                <c:pt idx="15">
                  <c:v>7650</c:v>
                </c:pt>
                <c:pt idx="16">
                  <c:v>7600</c:v>
                </c:pt>
                <c:pt idx="17">
                  <c:v>7600</c:v>
                </c:pt>
                <c:pt idx="18">
                  <c:v>7850</c:v>
                </c:pt>
                <c:pt idx="19">
                  <c:v>7900</c:v>
                </c:pt>
                <c:pt idx="20">
                  <c:v>7800</c:v>
                </c:pt>
                <c:pt idx="21">
                  <c:v>7650</c:v>
                </c:pt>
                <c:pt idx="22">
                  <c:v>7650</c:v>
                </c:pt>
                <c:pt idx="23">
                  <c:v>7650</c:v>
                </c:pt>
                <c:pt idx="24">
                  <c:v>7650</c:v>
                </c:pt>
                <c:pt idx="25">
                  <c:v>7650</c:v>
                </c:pt>
                <c:pt idx="26">
                  <c:v>7650</c:v>
                </c:pt>
                <c:pt idx="27">
                  <c:v>7650</c:v>
                </c:pt>
                <c:pt idx="28">
                  <c:v>8100</c:v>
                </c:pt>
                <c:pt idx="29">
                  <c:v>8400</c:v>
                </c:pt>
                <c:pt idx="30">
                  <c:v>8600</c:v>
                </c:pt>
                <c:pt idx="31">
                  <c:v>8600</c:v>
                </c:pt>
                <c:pt idx="32">
                  <c:v>8600</c:v>
                </c:pt>
                <c:pt idx="33">
                  <c:v>8600</c:v>
                </c:pt>
                <c:pt idx="34">
                  <c:v>8400</c:v>
                </c:pt>
                <c:pt idx="35">
                  <c:v>8300</c:v>
                </c:pt>
                <c:pt idx="36">
                  <c:v>8300</c:v>
                </c:pt>
                <c:pt idx="37">
                  <c:v>8600</c:v>
                </c:pt>
                <c:pt idx="38">
                  <c:v>8800</c:v>
                </c:pt>
                <c:pt idx="39">
                  <c:v>8900</c:v>
                </c:pt>
                <c:pt idx="40">
                  <c:v>8950</c:v>
                </c:pt>
                <c:pt idx="41">
                  <c:v>8950</c:v>
                </c:pt>
                <c:pt idx="42">
                  <c:v>8850</c:v>
                </c:pt>
                <c:pt idx="43">
                  <c:v>8800</c:v>
                </c:pt>
                <c:pt idx="44">
                  <c:v>8800</c:v>
                </c:pt>
                <c:pt idx="45">
                  <c:v>8650</c:v>
                </c:pt>
                <c:pt idx="46">
                  <c:v>8600</c:v>
                </c:pt>
                <c:pt idx="47">
                  <c:v>8550</c:v>
                </c:pt>
                <c:pt idx="48">
                  <c:v>8550</c:v>
                </c:pt>
                <c:pt idx="49">
                  <c:v>8550</c:v>
                </c:pt>
                <c:pt idx="50">
                  <c:v>8550</c:v>
                </c:pt>
                <c:pt idx="51">
                  <c:v>8450</c:v>
                </c:pt>
                <c:pt idx="52">
                  <c:v>8350</c:v>
                </c:pt>
                <c:pt idx="53">
                  <c:v>8350</c:v>
                </c:pt>
                <c:pt idx="54">
                  <c:v>8350</c:v>
                </c:pt>
                <c:pt idx="55">
                  <c:v>8200</c:v>
                </c:pt>
                <c:pt idx="56">
                  <c:v>8200</c:v>
                </c:pt>
                <c:pt idx="57">
                  <c:v>8200</c:v>
                </c:pt>
                <c:pt idx="58">
                  <c:v>8150</c:v>
                </c:pt>
                <c:pt idx="59">
                  <c:v>8150</c:v>
                </c:pt>
                <c:pt idx="60">
                  <c:v>8100</c:v>
                </c:pt>
                <c:pt idx="61">
                  <c:v>8100</c:v>
                </c:pt>
                <c:pt idx="62">
                  <c:v>8100</c:v>
                </c:pt>
                <c:pt idx="63">
                  <c:v>8450</c:v>
                </c:pt>
                <c:pt idx="64">
                  <c:v>9150</c:v>
                </c:pt>
                <c:pt idx="65">
                  <c:v>9350</c:v>
                </c:pt>
                <c:pt idx="66">
                  <c:v>9500</c:v>
                </c:pt>
                <c:pt idx="67">
                  <c:v>9750</c:v>
                </c:pt>
                <c:pt idx="68">
                  <c:v>9850</c:v>
                </c:pt>
                <c:pt idx="69">
                  <c:v>10650</c:v>
                </c:pt>
                <c:pt idx="70">
                  <c:v>10650</c:v>
                </c:pt>
                <c:pt idx="71">
                  <c:v>10650</c:v>
                </c:pt>
                <c:pt idx="72">
                  <c:v>10600</c:v>
                </c:pt>
                <c:pt idx="73">
                  <c:v>10500</c:v>
                </c:pt>
                <c:pt idx="74">
                  <c:v>10500</c:v>
                </c:pt>
                <c:pt idx="75">
                  <c:v>10500</c:v>
                </c:pt>
                <c:pt idx="76">
                  <c:v>10450</c:v>
                </c:pt>
                <c:pt idx="77">
                  <c:v>10450</c:v>
                </c:pt>
                <c:pt idx="78">
                  <c:v>10450</c:v>
                </c:pt>
                <c:pt idx="79">
                  <c:v>10450</c:v>
                </c:pt>
                <c:pt idx="80">
                  <c:v>10700</c:v>
                </c:pt>
                <c:pt idx="81">
                  <c:v>11750</c:v>
                </c:pt>
                <c:pt idx="82">
                  <c:v>12000</c:v>
                </c:pt>
                <c:pt idx="83">
                  <c:v>12000</c:v>
                </c:pt>
                <c:pt idx="84">
                  <c:v>11800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A2A-4902-BF48-A8BE1A4FDB76}"/>
            </c:ext>
          </c:extLst>
        </c:ser>
        <c:ser>
          <c:idx val="2"/>
          <c:order val="2"/>
          <c:tx>
            <c:strRef>
              <c:f>Цены!$G$1</c:f>
              <c:strCache>
                <c:ptCount val="1"/>
                <c:pt idx="0">
                  <c:v>Мука пшеничная 1 с. (предложение EXW, грн/т)</c:v>
                </c:pt>
              </c:strCache>
            </c:strRef>
          </c:tx>
          <c:spPr>
            <a:ln w="28575" cap="rnd">
              <a:solidFill>
                <a:schemeClr val="accent3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A2A-4902-BF48-A8BE1A4FDB76}"/>
                </c:ext>
              </c:extLst>
            </c:dLbl>
            <c:dLbl>
              <c:idx val="84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A2A-4902-BF48-A8BE1A4FDB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3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Цены!$A$2:$B$86</c:f>
              <c:multiLvlStrCache>
                <c:ptCount val="84"/>
                <c:lvl>
                  <c:pt idx="0">
                    <c:v>июл.</c:v>
                  </c:pt>
                  <c:pt idx="4">
                    <c:v>авг.</c:v>
                  </c:pt>
                  <c:pt idx="9">
                    <c:v>сен.</c:v>
                  </c:pt>
                  <c:pt idx="13">
                    <c:v>окт.</c:v>
                  </c:pt>
                  <c:pt idx="17">
                    <c:v>ноя.</c:v>
                  </c:pt>
                  <c:pt idx="22">
                    <c:v>дек.</c:v>
                  </c:pt>
                  <c:pt idx="26">
                    <c:v>янв.</c:v>
                  </c:pt>
                  <c:pt idx="31">
                    <c:v>фев.</c:v>
                  </c:pt>
                  <c:pt idx="35">
                    <c:v>мар.</c:v>
                  </c:pt>
                  <c:pt idx="39">
                    <c:v>апр.</c:v>
                  </c:pt>
                  <c:pt idx="43">
                    <c:v>май</c:v>
                  </c:pt>
                  <c:pt idx="48">
                    <c:v>июн.</c:v>
                  </c:pt>
                  <c:pt idx="52">
                    <c:v>июл.</c:v>
                  </c:pt>
                  <c:pt idx="57">
                    <c:v>авг.</c:v>
                  </c:pt>
                  <c:pt idx="61">
                    <c:v>сен.</c:v>
                  </c:pt>
                  <c:pt idx="65">
                    <c:v>окт.</c:v>
                  </c:pt>
                  <c:pt idx="70">
                    <c:v>ноя.</c:v>
                  </c:pt>
                  <c:pt idx="74">
                    <c:v>дек.</c:v>
                  </c:pt>
                  <c:pt idx="78">
                    <c:v>янв.</c:v>
                  </c:pt>
                  <c:pt idx="83">
                    <c:v>фев.</c:v>
                  </c:pt>
                </c:lvl>
                <c:lvl>
                  <c:pt idx="0">
                    <c:v>2019/20</c:v>
                  </c:pt>
                  <c:pt idx="52">
                    <c:v>2020/21</c:v>
                  </c:pt>
                </c:lvl>
              </c:multiLvlStrCache>
            </c:multiLvlStrRef>
          </c:cat>
          <c:val>
            <c:numRef>
              <c:f>Цены!$G$2:$G$86</c:f>
              <c:numCache>
                <c:formatCode>General</c:formatCode>
                <c:ptCount val="85"/>
                <c:pt idx="0">
                  <c:v>8100</c:v>
                </c:pt>
                <c:pt idx="1">
                  <c:v>8100</c:v>
                </c:pt>
                <c:pt idx="2">
                  <c:v>8100</c:v>
                </c:pt>
                <c:pt idx="3">
                  <c:v>8050</c:v>
                </c:pt>
                <c:pt idx="4">
                  <c:v>8050</c:v>
                </c:pt>
                <c:pt idx="5">
                  <c:v>8050</c:v>
                </c:pt>
                <c:pt idx="6">
                  <c:v>8000</c:v>
                </c:pt>
                <c:pt idx="7">
                  <c:v>8000</c:v>
                </c:pt>
                <c:pt idx="8">
                  <c:v>7950</c:v>
                </c:pt>
                <c:pt idx="9">
                  <c:v>7850</c:v>
                </c:pt>
                <c:pt idx="10">
                  <c:v>7800</c:v>
                </c:pt>
                <c:pt idx="11">
                  <c:v>7650</c:v>
                </c:pt>
                <c:pt idx="12">
                  <c:v>7600</c:v>
                </c:pt>
                <c:pt idx="13">
                  <c:v>7550</c:v>
                </c:pt>
                <c:pt idx="14">
                  <c:v>7500</c:v>
                </c:pt>
                <c:pt idx="15">
                  <c:v>7450</c:v>
                </c:pt>
                <c:pt idx="16">
                  <c:v>7400</c:v>
                </c:pt>
                <c:pt idx="17">
                  <c:v>7400</c:v>
                </c:pt>
                <c:pt idx="18">
                  <c:v>7650</c:v>
                </c:pt>
                <c:pt idx="19">
                  <c:v>7700</c:v>
                </c:pt>
                <c:pt idx="20">
                  <c:v>7600</c:v>
                </c:pt>
                <c:pt idx="21">
                  <c:v>7500</c:v>
                </c:pt>
                <c:pt idx="22">
                  <c:v>7500</c:v>
                </c:pt>
                <c:pt idx="23">
                  <c:v>7500</c:v>
                </c:pt>
                <c:pt idx="24">
                  <c:v>7500</c:v>
                </c:pt>
                <c:pt idx="25">
                  <c:v>7500</c:v>
                </c:pt>
                <c:pt idx="26">
                  <c:v>7500</c:v>
                </c:pt>
                <c:pt idx="27">
                  <c:v>7500</c:v>
                </c:pt>
                <c:pt idx="28">
                  <c:v>7800</c:v>
                </c:pt>
                <c:pt idx="29">
                  <c:v>8000</c:v>
                </c:pt>
                <c:pt idx="30">
                  <c:v>8200</c:v>
                </c:pt>
                <c:pt idx="31">
                  <c:v>8200</c:v>
                </c:pt>
                <c:pt idx="32">
                  <c:v>8200</c:v>
                </c:pt>
                <c:pt idx="33">
                  <c:v>8200</c:v>
                </c:pt>
                <c:pt idx="34">
                  <c:v>8000</c:v>
                </c:pt>
                <c:pt idx="35">
                  <c:v>7900</c:v>
                </c:pt>
                <c:pt idx="36">
                  <c:v>8000</c:v>
                </c:pt>
                <c:pt idx="37">
                  <c:v>8200</c:v>
                </c:pt>
                <c:pt idx="38">
                  <c:v>8300</c:v>
                </c:pt>
                <c:pt idx="39">
                  <c:v>8400</c:v>
                </c:pt>
                <c:pt idx="40">
                  <c:v>8450</c:v>
                </c:pt>
                <c:pt idx="41">
                  <c:v>8450</c:v>
                </c:pt>
                <c:pt idx="42">
                  <c:v>8350</c:v>
                </c:pt>
                <c:pt idx="43">
                  <c:v>8300</c:v>
                </c:pt>
                <c:pt idx="44">
                  <c:v>8300</c:v>
                </c:pt>
                <c:pt idx="45">
                  <c:v>8200</c:v>
                </c:pt>
                <c:pt idx="46">
                  <c:v>8200</c:v>
                </c:pt>
                <c:pt idx="47">
                  <c:v>8150</c:v>
                </c:pt>
                <c:pt idx="48">
                  <c:v>8150</c:v>
                </c:pt>
                <c:pt idx="49">
                  <c:v>8150</c:v>
                </c:pt>
                <c:pt idx="50">
                  <c:v>8150</c:v>
                </c:pt>
                <c:pt idx="51">
                  <c:v>8050</c:v>
                </c:pt>
                <c:pt idx="52">
                  <c:v>8000</c:v>
                </c:pt>
                <c:pt idx="53">
                  <c:v>8000</c:v>
                </c:pt>
                <c:pt idx="54">
                  <c:v>8000</c:v>
                </c:pt>
                <c:pt idx="55">
                  <c:v>7900</c:v>
                </c:pt>
                <c:pt idx="56">
                  <c:v>7900</c:v>
                </c:pt>
                <c:pt idx="57">
                  <c:v>7900</c:v>
                </c:pt>
                <c:pt idx="58">
                  <c:v>7850</c:v>
                </c:pt>
                <c:pt idx="59">
                  <c:v>7850</c:v>
                </c:pt>
                <c:pt idx="60">
                  <c:v>7800</c:v>
                </c:pt>
                <c:pt idx="61">
                  <c:v>7800</c:v>
                </c:pt>
                <c:pt idx="62">
                  <c:v>7800</c:v>
                </c:pt>
                <c:pt idx="63">
                  <c:v>8250</c:v>
                </c:pt>
                <c:pt idx="64">
                  <c:v>8850</c:v>
                </c:pt>
                <c:pt idx="65">
                  <c:v>8950</c:v>
                </c:pt>
                <c:pt idx="66">
                  <c:v>9050</c:v>
                </c:pt>
                <c:pt idx="67">
                  <c:v>9350</c:v>
                </c:pt>
                <c:pt idx="68">
                  <c:v>9450</c:v>
                </c:pt>
                <c:pt idx="69">
                  <c:v>10400</c:v>
                </c:pt>
                <c:pt idx="70">
                  <c:v>10400</c:v>
                </c:pt>
                <c:pt idx="71">
                  <c:v>10400</c:v>
                </c:pt>
                <c:pt idx="72">
                  <c:v>10300</c:v>
                </c:pt>
                <c:pt idx="73">
                  <c:v>10200</c:v>
                </c:pt>
                <c:pt idx="74">
                  <c:v>10200</c:v>
                </c:pt>
                <c:pt idx="75">
                  <c:v>10200</c:v>
                </c:pt>
                <c:pt idx="76">
                  <c:v>10150</c:v>
                </c:pt>
                <c:pt idx="77">
                  <c:v>10150</c:v>
                </c:pt>
                <c:pt idx="78">
                  <c:v>10150</c:v>
                </c:pt>
                <c:pt idx="79">
                  <c:v>10150</c:v>
                </c:pt>
                <c:pt idx="80">
                  <c:v>10450</c:v>
                </c:pt>
                <c:pt idx="81">
                  <c:v>11500</c:v>
                </c:pt>
                <c:pt idx="82">
                  <c:v>11700</c:v>
                </c:pt>
                <c:pt idx="83">
                  <c:v>11700</c:v>
                </c:pt>
                <c:pt idx="84">
                  <c:v>11600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6A2A-4902-BF48-A8BE1A4FDB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7693359"/>
        <c:axId val="1057675471"/>
      </c:lineChart>
      <c:catAx>
        <c:axId val="10576933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057675471"/>
        <c:crosses val="autoZero"/>
        <c:auto val="1"/>
        <c:lblAlgn val="ctr"/>
        <c:lblOffset val="100"/>
        <c:noMultiLvlLbl val="0"/>
      </c:catAx>
      <c:valAx>
        <c:axId val="1057675471"/>
        <c:scaling>
          <c:orientation val="minMax"/>
          <c:max val="13000"/>
          <c:min val="3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0576933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2.1702015254375262E-2"/>
          <c:y val="0.88053957708822816"/>
          <c:w val="0.95481999683021579"/>
          <c:h val="0.119163328519001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754FF-A3AF-43EC-A2FF-72FE00447CE7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7C3FE-A5E8-4EB4-AE4F-56472D531EF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743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D1A00-D212-4170-946D-B0EE8ABF771F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176E-8A8E-44D0-8007-B42DC56E995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81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D1A00-D212-4170-946D-B0EE8ABF771F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176E-8A8E-44D0-8007-B42DC56E995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4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D1A00-D212-4170-946D-B0EE8ABF771F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176E-8A8E-44D0-8007-B42DC56E995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152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D1A00-D212-4170-946D-B0EE8ABF771F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176E-8A8E-44D0-8007-B42DC56E995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81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D1A00-D212-4170-946D-B0EE8ABF771F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176E-8A8E-44D0-8007-B42DC56E995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37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D1A00-D212-4170-946D-B0EE8ABF771F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176E-8A8E-44D0-8007-B42DC56E995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198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D1A00-D212-4170-946D-B0EE8ABF771F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176E-8A8E-44D0-8007-B42DC56E995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157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D1A00-D212-4170-946D-B0EE8ABF771F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176E-8A8E-44D0-8007-B42DC56E995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70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D1A00-D212-4170-946D-B0EE8ABF771F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176E-8A8E-44D0-8007-B42DC56E995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522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D1A00-D212-4170-946D-B0EE8ABF771F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176E-8A8E-44D0-8007-B42DC56E995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19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D1A00-D212-4170-946D-B0EE8ABF771F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176E-8A8E-44D0-8007-B42DC56E995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038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D1A00-D212-4170-946D-B0EE8ABF771F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2176E-8A8E-44D0-8007-B42DC56E995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66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 /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 /><Relationship Id="rId2" Type="http://schemas.openxmlformats.org/officeDocument/2006/relationships/chart" Target="../charts/chart4.xml" /><Relationship Id="rId1" Type="http://schemas.openxmlformats.org/officeDocument/2006/relationships/slideLayout" Target="../slideLayouts/slideLayout2.xml" /><Relationship Id="rId5" Type="http://schemas.openxmlformats.org/officeDocument/2006/relationships/chart" Target="../charts/chart7.xml" /><Relationship Id="rId4" Type="http://schemas.openxmlformats.org/officeDocument/2006/relationships/chart" Target="../charts/chart6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3.xml" /><Relationship Id="rId4" Type="http://schemas.openxmlformats.org/officeDocument/2006/relationships/image" Target="../media/image2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chemeClr val="accent6">
                <a:lumMod val="20000"/>
                <a:lumOff val="80000"/>
              </a:schemeClr>
            </a:gs>
            <a:gs pos="72000">
              <a:schemeClr val="accent4">
                <a:lumMod val="20000"/>
                <a:lumOff val="80000"/>
              </a:schemeClr>
            </a:gs>
            <a:gs pos="83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48042" y="1457864"/>
            <a:ext cx="7721270" cy="996953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Тенденции украинского рынка муки</a:t>
            </a:r>
            <a:endParaRPr lang="ru-RU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30028" y="4116151"/>
            <a:ext cx="59910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b="1" dirty="0"/>
          </a:p>
          <a:p>
            <a:pPr algn="r">
              <a:lnSpc>
                <a:spcPct val="100000"/>
              </a:lnSpc>
            </a:pPr>
            <a:r>
              <a:rPr lang="ru-RU" b="1" dirty="0"/>
              <a:t>Родион Рыбчинский </a:t>
            </a:r>
          </a:p>
          <a:p>
            <a:pPr algn="r"/>
            <a:r>
              <a:rPr lang="ru-RU" dirty="0"/>
              <a:t>директор ГС «</a:t>
            </a:r>
            <a:r>
              <a:rPr lang="ru-RU" dirty="0" err="1"/>
              <a:t>Борошномели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»</a:t>
            </a:r>
          </a:p>
          <a:p>
            <a:pPr algn="r">
              <a:lnSpc>
                <a:spcPct val="100000"/>
              </a:lnSpc>
            </a:pPr>
            <a:endParaRPr lang="ru-RU" dirty="0"/>
          </a:p>
          <a:p>
            <a:endParaRPr lang="ru-RU" dirty="0"/>
          </a:p>
        </p:txBody>
      </p:sp>
      <p:pic>
        <p:nvPicPr>
          <p:cNvPr id="41" name="Рисунок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230" y="1597152"/>
            <a:ext cx="5501792" cy="4760976"/>
          </a:xfrm>
          <a:prstGeom prst="ellipse">
            <a:avLst/>
          </a:prstGeom>
          <a:effectLst>
            <a:softEdge rad="6350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877" y="5562344"/>
            <a:ext cx="336643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0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372" y="102850"/>
            <a:ext cx="11161028" cy="71553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Тенденции производства и экспорта пшеницы и муки в Украине</a:t>
            </a:r>
          </a:p>
        </p:txBody>
      </p:sp>
      <p:sp>
        <p:nvSpPr>
          <p:cNvPr id="10" name="Rounded Rectangle 20"/>
          <p:cNvSpPr/>
          <p:nvPr/>
        </p:nvSpPr>
        <p:spPr>
          <a:xfrm>
            <a:off x="129798" y="6219644"/>
            <a:ext cx="3648858" cy="5213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anchor="ctr"/>
          <a:lstStyle/>
          <a:p>
            <a:pPr>
              <a:defRPr/>
            </a:pPr>
            <a:r>
              <a:rPr lang="ru-RU" sz="1100" i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Источник: ИА «АПК-</a:t>
            </a:r>
            <a:r>
              <a:rPr lang="ru-RU" sz="1100" i="1" dirty="0" err="1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Информ</a:t>
            </a:r>
            <a:r>
              <a:rPr lang="ru-RU" sz="1100" i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»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939511"/>
            <a:ext cx="12192000" cy="0"/>
          </a:xfrm>
          <a:prstGeom prst="line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5019313"/>
              </p:ext>
            </p:extLst>
          </p:nvPr>
        </p:nvGraphicFramePr>
        <p:xfrm>
          <a:off x="232462" y="1445734"/>
          <a:ext cx="5734800" cy="378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998774"/>
              </p:ext>
            </p:extLst>
          </p:nvPr>
        </p:nvGraphicFramePr>
        <p:xfrm>
          <a:off x="6229351" y="1445733"/>
          <a:ext cx="5734050" cy="3783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6093544" y="1219200"/>
            <a:ext cx="9525" cy="50004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732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372" y="102850"/>
            <a:ext cx="11161028" cy="71553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Консолидация производства муки в Украине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939511"/>
            <a:ext cx="12192000" cy="0"/>
          </a:xfrm>
          <a:prstGeom prst="line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Rounded Rectangle 20"/>
          <p:cNvSpPr/>
          <p:nvPr/>
        </p:nvSpPr>
        <p:spPr>
          <a:xfrm>
            <a:off x="224402" y="6406213"/>
            <a:ext cx="2314901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anchor="ctr"/>
          <a:lstStyle/>
          <a:p>
            <a:pPr>
              <a:defRPr/>
            </a:pPr>
            <a:r>
              <a:rPr lang="ru-RU" sz="1050" i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Источник: ИА «АПК-</a:t>
            </a:r>
            <a:r>
              <a:rPr lang="ru-RU" sz="1050" i="1" dirty="0" err="1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Информ</a:t>
            </a:r>
            <a:r>
              <a:rPr lang="ru-RU" sz="1050" i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»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1428418"/>
              </p:ext>
            </p:extLst>
          </p:nvPr>
        </p:nvGraphicFramePr>
        <p:xfrm>
          <a:off x="1104899" y="1060643"/>
          <a:ext cx="10753725" cy="4959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1491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372" y="102850"/>
            <a:ext cx="11161028" cy="71553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Экспорт некоторых мучных продуктов из Украины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939511"/>
            <a:ext cx="12192000" cy="0"/>
          </a:xfrm>
          <a:prstGeom prst="line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Rounded Rectangle 20"/>
          <p:cNvSpPr/>
          <p:nvPr/>
        </p:nvSpPr>
        <p:spPr>
          <a:xfrm>
            <a:off x="224402" y="6406213"/>
            <a:ext cx="2314901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anchor="ctr"/>
          <a:lstStyle/>
          <a:p>
            <a:pPr>
              <a:defRPr/>
            </a:pPr>
            <a:r>
              <a:rPr lang="ru-RU" sz="1050" i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Источник: ИА «АПК-</a:t>
            </a:r>
            <a:r>
              <a:rPr lang="ru-RU" sz="1050" i="1" dirty="0" err="1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Информ</a:t>
            </a:r>
            <a:r>
              <a:rPr lang="ru-RU" sz="1050" i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»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8124543"/>
              </p:ext>
            </p:extLst>
          </p:nvPr>
        </p:nvGraphicFramePr>
        <p:xfrm>
          <a:off x="893611" y="1347642"/>
          <a:ext cx="4572000" cy="2298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0681661"/>
              </p:ext>
            </p:extLst>
          </p:nvPr>
        </p:nvGraphicFramePr>
        <p:xfrm>
          <a:off x="6725728" y="1346796"/>
          <a:ext cx="4572000" cy="23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1158" y="939007"/>
            <a:ext cx="10403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Динамика экспорта и импорта хлебобулочных, мучных кондитерских изделий (код </a:t>
            </a:r>
            <a:r>
              <a:rPr lang="ru-RU" b="1" dirty="0" err="1"/>
              <a:t>ТН</a:t>
            </a:r>
            <a:r>
              <a:rPr lang="ru-RU" b="1" dirty="0"/>
              <a:t> </a:t>
            </a:r>
            <a:r>
              <a:rPr lang="ru-RU" b="1" dirty="0" err="1"/>
              <a:t>ВЭД</a:t>
            </a:r>
            <a:r>
              <a:rPr lang="ru-RU" b="1" dirty="0"/>
              <a:t> 1905)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181158" y="3723265"/>
            <a:ext cx="10403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Динамика экспорта и импорта смесей и теста для хлебобулочных изделий (код </a:t>
            </a:r>
            <a:r>
              <a:rPr lang="ru-RU" b="1" dirty="0" err="1"/>
              <a:t>ТН</a:t>
            </a:r>
            <a:r>
              <a:rPr lang="ru-RU" b="1" dirty="0"/>
              <a:t> </a:t>
            </a:r>
            <a:r>
              <a:rPr lang="ru-RU" b="1" dirty="0" err="1"/>
              <a:t>ВЭД</a:t>
            </a:r>
            <a:r>
              <a:rPr lang="ru-RU" b="1" dirty="0"/>
              <a:t> 190120)</a:t>
            </a:r>
            <a:endParaRPr lang="ru-RU" dirty="0"/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9847593"/>
              </p:ext>
            </p:extLst>
          </p:nvPr>
        </p:nvGraphicFramePr>
        <p:xfrm>
          <a:off x="893611" y="4093442"/>
          <a:ext cx="4572000" cy="23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465031"/>
              </p:ext>
            </p:extLst>
          </p:nvPr>
        </p:nvGraphicFramePr>
        <p:xfrm>
          <a:off x="6725728" y="4093442"/>
          <a:ext cx="4572000" cy="23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3764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372" y="169224"/>
            <a:ext cx="10896600" cy="71553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Цены на пшеницу и пшеничную муку</a:t>
            </a: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10033981" y="2076363"/>
            <a:ext cx="1796031" cy="2862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Clr>
                <a:schemeClr val="bg1">
                  <a:lumMod val="65000"/>
                </a:schemeClr>
              </a:buClr>
              <a:buSzPct val="80000"/>
              <a:buFont typeface="Arial" panose="020B0604020202020204" pitchFamily="34" charset="0"/>
              <a:buNone/>
              <a:defRPr/>
            </a:pPr>
            <a:endParaRPr lang="en-GB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0" y="939511"/>
            <a:ext cx="12192000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1118782"/>
              </p:ext>
            </p:extLst>
          </p:nvPr>
        </p:nvGraphicFramePr>
        <p:xfrm>
          <a:off x="678669" y="1330898"/>
          <a:ext cx="10834662" cy="4690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ounded Rectangle 20"/>
          <p:cNvSpPr/>
          <p:nvPr/>
        </p:nvSpPr>
        <p:spPr>
          <a:xfrm>
            <a:off x="224402" y="6406213"/>
            <a:ext cx="2314901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anchor="ctr"/>
          <a:lstStyle/>
          <a:p>
            <a:pPr>
              <a:defRPr/>
            </a:pPr>
            <a:r>
              <a:rPr lang="ru-RU" sz="1050" i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Источник: ИА «АПК-</a:t>
            </a:r>
            <a:r>
              <a:rPr lang="ru-RU" sz="1050" i="1" dirty="0" err="1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Информ</a:t>
            </a:r>
            <a:r>
              <a:rPr lang="ru-RU" sz="1050" i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126936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372" y="169224"/>
            <a:ext cx="10896600" cy="71553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Формирование стоимости пшеницы и муки в Украине</a:t>
            </a: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10033981" y="2076363"/>
            <a:ext cx="1796031" cy="2862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Clr>
                <a:schemeClr val="bg1">
                  <a:lumMod val="65000"/>
                </a:schemeClr>
              </a:buClr>
              <a:buSzPct val="80000"/>
              <a:buFont typeface="Arial" panose="020B0604020202020204" pitchFamily="34" charset="0"/>
              <a:buNone/>
              <a:defRPr/>
            </a:pPr>
            <a:endParaRPr lang="en-GB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0" y="939511"/>
            <a:ext cx="12192000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800575"/>
              </p:ext>
            </p:extLst>
          </p:nvPr>
        </p:nvGraphicFramePr>
        <p:xfrm>
          <a:off x="2949570" y="939511"/>
          <a:ext cx="6602203" cy="5939345"/>
        </p:xfrm>
        <a:graphic>
          <a:graphicData uri="http://schemas.openxmlformats.org/drawingml/2006/table">
            <a:tbl>
              <a:tblPr/>
              <a:tblGrid>
                <a:gridCol w="2452831">
                  <a:extLst>
                    <a:ext uri="{9D8B030D-6E8A-4147-A177-3AD203B41FA5}">
                      <a16:colId xmlns:a16="http://schemas.microsoft.com/office/drawing/2014/main" val="312092777"/>
                    </a:ext>
                  </a:extLst>
                </a:gridCol>
                <a:gridCol w="558700">
                  <a:extLst>
                    <a:ext uri="{9D8B030D-6E8A-4147-A177-3AD203B41FA5}">
                      <a16:colId xmlns:a16="http://schemas.microsoft.com/office/drawing/2014/main" val="4273326175"/>
                    </a:ext>
                  </a:extLst>
                </a:gridCol>
                <a:gridCol w="2340409">
                  <a:extLst>
                    <a:ext uri="{9D8B030D-6E8A-4147-A177-3AD203B41FA5}">
                      <a16:colId xmlns:a16="http://schemas.microsoft.com/office/drawing/2014/main" val="400364119"/>
                    </a:ext>
                  </a:extLst>
                </a:gridCol>
                <a:gridCol w="623428">
                  <a:extLst>
                    <a:ext uri="{9D8B030D-6E8A-4147-A177-3AD203B41FA5}">
                      <a16:colId xmlns:a16="http://schemas.microsoft.com/office/drawing/2014/main" val="2056034403"/>
                    </a:ext>
                  </a:extLst>
                </a:gridCol>
                <a:gridCol w="626835">
                  <a:extLst>
                    <a:ext uri="{9D8B030D-6E8A-4147-A177-3AD203B41FA5}">
                      <a16:colId xmlns:a16="http://schemas.microsoft.com/office/drawing/2014/main" val="4186445018"/>
                    </a:ext>
                  </a:extLst>
                </a:gridCol>
              </a:tblGrid>
              <a:tr h="20266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Мука высшего сорта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7277600"/>
                  </a:ext>
                </a:extLst>
              </a:tr>
              <a:tr h="20266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грн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/кг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EXW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с НДС)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4432142"/>
                  </a:ext>
                </a:extLst>
              </a:tr>
              <a:tr h="20266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Прибавочная стоимость 8,5%, в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т.ч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842406"/>
                  </a:ext>
                </a:extLst>
              </a:tr>
              <a:tr h="20266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прибыль (</a:t>
                      </a:r>
                      <a:r>
                        <a:rPr lang="ru-RU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рентаб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1750058"/>
                  </a:ext>
                </a:extLst>
              </a:tr>
              <a:tr h="20266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оплата труда (с начислениями)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593737"/>
                  </a:ext>
                </a:extLst>
              </a:tr>
              <a:tr h="20266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амортизация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373551"/>
                  </a:ext>
                </a:extLst>
              </a:tr>
              <a:tr h="20266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ПнДВ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643820"/>
                  </a:ext>
                </a:extLst>
              </a:tr>
              <a:tr h="20266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Пшеница 2 класса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Топливо и энергия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6-8%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1604369"/>
                  </a:ext>
                </a:extLst>
              </a:tr>
              <a:tr h="20266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грн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/кг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EXW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с НДС)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Прочие затраты и налоги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820558"/>
                  </a:ext>
                </a:extLst>
              </a:tr>
              <a:tr h="202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Прибавочная стоимость 31%, в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т.ч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12"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Сырье (пшеница)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76-88%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0083324"/>
                  </a:ext>
                </a:extLst>
              </a:tr>
              <a:tr h="202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прибыль (</a:t>
                      </a:r>
                      <a:r>
                        <a:rPr lang="ru-RU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рентаб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025044"/>
                  </a:ext>
                </a:extLst>
              </a:tr>
              <a:tr h="202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оплата труда (с начислениями)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9635897"/>
                  </a:ext>
                </a:extLst>
              </a:tr>
              <a:tr h="202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амортизация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265770"/>
                  </a:ext>
                </a:extLst>
              </a:tr>
              <a:tr h="202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аренда семейных паев, прочее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206902"/>
                  </a:ext>
                </a:extLst>
              </a:tr>
              <a:tr h="202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ПнДВ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957537"/>
                  </a:ext>
                </a:extLst>
              </a:tr>
              <a:tr h="2026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Прямые материальные затраты, в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т.ч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301324"/>
                  </a:ext>
                </a:extLst>
              </a:tr>
              <a:tr h="202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семена, посадочный материал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270855"/>
                  </a:ext>
                </a:extLst>
              </a:tr>
              <a:tr h="202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минеральные удобрения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4610428"/>
                  </a:ext>
                </a:extLst>
              </a:tr>
              <a:tr h="202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топливо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0402427"/>
                  </a:ext>
                </a:extLst>
              </a:tr>
              <a:tr h="202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прочие материальные затраты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1828804"/>
                  </a:ext>
                </a:extLst>
              </a:tr>
              <a:tr h="202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Прочие затраты и налоги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248282"/>
                  </a:ext>
                </a:extLst>
              </a:tr>
              <a:tr h="20266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0476211"/>
                  </a:ext>
                </a:extLst>
              </a:tr>
              <a:tr h="20266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4931935"/>
                  </a:ext>
                </a:extLst>
              </a:tr>
            </a:tbl>
          </a:graphicData>
        </a:graphic>
      </p:graphicFrame>
      <p:sp>
        <p:nvSpPr>
          <p:cNvPr id="7" name="Rounded Rectangle 20"/>
          <p:cNvSpPr/>
          <p:nvPr/>
        </p:nvSpPr>
        <p:spPr>
          <a:xfrm>
            <a:off x="224402" y="6406213"/>
            <a:ext cx="2314901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anchor="ctr"/>
          <a:lstStyle/>
          <a:p>
            <a:pPr>
              <a:defRPr/>
            </a:pPr>
            <a:r>
              <a:rPr lang="ru-RU" sz="1050" i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Источник: ИА «АПК-</a:t>
            </a:r>
            <a:r>
              <a:rPr lang="ru-RU" sz="1050" i="1" dirty="0" err="1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Информ</a:t>
            </a:r>
            <a:r>
              <a:rPr lang="ru-RU" sz="1050" i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875777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/>
          <p:cNvSpPr txBox="1">
            <a:spLocks/>
          </p:cNvSpPr>
          <p:nvPr/>
        </p:nvSpPr>
        <p:spPr>
          <a:xfrm>
            <a:off x="6993093" y="2107948"/>
            <a:ext cx="3887800" cy="1099660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lnSpc>
                <a:spcPct val="200000"/>
              </a:lnSpc>
            </a:pPr>
            <a:r>
              <a:rPr lang="en-US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head@ukrmillers.com</a:t>
            </a:r>
            <a:endParaRPr lang="ru-RU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 defTabSz="685800">
              <a:lnSpc>
                <a:spcPct val="200000"/>
              </a:lnSpc>
            </a:pPr>
            <a:endParaRPr lang="en-US" sz="1800" u="sng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/>
              <a:ea typeface="Roboto" panose="02000000000000000000" pitchFamily="2" charset="0"/>
            </a:endParaRPr>
          </a:p>
        </p:txBody>
      </p:sp>
      <p:sp>
        <p:nvSpPr>
          <p:cNvPr id="5" name="Isosceles Triangle 51">
            <a:extLst>
              <a:ext uri="{FF2B5EF4-FFF2-40B4-BE49-F238E27FC236}">
                <a16:creationId xmlns:a16="http://schemas.microsoft.com/office/drawing/2014/main" id="{758FF6D0-ADEF-49E9-85D5-06BF5110B151}"/>
              </a:ext>
            </a:extLst>
          </p:cNvPr>
          <p:cNvSpPr>
            <a:spLocks noChangeAspect="1"/>
          </p:cNvSpPr>
          <p:nvPr/>
        </p:nvSpPr>
        <p:spPr>
          <a:xfrm>
            <a:off x="7548517" y="2320328"/>
            <a:ext cx="720000" cy="50359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80102" y="1288442"/>
            <a:ext cx="53411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solidFill>
                  <a:schemeClr val="accent2">
                    <a:lumMod val="75000"/>
                  </a:schemeClr>
                </a:solidFill>
              </a:rPr>
              <a:t>Родион </a:t>
            </a:r>
            <a:r>
              <a:rPr lang="ru-RU" sz="4400" dirty="0" err="1">
                <a:solidFill>
                  <a:schemeClr val="accent2">
                    <a:lumMod val="75000"/>
                  </a:schemeClr>
                </a:solidFill>
              </a:rPr>
              <a:t>Рыбчинский</a:t>
            </a:r>
            <a:endParaRPr lang="ru-RU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" name="Picture Placeholder 8"/>
          <p:cNvPicPr>
            <a:picLocks noGrp="1"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3" y="17413"/>
            <a:ext cx="5855167" cy="3910951"/>
          </a:xfrm>
          <a:custGeom>
            <a:avLst/>
            <a:gdLst>
              <a:gd name="connsiteX0" fmla="*/ 0 w 7806889"/>
              <a:gd name="connsiteY0" fmla="*/ 0 h 4723331"/>
              <a:gd name="connsiteX1" fmla="*/ 7806889 w 7806889"/>
              <a:gd name="connsiteY1" fmla="*/ 0 h 4723331"/>
              <a:gd name="connsiteX2" fmla="*/ 1473016 w 7806889"/>
              <a:gd name="connsiteY2" fmla="*/ 4723331 h 4723331"/>
              <a:gd name="connsiteX3" fmla="*/ 0 w 7806889"/>
              <a:gd name="connsiteY3" fmla="*/ 3657825 h 47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06889" h="4723331">
                <a:moveTo>
                  <a:pt x="0" y="0"/>
                </a:moveTo>
                <a:lnTo>
                  <a:pt x="7806889" y="0"/>
                </a:lnTo>
                <a:lnTo>
                  <a:pt x="1473016" y="4723331"/>
                </a:lnTo>
                <a:lnTo>
                  <a:pt x="0" y="3657825"/>
                </a:lnTo>
                <a:close/>
              </a:path>
            </a:pathLst>
          </a:cu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35173" y="5243287"/>
            <a:ext cx="12192000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4458" y="3442531"/>
            <a:ext cx="336643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8452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2312</TotalTime>
  <Words>303</Words>
  <Application>Microsoft Office PowerPoint</Application>
  <PresentationFormat>Широкий екран</PresentationFormat>
  <Paragraphs>75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8" baseType="lpstr">
      <vt:lpstr>Тема Office</vt:lpstr>
      <vt:lpstr>Тенденции украинского рынка муки</vt:lpstr>
      <vt:lpstr>Тенденции производства и экспорта пшеницы и муки в Украине</vt:lpstr>
      <vt:lpstr>Консолидация производства муки в Украине</vt:lpstr>
      <vt:lpstr>Экспорт некоторых мучных продуктов из Украины</vt:lpstr>
      <vt:lpstr>Цены на пшеницу и пшеничную муку</vt:lpstr>
      <vt:lpstr>Формирование стоимости пшеницы и муки в Украине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Купченко Андрей</dc:creator>
  <cp:lastModifiedBy>Невідомий користувач</cp:lastModifiedBy>
  <cp:revision>135</cp:revision>
  <cp:lastPrinted>2019-05-28T12:23:22Z</cp:lastPrinted>
  <dcterms:created xsi:type="dcterms:W3CDTF">2019-02-22T08:10:47Z</dcterms:created>
  <dcterms:modified xsi:type="dcterms:W3CDTF">2021-02-17T08:13:13Z</dcterms:modified>
</cp:coreProperties>
</file>