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66C"/>
    <a:srgbClr val="911922"/>
    <a:srgbClr val="4A6B62"/>
    <a:srgbClr val="9014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3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16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02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4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21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80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96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35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5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87BB-631A-4735-927E-8F269D0D5EB0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228E-971A-4946-AD86-DC6F562241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0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08" y="1"/>
            <a:ext cx="10273988" cy="68623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V="1">
            <a:off x="3031961" y="-1"/>
            <a:ext cx="6208292" cy="624037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184361" y="665745"/>
            <a:ext cx="5879428" cy="619225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314293" y="3632356"/>
            <a:ext cx="464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ініціатива </a:t>
            </a:r>
            <a:r>
              <a:rPr lang="uk-UA" sz="2400" b="1" dirty="0">
                <a:solidFill>
                  <a:srgbClr val="4A6B62"/>
                </a:solidFill>
                <a:latin typeface="Times New Roman" panose="02020603050405020304" pitchFamily="18" charset="0"/>
              </a:rPr>
              <a:t>по захисту фізичних осіб при врегулюванні простроченої заборгованості</a:t>
            </a:r>
            <a:endParaRPr lang="uk-UA" sz="2400" dirty="0">
              <a:solidFill>
                <a:srgbClr val="4A6B62"/>
              </a:solidFill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5876076" y="-1"/>
            <a:ext cx="6559896" cy="6906124"/>
          </a:xfrm>
          <a:prstGeom prst="diamond">
            <a:avLst/>
          </a:prstGeom>
          <a:noFill/>
          <a:ln w="1206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омб 10"/>
          <p:cNvSpPr/>
          <p:nvPr/>
        </p:nvSpPr>
        <p:spPr>
          <a:xfrm>
            <a:off x="7231631" y="1327228"/>
            <a:ext cx="3955044" cy="4191253"/>
          </a:xfrm>
          <a:prstGeom prst="diamond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957140" y="3453061"/>
            <a:ext cx="3509212" cy="0"/>
          </a:xfrm>
          <a:prstGeom prst="line">
            <a:avLst/>
          </a:prstGeom>
          <a:ln w="57150">
            <a:solidFill>
              <a:srgbClr val="901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84732" y="1827217"/>
            <a:ext cx="5178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</a:rPr>
              <a:t>Законопроект 4241: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138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7" y="806823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8307561" y="2724815"/>
            <a:ext cx="63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ВІН?</a:t>
            </a:r>
            <a:endParaRPr lang="uk-UA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1352780"/>
            <a:ext cx="5862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dirty="0" smtClean="0">
                <a:latin typeface="Times New Roman" panose="02020603050405020304" pitchFamily="18" charset="0"/>
              </a:rPr>
              <a:t>Проект 4241</a:t>
            </a:r>
            <a:endParaRPr lang="uk-UA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0330" y="3263154"/>
            <a:ext cx="959224" cy="64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500718" y="4652683"/>
            <a:ext cx="959224" cy="64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1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03" y="586262"/>
            <a:ext cx="1880810" cy="1880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" y="457200"/>
            <a:ext cx="2009872" cy="2009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29" y="3760695"/>
            <a:ext cx="1613342" cy="1613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31" y="3711389"/>
            <a:ext cx="1711954" cy="17119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48811" y="1046637"/>
            <a:ext cx="3723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Реєстр колекторських компаній</a:t>
            </a:r>
            <a:endParaRPr lang="uk-UA" sz="2400" dirty="0">
              <a:solidFill>
                <a:srgbClr val="4A6B6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0364" y="4151867"/>
            <a:ext cx="3723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Контрольні повноваження НБУ</a:t>
            </a:r>
            <a:endParaRPr lang="uk-UA" sz="2400" dirty="0">
              <a:solidFill>
                <a:srgbClr val="4A6B6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2171" y="1046637"/>
            <a:ext cx="3723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Створення</a:t>
            </a:r>
          </a:p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правового поля</a:t>
            </a:r>
            <a:endParaRPr lang="uk-UA" sz="2400" dirty="0">
              <a:solidFill>
                <a:srgbClr val="4A6B6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91959" y="4151866"/>
            <a:ext cx="3723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Нові вимоги до </a:t>
            </a:r>
          </a:p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договорів</a:t>
            </a:r>
            <a:endParaRPr lang="uk-UA" sz="2400" dirty="0">
              <a:solidFill>
                <a:srgbClr val="4A6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73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A6B6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25" y="435833"/>
            <a:ext cx="6951313" cy="5848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85482" y="2638539"/>
            <a:ext cx="4249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 читання: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для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/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купеллю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086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7" y="404628"/>
            <a:ext cx="864645" cy="864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9464" y="606117"/>
            <a:ext cx="485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Розширення сфери дії проекту</a:t>
            </a:r>
            <a:endParaRPr lang="uk-UA" sz="2400" dirty="0">
              <a:solidFill>
                <a:srgbClr val="4A6B6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0" y="1532708"/>
            <a:ext cx="1053738" cy="10537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9463" y="1828744"/>
            <a:ext cx="813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Зміна правил отримання згоди поручителя</a:t>
            </a:r>
            <a:endParaRPr lang="uk-UA" sz="2400" dirty="0">
              <a:solidFill>
                <a:srgbClr val="4A6B6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3" y="2849881"/>
            <a:ext cx="959192" cy="959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89463" y="3098644"/>
            <a:ext cx="813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Підвищення вимог до персоналу</a:t>
            </a:r>
            <a:endParaRPr lang="uk-UA" sz="2400" dirty="0">
              <a:solidFill>
                <a:srgbClr val="4A6B6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2" y="4072508"/>
            <a:ext cx="959192" cy="9591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89463" y="4136605"/>
            <a:ext cx="813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4A6B62"/>
                </a:solidFill>
                <a:latin typeface="Times New Roman" panose="02020603050405020304" pitchFamily="18" charset="0"/>
              </a:rPr>
              <a:t>Встановлення</a:t>
            </a:r>
            <a:r>
              <a:rPr lang="ru-RU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4A6B62"/>
                </a:solidFill>
                <a:latin typeface="Times New Roman" panose="02020603050405020304" pitchFamily="18" charset="0"/>
              </a:rPr>
              <a:t>вичерпного</a:t>
            </a:r>
            <a:r>
              <a:rPr lang="ru-RU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4A6B62"/>
                </a:solidFill>
                <a:latin typeface="Times New Roman" panose="02020603050405020304" pitchFamily="18" charset="0"/>
              </a:rPr>
              <a:t>перел</a:t>
            </a:r>
            <a:r>
              <a:rPr lang="uk-UA" sz="2400" b="1" dirty="0" err="1" smtClean="0">
                <a:solidFill>
                  <a:srgbClr val="4A6B62"/>
                </a:solidFill>
                <a:latin typeface="Times New Roman" panose="02020603050405020304" pitchFamily="18" charset="0"/>
              </a:rPr>
              <a:t>іку</a:t>
            </a:r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 дій, що можуть вчинятися при стягненні заборгованості</a:t>
            </a:r>
            <a:endParaRPr lang="uk-UA" sz="2400" dirty="0">
              <a:solidFill>
                <a:srgbClr val="4A6B6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5" y="5295135"/>
            <a:ext cx="1070849" cy="10708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89462" y="5599726"/>
            <a:ext cx="813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Обмеження повноважень НБУ</a:t>
            </a:r>
            <a:endParaRPr lang="uk-UA" sz="2400" dirty="0">
              <a:solidFill>
                <a:srgbClr val="4A6B6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8300550" y="2966550"/>
            <a:ext cx="68595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ЗМІНИ</a:t>
            </a:r>
            <a:endParaRPr lang="uk-UA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52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326"/>
            <a:ext cx="5978434" cy="5978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207" y="44997"/>
            <a:ext cx="4657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endParaRPr lang="uk-UA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9611" y="2105352"/>
            <a:ext cx="5525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≈</a:t>
            </a:r>
            <a:r>
              <a:rPr lang="en-US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середина березня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</a:rPr>
              <a:t>н</a:t>
            </a:r>
            <a:r>
              <a:rPr lang="uk-UA" sz="2400" dirty="0" smtClean="0">
                <a:latin typeface="Times New Roman" panose="02020603050405020304" pitchFamily="18" charset="0"/>
              </a:rPr>
              <a:t>абрання чинності Законом,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</a:rPr>
              <a:t>обов’язок виконувати вимоги ст.24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2653" y="3820906"/>
            <a:ext cx="4359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≈</a:t>
            </a:r>
            <a:r>
              <a:rPr lang="en-US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середина червня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</a:rPr>
              <a:t>введення </a:t>
            </a:r>
            <a:r>
              <a:rPr lang="uk-UA" sz="2400" dirty="0" smtClean="0">
                <a:latin typeface="Times New Roman" panose="02020603050405020304" pitchFamily="18" charset="0"/>
              </a:rPr>
              <a:t>Закону в дію, початок функціонування Реєстру</a:t>
            </a:r>
            <a:endParaRPr lang="uk-UA" sz="24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341" y="5536460"/>
            <a:ext cx="3723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≈</a:t>
            </a:r>
            <a:r>
              <a:rPr lang="en-US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4A6B62"/>
                </a:solidFill>
                <a:latin typeface="Times New Roman" panose="02020603050405020304" pitchFamily="18" charset="0"/>
              </a:rPr>
              <a:t>середина липня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</a:rPr>
              <a:t>очаток повноцінного функціонування </a:t>
            </a:r>
            <a:endParaRPr lang="uk-UA" sz="2400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6959033" y="1060660"/>
            <a:ext cx="12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</a:p>
        </p:txBody>
      </p:sp>
    </p:spTree>
    <p:extLst>
      <p:ext uri="{BB962C8B-B14F-4D97-AF65-F5344CB8AC3E}">
        <p14:creationId xmlns:p14="http://schemas.microsoft.com/office/powerpoint/2010/main" val="9884472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6508" r="14546"/>
          <a:stretch/>
        </p:blipFill>
        <p:spPr>
          <a:xfrm flipH="1">
            <a:off x="0" y="-45720"/>
            <a:ext cx="5867400" cy="6896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8760" y="1981200"/>
            <a:ext cx="5379720" cy="4084320"/>
          </a:xfrm>
          <a:prstGeom prst="rect">
            <a:avLst/>
          </a:prstGeom>
          <a:solidFill>
            <a:srgbClr val="48766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230880" y="3398520"/>
            <a:ext cx="6705600" cy="227076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 rot="5400000">
            <a:off x="8916260" y="2116114"/>
            <a:ext cx="514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ДЯКУЮ.</a:t>
            </a:r>
            <a:endParaRPr lang="uk-UA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5361" y="4224188"/>
            <a:ext cx="2872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vasylevska-smahliuk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ada.gov.ua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65" y="3398520"/>
            <a:ext cx="227076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2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110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Alona Verner</dc:creator>
  <cp:lastModifiedBy>Roman</cp:lastModifiedBy>
  <cp:revision>20</cp:revision>
  <dcterms:created xsi:type="dcterms:W3CDTF">2021-02-09T17:15:09Z</dcterms:created>
  <dcterms:modified xsi:type="dcterms:W3CDTF">2021-02-10T13:58:16Z</dcterms:modified>
</cp:coreProperties>
</file>