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6" r:id="rId3"/>
    <p:sldId id="258" r:id="rId4"/>
    <p:sldId id="257" r:id="rId5"/>
    <p:sldId id="277" r:id="rId6"/>
    <p:sldId id="261" r:id="rId7"/>
    <p:sldId id="274" r:id="rId8"/>
    <p:sldId id="262" r:id="rId9"/>
    <p:sldId id="271" r:id="rId10"/>
    <p:sldId id="273" r:id="rId11"/>
    <p:sldId id="268" r:id="rId12"/>
    <p:sldId id="276" r:id="rId13"/>
    <p:sldId id="275" r:id="rId14"/>
    <p:sldId id="270" r:id="rId15"/>
    <p:sldId id="278" r:id="rId16"/>
    <p:sldId id="272" r:id="rId17"/>
    <p:sldId id="264" r:id="rId18"/>
    <p:sldId id="279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D7F7A-EA51-4586-8E1E-66CEA4C38165}" v="155" dt="2020-08-04T20:41:54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1A066-04FC-4D68-A7F2-B311E5F319E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D4FF5-0DD8-4809-8B10-78E8271A5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3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D4FF5-0DD8-4809-8B10-78E8271A5F9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4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D4FF5-0DD8-4809-8B10-78E8271A5F9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7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D4FF5-0DD8-4809-8B10-78E8271A5F9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9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D4FF5-0DD8-4809-8B10-78E8271A5F9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3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502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179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919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3872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185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2328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343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65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80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564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147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353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250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926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780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647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950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F5540B1-DAC8-48D3-B1D4-EA21CEB093F0}" type="datetimeFigureOut">
              <a:rPr lang="ru-UA" smtClean="0"/>
              <a:t>02/10/2021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6A0DB-F1B7-4D75-B57D-EAC8B8361D2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032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8A9A13-3DF3-4C5B-9514-FE06C3313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276" y="3985327"/>
            <a:ext cx="6974911" cy="2078606"/>
          </a:xfrm>
        </p:spPr>
        <p:txBody>
          <a:bodyPr>
            <a:normAutofit/>
          </a:bodyPr>
          <a:lstStyle/>
          <a:p>
            <a:pPr algn="r"/>
            <a:endParaRPr lang="uk-UA" sz="1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юридичних наук (доктор філософії у сфері права), АДВОКАТ</a:t>
            </a:r>
          </a:p>
          <a:p>
            <a:pPr algn="r"/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Керуючий партнер Юридичної фірми </a:t>
            </a:r>
          </a:p>
          <a:p>
            <a:pPr algn="r"/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Горецький</a:t>
            </a:r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партнери»</a:t>
            </a:r>
          </a:p>
          <a:p>
            <a:pPr algn="r"/>
            <a:r>
              <a:rPr lang="uk-UA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Горецький</a:t>
            </a:r>
            <a:r>
              <a:rPr lang="uk-UA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Олег Васильович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F2A9E-C856-4C7D-8591-71B2D39D0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10096"/>
            <a:ext cx="7608669" cy="235519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ПОРЯДОК ТА ПРОБЛЕМНІ ПИТАННЯ СТЯГНЕННЯ ФОНДОМ ГАРАНТУВАННЯ ВКЛАДІВ ФІЗИЧНИХ ОСІБ ШКОДИ ЗАВДАНОЇ ПОВ’ЯЗАНИМИ З БАНКОМ ОСОБАМИ</a:t>
            </a:r>
            <a:endParaRPr lang="ru-UA" sz="3200" dirty="0">
              <a:latin typeface="Monotype Corsiva" panose="03010101010201010101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5" descr="Изображение выглядит как человек, мужчина, здание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77E8624F-B783-4349-9632-6A9D860EC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259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7" name="Group 644">
            <a:extLst>
              <a:ext uri="{FF2B5EF4-FFF2-40B4-BE49-F238E27FC236}">
                <a16:creationId xmlns:a16="http://schemas.microsoft.com/office/drawing/2014/main" id="{D99D7AC3-93B3-47B9-9B52-3877B655BF0B}"/>
              </a:ext>
            </a:extLst>
          </p:cNvPr>
          <p:cNvGrpSpPr/>
          <p:nvPr/>
        </p:nvGrpSpPr>
        <p:grpSpPr>
          <a:xfrm>
            <a:off x="0" y="76365"/>
            <a:ext cx="3397567" cy="935248"/>
            <a:chOff x="0" y="0"/>
            <a:chExt cx="2976282" cy="759377"/>
          </a:xfrm>
        </p:grpSpPr>
        <p:sp>
          <p:nvSpPr>
            <p:cNvPr id="58" name="Shape 6">
              <a:extLst>
                <a:ext uri="{FF2B5EF4-FFF2-40B4-BE49-F238E27FC236}">
                  <a16:creationId xmlns:a16="http://schemas.microsoft.com/office/drawing/2014/main" id="{2B97A580-CC47-459C-A2AC-56B7E825A267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9" name="Shape 7">
              <a:extLst>
                <a:ext uri="{FF2B5EF4-FFF2-40B4-BE49-F238E27FC236}">
                  <a16:creationId xmlns:a16="http://schemas.microsoft.com/office/drawing/2014/main" id="{10FE1AF5-58B1-4021-A7CD-368F5B06F22B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0" name="Shape 10">
              <a:extLst>
                <a:ext uri="{FF2B5EF4-FFF2-40B4-BE49-F238E27FC236}">
                  <a16:creationId xmlns:a16="http://schemas.microsoft.com/office/drawing/2014/main" id="{7CE300C3-CA47-4C5D-A647-8503764BB325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1" name="Shape 11">
              <a:extLst>
                <a:ext uri="{FF2B5EF4-FFF2-40B4-BE49-F238E27FC236}">
                  <a16:creationId xmlns:a16="http://schemas.microsoft.com/office/drawing/2014/main" id="{F2FA9C61-B760-4872-B9FF-8B57FDDBB3A7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2" name="Shape 12">
              <a:extLst>
                <a:ext uri="{FF2B5EF4-FFF2-40B4-BE49-F238E27FC236}">
                  <a16:creationId xmlns:a16="http://schemas.microsoft.com/office/drawing/2014/main" id="{FC94FA1F-4983-4765-B0AE-3619C26CC9FC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3" name="Shape 13">
              <a:extLst>
                <a:ext uri="{FF2B5EF4-FFF2-40B4-BE49-F238E27FC236}">
                  <a16:creationId xmlns:a16="http://schemas.microsoft.com/office/drawing/2014/main" id="{57B4BE6C-2D9C-41B6-B99D-B15FA9FA3DBC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4" name="Shape 14">
              <a:extLst>
                <a:ext uri="{FF2B5EF4-FFF2-40B4-BE49-F238E27FC236}">
                  <a16:creationId xmlns:a16="http://schemas.microsoft.com/office/drawing/2014/main" id="{05FB0BC4-B9D6-4DBC-83C7-37C9C6312937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5" name="Shape 15">
              <a:extLst>
                <a:ext uri="{FF2B5EF4-FFF2-40B4-BE49-F238E27FC236}">
                  <a16:creationId xmlns:a16="http://schemas.microsoft.com/office/drawing/2014/main" id="{9E95F5B7-40BE-400E-A3A7-AFCA99239AC7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6" name="Shape 16">
              <a:extLst>
                <a:ext uri="{FF2B5EF4-FFF2-40B4-BE49-F238E27FC236}">
                  <a16:creationId xmlns:a16="http://schemas.microsoft.com/office/drawing/2014/main" id="{8EEB71CF-FC6D-4BD9-B49D-C641F2B9BCA0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7" name="Shape 17">
              <a:extLst>
                <a:ext uri="{FF2B5EF4-FFF2-40B4-BE49-F238E27FC236}">
                  <a16:creationId xmlns:a16="http://schemas.microsoft.com/office/drawing/2014/main" id="{7929155E-47AB-462A-90A5-314A5AAA1BE4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8" name="Shape 18">
              <a:extLst>
                <a:ext uri="{FF2B5EF4-FFF2-40B4-BE49-F238E27FC236}">
                  <a16:creationId xmlns:a16="http://schemas.microsoft.com/office/drawing/2014/main" id="{2BC9A870-9385-4C73-B3DA-261F1790BF2A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9" name="Shape 19">
              <a:extLst>
                <a:ext uri="{FF2B5EF4-FFF2-40B4-BE49-F238E27FC236}">
                  <a16:creationId xmlns:a16="http://schemas.microsoft.com/office/drawing/2014/main" id="{ABD05808-9DBA-4219-AE81-B436AB1788C8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0" name="Shape 20">
              <a:extLst>
                <a:ext uri="{FF2B5EF4-FFF2-40B4-BE49-F238E27FC236}">
                  <a16:creationId xmlns:a16="http://schemas.microsoft.com/office/drawing/2014/main" id="{88BB0FBF-7BF0-4875-9727-E697079751E0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1" name="Shape 21">
              <a:extLst>
                <a:ext uri="{FF2B5EF4-FFF2-40B4-BE49-F238E27FC236}">
                  <a16:creationId xmlns:a16="http://schemas.microsoft.com/office/drawing/2014/main" id="{9CA76F00-08AE-44DB-85AC-317A7C1AEC34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2" name="Shape 22">
              <a:extLst>
                <a:ext uri="{FF2B5EF4-FFF2-40B4-BE49-F238E27FC236}">
                  <a16:creationId xmlns:a16="http://schemas.microsoft.com/office/drawing/2014/main" id="{728BC615-8B81-4708-AD8F-01DE1225EE7A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3" name="Shape 23">
              <a:extLst>
                <a:ext uri="{FF2B5EF4-FFF2-40B4-BE49-F238E27FC236}">
                  <a16:creationId xmlns:a16="http://schemas.microsoft.com/office/drawing/2014/main" id="{A15B3827-1658-4261-9AD2-73FC02BB54A0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4" name="Shape 24">
              <a:extLst>
                <a:ext uri="{FF2B5EF4-FFF2-40B4-BE49-F238E27FC236}">
                  <a16:creationId xmlns:a16="http://schemas.microsoft.com/office/drawing/2014/main" id="{529F1BE0-3380-4499-A49F-4C498029182A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5" name="Shape 25">
              <a:extLst>
                <a:ext uri="{FF2B5EF4-FFF2-40B4-BE49-F238E27FC236}">
                  <a16:creationId xmlns:a16="http://schemas.microsoft.com/office/drawing/2014/main" id="{E48437D9-D1FA-43C8-8D5F-90CD095F3778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6" name="Shape 26">
              <a:extLst>
                <a:ext uri="{FF2B5EF4-FFF2-40B4-BE49-F238E27FC236}">
                  <a16:creationId xmlns:a16="http://schemas.microsoft.com/office/drawing/2014/main" id="{896BCF91-F75A-44A9-BEAD-60194DD2F88F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7" name="Shape 27">
              <a:extLst>
                <a:ext uri="{FF2B5EF4-FFF2-40B4-BE49-F238E27FC236}">
                  <a16:creationId xmlns:a16="http://schemas.microsoft.com/office/drawing/2014/main" id="{5488D1BF-119E-4FED-A113-C76301B4E628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8" name="Shape 28">
              <a:extLst>
                <a:ext uri="{FF2B5EF4-FFF2-40B4-BE49-F238E27FC236}">
                  <a16:creationId xmlns:a16="http://schemas.microsoft.com/office/drawing/2014/main" id="{3839EED2-7498-472D-9B03-248D80E3C2A8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9" name="Shape 29">
              <a:extLst>
                <a:ext uri="{FF2B5EF4-FFF2-40B4-BE49-F238E27FC236}">
                  <a16:creationId xmlns:a16="http://schemas.microsoft.com/office/drawing/2014/main" id="{B9215FC0-836B-41A1-9576-535768A7AB45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0" name="Shape 30">
              <a:extLst>
                <a:ext uri="{FF2B5EF4-FFF2-40B4-BE49-F238E27FC236}">
                  <a16:creationId xmlns:a16="http://schemas.microsoft.com/office/drawing/2014/main" id="{DDF9BB9B-33AA-45BC-988A-A85DAC13BA05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1" name="Shape 31">
              <a:extLst>
                <a:ext uri="{FF2B5EF4-FFF2-40B4-BE49-F238E27FC236}">
                  <a16:creationId xmlns:a16="http://schemas.microsoft.com/office/drawing/2014/main" id="{30861E92-54DD-40FA-8F7E-4D29CBC5F54B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2" name="Shape 32">
              <a:extLst>
                <a:ext uri="{FF2B5EF4-FFF2-40B4-BE49-F238E27FC236}">
                  <a16:creationId xmlns:a16="http://schemas.microsoft.com/office/drawing/2014/main" id="{5732B4B2-FBCD-4946-97BB-B8D0020A5AA8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3" name="Shape 33">
              <a:extLst>
                <a:ext uri="{FF2B5EF4-FFF2-40B4-BE49-F238E27FC236}">
                  <a16:creationId xmlns:a16="http://schemas.microsoft.com/office/drawing/2014/main" id="{DC2BE3C3-0606-4238-9602-951CD7B6A7B5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4" name="Shape 34">
              <a:extLst>
                <a:ext uri="{FF2B5EF4-FFF2-40B4-BE49-F238E27FC236}">
                  <a16:creationId xmlns:a16="http://schemas.microsoft.com/office/drawing/2014/main" id="{14116963-67E0-4116-996A-0F0B0E9AA306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5" name="Shape 652">
              <a:extLst>
                <a:ext uri="{FF2B5EF4-FFF2-40B4-BE49-F238E27FC236}">
                  <a16:creationId xmlns:a16="http://schemas.microsoft.com/office/drawing/2014/main" id="{9715D217-E804-4735-BC7F-A994F608C289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6" name="Shape 36">
              <a:extLst>
                <a:ext uri="{FF2B5EF4-FFF2-40B4-BE49-F238E27FC236}">
                  <a16:creationId xmlns:a16="http://schemas.microsoft.com/office/drawing/2014/main" id="{E2634E66-9F1B-4A81-BA24-90A478516B57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7" name="Shape 37">
              <a:extLst>
                <a:ext uri="{FF2B5EF4-FFF2-40B4-BE49-F238E27FC236}">
                  <a16:creationId xmlns:a16="http://schemas.microsoft.com/office/drawing/2014/main" id="{76F9481B-5712-4EF9-984C-D78F5D72AC2A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8" name="Shape 38">
              <a:extLst>
                <a:ext uri="{FF2B5EF4-FFF2-40B4-BE49-F238E27FC236}">
                  <a16:creationId xmlns:a16="http://schemas.microsoft.com/office/drawing/2014/main" id="{560BE813-6CE3-4FCD-843F-11F89CF8995E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9" name="Shape 39">
              <a:extLst>
                <a:ext uri="{FF2B5EF4-FFF2-40B4-BE49-F238E27FC236}">
                  <a16:creationId xmlns:a16="http://schemas.microsoft.com/office/drawing/2014/main" id="{C107B4F3-FF90-4CCB-BA2F-6997CE392174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90" name="Shape 40">
              <a:extLst>
                <a:ext uri="{FF2B5EF4-FFF2-40B4-BE49-F238E27FC236}">
                  <a16:creationId xmlns:a16="http://schemas.microsoft.com/office/drawing/2014/main" id="{85FD130D-E055-40E2-A9D1-CAEBF445A6DE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91" name="Shape 653">
              <a:extLst>
                <a:ext uri="{FF2B5EF4-FFF2-40B4-BE49-F238E27FC236}">
                  <a16:creationId xmlns:a16="http://schemas.microsoft.com/office/drawing/2014/main" id="{BB152FF6-122E-4F1D-9932-29FB941F8619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92" name="Shape 42">
              <a:extLst>
                <a:ext uri="{FF2B5EF4-FFF2-40B4-BE49-F238E27FC236}">
                  <a16:creationId xmlns:a16="http://schemas.microsoft.com/office/drawing/2014/main" id="{74F8EF8C-1FE8-42D1-8763-6C104F14B19D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93" name="Shape 43">
              <a:extLst>
                <a:ext uri="{FF2B5EF4-FFF2-40B4-BE49-F238E27FC236}">
                  <a16:creationId xmlns:a16="http://schemas.microsoft.com/office/drawing/2014/main" id="{332D78B3-BE2D-4454-89DE-0ED40B3F4794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94" name="Shape 44">
              <a:extLst>
                <a:ext uri="{FF2B5EF4-FFF2-40B4-BE49-F238E27FC236}">
                  <a16:creationId xmlns:a16="http://schemas.microsoft.com/office/drawing/2014/main" id="{6E526650-97B0-46E3-885D-C78E3E2EC1EA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</p:spTree>
    <p:extLst>
      <p:ext uri="{BB962C8B-B14F-4D97-AF65-F5344CB8AC3E}">
        <p14:creationId xmlns:p14="http://schemas.microsoft.com/office/powerpoint/2010/main" val="1501347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3" name="Group 644">
            <a:extLst>
              <a:ext uri="{FF2B5EF4-FFF2-40B4-BE49-F238E27FC236}">
                <a16:creationId xmlns:a16="http://schemas.microsoft.com/office/drawing/2014/main" id="{503A090C-0290-457B-921F-AD382E1346D9}"/>
              </a:ext>
            </a:extLst>
          </p:cNvPr>
          <p:cNvGrpSpPr/>
          <p:nvPr/>
        </p:nvGrpSpPr>
        <p:grpSpPr>
          <a:xfrm>
            <a:off x="1160" y="0"/>
            <a:ext cx="3397567" cy="942680"/>
            <a:chOff x="0" y="0"/>
            <a:chExt cx="2976282" cy="759377"/>
          </a:xfrm>
        </p:grpSpPr>
        <p:sp>
          <p:nvSpPr>
            <p:cNvPr id="39" name="Shape 6">
              <a:extLst>
                <a:ext uri="{FF2B5EF4-FFF2-40B4-BE49-F238E27FC236}">
                  <a16:creationId xmlns:a16="http://schemas.microsoft.com/office/drawing/2014/main" id="{B02E5715-4800-4709-A3E1-CB0EC492358F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0" name="Shape 7">
              <a:extLst>
                <a:ext uri="{FF2B5EF4-FFF2-40B4-BE49-F238E27FC236}">
                  <a16:creationId xmlns:a16="http://schemas.microsoft.com/office/drawing/2014/main" id="{C665DBE7-11F1-4AF1-9E96-56C7E04CD517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1" name="Shape 10">
              <a:extLst>
                <a:ext uri="{FF2B5EF4-FFF2-40B4-BE49-F238E27FC236}">
                  <a16:creationId xmlns:a16="http://schemas.microsoft.com/office/drawing/2014/main" id="{FBB5265E-BEA1-4CCB-87C9-0F1366798FED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2" name="Shape 11">
              <a:extLst>
                <a:ext uri="{FF2B5EF4-FFF2-40B4-BE49-F238E27FC236}">
                  <a16:creationId xmlns:a16="http://schemas.microsoft.com/office/drawing/2014/main" id="{D6CD98DF-1FA9-4A4A-B9BB-ACF4E07BAA93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3" name="Shape 12">
              <a:extLst>
                <a:ext uri="{FF2B5EF4-FFF2-40B4-BE49-F238E27FC236}">
                  <a16:creationId xmlns:a16="http://schemas.microsoft.com/office/drawing/2014/main" id="{088B713F-4E42-4498-95D1-782F6EDC3170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4" name="Shape 13">
              <a:extLst>
                <a:ext uri="{FF2B5EF4-FFF2-40B4-BE49-F238E27FC236}">
                  <a16:creationId xmlns:a16="http://schemas.microsoft.com/office/drawing/2014/main" id="{BD4378B0-6B9C-4B01-ACE6-16A3F068DBB3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5" name="Shape 14">
              <a:extLst>
                <a:ext uri="{FF2B5EF4-FFF2-40B4-BE49-F238E27FC236}">
                  <a16:creationId xmlns:a16="http://schemas.microsoft.com/office/drawing/2014/main" id="{0DA7B5DD-8755-441B-8B30-6E0EEDBB5405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6" name="Shape 15">
              <a:extLst>
                <a:ext uri="{FF2B5EF4-FFF2-40B4-BE49-F238E27FC236}">
                  <a16:creationId xmlns:a16="http://schemas.microsoft.com/office/drawing/2014/main" id="{612383ED-9892-4BE7-9892-FD2CFC3847A1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7" name="Shape 16">
              <a:extLst>
                <a:ext uri="{FF2B5EF4-FFF2-40B4-BE49-F238E27FC236}">
                  <a16:creationId xmlns:a16="http://schemas.microsoft.com/office/drawing/2014/main" id="{59A321D6-17C1-429F-98A9-0A6910BB9795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8" name="Shape 17">
              <a:extLst>
                <a:ext uri="{FF2B5EF4-FFF2-40B4-BE49-F238E27FC236}">
                  <a16:creationId xmlns:a16="http://schemas.microsoft.com/office/drawing/2014/main" id="{FBE8396E-3453-4EFF-AB78-AB9668437347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9" name="Shape 18">
              <a:extLst>
                <a:ext uri="{FF2B5EF4-FFF2-40B4-BE49-F238E27FC236}">
                  <a16:creationId xmlns:a16="http://schemas.microsoft.com/office/drawing/2014/main" id="{43E355AE-63FC-4B58-B4BA-C5606A24FB96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0" name="Shape 19">
              <a:extLst>
                <a:ext uri="{FF2B5EF4-FFF2-40B4-BE49-F238E27FC236}">
                  <a16:creationId xmlns:a16="http://schemas.microsoft.com/office/drawing/2014/main" id="{2D638A25-24E6-47D9-882F-44EBB32E03EE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1" name="Shape 20">
              <a:extLst>
                <a:ext uri="{FF2B5EF4-FFF2-40B4-BE49-F238E27FC236}">
                  <a16:creationId xmlns:a16="http://schemas.microsoft.com/office/drawing/2014/main" id="{0E46185C-A191-4A4C-992F-0BEDF87224E1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2" name="Shape 21">
              <a:extLst>
                <a:ext uri="{FF2B5EF4-FFF2-40B4-BE49-F238E27FC236}">
                  <a16:creationId xmlns:a16="http://schemas.microsoft.com/office/drawing/2014/main" id="{041EC1D5-3CC8-4741-B244-E822BED8F9E6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3" name="Shape 22">
              <a:extLst>
                <a:ext uri="{FF2B5EF4-FFF2-40B4-BE49-F238E27FC236}">
                  <a16:creationId xmlns:a16="http://schemas.microsoft.com/office/drawing/2014/main" id="{4D794B15-8B7E-4E08-9A3C-A3EE0BE8AEA1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4" name="Shape 23">
              <a:extLst>
                <a:ext uri="{FF2B5EF4-FFF2-40B4-BE49-F238E27FC236}">
                  <a16:creationId xmlns:a16="http://schemas.microsoft.com/office/drawing/2014/main" id="{7E0C3E11-B0DC-41ED-982A-27BA08D43D86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5" name="Shape 24">
              <a:extLst>
                <a:ext uri="{FF2B5EF4-FFF2-40B4-BE49-F238E27FC236}">
                  <a16:creationId xmlns:a16="http://schemas.microsoft.com/office/drawing/2014/main" id="{A526FB84-181A-4A53-8E25-6EFE4B9E53EB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6" name="Shape 25">
              <a:extLst>
                <a:ext uri="{FF2B5EF4-FFF2-40B4-BE49-F238E27FC236}">
                  <a16:creationId xmlns:a16="http://schemas.microsoft.com/office/drawing/2014/main" id="{F0EF6FCC-C958-4648-94E3-B3A789315248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7" name="Shape 26">
              <a:extLst>
                <a:ext uri="{FF2B5EF4-FFF2-40B4-BE49-F238E27FC236}">
                  <a16:creationId xmlns:a16="http://schemas.microsoft.com/office/drawing/2014/main" id="{3D3ED940-35B0-4BAE-96A8-8BF4554FC95B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8" name="Shape 27">
              <a:extLst>
                <a:ext uri="{FF2B5EF4-FFF2-40B4-BE49-F238E27FC236}">
                  <a16:creationId xmlns:a16="http://schemas.microsoft.com/office/drawing/2014/main" id="{6FA8D863-7505-4373-AB2A-06662B54D567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9" name="Shape 28">
              <a:extLst>
                <a:ext uri="{FF2B5EF4-FFF2-40B4-BE49-F238E27FC236}">
                  <a16:creationId xmlns:a16="http://schemas.microsoft.com/office/drawing/2014/main" id="{8FAC51EC-A0D9-4293-8941-9ACBB5263689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0" name="Shape 29">
              <a:extLst>
                <a:ext uri="{FF2B5EF4-FFF2-40B4-BE49-F238E27FC236}">
                  <a16:creationId xmlns:a16="http://schemas.microsoft.com/office/drawing/2014/main" id="{04E9C2A6-81B1-4D12-B3B5-E1BB0E674523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1" name="Shape 30">
              <a:extLst>
                <a:ext uri="{FF2B5EF4-FFF2-40B4-BE49-F238E27FC236}">
                  <a16:creationId xmlns:a16="http://schemas.microsoft.com/office/drawing/2014/main" id="{D4816614-4F51-4D85-972C-82BA60084A6A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2" name="Shape 31">
              <a:extLst>
                <a:ext uri="{FF2B5EF4-FFF2-40B4-BE49-F238E27FC236}">
                  <a16:creationId xmlns:a16="http://schemas.microsoft.com/office/drawing/2014/main" id="{944330BE-A6F7-4D79-9481-D94CA13EDAA9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3" name="Shape 32">
              <a:extLst>
                <a:ext uri="{FF2B5EF4-FFF2-40B4-BE49-F238E27FC236}">
                  <a16:creationId xmlns:a16="http://schemas.microsoft.com/office/drawing/2014/main" id="{294F2017-0023-4C95-A58E-5060C1A68D2C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4" name="Shape 33">
              <a:extLst>
                <a:ext uri="{FF2B5EF4-FFF2-40B4-BE49-F238E27FC236}">
                  <a16:creationId xmlns:a16="http://schemas.microsoft.com/office/drawing/2014/main" id="{18CB3A36-5CB8-42EE-995D-E39F6F27D3DB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5" name="Shape 34">
              <a:extLst>
                <a:ext uri="{FF2B5EF4-FFF2-40B4-BE49-F238E27FC236}">
                  <a16:creationId xmlns:a16="http://schemas.microsoft.com/office/drawing/2014/main" id="{80366B27-F484-46A1-BBCD-069D701C1F84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6" name="Shape 652">
              <a:extLst>
                <a:ext uri="{FF2B5EF4-FFF2-40B4-BE49-F238E27FC236}">
                  <a16:creationId xmlns:a16="http://schemas.microsoft.com/office/drawing/2014/main" id="{C55A6760-E6BC-4C0B-840F-F9D80D21033A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7" name="Shape 36">
              <a:extLst>
                <a:ext uri="{FF2B5EF4-FFF2-40B4-BE49-F238E27FC236}">
                  <a16:creationId xmlns:a16="http://schemas.microsoft.com/office/drawing/2014/main" id="{7C9332D3-3301-4DB8-85B9-9D7B1337AE6E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8" name="Shape 37">
              <a:extLst>
                <a:ext uri="{FF2B5EF4-FFF2-40B4-BE49-F238E27FC236}">
                  <a16:creationId xmlns:a16="http://schemas.microsoft.com/office/drawing/2014/main" id="{AB70E867-0026-4D85-B2C9-12378F9F0A52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9" name="Shape 38">
              <a:extLst>
                <a:ext uri="{FF2B5EF4-FFF2-40B4-BE49-F238E27FC236}">
                  <a16:creationId xmlns:a16="http://schemas.microsoft.com/office/drawing/2014/main" id="{F041C781-1782-4AC1-ADEA-590C455209B6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0" name="Shape 39">
              <a:extLst>
                <a:ext uri="{FF2B5EF4-FFF2-40B4-BE49-F238E27FC236}">
                  <a16:creationId xmlns:a16="http://schemas.microsoft.com/office/drawing/2014/main" id="{5442A551-BF98-4F4C-99ED-10DBFF274165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1" name="Shape 40">
              <a:extLst>
                <a:ext uri="{FF2B5EF4-FFF2-40B4-BE49-F238E27FC236}">
                  <a16:creationId xmlns:a16="http://schemas.microsoft.com/office/drawing/2014/main" id="{31F9E34D-F170-4B53-9079-2D4A7342E837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2" name="Shape 653">
              <a:extLst>
                <a:ext uri="{FF2B5EF4-FFF2-40B4-BE49-F238E27FC236}">
                  <a16:creationId xmlns:a16="http://schemas.microsoft.com/office/drawing/2014/main" id="{7D996B7E-DE19-4227-8135-4F762672C104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3" name="Shape 42">
              <a:extLst>
                <a:ext uri="{FF2B5EF4-FFF2-40B4-BE49-F238E27FC236}">
                  <a16:creationId xmlns:a16="http://schemas.microsoft.com/office/drawing/2014/main" id="{DD53A76B-73CA-42C2-B622-3AAC823526FF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4" name="Shape 43">
              <a:extLst>
                <a:ext uri="{FF2B5EF4-FFF2-40B4-BE49-F238E27FC236}">
                  <a16:creationId xmlns:a16="http://schemas.microsoft.com/office/drawing/2014/main" id="{DCA3C9B4-D4F2-4191-9F86-608CD52E60E6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5" name="Shape 44">
              <a:extLst>
                <a:ext uri="{FF2B5EF4-FFF2-40B4-BE49-F238E27FC236}">
                  <a16:creationId xmlns:a16="http://schemas.microsoft.com/office/drawing/2014/main" id="{B863E0B5-A4F2-4D95-9DD5-F4172A139524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62311" y="2185735"/>
            <a:ext cx="81714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позові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зазначено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різні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договори,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зокрема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за предметом,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обсягом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зобов`язань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та строками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виконання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а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також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укладені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підставі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різних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рішень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приймалися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пов`язаними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з Банком особами.</a:t>
            </a:r>
            <a:endParaRPr lang="ru-RU" sz="2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2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Кожна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кредитна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операція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є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самостійним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правовідношенням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є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підставою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для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виникнення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у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сторін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цього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правовідношення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цивільних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прав і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обов`язків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</a:p>
          <a:p>
            <a:pPr algn="just"/>
            <a:endParaRPr lang="uk-UA" sz="2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uk-UA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Подання позову на підставі великої кількості договорів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суттєво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ускладнить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вирішення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спору в межах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однієї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справи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та у строки,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передбачені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статтею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173 ГПК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України</a:t>
            </a:r>
            <a:endParaRPr lang="ru-RU" sz="2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1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5541CD5-D7AC-4686-8783-CF5D1D4F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"/>
            <a:ext cx="12191695" cy="685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16">
            <a:extLst>
              <a:ext uri="{FF2B5EF4-FFF2-40B4-BE49-F238E27FC236}">
                <a16:creationId xmlns:a16="http://schemas.microsoft.com/office/drawing/2014/main" id="{0420923D-0C6E-4656-9A01-EE9FB6345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87058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904D0A95-DEAA-4B8D-A340-BEC3A5DBC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305" y="4065581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sp>
      <p:grpSp>
        <p:nvGrpSpPr>
          <p:cNvPr id="4" name="Group 644">
            <a:extLst>
              <a:ext uri="{FF2B5EF4-FFF2-40B4-BE49-F238E27FC236}">
                <a16:creationId xmlns:a16="http://schemas.microsoft.com/office/drawing/2014/main" id="{97E33355-CF74-4448-983E-866E38A42258}"/>
              </a:ext>
            </a:extLst>
          </p:cNvPr>
          <p:cNvGrpSpPr/>
          <p:nvPr/>
        </p:nvGrpSpPr>
        <p:grpSpPr>
          <a:xfrm>
            <a:off x="0" y="0"/>
            <a:ext cx="3397567" cy="935248"/>
            <a:chOff x="0" y="0"/>
            <a:chExt cx="2976282" cy="759377"/>
          </a:xfrm>
        </p:grpSpPr>
        <p:sp>
          <p:nvSpPr>
            <p:cNvPr id="5" name="Shape 6">
              <a:extLst>
                <a:ext uri="{FF2B5EF4-FFF2-40B4-BE49-F238E27FC236}">
                  <a16:creationId xmlns:a16="http://schemas.microsoft.com/office/drawing/2014/main" id="{86179B2F-FC75-4129-8E80-E1B64DA17E6E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" name="Shape 7">
              <a:extLst>
                <a:ext uri="{FF2B5EF4-FFF2-40B4-BE49-F238E27FC236}">
                  <a16:creationId xmlns:a16="http://schemas.microsoft.com/office/drawing/2014/main" id="{0E009A2A-D301-4CB4-AAF5-E5AAE81AF96E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" name="Shape 10">
              <a:extLst>
                <a:ext uri="{FF2B5EF4-FFF2-40B4-BE49-F238E27FC236}">
                  <a16:creationId xmlns:a16="http://schemas.microsoft.com/office/drawing/2014/main" id="{C2C1F25B-18BC-4EFC-9A05-82E0D35C3745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" name="Shape 11">
              <a:extLst>
                <a:ext uri="{FF2B5EF4-FFF2-40B4-BE49-F238E27FC236}">
                  <a16:creationId xmlns:a16="http://schemas.microsoft.com/office/drawing/2014/main" id="{B171CCED-9C83-4EA0-8302-AB58CA9E0212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9" name="Shape 12">
              <a:extLst>
                <a:ext uri="{FF2B5EF4-FFF2-40B4-BE49-F238E27FC236}">
                  <a16:creationId xmlns:a16="http://schemas.microsoft.com/office/drawing/2014/main" id="{46F7D515-7C23-46EF-ABE2-06A4AA33DAA7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0" name="Shape 13">
              <a:extLst>
                <a:ext uri="{FF2B5EF4-FFF2-40B4-BE49-F238E27FC236}">
                  <a16:creationId xmlns:a16="http://schemas.microsoft.com/office/drawing/2014/main" id="{A2FFF051-5542-460B-98CC-324782D1929A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1" name="Shape 14">
              <a:extLst>
                <a:ext uri="{FF2B5EF4-FFF2-40B4-BE49-F238E27FC236}">
                  <a16:creationId xmlns:a16="http://schemas.microsoft.com/office/drawing/2014/main" id="{F393684C-B9AF-4316-93FC-4B63E6A5B2B7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2" name="Shape 15">
              <a:extLst>
                <a:ext uri="{FF2B5EF4-FFF2-40B4-BE49-F238E27FC236}">
                  <a16:creationId xmlns:a16="http://schemas.microsoft.com/office/drawing/2014/main" id="{9FA1FB8F-8F5F-41CE-9291-5748DFE01AAB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3" name="Shape 16">
              <a:extLst>
                <a:ext uri="{FF2B5EF4-FFF2-40B4-BE49-F238E27FC236}">
                  <a16:creationId xmlns:a16="http://schemas.microsoft.com/office/drawing/2014/main" id="{E7D49891-EADC-404A-8669-E568C2F077BD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4" name="Shape 17">
              <a:extLst>
                <a:ext uri="{FF2B5EF4-FFF2-40B4-BE49-F238E27FC236}">
                  <a16:creationId xmlns:a16="http://schemas.microsoft.com/office/drawing/2014/main" id="{DCEF9188-13CE-45D4-8349-90A48A35F2D8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5" name="Shape 18">
              <a:extLst>
                <a:ext uri="{FF2B5EF4-FFF2-40B4-BE49-F238E27FC236}">
                  <a16:creationId xmlns:a16="http://schemas.microsoft.com/office/drawing/2014/main" id="{4254D9D5-05F3-444F-903D-2C45DB199D2E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6" name="Shape 19">
              <a:extLst>
                <a:ext uri="{FF2B5EF4-FFF2-40B4-BE49-F238E27FC236}">
                  <a16:creationId xmlns:a16="http://schemas.microsoft.com/office/drawing/2014/main" id="{4EE3A2E0-6010-41B8-839E-67916E122FC1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7" name="Shape 20">
              <a:extLst>
                <a:ext uri="{FF2B5EF4-FFF2-40B4-BE49-F238E27FC236}">
                  <a16:creationId xmlns:a16="http://schemas.microsoft.com/office/drawing/2014/main" id="{676FA223-CADE-43E0-B096-3C47EF590F36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8" name="Shape 21">
              <a:extLst>
                <a:ext uri="{FF2B5EF4-FFF2-40B4-BE49-F238E27FC236}">
                  <a16:creationId xmlns:a16="http://schemas.microsoft.com/office/drawing/2014/main" id="{FCD4BA98-7B7D-47C0-8D4E-A6A113B7C801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9" name="Shape 22">
              <a:extLst>
                <a:ext uri="{FF2B5EF4-FFF2-40B4-BE49-F238E27FC236}">
                  <a16:creationId xmlns:a16="http://schemas.microsoft.com/office/drawing/2014/main" id="{28E1F812-FA84-4642-B997-2E6F090C04FE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0" name="Shape 23">
              <a:extLst>
                <a:ext uri="{FF2B5EF4-FFF2-40B4-BE49-F238E27FC236}">
                  <a16:creationId xmlns:a16="http://schemas.microsoft.com/office/drawing/2014/main" id="{D6ABEE9F-927E-448A-9336-CD6E90CBE834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1" name="Shape 24">
              <a:extLst>
                <a:ext uri="{FF2B5EF4-FFF2-40B4-BE49-F238E27FC236}">
                  <a16:creationId xmlns:a16="http://schemas.microsoft.com/office/drawing/2014/main" id="{11F622DE-9847-4639-82CE-FA25BB7C3074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2" name="Shape 25">
              <a:extLst>
                <a:ext uri="{FF2B5EF4-FFF2-40B4-BE49-F238E27FC236}">
                  <a16:creationId xmlns:a16="http://schemas.microsoft.com/office/drawing/2014/main" id="{75910F3E-DD7B-43DF-A404-4C856793F73B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3" name="Shape 26">
              <a:extLst>
                <a:ext uri="{FF2B5EF4-FFF2-40B4-BE49-F238E27FC236}">
                  <a16:creationId xmlns:a16="http://schemas.microsoft.com/office/drawing/2014/main" id="{5BE57CDF-920D-4156-8528-09D098EFB3DA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4" name="Shape 27">
              <a:extLst>
                <a:ext uri="{FF2B5EF4-FFF2-40B4-BE49-F238E27FC236}">
                  <a16:creationId xmlns:a16="http://schemas.microsoft.com/office/drawing/2014/main" id="{33A1599F-BCE1-4DCE-B6B0-5156F0FFD0A8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5" name="Shape 28">
              <a:extLst>
                <a:ext uri="{FF2B5EF4-FFF2-40B4-BE49-F238E27FC236}">
                  <a16:creationId xmlns:a16="http://schemas.microsoft.com/office/drawing/2014/main" id="{4AE8D7E0-E685-4B09-96E8-312E441710E9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6" name="Shape 29">
              <a:extLst>
                <a:ext uri="{FF2B5EF4-FFF2-40B4-BE49-F238E27FC236}">
                  <a16:creationId xmlns:a16="http://schemas.microsoft.com/office/drawing/2014/main" id="{1B08D4DF-8307-4992-AD9D-FA8D95F04DF3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7" name="Shape 30">
              <a:extLst>
                <a:ext uri="{FF2B5EF4-FFF2-40B4-BE49-F238E27FC236}">
                  <a16:creationId xmlns:a16="http://schemas.microsoft.com/office/drawing/2014/main" id="{F7647D9B-6051-4BC1-B616-3D0822F8089D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8" name="Shape 31">
              <a:extLst>
                <a:ext uri="{FF2B5EF4-FFF2-40B4-BE49-F238E27FC236}">
                  <a16:creationId xmlns:a16="http://schemas.microsoft.com/office/drawing/2014/main" id="{8945CAD9-744F-4F82-A3BD-1B6423631E1D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9" name="Shape 32">
              <a:extLst>
                <a:ext uri="{FF2B5EF4-FFF2-40B4-BE49-F238E27FC236}">
                  <a16:creationId xmlns:a16="http://schemas.microsoft.com/office/drawing/2014/main" id="{0C011811-4EC6-428E-A8F0-941A2C16D54A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0" name="Shape 33">
              <a:extLst>
                <a:ext uri="{FF2B5EF4-FFF2-40B4-BE49-F238E27FC236}">
                  <a16:creationId xmlns:a16="http://schemas.microsoft.com/office/drawing/2014/main" id="{80C1449F-FA25-4867-A32B-40239DFB4303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1" name="Shape 34">
              <a:extLst>
                <a:ext uri="{FF2B5EF4-FFF2-40B4-BE49-F238E27FC236}">
                  <a16:creationId xmlns:a16="http://schemas.microsoft.com/office/drawing/2014/main" id="{71B986E5-3E3D-46D5-B6FD-B7136579FF01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2" name="Shape 652">
              <a:extLst>
                <a:ext uri="{FF2B5EF4-FFF2-40B4-BE49-F238E27FC236}">
                  <a16:creationId xmlns:a16="http://schemas.microsoft.com/office/drawing/2014/main" id="{0DCE0EC1-4A22-4DF0-9AE5-C112DF2F32C4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3" name="Shape 36">
              <a:extLst>
                <a:ext uri="{FF2B5EF4-FFF2-40B4-BE49-F238E27FC236}">
                  <a16:creationId xmlns:a16="http://schemas.microsoft.com/office/drawing/2014/main" id="{8F5DFD66-049E-41B5-A39B-740E64F12FA2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4" name="Shape 37">
              <a:extLst>
                <a:ext uri="{FF2B5EF4-FFF2-40B4-BE49-F238E27FC236}">
                  <a16:creationId xmlns:a16="http://schemas.microsoft.com/office/drawing/2014/main" id="{1349D14B-B49E-4506-BD09-9479535B7C2F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5" name="Shape 38">
              <a:extLst>
                <a:ext uri="{FF2B5EF4-FFF2-40B4-BE49-F238E27FC236}">
                  <a16:creationId xmlns:a16="http://schemas.microsoft.com/office/drawing/2014/main" id="{1B74B2B0-9741-45EE-848B-2157DB7A25C7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6" name="Shape 39">
              <a:extLst>
                <a:ext uri="{FF2B5EF4-FFF2-40B4-BE49-F238E27FC236}">
                  <a16:creationId xmlns:a16="http://schemas.microsoft.com/office/drawing/2014/main" id="{0D43A3B8-AAA3-4166-89D0-61534AF9DD83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7" name="Shape 40">
              <a:extLst>
                <a:ext uri="{FF2B5EF4-FFF2-40B4-BE49-F238E27FC236}">
                  <a16:creationId xmlns:a16="http://schemas.microsoft.com/office/drawing/2014/main" id="{0762F848-AB40-4B56-8C84-54AC19BB120B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8" name="Shape 653">
              <a:extLst>
                <a:ext uri="{FF2B5EF4-FFF2-40B4-BE49-F238E27FC236}">
                  <a16:creationId xmlns:a16="http://schemas.microsoft.com/office/drawing/2014/main" id="{DB65B7CE-E7E4-44ED-88B4-0A562F7B2BB6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9" name="Shape 42">
              <a:extLst>
                <a:ext uri="{FF2B5EF4-FFF2-40B4-BE49-F238E27FC236}">
                  <a16:creationId xmlns:a16="http://schemas.microsoft.com/office/drawing/2014/main" id="{25A7EC8A-6418-449E-AAC7-65687F0CF1DD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0" name="Shape 43">
              <a:extLst>
                <a:ext uri="{FF2B5EF4-FFF2-40B4-BE49-F238E27FC236}">
                  <a16:creationId xmlns:a16="http://schemas.microsoft.com/office/drawing/2014/main" id="{8199F8EA-AFBC-4546-ADD4-C6FCF71392E8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1" name="Shape 44">
              <a:extLst>
                <a:ext uri="{FF2B5EF4-FFF2-40B4-BE49-F238E27FC236}">
                  <a16:creationId xmlns:a16="http://schemas.microsoft.com/office/drawing/2014/main" id="{B44FE3AE-76DC-4D7B-BBDD-65EADD18D472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565" y="1073836"/>
            <a:ext cx="8053514" cy="1142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5795" y="1244486"/>
            <a:ext cx="7409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2"/>
                </a:solidFill>
                <a:latin typeface="Monotype Corsiva" panose="03010101010201010101" pitchFamily="66" charset="0"/>
              </a:rPr>
              <a:t>2.2. Наслідки ліквідації неплатоспроможного банку</a:t>
            </a:r>
            <a:endParaRPr lang="ru-RU" sz="3200" dirty="0">
              <a:solidFill>
                <a:schemeClr val="bg2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flipH="1">
            <a:off x="3397567" y="2078182"/>
            <a:ext cx="2476760" cy="1708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902036" y="2078182"/>
            <a:ext cx="2964873" cy="1987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13" y="3810521"/>
            <a:ext cx="3722763" cy="124249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280" y="4103423"/>
            <a:ext cx="3414056" cy="124369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542280" y="4140857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використання коштів, що стягуються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73343" y="3852682"/>
            <a:ext cx="3693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процесуального правонаступництва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00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5541CD5-D7AC-4686-8783-CF5D1D4F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"/>
            <a:ext cx="12191695" cy="685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16">
            <a:extLst>
              <a:ext uri="{FF2B5EF4-FFF2-40B4-BE49-F238E27FC236}">
                <a16:creationId xmlns:a16="http://schemas.microsoft.com/office/drawing/2014/main" id="{0420923D-0C6E-4656-9A01-EE9FB6345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87058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904D0A95-DEAA-4B8D-A340-BEC3A5DBC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305" y="4065581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sp>
      <p:grpSp>
        <p:nvGrpSpPr>
          <p:cNvPr id="4" name="Group 644">
            <a:extLst>
              <a:ext uri="{FF2B5EF4-FFF2-40B4-BE49-F238E27FC236}">
                <a16:creationId xmlns:a16="http://schemas.microsoft.com/office/drawing/2014/main" id="{97E33355-CF74-4448-983E-866E38A42258}"/>
              </a:ext>
            </a:extLst>
          </p:cNvPr>
          <p:cNvGrpSpPr/>
          <p:nvPr/>
        </p:nvGrpSpPr>
        <p:grpSpPr>
          <a:xfrm>
            <a:off x="0" y="0"/>
            <a:ext cx="3397567" cy="935248"/>
            <a:chOff x="0" y="0"/>
            <a:chExt cx="2976282" cy="759377"/>
          </a:xfrm>
        </p:grpSpPr>
        <p:sp>
          <p:nvSpPr>
            <p:cNvPr id="5" name="Shape 6">
              <a:extLst>
                <a:ext uri="{FF2B5EF4-FFF2-40B4-BE49-F238E27FC236}">
                  <a16:creationId xmlns:a16="http://schemas.microsoft.com/office/drawing/2014/main" id="{86179B2F-FC75-4129-8E80-E1B64DA17E6E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" name="Shape 7">
              <a:extLst>
                <a:ext uri="{FF2B5EF4-FFF2-40B4-BE49-F238E27FC236}">
                  <a16:creationId xmlns:a16="http://schemas.microsoft.com/office/drawing/2014/main" id="{0E009A2A-D301-4CB4-AAF5-E5AAE81AF96E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" name="Shape 10">
              <a:extLst>
                <a:ext uri="{FF2B5EF4-FFF2-40B4-BE49-F238E27FC236}">
                  <a16:creationId xmlns:a16="http://schemas.microsoft.com/office/drawing/2014/main" id="{C2C1F25B-18BC-4EFC-9A05-82E0D35C3745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" name="Shape 11">
              <a:extLst>
                <a:ext uri="{FF2B5EF4-FFF2-40B4-BE49-F238E27FC236}">
                  <a16:creationId xmlns:a16="http://schemas.microsoft.com/office/drawing/2014/main" id="{B171CCED-9C83-4EA0-8302-AB58CA9E0212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9" name="Shape 12">
              <a:extLst>
                <a:ext uri="{FF2B5EF4-FFF2-40B4-BE49-F238E27FC236}">
                  <a16:creationId xmlns:a16="http://schemas.microsoft.com/office/drawing/2014/main" id="{46F7D515-7C23-46EF-ABE2-06A4AA33DAA7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0" name="Shape 13">
              <a:extLst>
                <a:ext uri="{FF2B5EF4-FFF2-40B4-BE49-F238E27FC236}">
                  <a16:creationId xmlns:a16="http://schemas.microsoft.com/office/drawing/2014/main" id="{A2FFF051-5542-460B-98CC-324782D1929A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1" name="Shape 14">
              <a:extLst>
                <a:ext uri="{FF2B5EF4-FFF2-40B4-BE49-F238E27FC236}">
                  <a16:creationId xmlns:a16="http://schemas.microsoft.com/office/drawing/2014/main" id="{F393684C-B9AF-4316-93FC-4B63E6A5B2B7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2" name="Shape 15">
              <a:extLst>
                <a:ext uri="{FF2B5EF4-FFF2-40B4-BE49-F238E27FC236}">
                  <a16:creationId xmlns:a16="http://schemas.microsoft.com/office/drawing/2014/main" id="{9FA1FB8F-8F5F-41CE-9291-5748DFE01AAB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3" name="Shape 16">
              <a:extLst>
                <a:ext uri="{FF2B5EF4-FFF2-40B4-BE49-F238E27FC236}">
                  <a16:creationId xmlns:a16="http://schemas.microsoft.com/office/drawing/2014/main" id="{E7D49891-EADC-404A-8669-E568C2F077BD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4" name="Shape 17">
              <a:extLst>
                <a:ext uri="{FF2B5EF4-FFF2-40B4-BE49-F238E27FC236}">
                  <a16:creationId xmlns:a16="http://schemas.microsoft.com/office/drawing/2014/main" id="{DCEF9188-13CE-45D4-8349-90A48A35F2D8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5" name="Shape 18">
              <a:extLst>
                <a:ext uri="{FF2B5EF4-FFF2-40B4-BE49-F238E27FC236}">
                  <a16:creationId xmlns:a16="http://schemas.microsoft.com/office/drawing/2014/main" id="{4254D9D5-05F3-444F-903D-2C45DB199D2E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6" name="Shape 19">
              <a:extLst>
                <a:ext uri="{FF2B5EF4-FFF2-40B4-BE49-F238E27FC236}">
                  <a16:creationId xmlns:a16="http://schemas.microsoft.com/office/drawing/2014/main" id="{4EE3A2E0-6010-41B8-839E-67916E122FC1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7" name="Shape 20">
              <a:extLst>
                <a:ext uri="{FF2B5EF4-FFF2-40B4-BE49-F238E27FC236}">
                  <a16:creationId xmlns:a16="http://schemas.microsoft.com/office/drawing/2014/main" id="{676FA223-CADE-43E0-B096-3C47EF590F36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8" name="Shape 21">
              <a:extLst>
                <a:ext uri="{FF2B5EF4-FFF2-40B4-BE49-F238E27FC236}">
                  <a16:creationId xmlns:a16="http://schemas.microsoft.com/office/drawing/2014/main" id="{FCD4BA98-7B7D-47C0-8D4E-A6A113B7C801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9" name="Shape 22">
              <a:extLst>
                <a:ext uri="{FF2B5EF4-FFF2-40B4-BE49-F238E27FC236}">
                  <a16:creationId xmlns:a16="http://schemas.microsoft.com/office/drawing/2014/main" id="{28E1F812-FA84-4642-B997-2E6F090C04FE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0" name="Shape 23">
              <a:extLst>
                <a:ext uri="{FF2B5EF4-FFF2-40B4-BE49-F238E27FC236}">
                  <a16:creationId xmlns:a16="http://schemas.microsoft.com/office/drawing/2014/main" id="{D6ABEE9F-927E-448A-9336-CD6E90CBE834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1" name="Shape 24">
              <a:extLst>
                <a:ext uri="{FF2B5EF4-FFF2-40B4-BE49-F238E27FC236}">
                  <a16:creationId xmlns:a16="http://schemas.microsoft.com/office/drawing/2014/main" id="{11F622DE-9847-4639-82CE-FA25BB7C3074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2" name="Shape 25">
              <a:extLst>
                <a:ext uri="{FF2B5EF4-FFF2-40B4-BE49-F238E27FC236}">
                  <a16:creationId xmlns:a16="http://schemas.microsoft.com/office/drawing/2014/main" id="{75910F3E-DD7B-43DF-A404-4C856793F73B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3" name="Shape 26">
              <a:extLst>
                <a:ext uri="{FF2B5EF4-FFF2-40B4-BE49-F238E27FC236}">
                  <a16:creationId xmlns:a16="http://schemas.microsoft.com/office/drawing/2014/main" id="{5BE57CDF-920D-4156-8528-09D098EFB3DA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4" name="Shape 27">
              <a:extLst>
                <a:ext uri="{FF2B5EF4-FFF2-40B4-BE49-F238E27FC236}">
                  <a16:creationId xmlns:a16="http://schemas.microsoft.com/office/drawing/2014/main" id="{33A1599F-BCE1-4DCE-B6B0-5156F0FFD0A8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5" name="Shape 28">
              <a:extLst>
                <a:ext uri="{FF2B5EF4-FFF2-40B4-BE49-F238E27FC236}">
                  <a16:creationId xmlns:a16="http://schemas.microsoft.com/office/drawing/2014/main" id="{4AE8D7E0-E685-4B09-96E8-312E441710E9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6" name="Shape 29">
              <a:extLst>
                <a:ext uri="{FF2B5EF4-FFF2-40B4-BE49-F238E27FC236}">
                  <a16:creationId xmlns:a16="http://schemas.microsoft.com/office/drawing/2014/main" id="{1B08D4DF-8307-4992-AD9D-FA8D95F04DF3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7" name="Shape 30">
              <a:extLst>
                <a:ext uri="{FF2B5EF4-FFF2-40B4-BE49-F238E27FC236}">
                  <a16:creationId xmlns:a16="http://schemas.microsoft.com/office/drawing/2014/main" id="{F7647D9B-6051-4BC1-B616-3D0822F8089D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8" name="Shape 31">
              <a:extLst>
                <a:ext uri="{FF2B5EF4-FFF2-40B4-BE49-F238E27FC236}">
                  <a16:creationId xmlns:a16="http://schemas.microsoft.com/office/drawing/2014/main" id="{8945CAD9-744F-4F82-A3BD-1B6423631E1D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9" name="Shape 32">
              <a:extLst>
                <a:ext uri="{FF2B5EF4-FFF2-40B4-BE49-F238E27FC236}">
                  <a16:creationId xmlns:a16="http://schemas.microsoft.com/office/drawing/2014/main" id="{0C011811-4EC6-428E-A8F0-941A2C16D54A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0" name="Shape 33">
              <a:extLst>
                <a:ext uri="{FF2B5EF4-FFF2-40B4-BE49-F238E27FC236}">
                  <a16:creationId xmlns:a16="http://schemas.microsoft.com/office/drawing/2014/main" id="{80C1449F-FA25-4867-A32B-40239DFB4303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1" name="Shape 34">
              <a:extLst>
                <a:ext uri="{FF2B5EF4-FFF2-40B4-BE49-F238E27FC236}">
                  <a16:creationId xmlns:a16="http://schemas.microsoft.com/office/drawing/2014/main" id="{71B986E5-3E3D-46D5-B6FD-B7136579FF01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2" name="Shape 652">
              <a:extLst>
                <a:ext uri="{FF2B5EF4-FFF2-40B4-BE49-F238E27FC236}">
                  <a16:creationId xmlns:a16="http://schemas.microsoft.com/office/drawing/2014/main" id="{0DCE0EC1-4A22-4DF0-9AE5-C112DF2F32C4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3" name="Shape 36">
              <a:extLst>
                <a:ext uri="{FF2B5EF4-FFF2-40B4-BE49-F238E27FC236}">
                  <a16:creationId xmlns:a16="http://schemas.microsoft.com/office/drawing/2014/main" id="{8F5DFD66-049E-41B5-A39B-740E64F12FA2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4" name="Shape 37">
              <a:extLst>
                <a:ext uri="{FF2B5EF4-FFF2-40B4-BE49-F238E27FC236}">
                  <a16:creationId xmlns:a16="http://schemas.microsoft.com/office/drawing/2014/main" id="{1349D14B-B49E-4506-BD09-9479535B7C2F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5" name="Shape 38">
              <a:extLst>
                <a:ext uri="{FF2B5EF4-FFF2-40B4-BE49-F238E27FC236}">
                  <a16:creationId xmlns:a16="http://schemas.microsoft.com/office/drawing/2014/main" id="{1B74B2B0-9741-45EE-848B-2157DB7A25C7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6" name="Shape 39">
              <a:extLst>
                <a:ext uri="{FF2B5EF4-FFF2-40B4-BE49-F238E27FC236}">
                  <a16:creationId xmlns:a16="http://schemas.microsoft.com/office/drawing/2014/main" id="{0D43A3B8-AAA3-4166-89D0-61534AF9DD83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7" name="Shape 40">
              <a:extLst>
                <a:ext uri="{FF2B5EF4-FFF2-40B4-BE49-F238E27FC236}">
                  <a16:creationId xmlns:a16="http://schemas.microsoft.com/office/drawing/2014/main" id="{0762F848-AB40-4B56-8C84-54AC19BB120B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8" name="Shape 653">
              <a:extLst>
                <a:ext uri="{FF2B5EF4-FFF2-40B4-BE49-F238E27FC236}">
                  <a16:creationId xmlns:a16="http://schemas.microsoft.com/office/drawing/2014/main" id="{DB65B7CE-E7E4-44ED-88B4-0A562F7B2BB6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9" name="Shape 42">
              <a:extLst>
                <a:ext uri="{FF2B5EF4-FFF2-40B4-BE49-F238E27FC236}">
                  <a16:creationId xmlns:a16="http://schemas.microsoft.com/office/drawing/2014/main" id="{25A7EC8A-6418-449E-AAC7-65687F0CF1DD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0" name="Shape 43">
              <a:extLst>
                <a:ext uri="{FF2B5EF4-FFF2-40B4-BE49-F238E27FC236}">
                  <a16:creationId xmlns:a16="http://schemas.microsoft.com/office/drawing/2014/main" id="{8199F8EA-AFBC-4546-ADD4-C6FCF71392E8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1" name="Shape 44">
              <a:extLst>
                <a:ext uri="{FF2B5EF4-FFF2-40B4-BE49-F238E27FC236}">
                  <a16:creationId xmlns:a16="http://schemas.microsoft.com/office/drawing/2014/main" id="{B44FE3AE-76DC-4D7B-BBDD-65EADD18D472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954" y="1031098"/>
            <a:ext cx="8053514" cy="1142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3109" y="1067884"/>
            <a:ext cx="740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2"/>
                </a:solidFill>
                <a:latin typeface="Monotype Corsiva" panose="03010101010201010101" pitchFamily="66" charset="0"/>
              </a:rPr>
              <a:t>Процесуальний статус Фонду</a:t>
            </a:r>
            <a:endParaRPr lang="ru-RU" sz="3200" dirty="0">
              <a:solidFill>
                <a:schemeClr val="bg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50" y="2345436"/>
            <a:ext cx="4200508" cy="263144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61151" y="2465721"/>
            <a:ext cx="38930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5 Статті 53 ГПК України: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позовною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суду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прокурора), особа,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чиїх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подано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позивача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162" y="3106023"/>
            <a:ext cx="5457245" cy="281999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718711" y="3428996"/>
            <a:ext cx="48621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набуває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правомочностей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звертатися від імені банку в порядку статті 52 Закону України «Про систему гарантування вкладів фізичних осіб»</a:t>
            </a:r>
          </a:p>
          <a:p>
            <a:pPr algn="just"/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зберігає правовий статус та має виступати учасником процесу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9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8" name="Group 644">
            <a:extLst>
              <a:ext uri="{FF2B5EF4-FFF2-40B4-BE49-F238E27FC236}">
                <a16:creationId xmlns:a16="http://schemas.microsoft.com/office/drawing/2014/main" id="{63C271B1-FBF5-4A2E-AE06-E3ECB0CB5651}"/>
              </a:ext>
            </a:extLst>
          </p:cNvPr>
          <p:cNvGrpSpPr/>
          <p:nvPr/>
        </p:nvGrpSpPr>
        <p:grpSpPr>
          <a:xfrm>
            <a:off x="0" y="-1"/>
            <a:ext cx="3397567" cy="935248"/>
            <a:chOff x="0" y="0"/>
            <a:chExt cx="2976282" cy="759377"/>
          </a:xfrm>
        </p:grpSpPr>
        <p:sp>
          <p:nvSpPr>
            <p:cNvPr id="30" name="Shape 6">
              <a:extLst>
                <a:ext uri="{FF2B5EF4-FFF2-40B4-BE49-F238E27FC236}">
                  <a16:creationId xmlns:a16="http://schemas.microsoft.com/office/drawing/2014/main" id="{3D3FD89A-0363-4F60-9CB7-F7D2B5145FF6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2" name="Shape 7">
              <a:extLst>
                <a:ext uri="{FF2B5EF4-FFF2-40B4-BE49-F238E27FC236}">
                  <a16:creationId xmlns:a16="http://schemas.microsoft.com/office/drawing/2014/main" id="{BB78BFB6-6FD1-4D47-9DF0-064B4960308F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4" name="Shape 10">
              <a:extLst>
                <a:ext uri="{FF2B5EF4-FFF2-40B4-BE49-F238E27FC236}">
                  <a16:creationId xmlns:a16="http://schemas.microsoft.com/office/drawing/2014/main" id="{DD77DE2B-5D40-4F0D-81B6-C60A53792196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6" name="Shape 11">
              <a:extLst>
                <a:ext uri="{FF2B5EF4-FFF2-40B4-BE49-F238E27FC236}">
                  <a16:creationId xmlns:a16="http://schemas.microsoft.com/office/drawing/2014/main" id="{4EB05678-BE48-4C9B-93A3-47CE2A0DADC9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8" name="Shape 12">
              <a:extLst>
                <a:ext uri="{FF2B5EF4-FFF2-40B4-BE49-F238E27FC236}">
                  <a16:creationId xmlns:a16="http://schemas.microsoft.com/office/drawing/2014/main" id="{8D287419-4579-4185-AF98-ACA32BBD5C29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0" name="Shape 13">
              <a:extLst>
                <a:ext uri="{FF2B5EF4-FFF2-40B4-BE49-F238E27FC236}">
                  <a16:creationId xmlns:a16="http://schemas.microsoft.com/office/drawing/2014/main" id="{A1B81010-C7B9-4837-89C0-D1264D6F32B7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2" name="Shape 14">
              <a:extLst>
                <a:ext uri="{FF2B5EF4-FFF2-40B4-BE49-F238E27FC236}">
                  <a16:creationId xmlns:a16="http://schemas.microsoft.com/office/drawing/2014/main" id="{B61A2959-E922-4B5A-A5E7-BBB7225C505E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4" name="Shape 15">
              <a:extLst>
                <a:ext uri="{FF2B5EF4-FFF2-40B4-BE49-F238E27FC236}">
                  <a16:creationId xmlns:a16="http://schemas.microsoft.com/office/drawing/2014/main" id="{FB4A7797-05BE-4CF9-88F5-F4955F833CFC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6" name="Shape 16">
              <a:extLst>
                <a:ext uri="{FF2B5EF4-FFF2-40B4-BE49-F238E27FC236}">
                  <a16:creationId xmlns:a16="http://schemas.microsoft.com/office/drawing/2014/main" id="{F01A7549-9780-480F-A643-3F9A6467F59A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7" name="Shape 17">
              <a:extLst>
                <a:ext uri="{FF2B5EF4-FFF2-40B4-BE49-F238E27FC236}">
                  <a16:creationId xmlns:a16="http://schemas.microsoft.com/office/drawing/2014/main" id="{509CFDA8-CBDB-4567-923B-D4D137B76097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8" name="Shape 18">
              <a:extLst>
                <a:ext uri="{FF2B5EF4-FFF2-40B4-BE49-F238E27FC236}">
                  <a16:creationId xmlns:a16="http://schemas.microsoft.com/office/drawing/2014/main" id="{D41B65DD-714D-4507-B5CC-147FB06BE594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9" name="Shape 19">
              <a:extLst>
                <a:ext uri="{FF2B5EF4-FFF2-40B4-BE49-F238E27FC236}">
                  <a16:creationId xmlns:a16="http://schemas.microsoft.com/office/drawing/2014/main" id="{874B6D54-D53A-439F-8FC2-1A53F60F3721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0" name="Shape 20">
              <a:extLst>
                <a:ext uri="{FF2B5EF4-FFF2-40B4-BE49-F238E27FC236}">
                  <a16:creationId xmlns:a16="http://schemas.microsoft.com/office/drawing/2014/main" id="{D240AB59-5CE3-48AB-AD44-D92CE86DF5DD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1" name="Shape 21">
              <a:extLst>
                <a:ext uri="{FF2B5EF4-FFF2-40B4-BE49-F238E27FC236}">
                  <a16:creationId xmlns:a16="http://schemas.microsoft.com/office/drawing/2014/main" id="{87450E55-E461-4640-B247-553382E2CC6B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2" name="Shape 22">
              <a:extLst>
                <a:ext uri="{FF2B5EF4-FFF2-40B4-BE49-F238E27FC236}">
                  <a16:creationId xmlns:a16="http://schemas.microsoft.com/office/drawing/2014/main" id="{D985FF8D-B806-4C1B-B6E5-F7DA529D10D4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3" name="Shape 23">
              <a:extLst>
                <a:ext uri="{FF2B5EF4-FFF2-40B4-BE49-F238E27FC236}">
                  <a16:creationId xmlns:a16="http://schemas.microsoft.com/office/drawing/2014/main" id="{DFD398E0-E310-42B6-8B1D-4400BB61A20B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4" name="Shape 24">
              <a:extLst>
                <a:ext uri="{FF2B5EF4-FFF2-40B4-BE49-F238E27FC236}">
                  <a16:creationId xmlns:a16="http://schemas.microsoft.com/office/drawing/2014/main" id="{85CA5157-0487-408D-ABC4-6BB35AF9DE58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5" name="Shape 25">
              <a:extLst>
                <a:ext uri="{FF2B5EF4-FFF2-40B4-BE49-F238E27FC236}">
                  <a16:creationId xmlns:a16="http://schemas.microsoft.com/office/drawing/2014/main" id="{3592D660-5743-4657-A433-B3D054613DD3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6" name="Shape 26">
              <a:extLst>
                <a:ext uri="{FF2B5EF4-FFF2-40B4-BE49-F238E27FC236}">
                  <a16:creationId xmlns:a16="http://schemas.microsoft.com/office/drawing/2014/main" id="{3B6A0A7A-6BCD-49D7-B8DD-28D4C82DBC23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7" name="Shape 27">
              <a:extLst>
                <a:ext uri="{FF2B5EF4-FFF2-40B4-BE49-F238E27FC236}">
                  <a16:creationId xmlns:a16="http://schemas.microsoft.com/office/drawing/2014/main" id="{F825BC4D-9BD4-4AA9-AFA0-963F60243B38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8" name="Shape 28">
              <a:extLst>
                <a:ext uri="{FF2B5EF4-FFF2-40B4-BE49-F238E27FC236}">
                  <a16:creationId xmlns:a16="http://schemas.microsoft.com/office/drawing/2014/main" id="{664F92BF-D119-4AE7-A715-81D3E6C757EF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9" name="Shape 29">
              <a:extLst>
                <a:ext uri="{FF2B5EF4-FFF2-40B4-BE49-F238E27FC236}">
                  <a16:creationId xmlns:a16="http://schemas.microsoft.com/office/drawing/2014/main" id="{28C793AE-E81C-4D04-8ED0-990A08DA806D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0" name="Shape 30">
              <a:extLst>
                <a:ext uri="{FF2B5EF4-FFF2-40B4-BE49-F238E27FC236}">
                  <a16:creationId xmlns:a16="http://schemas.microsoft.com/office/drawing/2014/main" id="{4464B811-52D0-43DA-85BE-D84F7C6A7036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1" name="Shape 31">
              <a:extLst>
                <a:ext uri="{FF2B5EF4-FFF2-40B4-BE49-F238E27FC236}">
                  <a16:creationId xmlns:a16="http://schemas.microsoft.com/office/drawing/2014/main" id="{7136741D-AD68-481A-BFCF-240E11F04446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2" name="Shape 32">
              <a:extLst>
                <a:ext uri="{FF2B5EF4-FFF2-40B4-BE49-F238E27FC236}">
                  <a16:creationId xmlns:a16="http://schemas.microsoft.com/office/drawing/2014/main" id="{0B0545A8-1B97-403D-B9C2-CC3CD81BAF3A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3" name="Shape 33">
              <a:extLst>
                <a:ext uri="{FF2B5EF4-FFF2-40B4-BE49-F238E27FC236}">
                  <a16:creationId xmlns:a16="http://schemas.microsoft.com/office/drawing/2014/main" id="{D96335F6-8A76-490A-A251-E20A6365A2EF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4" name="Shape 34">
              <a:extLst>
                <a:ext uri="{FF2B5EF4-FFF2-40B4-BE49-F238E27FC236}">
                  <a16:creationId xmlns:a16="http://schemas.microsoft.com/office/drawing/2014/main" id="{4080E69A-61AA-4B08-B263-6EEE106BCFAF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5" name="Shape 652">
              <a:extLst>
                <a:ext uri="{FF2B5EF4-FFF2-40B4-BE49-F238E27FC236}">
                  <a16:creationId xmlns:a16="http://schemas.microsoft.com/office/drawing/2014/main" id="{AEBB25D5-2C25-4710-A00D-3C0DAB5959EB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6" name="Shape 36">
              <a:extLst>
                <a:ext uri="{FF2B5EF4-FFF2-40B4-BE49-F238E27FC236}">
                  <a16:creationId xmlns:a16="http://schemas.microsoft.com/office/drawing/2014/main" id="{9BF1555C-337C-4C47-AC3F-95BBC383F66F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7" name="Shape 37">
              <a:extLst>
                <a:ext uri="{FF2B5EF4-FFF2-40B4-BE49-F238E27FC236}">
                  <a16:creationId xmlns:a16="http://schemas.microsoft.com/office/drawing/2014/main" id="{41482AEA-53E7-4541-94EE-AE27A8F85348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8" name="Shape 38">
              <a:extLst>
                <a:ext uri="{FF2B5EF4-FFF2-40B4-BE49-F238E27FC236}">
                  <a16:creationId xmlns:a16="http://schemas.microsoft.com/office/drawing/2014/main" id="{7A1695A9-6A3D-4487-88D4-0903839E8BB3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9" name="Shape 39">
              <a:extLst>
                <a:ext uri="{FF2B5EF4-FFF2-40B4-BE49-F238E27FC236}">
                  <a16:creationId xmlns:a16="http://schemas.microsoft.com/office/drawing/2014/main" id="{EF3070E9-0F91-4DED-9F95-3A4463469673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0" name="Shape 40">
              <a:extLst>
                <a:ext uri="{FF2B5EF4-FFF2-40B4-BE49-F238E27FC236}">
                  <a16:creationId xmlns:a16="http://schemas.microsoft.com/office/drawing/2014/main" id="{5D464CE3-5904-4C9A-B71F-9FAD9680FDF4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1" name="Shape 653">
              <a:extLst>
                <a:ext uri="{FF2B5EF4-FFF2-40B4-BE49-F238E27FC236}">
                  <a16:creationId xmlns:a16="http://schemas.microsoft.com/office/drawing/2014/main" id="{E9AB9040-CDA0-442D-AC57-55ECA32C1ACB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2" name="Shape 42">
              <a:extLst>
                <a:ext uri="{FF2B5EF4-FFF2-40B4-BE49-F238E27FC236}">
                  <a16:creationId xmlns:a16="http://schemas.microsoft.com/office/drawing/2014/main" id="{0BC0C1EA-C4C8-4FAE-AA1A-D64DEFA1BBE4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3" name="Shape 43">
              <a:extLst>
                <a:ext uri="{FF2B5EF4-FFF2-40B4-BE49-F238E27FC236}">
                  <a16:creationId xmlns:a16="http://schemas.microsoft.com/office/drawing/2014/main" id="{35F98FD3-DD0A-4935-94D9-9D504933C74E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4" name="Shape 44">
              <a:extLst>
                <a:ext uri="{FF2B5EF4-FFF2-40B4-BE49-F238E27FC236}">
                  <a16:creationId xmlns:a16="http://schemas.microsoft.com/office/drawing/2014/main" id="{94AA8608-2E25-4278-B713-03FC7C6C6FBA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4083" y="1719518"/>
            <a:ext cx="8852159" cy="46068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7680" y="3086100"/>
            <a:ext cx="721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8476" y="1831544"/>
            <a:ext cx="77927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 4 частини 5 статті 52 Закону України «Про систему гарантування вкладів фізичних осіб»: </a:t>
            </a:r>
          </a:p>
          <a:p>
            <a:pPr algn="just"/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Ліквідація неплатоспроможного банку не є підставою для закінчення судового розгляду на підставі поданого Фондом позову до пов’язаної з банком особи та не є підставою для звільнення від відповідальності пов’язаної з банком особи, дії або бездіяльність якої призвели до заподіяння кредиторам та/або банку шкоди, та/або пов’язаної з банком особи, яка внаслідок таких дій або бездіяльності прямо чи опосередковано отримала майнову вигоду.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308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3" name="Group 644">
            <a:extLst>
              <a:ext uri="{FF2B5EF4-FFF2-40B4-BE49-F238E27FC236}">
                <a16:creationId xmlns:a16="http://schemas.microsoft.com/office/drawing/2014/main" id="{503A090C-0290-457B-921F-AD382E1346D9}"/>
              </a:ext>
            </a:extLst>
          </p:cNvPr>
          <p:cNvGrpSpPr/>
          <p:nvPr/>
        </p:nvGrpSpPr>
        <p:grpSpPr>
          <a:xfrm>
            <a:off x="1160" y="0"/>
            <a:ext cx="3397567" cy="942680"/>
            <a:chOff x="0" y="0"/>
            <a:chExt cx="2976282" cy="759377"/>
          </a:xfrm>
        </p:grpSpPr>
        <p:sp>
          <p:nvSpPr>
            <p:cNvPr id="39" name="Shape 6">
              <a:extLst>
                <a:ext uri="{FF2B5EF4-FFF2-40B4-BE49-F238E27FC236}">
                  <a16:creationId xmlns:a16="http://schemas.microsoft.com/office/drawing/2014/main" id="{B02E5715-4800-4709-A3E1-CB0EC492358F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0" name="Shape 7">
              <a:extLst>
                <a:ext uri="{FF2B5EF4-FFF2-40B4-BE49-F238E27FC236}">
                  <a16:creationId xmlns:a16="http://schemas.microsoft.com/office/drawing/2014/main" id="{C665DBE7-11F1-4AF1-9E96-56C7E04CD517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1" name="Shape 10">
              <a:extLst>
                <a:ext uri="{FF2B5EF4-FFF2-40B4-BE49-F238E27FC236}">
                  <a16:creationId xmlns:a16="http://schemas.microsoft.com/office/drawing/2014/main" id="{FBB5265E-BEA1-4CCB-87C9-0F1366798FED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2" name="Shape 11">
              <a:extLst>
                <a:ext uri="{FF2B5EF4-FFF2-40B4-BE49-F238E27FC236}">
                  <a16:creationId xmlns:a16="http://schemas.microsoft.com/office/drawing/2014/main" id="{D6CD98DF-1FA9-4A4A-B9BB-ACF4E07BAA93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3" name="Shape 12">
              <a:extLst>
                <a:ext uri="{FF2B5EF4-FFF2-40B4-BE49-F238E27FC236}">
                  <a16:creationId xmlns:a16="http://schemas.microsoft.com/office/drawing/2014/main" id="{088B713F-4E42-4498-95D1-782F6EDC3170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4" name="Shape 13">
              <a:extLst>
                <a:ext uri="{FF2B5EF4-FFF2-40B4-BE49-F238E27FC236}">
                  <a16:creationId xmlns:a16="http://schemas.microsoft.com/office/drawing/2014/main" id="{BD4378B0-6B9C-4B01-ACE6-16A3F068DBB3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5" name="Shape 14">
              <a:extLst>
                <a:ext uri="{FF2B5EF4-FFF2-40B4-BE49-F238E27FC236}">
                  <a16:creationId xmlns:a16="http://schemas.microsoft.com/office/drawing/2014/main" id="{0DA7B5DD-8755-441B-8B30-6E0EEDBB5405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6" name="Shape 15">
              <a:extLst>
                <a:ext uri="{FF2B5EF4-FFF2-40B4-BE49-F238E27FC236}">
                  <a16:creationId xmlns:a16="http://schemas.microsoft.com/office/drawing/2014/main" id="{612383ED-9892-4BE7-9892-FD2CFC3847A1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7" name="Shape 16">
              <a:extLst>
                <a:ext uri="{FF2B5EF4-FFF2-40B4-BE49-F238E27FC236}">
                  <a16:creationId xmlns:a16="http://schemas.microsoft.com/office/drawing/2014/main" id="{59A321D6-17C1-429F-98A9-0A6910BB9795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8" name="Shape 17">
              <a:extLst>
                <a:ext uri="{FF2B5EF4-FFF2-40B4-BE49-F238E27FC236}">
                  <a16:creationId xmlns:a16="http://schemas.microsoft.com/office/drawing/2014/main" id="{FBE8396E-3453-4EFF-AB78-AB9668437347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9" name="Shape 18">
              <a:extLst>
                <a:ext uri="{FF2B5EF4-FFF2-40B4-BE49-F238E27FC236}">
                  <a16:creationId xmlns:a16="http://schemas.microsoft.com/office/drawing/2014/main" id="{43E355AE-63FC-4B58-B4BA-C5606A24FB96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0" name="Shape 19">
              <a:extLst>
                <a:ext uri="{FF2B5EF4-FFF2-40B4-BE49-F238E27FC236}">
                  <a16:creationId xmlns:a16="http://schemas.microsoft.com/office/drawing/2014/main" id="{2D638A25-24E6-47D9-882F-44EBB32E03EE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1" name="Shape 20">
              <a:extLst>
                <a:ext uri="{FF2B5EF4-FFF2-40B4-BE49-F238E27FC236}">
                  <a16:creationId xmlns:a16="http://schemas.microsoft.com/office/drawing/2014/main" id="{0E46185C-A191-4A4C-992F-0BEDF87224E1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2" name="Shape 21">
              <a:extLst>
                <a:ext uri="{FF2B5EF4-FFF2-40B4-BE49-F238E27FC236}">
                  <a16:creationId xmlns:a16="http://schemas.microsoft.com/office/drawing/2014/main" id="{041EC1D5-3CC8-4741-B244-E822BED8F9E6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3" name="Shape 22">
              <a:extLst>
                <a:ext uri="{FF2B5EF4-FFF2-40B4-BE49-F238E27FC236}">
                  <a16:creationId xmlns:a16="http://schemas.microsoft.com/office/drawing/2014/main" id="{4D794B15-8B7E-4E08-9A3C-A3EE0BE8AEA1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4" name="Shape 23">
              <a:extLst>
                <a:ext uri="{FF2B5EF4-FFF2-40B4-BE49-F238E27FC236}">
                  <a16:creationId xmlns:a16="http://schemas.microsoft.com/office/drawing/2014/main" id="{7E0C3E11-B0DC-41ED-982A-27BA08D43D86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5" name="Shape 24">
              <a:extLst>
                <a:ext uri="{FF2B5EF4-FFF2-40B4-BE49-F238E27FC236}">
                  <a16:creationId xmlns:a16="http://schemas.microsoft.com/office/drawing/2014/main" id="{A526FB84-181A-4A53-8E25-6EFE4B9E53EB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6" name="Shape 25">
              <a:extLst>
                <a:ext uri="{FF2B5EF4-FFF2-40B4-BE49-F238E27FC236}">
                  <a16:creationId xmlns:a16="http://schemas.microsoft.com/office/drawing/2014/main" id="{F0EF6FCC-C958-4648-94E3-B3A789315248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7" name="Shape 26">
              <a:extLst>
                <a:ext uri="{FF2B5EF4-FFF2-40B4-BE49-F238E27FC236}">
                  <a16:creationId xmlns:a16="http://schemas.microsoft.com/office/drawing/2014/main" id="{3D3ED940-35B0-4BAE-96A8-8BF4554FC95B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8" name="Shape 27">
              <a:extLst>
                <a:ext uri="{FF2B5EF4-FFF2-40B4-BE49-F238E27FC236}">
                  <a16:creationId xmlns:a16="http://schemas.microsoft.com/office/drawing/2014/main" id="{6FA8D863-7505-4373-AB2A-06662B54D567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9" name="Shape 28">
              <a:extLst>
                <a:ext uri="{FF2B5EF4-FFF2-40B4-BE49-F238E27FC236}">
                  <a16:creationId xmlns:a16="http://schemas.microsoft.com/office/drawing/2014/main" id="{8FAC51EC-A0D9-4293-8941-9ACBB5263689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0" name="Shape 29">
              <a:extLst>
                <a:ext uri="{FF2B5EF4-FFF2-40B4-BE49-F238E27FC236}">
                  <a16:creationId xmlns:a16="http://schemas.microsoft.com/office/drawing/2014/main" id="{04E9C2A6-81B1-4D12-B3B5-E1BB0E674523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1" name="Shape 30">
              <a:extLst>
                <a:ext uri="{FF2B5EF4-FFF2-40B4-BE49-F238E27FC236}">
                  <a16:creationId xmlns:a16="http://schemas.microsoft.com/office/drawing/2014/main" id="{D4816614-4F51-4D85-972C-82BA60084A6A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2" name="Shape 31">
              <a:extLst>
                <a:ext uri="{FF2B5EF4-FFF2-40B4-BE49-F238E27FC236}">
                  <a16:creationId xmlns:a16="http://schemas.microsoft.com/office/drawing/2014/main" id="{944330BE-A6F7-4D79-9481-D94CA13EDAA9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3" name="Shape 32">
              <a:extLst>
                <a:ext uri="{FF2B5EF4-FFF2-40B4-BE49-F238E27FC236}">
                  <a16:creationId xmlns:a16="http://schemas.microsoft.com/office/drawing/2014/main" id="{294F2017-0023-4C95-A58E-5060C1A68D2C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4" name="Shape 33">
              <a:extLst>
                <a:ext uri="{FF2B5EF4-FFF2-40B4-BE49-F238E27FC236}">
                  <a16:creationId xmlns:a16="http://schemas.microsoft.com/office/drawing/2014/main" id="{18CB3A36-5CB8-42EE-995D-E39F6F27D3DB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5" name="Shape 34">
              <a:extLst>
                <a:ext uri="{FF2B5EF4-FFF2-40B4-BE49-F238E27FC236}">
                  <a16:creationId xmlns:a16="http://schemas.microsoft.com/office/drawing/2014/main" id="{80366B27-F484-46A1-BBCD-069D701C1F84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6" name="Shape 652">
              <a:extLst>
                <a:ext uri="{FF2B5EF4-FFF2-40B4-BE49-F238E27FC236}">
                  <a16:creationId xmlns:a16="http://schemas.microsoft.com/office/drawing/2014/main" id="{C55A6760-E6BC-4C0B-840F-F9D80D21033A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7" name="Shape 36">
              <a:extLst>
                <a:ext uri="{FF2B5EF4-FFF2-40B4-BE49-F238E27FC236}">
                  <a16:creationId xmlns:a16="http://schemas.microsoft.com/office/drawing/2014/main" id="{7C9332D3-3301-4DB8-85B9-9D7B1337AE6E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8" name="Shape 37">
              <a:extLst>
                <a:ext uri="{FF2B5EF4-FFF2-40B4-BE49-F238E27FC236}">
                  <a16:creationId xmlns:a16="http://schemas.microsoft.com/office/drawing/2014/main" id="{AB70E867-0026-4D85-B2C9-12378F9F0A52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9" name="Shape 38">
              <a:extLst>
                <a:ext uri="{FF2B5EF4-FFF2-40B4-BE49-F238E27FC236}">
                  <a16:creationId xmlns:a16="http://schemas.microsoft.com/office/drawing/2014/main" id="{F041C781-1782-4AC1-ADEA-590C455209B6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0" name="Shape 39">
              <a:extLst>
                <a:ext uri="{FF2B5EF4-FFF2-40B4-BE49-F238E27FC236}">
                  <a16:creationId xmlns:a16="http://schemas.microsoft.com/office/drawing/2014/main" id="{5442A551-BF98-4F4C-99ED-10DBFF274165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1" name="Shape 40">
              <a:extLst>
                <a:ext uri="{FF2B5EF4-FFF2-40B4-BE49-F238E27FC236}">
                  <a16:creationId xmlns:a16="http://schemas.microsoft.com/office/drawing/2014/main" id="{31F9E34D-F170-4B53-9079-2D4A7342E837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2" name="Shape 653">
              <a:extLst>
                <a:ext uri="{FF2B5EF4-FFF2-40B4-BE49-F238E27FC236}">
                  <a16:creationId xmlns:a16="http://schemas.microsoft.com/office/drawing/2014/main" id="{7D996B7E-DE19-4227-8135-4F762672C104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3" name="Shape 42">
              <a:extLst>
                <a:ext uri="{FF2B5EF4-FFF2-40B4-BE49-F238E27FC236}">
                  <a16:creationId xmlns:a16="http://schemas.microsoft.com/office/drawing/2014/main" id="{DD53A76B-73CA-42C2-B622-3AAC823526FF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4" name="Shape 43">
              <a:extLst>
                <a:ext uri="{FF2B5EF4-FFF2-40B4-BE49-F238E27FC236}">
                  <a16:creationId xmlns:a16="http://schemas.microsoft.com/office/drawing/2014/main" id="{DCA3C9B4-D4F2-4191-9F86-608CD52E60E6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5" name="Shape 44">
              <a:extLst>
                <a:ext uri="{FF2B5EF4-FFF2-40B4-BE49-F238E27FC236}">
                  <a16:creationId xmlns:a16="http://schemas.microsoft.com/office/drawing/2014/main" id="{B863E0B5-A4F2-4D95-9DD5-F4172A139524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49383" y="2812473"/>
            <a:ext cx="4364140" cy="3113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7310" y="3065654"/>
            <a:ext cx="383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РАНІШЕ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4073" y="3688166"/>
            <a:ext cx="42705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ч. ч. 1, 2 ст. 52-2 Закону (чинної до вступу в дію Закону № 590-IX </a:t>
            </a:r>
            <a:r>
              <a:rPr lang="ru-RU" dirty="0"/>
              <a:t>Про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законодавчих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удосконалення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13.05.2020 року</a:t>
            </a:r>
            <a:r>
              <a:rPr lang="uk-UA" dirty="0"/>
              <a:t>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68273" y="3163015"/>
            <a:ext cx="6608618" cy="321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644637" y="3688166"/>
            <a:ext cx="792522" cy="454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639171" y="3250320"/>
            <a:ext cx="613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Створення Спеціалізованої установи 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8707953" y="3557537"/>
            <a:ext cx="0" cy="454343"/>
          </a:xfrm>
          <a:prstGeom prst="straightConnector1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14521" y="4018565"/>
            <a:ext cx="5862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Фонд передає Спеціалізованій установі повноваження представляти інтереси вкладників ліквідованого Банку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cxnSpLocks/>
          </p:cNvCxnSpPr>
          <p:nvPr/>
        </p:nvCxnSpPr>
        <p:spPr>
          <a:xfrm>
            <a:off x="8707953" y="4870106"/>
            <a:ext cx="0" cy="337620"/>
          </a:xfrm>
          <a:prstGeom prst="straightConnector1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0" y="5108565"/>
            <a:ext cx="5541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3 роки Спеціалізована установа може здійснювати функції щодо реалізації активів Банку та задоволення вимог кредиторів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197" y="416207"/>
            <a:ext cx="8632684" cy="2505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7015" y="796174"/>
            <a:ext cx="6166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Чинне законодавство не містить повноважень Фонду здійснювати представництво вже ліквідованого Банку</a:t>
            </a:r>
            <a:endParaRPr lang="ru-RU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3" name="Group 644">
            <a:extLst>
              <a:ext uri="{FF2B5EF4-FFF2-40B4-BE49-F238E27FC236}">
                <a16:creationId xmlns:a16="http://schemas.microsoft.com/office/drawing/2014/main" id="{503A090C-0290-457B-921F-AD382E1346D9}"/>
              </a:ext>
            </a:extLst>
          </p:cNvPr>
          <p:cNvGrpSpPr/>
          <p:nvPr/>
        </p:nvGrpSpPr>
        <p:grpSpPr>
          <a:xfrm>
            <a:off x="1160" y="0"/>
            <a:ext cx="3397567" cy="942680"/>
            <a:chOff x="0" y="0"/>
            <a:chExt cx="2976282" cy="759377"/>
          </a:xfrm>
        </p:grpSpPr>
        <p:sp>
          <p:nvSpPr>
            <p:cNvPr id="39" name="Shape 6">
              <a:extLst>
                <a:ext uri="{FF2B5EF4-FFF2-40B4-BE49-F238E27FC236}">
                  <a16:creationId xmlns:a16="http://schemas.microsoft.com/office/drawing/2014/main" id="{B02E5715-4800-4709-A3E1-CB0EC492358F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0" name="Shape 7">
              <a:extLst>
                <a:ext uri="{FF2B5EF4-FFF2-40B4-BE49-F238E27FC236}">
                  <a16:creationId xmlns:a16="http://schemas.microsoft.com/office/drawing/2014/main" id="{C665DBE7-11F1-4AF1-9E96-56C7E04CD517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1" name="Shape 10">
              <a:extLst>
                <a:ext uri="{FF2B5EF4-FFF2-40B4-BE49-F238E27FC236}">
                  <a16:creationId xmlns:a16="http://schemas.microsoft.com/office/drawing/2014/main" id="{FBB5265E-BEA1-4CCB-87C9-0F1366798FED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2" name="Shape 11">
              <a:extLst>
                <a:ext uri="{FF2B5EF4-FFF2-40B4-BE49-F238E27FC236}">
                  <a16:creationId xmlns:a16="http://schemas.microsoft.com/office/drawing/2014/main" id="{D6CD98DF-1FA9-4A4A-B9BB-ACF4E07BAA93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3" name="Shape 12">
              <a:extLst>
                <a:ext uri="{FF2B5EF4-FFF2-40B4-BE49-F238E27FC236}">
                  <a16:creationId xmlns:a16="http://schemas.microsoft.com/office/drawing/2014/main" id="{088B713F-4E42-4498-95D1-782F6EDC3170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4" name="Shape 13">
              <a:extLst>
                <a:ext uri="{FF2B5EF4-FFF2-40B4-BE49-F238E27FC236}">
                  <a16:creationId xmlns:a16="http://schemas.microsoft.com/office/drawing/2014/main" id="{BD4378B0-6B9C-4B01-ACE6-16A3F068DBB3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5" name="Shape 14">
              <a:extLst>
                <a:ext uri="{FF2B5EF4-FFF2-40B4-BE49-F238E27FC236}">
                  <a16:creationId xmlns:a16="http://schemas.microsoft.com/office/drawing/2014/main" id="{0DA7B5DD-8755-441B-8B30-6E0EEDBB5405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6" name="Shape 15">
              <a:extLst>
                <a:ext uri="{FF2B5EF4-FFF2-40B4-BE49-F238E27FC236}">
                  <a16:creationId xmlns:a16="http://schemas.microsoft.com/office/drawing/2014/main" id="{612383ED-9892-4BE7-9892-FD2CFC3847A1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7" name="Shape 16">
              <a:extLst>
                <a:ext uri="{FF2B5EF4-FFF2-40B4-BE49-F238E27FC236}">
                  <a16:creationId xmlns:a16="http://schemas.microsoft.com/office/drawing/2014/main" id="{59A321D6-17C1-429F-98A9-0A6910BB9795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8" name="Shape 17">
              <a:extLst>
                <a:ext uri="{FF2B5EF4-FFF2-40B4-BE49-F238E27FC236}">
                  <a16:creationId xmlns:a16="http://schemas.microsoft.com/office/drawing/2014/main" id="{FBE8396E-3453-4EFF-AB78-AB9668437347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9" name="Shape 18">
              <a:extLst>
                <a:ext uri="{FF2B5EF4-FFF2-40B4-BE49-F238E27FC236}">
                  <a16:creationId xmlns:a16="http://schemas.microsoft.com/office/drawing/2014/main" id="{43E355AE-63FC-4B58-B4BA-C5606A24FB96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0" name="Shape 19">
              <a:extLst>
                <a:ext uri="{FF2B5EF4-FFF2-40B4-BE49-F238E27FC236}">
                  <a16:creationId xmlns:a16="http://schemas.microsoft.com/office/drawing/2014/main" id="{2D638A25-24E6-47D9-882F-44EBB32E03EE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1" name="Shape 20">
              <a:extLst>
                <a:ext uri="{FF2B5EF4-FFF2-40B4-BE49-F238E27FC236}">
                  <a16:creationId xmlns:a16="http://schemas.microsoft.com/office/drawing/2014/main" id="{0E46185C-A191-4A4C-992F-0BEDF87224E1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2" name="Shape 21">
              <a:extLst>
                <a:ext uri="{FF2B5EF4-FFF2-40B4-BE49-F238E27FC236}">
                  <a16:creationId xmlns:a16="http://schemas.microsoft.com/office/drawing/2014/main" id="{041EC1D5-3CC8-4741-B244-E822BED8F9E6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3" name="Shape 22">
              <a:extLst>
                <a:ext uri="{FF2B5EF4-FFF2-40B4-BE49-F238E27FC236}">
                  <a16:creationId xmlns:a16="http://schemas.microsoft.com/office/drawing/2014/main" id="{4D794B15-8B7E-4E08-9A3C-A3EE0BE8AEA1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4" name="Shape 23">
              <a:extLst>
                <a:ext uri="{FF2B5EF4-FFF2-40B4-BE49-F238E27FC236}">
                  <a16:creationId xmlns:a16="http://schemas.microsoft.com/office/drawing/2014/main" id="{7E0C3E11-B0DC-41ED-982A-27BA08D43D86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5" name="Shape 24">
              <a:extLst>
                <a:ext uri="{FF2B5EF4-FFF2-40B4-BE49-F238E27FC236}">
                  <a16:creationId xmlns:a16="http://schemas.microsoft.com/office/drawing/2014/main" id="{A526FB84-181A-4A53-8E25-6EFE4B9E53EB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6" name="Shape 25">
              <a:extLst>
                <a:ext uri="{FF2B5EF4-FFF2-40B4-BE49-F238E27FC236}">
                  <a16:creationId xmlns:a16="http://schemas.microsoft.com/office/drawing/2014/main" id="{F0EF6FCC-C958-4648-94E3-B3A789315248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7" name="Shape 26">
              <a:extLst>
                <a:ext uri="{FF2B5EF4-FFF2-40B4-BE49-F238E27FC236}">
                  <a16:creationId xmlns:a16="http://schemas.microsoft.com/office/drawing/2014/main" id="{3D3ED940-35B0-4BAE-96A8-8BF4554FC95B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8" name="Shape 27">
              <a:extLst>
                <a:ext uri="{FF2B5EF4-FFF2-40B4-BE49-F238E27FC236}">
                  <a16:creationId xmlns:a16="http://schemas.microsoft.com/office/drawing/2014/main" id="{6FA8D863-7505-4373-AB2A-06662B54D567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9" name="Shape 28">
              <a:extLst>
                <a:ext uri="{FF2B5EF4-FFF2-40B4-BE49-F238E27FC236}">
                  <a16:creationId xmlns:a16="http://schemas.microsoft.com/office/drawing/2014/main" id="{8FAC51EC-A0D9-4293-8941-9ACBB5263689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0" name="Shape 29">
              <a:extLst>
                <a:ext uri="{FF2B5EF4-FFF2-40B4-BE49-F238E27FC236}">
                  <a16:creationId xmlns:a16="http://schemas.microsoft.com/office/drawing/2014/main" id="{04E9C2A6-81B1-4D12-B3B5-E1BB0E674523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1" name="Shape 30">
              <a:extLst>
                <a:ext uri="{FF2B5EF4-FFF2-40B4-BE49-F238E27FC236}">
                  <a16:creationId xmlns:a16="http://schemas.microsoft.com/office/drawing/2014/main" id="{D4816614-4F51-4D85-972C-82BA60084A6A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2" name="Shape 31">
              <a:extLst>
                <a:ext uri="{FF2B5EF4-FFF2-40B4-BE49-F238E27FC236}">
                  <a16:creationId xmlns:a16="http://schemas.microsoft.com/office/drawing/2014/main" id="{944330BE-A6F7-4D79-9481-D94CA13EDAA9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3" name="Shape 32">
              <a:extLst>
                <a:ext uri="{FF2B5EF4-FFF2-40B4-BE49-F238E27FC236}">
                  <a16:creationId xmlns:a16="http://schemas.microsoft.com/office/drawing/2014/main" id="{294F2017-0023-4C95-A58E-5060C1A68D2C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4" name="Shape 33">
              <a:extLst>
                <a:ext uri="{FF2B5EF4-FFF2-40B4-BE49-F238E27FC236}">
                  <a16:creationId xmlns:a16="http://schemas.microsoft.com/office/drawing/2014/main" id="{18CB3A36-5CB8-42EE-995D-E39F6F27D3DB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5" name="Shape 34">
              <a:extLst>
                <a:ext uri="{FF2B5EF4-FFF2-40B4-BE49-F238E27FC236}">
                  <a16:creationId xmlns:a16="http://schemas.microsoft.com/office/drawing/2014/main" id="{80366B27-F484-46A1-BBCD-069D701C1F84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6" name="Shape 652">
              <a:extLst>
                <a:ext uri="{FF2B5EF4-FFF2-40B4-BE49-F238E27FC236}">
                  <a16:creationId xmlns:a16="http://schemas.microsoft.com/office/drawing/2014/main" id="{C55A6760-E6BC-4C0B-840F-F9D80D21033A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7" name="Shape 36">
              <a:extLst>
                <a:ext uri="{FF2B5EF4-FFF2-40B4-BE49-F238E27FC236}">
                  <a16:creationId xmlns:a16="http://schemas.microsoft.com/office/drawing/2014/main" id="{7C9332D3-3301-4DB8-85B9-9D7B1337AE6E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8" name="Shape 37">
              <a:extLst>
                <a:ext uri="{FF2B5EF4-FFF2-40B4-BE49-F238E27FC236}">
                  <a16:creationId xmlns:a16="http://schemas.microsoft.com/office/drawing/2014/main" id="{AB70E867-0026-4D85-B2C9-12378F9F0A52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9" name="Shape 38">
              <a:extLst>
                <a:ext uri="{FF2B5EF4-FFF2-40B4-BE49-F238E27FC236}">
                  <a16:creationId xmlns:a16="http://schemas.microsoft.com/office/drawing/2014/main" id="{F041C781-1782-4AC1-ADEA-590C455209B6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0" name="Shape 39">
              <a:extLst>
                <a:ext uri="{FF2B5EF4-FFF2-40B4-BE49-F238E27FC236}">
                  <a16:creationId xmlns:a16="http://schemas.microsoft.com/office/drawing/2014/main" id="{5442A551-BF98-4F4C-99ED-10DBFF274165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1" name="Shape 40">
              <a:extLst>
                <a:ext uri="{FF2B5EF4-FFF2-40B4-BE49-F238E27FC236}">
                  <a16:creationId xmlns:a16="http://schemas.microsoft.com/office/drawing/2014/main" id="{31F9E34D-F170-4B53-9079-2D4A7342E837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2" name="Shape 653">
              <a:extLst>
                <a:ext uri="{FF2B5EF4-FFF2-40B4-BE49-F238E27FC236}">
                  <a16:creationId xmlns:a16="http://schemas.microsoft.com/office/drawing/2014/main" id="{7D996B7E-DE19-4227-8135-4F762672C104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3" name="Shape 42">
              <a:extLst>
                <a:ext uri="{FF2B5EF4-FFF2-40B4-BE49-F238E27FC236}">
                  <a16:creationId xmlns:a16="http://schemas.microsoft.com/office/drawing/2014/main" id="{DD53A76B-73CA-42C2-B622-3AAC823526FF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4" name="Shape 43">
              <a:extLst>
                <a:ext uri="{FF2B5EF4-FFF2-40B4-BE49-F238E27FC236}">
                  <a16:creationId xmlns:a16="http://schemas.microsoft.com/office/drawing/2014/main" id="{DCA3C9B4-D4F2-4191-9F86-608CD52E60E6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5" name="Shape 44">
              <a:extLst>
                <a:ext uri="{FF2B5EF4-FFF2-40B4-BE49-F238E27FC236}">
                  <a16:creationId xmlns:a16="http://schemas.microsoft.com/office/drawing/2014/main" id="{B863E0B5-A4F2-4D95-9DD5-F4172A139524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53635" y="1495693"/>
            <a:ext cx="8687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Діяльність спеціалізованої установи регламентується Рішенням № 2  Виконавчої дирекції Фонду гарантування вкладів фізичних осіб від 05.07.2012 «Про затвердження Положення про виведення неплатоспроможного банку з ринку» , яке залишається чинним.</a:t>
            </a:r>
          </a:p>
          <a:p>
            <a:pPr algn="just"/>
            <a:endParaRPr lang="uk-UA" sz="2400" b="1" dirty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Згідно з пунктом 7.6 Розділу V Положення:</a:t>
            </a:r>
          </a:p>
          <a:p>
            <a:pPr algn="just"/>
            <a:r>
              <a:rPr lang="uk-UA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Фонд передає спеціалізованій установі майно, а також документи </a:t>
            </a:r>
            <a:r>
              <a:rPr lang="uk-UA" sz="2400" b="1" u="sng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щодо подальшого</a:t>
            </a:r>
            <a:r>
              <a:rPr lang="ru-RU" sz="2400" b="1" u="sng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uk-UA" sz="2400" b="1" u="sng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задоволення вимог кредиторів за рахунок цього майна </a:t>
            </a:r>
            <a:r>
              <a:rPr lang="uk-UA" sz="2400" b="1" dirty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умовах, визначених у договорі .</a:t>
            </a:r>
          </a:p>
        </p:txBody>
      </p:sp>
    </p:spTree>
    <p:extLst>
      <p:ext uri="{BB962C8B-B14F-4D97-AF65-F5344CB8AC3E}">
        <p14:creationId xmlns:p14="http://schemas.microsoft.com/office/powerpoint/2010/main" val="38472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3" name="Group 644">
            <a:extLst>
              <a:ext uri="{FF2B5EF4-FFF2-40B4-BE49-F238E27FC236}">
                <a16:creationId xmlns:a16="http://schemas.microsoft.com/office/drawing/2014/main" id="{C9B78359-AB95-4B05-9771-EBD1BB2B9B2E}"/>
              </a:ext>
            </a:extLst>
          </p:cNvPr>
          <p:cNvGrpSpPr/>
          <p:nvPr/>
        </p:nvGrpSpPr>
        <p:grpSpPr>
          <a:xfrm>
            <a:off x="0" y="0"/>
            <a:ext cx="3397567" cy="935248"/>
            <a:chOff x="0" y="0"/>
            <a:chExt cx="2976282" cy="759377"/>
          </a:xfrm>
        </p:grpSpPr>
        <p:sp>
          <p:nvSpPr>
            <p:cNvPr id="49" name="Shape 6">
              <a:extLst>
                <a:ext uri="{FF2B5EF4-FFF2-40B4-BE49-F238E27FC236}">
                  <a16:creationId xmlns:a16="http://schemas.microsoft.com/office/drawing/2014/main" id="{88CEEA77-39CC-443F-927D-971E9A05DE65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5" name="Shape 7">
              <a:extLst>
                <a:ext uri="{FF2B5EF4-FFF2-40B4-BE49-F238E27FC236}">
                  <a16:creationId xmlns:a16="http://schemas.microsoft.com/office/drawing/2014/main" id="{8AE1FEA7-EFE2-4F90-883F-6E03F33742E6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6" name="Shape 10">
              <a:extLst>
                <a:ext uri="{FF2B5EF4-FFF2-40B4-BE49-F238E27FC236}">
                  <a16:creationId xmlns:a16="http://schemas.microsoft.com/office/drawing/2014/main" id="{605F66D1-6ADF-4DFA-8333-DAF587363DC0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7" name="Shape 11">
              <a:extLst>
                <a:ext uri="{FF2B5EF4-FFF2-40B4-BE49-F238E27FC236}">
                  <a16:creationId xmlns:a16="http://schemas.microsoft.com/office/drawing/2014/main" id="{8B0A2439-BB34-45DF-806A-C0EE9EE044B7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8" name="Shape 12">
              <a:extLst>
                <a:ext uri="{FF2B5EF4-FFF2-40B4-BE49-F238E27FC236}">
                  <a16:creationId xmlns:a16="http://schemas.microsoft.com/office/drawing/2014/main" id="{377F9353-63BB-494B-B5A8-EC57FCA98279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9" name="Shape 13">
              <a:extLst>
                <a:ext uri="{FF2B5EF4-FFF2-40B4-BE49-F238E27FC236}">
                  <a16:creationId xmlns:a16="http://schemas.microsoft.com/office/drawing/2014/main" id="{E237E56D-F8B4-4589-A9C8-AA5CF8BA805E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0" name="Shape 14">
              <a:extLst>
                <a:ext uri="{FF2B5EF4-FFF2-40B4-BE49-F238E27FC236}">
                  <a16:creationId xmlns:a16="http://schemas.microsoft.com/office/drawing/2014/main" id="{844A99BE-E813-4E54-AEC3-FC7C4E0CA5A2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1" name="Shape 15">
              <a:extLst>
                <a:ext uri="{FF2B5EF4-FFF2-40B4-BE49-F238E27FC236}">
                  <a16:creationId xmlns:a16="http://schemas.microsoft.com/office/drawing/2014/main" id="{DD15B38F-4E1E-4FD3-8A1B-6520CC0AF17B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2" name="Shape 16">
              <a:extLst>
                <a:ext uri="{FF2B5EF4-FFF2-40B4-BE49-F238E27FC236}">
                  <a16:creationId xmlns:a16="http://schemas.microsoft.com/office/drawing/2014/main" id="{FF1D077F-C92C-4BB7-972A-ECB84A1BE0C8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3" name="Shape 17">
              <a:extLst>
                <a:ext uri="{FF2B5EF4-FFF2-40B4-BE49-F238E27FC236}">
                  <a16:creationId xmlns:a16="http://schemas.microsoft.com/office/drawing/2014/main" id="{D583755D-CBAB-406D-A82C-E2BC28F8FE78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4" name="Shape 18">
              <a:extLst>
                <a:ext uri="{FF2B5EF4-FFF2-40B4-BE49-F238E27FC236}">
                  <a16:creationId xmlns:a16="http://schemas.microsoft.com/office/drawing/2014/main" id="{23133B31-07D3-43F0-BCD0-EB92578E5735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5" name="Shape 19">
              <a:extLst>
                <a:ext uri="{FF2B5EF4-FFF2-40B4-BE49-F238E27FC236}">
                  <a16:creationId xmlns:a16="http://schemas.microsoft.com/office/drawing/2014/main" id="{520C3AE3-BAB2-4A50-BB40-5D86D163AF54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6" name="Shape 20">
              <a:extLst>
                <a:ext uri="{FF2B5EF4-FFF2-40B4-BE49-F238E27FC236}">
                  <a16:creationId xmlns:a16="http://schemas.microsoft.com/office/drawing/2014/main" id="{D5CE8126-0A2C-495B-8491-5CF5F41EC948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7" name="Shape 21">
              <a:extLst>
                <a:ext uri="{FF2B5EF4-FFF2-40B4-BE49-F238E27FC236}">
                  <a16:creationId xmlns:a16="http://schemas.microsoft.com/office/drawing/2014/main" id="{ECEBF382-ED16-4683-A6F3-17ADC88032B7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8" name="Shape 22">
              <a:extLst>
                <a:ext uri="{FF2B5EF4-FFF2-40B4-BE49-F238E27FC236}">
                  <a16:creationId xmlns:a16="http://schemas.microsoft.com/office/drawing/2014/main" id="{1EF53588-8C7F-4235-896E-27B3327A8AC6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9" name="Shape 23">
              <a:extLst>
                <a:ext uri="{FF2B5EF4-FFF2-40B4-BE49-F238E27FC236}">
                  <a16:creationId xmlns:a16="http://schemas.microsoft.com/office/drawing/2014/main" id="{1A3A8DA6-97A1-4FB2-A64C-A926DC6CD546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0" name="Shape 24">
              <a:extLst>
                <a:ext uri="{FF2B5EF4-FFF2-40B4-BE49-F238E27FC236}">
                  <a16:creationId xmlns:a16="http://schemas.microsoft.com/office/drawing/2014/main" id="{D882A72C-E684-4BEC-838A-049B43828ED7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1" name="Shape 25">
              <a:extLst>
                <a:ext uri="{FF2B5EF4-FFF2-40B4-BE49-F238E27FC236}">
                  <a16:creationId xmlns:a16="http://schemas.microsoft.com/office/drawing/2014/main" id="{F13E3D60-522B-462E-8819-E36286977928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2" name="Shape 26">
              <a:extLst>
                <a:ext uri="{FF2B5EF4-FFF2-40B4-BE49-F238E27FC236}">
                  <a16:creationId xmlns:a16="http://schemas.microsoft.com/office/drawing/2014/main" id="{B98430FB-4DD3-4574-97E0-AA229384683A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3" name="Shape 27">
              <a:extLst>
                <a:ext uri="{FF2B5EF4-FFF2-40B4-BE49-F238E27FC236}">
                  <a16:creationId xmlns:a16="http://schemas.microsoft.com/office/drawing/2014/main" id="{A5DAAC8F-1433-44B3-A262-C30A0FABEBD7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4" name="Shape 28">
              <a:extLst>
                <a:ext uri="{FF2B5EF4-FFF2-40B4-BE49-F238E27FC236}">
                  <a16:creationId xmlns:a16="http://schemas.microsoft.com/office/drawing/2014/main" id="{FF48C189-F44C-4AAA-B76D-4957D9B987D0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5" name="Shape 29">
              <a:extLst>
                <a:ext uri="{FF2B5EF4-FFF2-40B4-BE49-F238E27FC236}">
                  <a16:creationId xmlns:a16="http://schemas.microsoft.com/office/drawing/2014/main" id="{5309C42F-B642-4D95-889B-57C84E160F15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6" name="Shape 30">
              <a:extLst>
                <a:ext uri="{FF2B5EF4-FFF2-40B4-BE49-F238E27FC236}">
                  <a16:creationId xmlns:a16="http://schemas.microsoft.com/office/drawing/2014/main" id="{599E9D2E-376D-46B9-B5CB-C09A27A648DF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7" name="Shape 31">
              <a:extLst>
                <a:ext uri="{FF2B5EF4-FFF2-40B4-BE49-F238E27FC236}">
                  <a16:creationId xmlns:a16="http://schemas.microsoft.com/office/drawing/2014/main" id="{1133AB08-3084-4BB0-B451-73C808EBEBBB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8" name="Shape 32">
              <a:extLst>
                <a:ext uri="{FF2B5EF4-FFF2-40B4-BE49-F238E27FC236}">
                  <a16:creationId xmlns:a16="http://schemas.microsoft.com/office/drawing/2014/main" id="{E6ED9C10-223E-4DD9-BC9B-93EA09BDAE39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9" name="Shape 33">
              <a:extLst>
                <a:ext uri="{FF2B5EF4-FFF2-40B4-BE49-F238E27FC236}">
                  <a16:creationId xmlns:a16="http://schemas.microsoft.com/office/drawing/2014/main" id="{1C221C96-C49C-4C3E-8A4D-D930DD13AF65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0" name="Shape 34">
              <a:extLst>
                <a:ext uri="{FF2B5EF4-FFF2-40B4-BE49-F238E27FC236}">
                  <a16:creationId xmlns:a16="http://schemas.microsoft.com/office/drawing/2014/main" id="{4B81D64A-5549-49E4-8E04-3082526AC497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1" name="Shape 652">
              <a:extLst>
                <a:ext uri="{FF2B5EF4-FFF2-40B4-BE49-F238E27FC236}">
                  <a16:creationId xmlns:a16="http://schemas.microsoft.com/office/drawing/2014/main" id="{0936485B-B865-40A8-AEB0-01344AFDECA9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2" name="Shape 36">
              <a:extLst>
                <a:ext uri="{FF2B5EF4-FFF2-40B4-BE49-F238E27FC236}">
                  <a16:creationId xmlns:a16="http://schemas.microsoft.com/office/drawing/2014/main" id="{32B998F2-5BA9-4184-ACAF-DCA1444E50EA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3" name="Shape 37">
              <a:extLst>
                <a:ext uri="{FF2B5EF4-FFF2-40B4-BE49-F238E27FC236}">
                  <a16:creationId xmlns:a16="http://schemas.microsoft.com/office/drawing/2014/main" id="{A6336DA0-42F2-4584-8A64-DABB334CD992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4" name="Shape 38">
              <a:extLst>
                <a:ext uri="{FF2B5EF4-FFF2-40B4-BE49-F238E27FC236}">
                  <a16:creationId xmlns:a16="http://schemas.microsoft.com/office/drawing/2014/main" id="{494DE18A-FD24-4CC1-A79B-9DF1E064541F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5" name="Shape 39">
              <a:extLst>
                <a:ext uri="{FF2B5EF4-FFF2-40B4-BE49-F238E27FC236}">
                  <a16:creationId xmlns:a16="http://schemas.microsoft.com/office/drawing/2014/main" id="{5DF26B7F-1010-4B0E-BC40-71D65481BFB6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6" name="Shape 40">
              <a:extLst>
                <a:ext uri="{FF2B5EF4-FFF2-40B4-BE49-F238E27FC236}">
                  <a16:creationId xmlns:a16="http://schemas.microsoft.com/office/drawing/2014/main" id="{39078121-EBB6-4F5D-B42F-B852DACCEBC6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7" name="Shape 653">
              <a:extLst>
                <a:ext uri="{FF2B5EF4-FFF2-40B4-BE49-F238E27FC236}">
                  <a16:creationId xmlns:a16="http://schemas.microsoft.com/office/drawing/2014/main" id="{74D995AF-52C0-44CA-9496-B1AC31A94E2F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8" name="Shape 42">
              <a:extLst>
                <a:ext uri="{FF2B5EF4-FFF2-40B4-BE49-F238E27FC236}">
                  <a16:creationId xmlns:a16="http://schemas.microsoft.com/office/drawing/2014/main" id="{7AEBD919-9045-4852-834A-CFDB6CF7CB0F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9" name="Shape 43">
              <a:extLst>
                <a:ext uri="{FF2B5EF4-FFF2-40B4-BE49-F238E27FC236}">
                  <a16:creationId xmlns:a16="http://schemas.microsoft.com/office/drawing/2014/main" id="{5B30CED3-51EA-495E-9D56-90F3F57005DD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90" name="Shape 44">
              <a:extLst>
                <a:ext uri="{FF2B5EF4-FFF2-40B4-BE49-F238E27FC236}">
                  <a16:creationId xmlns:a16="http://schemas.microsoft.com/office/drawing/2014/main" id="{ED2B90CE-55AB-42B0-9DD0-B7142292520D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58033" y="2301680"/>
            <a:ext cx="110044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№ 910/12803/18 – ПАТ «БАНК «ТАВРИКА» - ліквідовано 28.11.2018 </a:t>
            </a:r>
          </a:p>
          <a:p>
            <a:pPr algn="just"/>
            <a:endParaRPr lang="uk-UA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№   </a:t>
            </a:r>
            <a:r>
              <a:rPr lang="ru-RU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910/11027/18 - АБ «УКООПСПІЛКА» - </a:t>
            </a:r>
            <a:r>
              <a:rPr lang="ru-RU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ліквідовано</a:t>
            </a:r>
            <a:r>
              <a:rPr lang="ru-RU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07.09.2019 </a:t>
            </a:r>
            <a:endParaRPr lang="uk-UA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u="sng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33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89ED5F7-8269-4F20-B77F-70D4AA7A9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9" name="Group 644">
            <a:extLst>
              <a:ext uri="{FF2B5EF4-FFF2-40B4-BE49-F238E27FC236}">
                <a16:creationId xmlns:a16="http://schemas.microsoft.com/office/drawing/2014/main" id="{BD0F2E18-E7EF-4174-AB71-48A890C5EC66}"/>
              </a:ext>
            </a:extLst>
          </p:cNvPr>
          <p:cNvGrpSpPr/>
          <p:nvPr/>
        </p:nvGrpSpPr>
        <p:grpSpPr>
          <a:xfrm>
            <a:off x="1" y="-688"/>
            <a:ext cx="3487918" cy="791373"/>
            <a:chOff x="0" y="0"/>
            <a:chExt cx="2976282" cy="759377"/>
          </a:xfrm>
        </p:grpSpPr>
        <p:sp>
          <p:nvSpPr>
            <p:cNvPr id="11" name="Shape 6">
              <a:extLst>
                <a:ext uri="{FF2B5EF4-FFF2-40B4-BE49-F238E27FC236}">
                  <a16:creationId xmlns:a16="http://schemas.microsoft.com/office/drawing/2014/main" id="{71425BF9-8C92-46E1-8DF2-34EB17A34C40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3" name="Shape 7">
              <a:extLst>
                <a:ext uri="{FF2B5EF4-FFF2-40B4-BE49-F238E27FC236}">
                  <a16:creationId xmlns:a16="http://schemas.microsoft.com/office/drawing/2014/main" id="{F90E2C53-798D-4C79-8580-5645A34CFDD1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5" name="Shape 10">
              <a:extLst>
                <a:ext uri="{FF2B5EF4-FFF2-40B4-BE49-F238E27FC236}">
                  <a16:creationId xmlns:a16="http://schemas.microsoft.com/office/drawing/2014/main" id="{C7DD3963-8BDC-4EFE-B20F-DE34CEA047BA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7" name="Shape 11">
              <a:extLst>
                <a:ext uri="{FF2B5EF4-FFF2-40B4-BE49-F238E27FC236}">
                  <a16:creationId xmlns:a16="http://schemas.microsoft.com/office/drawing/2014/main" id="{E8020311-934C-4272-8F82-19C303D0BBED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8" name="Shape 12">
              <a:extLst>
                <a:ext uri="{FF2B5EF4-FFF2-40B4-BE49-F238E27FC236}">
                  <a16:creationId xmlns:a16="http://schemas.microsoft.com/office/drawing/2014/main" id="{2277157C-E958-4153-B522-F135EABF4B62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9" name="Shape 13">
              <a:extLst>
                <a:ext uri="{FF2B5EF4-FFF2-40B4-BE49-F238E27FC236}">
                  <a16:creationId xmlns:a16="http://schemas.microsoft.com/office/drawing/2014/main" id="{2A8DAE3A-2508-4543-A2F7-6D772196BEDF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0" name="Shape 14">
              <a:extLst>
                <a:ext uri="{FF2B5EF4-FFF2-40B4-BE49-F238E27FC236}">
                  <a16:creationId xmlns:a16="http://schemas.microsoft.com/office/drawing/2014/main" id="{09EED3F8-2716-47FD-949D-D0018E080F42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1" name="Shape 15">
              <a:extLst>
                <a:ext uri="{FF2B5EF4-FFF2-40B4-BE49-F238E27FC236}">
                  <a16:creationId xmlns:a16="http://schemas.microsoft.com/office/drawing/2014/main" id="{99E445B1-C0FF-4745-B665-8AF00D1A7B15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2" name="Shape 16">
              <a:extLst>
                <a:ext uri="{FF2B5EF4-FFF2-40B4-BE49-F238E27FC236}">
                  <a16:creationId xmlns:a16="http://schemas.microsoft.com/office/drawing/2014/main" id="{AE305690-BD87-4DD1-83CF-8E5E6569F706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3" name="Shape 17">
              <a:extLst>
                <a:ext uri="{FF2B5EF4-FFF2-40B4-BE49-F238E27FC236}">
                  <a16:creationId xmlns:a16="http://schemas.microsoft.com/office/drawing/2014/main" id="{1241ABF7-CBF9-4078-8E0D-F156DFCAA7A1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4" name="Shape 18">
              <a:extLst>
                <a:ext uri="{FF2B5EF4-FFF2-40B4-BE49-F238E27FC236}">
                  <a16:creationId xmlns:a16="http://schemas.microsoft.com/office/drawing/2014/main" id="{12669A19-48A7-4CCD-9215-181B58499CE2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5" name="Shape 19">
              <a:extLst>
                <a:ext uri="{FF2B5EF4-FFF2-40B4-BE49-F238E27FC236}">
                  <a16:creationId xmlns:a16="http://schemas.microsoft.com/office/drawing/2014/main" id="{658D959B-A2BA-4601-A2E0-E006C38795B7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6" name="Shape 20">
              <a:extLst>
                <a:ext uri="{FF2B5EF4-FFF2-40B4-BE49-F238E27FC236}">
                  <a16:creationId xmlns:a16="http://schemas.microsoft.com/office/drawing/2014/main" id="{69D4A678-E62A-497C-AA09-5E979EE54B8A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7" name="Shape 21">
              <a:extLst>
                <a:ext uri="{FF2B5EF4-FFF2-40B4-BE49-F238E27FC236}">
                  <a16:creationId xmlns:a16="http://schemas.microsoft.com/office/drawing/2014/main" id="{6C73FAEB-4B32-4794-942A-AE444B359BC3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8" name="Shape 22">
              <a:extLst>
                <a:ext uri="{FF2B5EF4-FFF2-40B4-BE49-F238E27FC236}">
                  <a16:creationId xmlns:a16="http://schemas.microsoft.com/office/drawing/2014/main" id="{5F3BDC33-F86A-40DE-8C35-EC22A8B74A77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9" name="Shape 23">
              <a:extLst>
                <a:ext uri="{FF2B5EF4-FFF2-40B4-BE49-F238E27FC236}">
                  <a16:creationId xmlns:a16="http://schemas.microsoft.com/office/drawing/2014/main" id="{3D7E4D5A-13B6-4C82-8C2F-0BC3600DAE11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0" name="Shape 24">
              <a:extLst>
                <a:ext uri="{FF2B5EF4-FFF2-40B4-BE49-F238E27FC236}">
                  <a16:creationId xmlns:a16="http://schemas.microsoft.com/office/drawing/2014/main" id="{479E27AD-EBEC-4BCB-A027-ED7034DEC930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1" name="Shape 25">
              <a:extLst>
                <a:ext uri="{FF2B5EF4-FFF2-40B4-BE49-F238E27FC236}">
                  <a16:creationId xmlns:a16="http://schemas.microsoft.com/office/drawing/2014/main" id="{82801EE7-3ACD-439B-A43E-DEE4AB774091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2" name="Shape 26">
              <a:extLst>
                <a:ext uri="{FF2B5EF4-FFF2-40B4-BE49-F238E27FC236}">
                  <a16:creationId xmlns:a16="http://schemas.microsoft.com/office/drawing/2014/main" id="{48CB870D-7885-45D6-AA20-FD811A81D666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3" name="Shape 27">
              <a:extLst>
                <a:ext uri="{FF2B5EF4-FFF2-40B4-BE49-F238E27FC236}">
                  <a16:creationId xmlns:a16="http://schemas.microsoft.com/office/drawing/2014/main" id="{183DDCB5-9FE4-4A24-87B2-151513A94910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4" name="Shape 28">
              <a:extLst>
                <a:ext uri="{FF2B5EF4-FFF2-40B4-BE49-F238E27FC236}">
                  <a16:creationId xmlns:a16="http://schemas.microsoft.com/office/drawing/2014/main" id="{8228C81A-4448-4B3F-AEC6-DC0948D62E58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5" name="Shape 29">
              <a:extLst>
                <a:ext uri="{FF2B5EF4-FFF2-40B4-BE49-F238E27FC236}">
                  <a16:creationId xmlns:a16="http://schemas.microsoft.com/office/drawing/2014/main" id="{F0162D34-CA74-42DF-BAAD-0E2CF1FA72E7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6" name="Shape 30">
              <a:extLst>
                <a:ext uri="{FF2B5EF4-FFF2-40B4-BE49-F238E27FC236}">
                  <a16:creationId xmlns:a16="http://schemas.microsoft.com/office/drawing/2014/main" id="{93C2774F-5862-4266-BC19-4BEA542D2068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7" name="Shape 31">
              <a:extLst>
                <a:ext uri="{FF2B5EF4-FFF2-40B4-BE49-F238E27FC236}">
                  <a16:creationId xmlns:a16="http://schemas.microsoft.com/office/drawing/2014/main" id="{72E21B76-8DE7-4B1A-AD2E-07FE197AC8ED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8" name="Shape 32">
              <a:extLst>
                <a:ext uri="{FF2B5EF4-FFF2-40B4-BE49-F238E27FC236}">
                  <a16:creationId xmlns:a16="http://schemas.microsoft.com/office/drawing/2014/main" id="{71C8F3EB-93DF-41AD-9E35-BD6F8CC7A5C2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9" name="Shape 33">
              <a:extLst>
                <a:ext uri="{FF2B5EF4-FFF2-40B4-BE49-F238E27FC236}">
                  <a16:creationId xmlns:a16="http://schemas.microsoft.com/office/drawing/2014/main" id="{51CD80EE-7FC0-4E01-8F65-EA9232CBD9DA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0" name="Shape 34">
              <a:extLst>
                <a:ext uri="{FF2B5EF4-FFF2-40B4-BE49-F238E27FC236}">
                  <a16:creationId xmlns:a16="http://schemas.microsoft.com/office/drawing/2014/main" id="{C54553D7-C9A5-4758-9786-CF09BE0C2DE8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1" name="Shape 652">
              <a:extLst>
                <a:ext uri="{FF2B5EF4-FFF2-40B4-BE49-F238E27FC236}">
                  <a16:creationId xmlns:a16="http://schemas.microsoft.com/office/drawing/2014/main" id="{57254303-4488-47F2-9BDE-2DCF278EE9C2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2" name="Shape 36">
              <a:extLst>
                <a:ext uri="{FF2B5EF4-FFF2-40B4-BE49-F238E27FC236}">
                  <a16:creationId xmlns:a16="http://schemas.microsoft.com/office/drawing/2014/main" id="{C6497085-A754-4A2B-87C0-7E36F5C4774A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3" name="Shape 37">
              <a:extLst>
                <a:ext uri="{FF2B5EF4-FFF2-40B4-BE49-F238E27FC236}">
                  <a16:creationId xmlns:a16="http://schemas.microsoft.com/office/drawing/2014/main" id="{ABD68D1F-5343-4B5B-BD24-C3CE08CF581F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4" name="Shape 38">
              <a:extLst>
                <a:ext uri="{FF2B5EF4-FFF2-40B4-BE49-F238E27FC236}">
                  <a16:creationId xmlns:a16="http://schemas.microsoft.com/office/drawing/2014/main" id="{725F7B79-B779-42A0-B08F-DA3C24C0814B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5" name="Shape 39">
              <a:extLst>
                <a:ext uri="{FF2B5EF4-FFF2-40B4-BE49-F238E27FC236}">
                  <a16:creationId xmlns:a16="http://schemas.microsoft.com/office/drawing/2014/main" id="{694DD357-51D8-49D5-8FD1-028AB6F1F4A7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6" name="Shape 40">
              <a:extLst>
                <a:ext uri="{FF2B5EF4-FFF2-40B4-BE49-F238E27FC236}">
                  <a16:creationId xmlns:a16="http://schemas.microsoft.com/office/drawing/2014/main" id="{5FA527D5-F775-48EF-9CCC-4F2356384817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7" name="Shape 653">
              <a:extLst>
                <a:ext uri="{FF2B5EF4-FFF2-40B4-BE49-F238E27FC236}">
                  <a16:creationId xmlns:a16="http://schemas.microsoft.com/office/drawing/2014/main" id="{4EE67833-2324-40B9-8A1B-005C1C91666A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8" name="Shape 42">
              <a:extLst>
                <a:ext uri="{FF2B5EF4-FFF2-40B4-BE49-F238E27FC236}">
                  <a16:creationId xmlns:a16="http://schemas.microsoft.com/office/drawing/2014/main" id="{37352780-C303-4731-B868-A5E0124E98A5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9" name="Shape 43">
              <a:extLst>
                <a:ext uri="{FF2B5EF4-FFF2-40B4-BE49-F238E27FC236}">
                  <a16:creationId xmlns:a16="http://schemas.microsoft.com/office/drawing/2014/main" id="{138D77A6-E226-4196-9404-8EB4B0DE1E2F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0" name="Shape 44">
              <a:extLst>
                <a:ext uri="{FF2B5EF4-FFF2-40B4-BE49-F238E27FC236}">
                  <a16:creationId xmlns:a16="http://schemas.microsoft.com/office/drawing/2014/main" id="{3325EC5D-433F-4F5B-8D50-4E1CA32FD730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9802" y="1674807"/>
            <a:ext cx="799560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Кошти, стягнуті з пов’язаних із банком осіб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 до ліквідаційної маси банку.</a:t>
            </a:r>
          </a:p>
          <a:p>
            <a:pPr marL="457200" indent="-457200" algn="just">
              <a:buAutoNum type="arabicParenR"/>
            </a:pP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Ліквідаційна процедура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 вважається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завершеною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моменту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 ліквідаційного балансу. </a:t>
            </a:r>
          </a:p>
          <a:p>
            <a:pPr marL="457200" indent="-457200" algn="just">
              <a:buAutoNum type="arabicParenR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Накопичувальний рахунок закривається Фондом до ліквідації Банку.</a:t>
            </a:r>
          </a:p>
          <a:p>
            <a:pPr marL="457200" indent="-457200" algn="just">
              <a:buAutoNum type="arabicParenR"/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є ліквідованим - з моменту внесення запису про припинення банку до Єдиного державного реєстру юридичних осіб.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0827" y="801794"/>
            <a:ext cx="7082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Використання коштів, що стягуються </a:t>
            </a:r>
            <a:r>
              <a:rPr lang="uk-UA" sz="2800" dirty="0">
                <a:latin typeface="Monotype Corsiva" panose="03010101010201010101" pitchFamily="66" charset="0"/>
              </a:rPr>
              <a:t> 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3" name="Group 644">
            <a:extLst>
              <a:ext uri="{FF2B5EF4-FFF2-40B4-BE49-F238E27FC236}">
                <a16:creationId xmlns:a16="http://schemas.microsoft.com/office/drawing/2014/main" id="{503A090C-0290-457B-921F-AD382E1346D9}"/>
              </a:ext>
            </a:extLst>
          </p:cNvPr>
          <p:cNvGrpSpPr/>
          <p:nvPr/>
        </p:nvGrpSpPr>
        <p:grpSpPr>
          <a:xfrm>
            <a:off x="1160" y="0"/>
            <a:ext cx="3397567" cy="942680"/>
            <a:chOff x="0" y="0"/>
            <a:chExt cx="2976282" cy="759377"/>
          </a:xfrm>
        </p:grpSpPr>
        <p:sp>
          <p:nvSpPr>
            <p:cNvPr id="39" name="Shape 6">
              <a:extLst>
                <a:ext uri="{FF2B5EF4-FFF2-40B4-BE49-F238E27FC236}">
                  <a16:creationId xmlns:a16="http://schemas.microsoft.com/office/drawing/2014/main" id="{B02E5715-4800-4709-A3E1-CB0EC492358F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0" name="Shape 7">
              <a:extLst>
                <a:ext uri="{FF2B5EF4-FFF2-40B4-BE49-F238E27FC236}">
                  <a16:creationId xmlns:a16="http://schemas.microsoft.com/office/drawing/2014/main" id="{C665DBE7-11F1-4AF1-9E96-56C7E04CD517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1" name="Shape 10">
              <a:extLst>
                <a:ext uri="{FF2B5EF4-FFF2-40B4-BE49-F238E27FC236}">
                  <a16:creationId xmlns:a16="http://schemas.microsoft.com/office/drawing/2014/main" id="{FBB5265E-BEA1-4CCB-87C9-0F1366798FED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2" name="Shape 11">
              <a:extLst>
                <a:ext uri="{FF2B5EF4-FFF2-40B4-BE49-F238E27FC236}">
                  <a16:creationId xmlns:a16="http://schemas.microsoft.com/office/drawing/2014/main" id="{D6CD98DF-1FA9-4A4A-B9BB-ACF4E07BAA93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3" name="Shape 12">
              <a:extLst>
                <a:ext uri="{FF2B5EF4-FFF2-40B4-BE49-F238E27FC236}">
                  <a16:creationId xmlns:a16="http://schemas.microsoft.com/office/drawing/2014/main" id="{088B713F-4E42-4498-95D1-782F6EDC3170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4" name="Shape 13">
              <a:extLst>
                <a:ext uri="{FF2B5EF4-FFF2-40B4-BE49-F238E27FC236}">
                  <a16:creationId xmlns:a16="http://schemas.microsoft.com/office/drawing/2014/main" id="{BD4378B0-6B9C-4B01-ACE6-16A3F068DBB3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5" name="Shape 14">
              <a:extLst>
                <a:ext uri="{FF2B5EF4-FFF2-40B4-BE49-F238E27FC236}">
                  <a16:creationId xmlns:a16="http://schemas.microsoft.com/office/drawing/2014/main" id="{0DA7B5DD-8755-441B-8B30-6E0EEDBB5405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6" name="Shape 15">
              <a:extLst>
                <a:ext uri="{FF2B5EF4-FFF2-40B4-BE49-F238E27FC236}">
                  <a16:creationId xmlns:a16="http://schemas.microsoft.com/office/drawing/2014/main" id="{612383ED-9892-4BE7-9892-FD2CFC3847A1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7" name="Shape 16">
              <a:extLst>
                <a:ext uri="{FF2B5EF4-FFF2-40B4-BE49-F238E27FC236}">
                  <a16:creationId xmlns:a16="http://schemas.microsoft.com/office/drawing/2014/main" id="{59A321D6-17C1-429F-98A9-0A6910BB9795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8" name="Shape 17">
              <a:extLst>
                <a:ext uri="{FF2B5EF4-FFF2-40B4-BE49-F238E27FC236}">
                  <a16:creationId xmlns:a16="http://schemas.microsoft.com/office/drawing/2014/main" id="{FBE8396E-3453-4EFF-AB78-AB9668437347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9" name="Shape 18">
              <a:extLst>
                <a:ext uri="{FF2B5EF4-FFF2-40B4-BE49-F238E27FC236}">
                  <a16:creationId xmlns:a16="http://schemas.microsoft.com/office/drawing/2014/main" id="{43E355AE-63FC-4B58-B4BA-C5606A24FB96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0" name="Shape 19">
              <a:extLst>
                <a:ext uri="{FF2B5EF4-FFF2-40B4-BE49-F238E27FC236}">
                  <a16:creationId xmlns:a16="http://schemas.microsoft.com/office/drawing/2014/main" id="{2D638A25-24E6-47D9-882F-44EBB32E03EE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1" name="Shape 20">
              <a:extLst>
                <a:ext uri="{FF2B5EF4-FFF2-40B4-BE49-F238E27FC236}">
                  <a16:creationId xmlns:a16="http://schemas.microsoft.com/office/drawing/2014/main" id="{0E46185C-A191-4A4C-992F-0BEDF87224E1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2" name="Shape 21">
              <a:extLst>
                <a:ext uri="{FF2B5EF4-FFF2-40B4-BE49-F238E27FC236}">
                  <a16:creationId xmlns:a16="http://schemas.microsoft.com/office/drawing/2014/main" id="{041EC1D5-3CC8-4741-B244-E822BED8F9E6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3" name="Shape 22">
              <a:extLst>
                <a:ext uri="{FF2B5EF4-FFF2-40B4-BE49-F238E27FC236}">
                  <a16:creationId xmlns:a16="http://schemas.microsoft.com/office/drawing/2014/main" id="{4D794B15-8B7E-4E08-9A3C-A3EE0BE8AEA1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4" name="Shape 23">
              <a:extLst>
                <a:ext uri="{FF2B5EF4-FFF2-40B4-BE49-F238E27FC236}">
                  <a16:creationId xmlns:a16="http://schemas.microsoft.com/office/drawing/2014/main" id="{7E0C3E11-B0DC-41ED-982A-27BA08D43D86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5" name="Shape 24">
              <a:extLst>
                <a:ext uri="{FF2B5EF4-FFF2-40B4-BE49-F238E27FC236}">
                  <a16:creationId xmlns:a16="http://schemas.microsoft.com/office/drawing/2014/main" id="{A526FB84-181A-4A53-8E25-6EFE4B9E53EB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6" name="Shape 25">
              <a:extLst>
                <a:ext uri="{FF2B5EF4-FFF2-40B4-BE49-F238E27FC236}">
                  <a16:creationId xmlns:a16="http://schemas.microsoft.com/office/drawing/2014/main" id="{F0EF6FCC-C958-4648-94E3-B3A789315248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7" name="Shape 26">
              <a:extLst>
                <a:ext uri="{FF2B5EF4-FFF2-40B4-BE49-F238E27FC236}">
                  <a16:creationId xmlns:a16="http://schemas.microsoft.com/office/drawing/2014/main" id="{3D3ED940-35B0-4BAE-96A8-8BF4554FC95B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8" name="Shape 27">
              <a:extLst>
                <a:ext uri="{FF2B5EF4-FFF2-40B4-BE49-F238E27FC236}">
                  <a16:creationId xmlns:a16="http://schemas.microsoft.com/office/drawing/2014/main" id="{6FA8D863-7505-4373-AB2A-06662B54D567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9" name="Shape 28">
              <a:extLst>
                <a:ext uri="{FF2B5EF4-FFF2-40B4-BE49-F238E27FC236}">
                  <a16:creationId xmlns:a16="http://schemas.microsoft.com/office/drawing/2014/main" id="{8FAC51EC-A0D9-4293-8941-9ACBB5263689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0" name="Shape 29">
              <a:extLst>
                <a:ext uri="{FF2B5EF4-FFF2-40B4-BE49-F238E27FC236}">
                  <a16:creationId xmlns:a16="http://schemas.microsoft.com/office/drawing/2014/main" id="{04E9C2A6-81B1-4D12-B3B5-E1BB0E674523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1" name="Shape 30">
              <a:extLst>
                <a:ext uri="{FF2B5EF4-FFF2-40B4-BE49-F238E27FC236}">
                  <a16:creationId xmlns:a16="http://schemas.microsoft.com/office/drawing/2014/main" id="{D4816614-4F51-4D85-972C-82BA60084A6A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2" name="Shape 31">
              <a:extLst>
                <a:ext uri="{FF2B5EF4-FFF2-40B4-BE49-F238E27FC236}">
                  <a16:creationId xmlns:a16="http://schemas.microsoft.com/office/drawing/2014/main" id="{944330BE-A6F7-4D79-9481-D94CA13EDAA9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3" name="Shape 32">
              <a:extLst>
                <a:ext uri="{FF2B5EF4-FFF2-40B4-BE49-F238E27FC236}">
                  <a16:creationId xmlns:a16="http://schemas.microsoft.com/office/drawing/2014/main" id="{294F2017-0023-4C95-A58E-5060C1A68D2C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4" name="Shape 33">
              <a:extLst>
                <a:ext uri="{FF2B5EF4-FFF2-40B4-BE49-F238E27FC236}">
                  <a16:creationId xmlns:a16="http://schemas.microsoft.com/office/drawing/2014/main" id="{18CB3A36-5CB8-42EE-995D-E39F6F27D3DB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5" name="Shape 34">
              <a:extLst>
                <a:ext uri="{FF2B5EF4-FFF2-40B4-BE49-F238E27FC236}">
                  <a16:creationId xmlns:a16="http://schemas.microsoft.com/office/drawing/2014/main" id="{80366B27-F484-46A1-BBCD-069D701C1F84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6" name="Shape 652">
              <a:extLst>
                <a:ext uri="{FF2B5EF4-FFF2-40B4-BE49-F238E27FC236}">
                  <a16:creationId xmlns:a16="http://schemas.microsoft.com/office/drawing/2014/main" id="{C55A6760-E6BC-4C0B-840F-F9D80D21033A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7" name="Shape 36">
              <a:extLst>
                <a:ext uri="{FF2B5EF4-FFF2-40B4-BE49-F238E27FC236}">
                  <a16:creationId xmlns:a16="http://schemas.microsoft.com/office/drawing/2014/main" id="{7C9332D3-3301-4DB8-85B9-9D7B1337AE6E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8" name="Shape 37">
              <a:extLst>
                <a:ext uri="{FF2B5EF4-FFF2-40B4-BE49-F238E27FC236}">
                  <a16:creationId xmlns:a16="http://schemas.microsoft.com/office/drawing/2014/main" id="{AB70E867-0026-4D85-B2C9-12378F9F0A52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9" name="Shape 38">
              <a:extLst>
                <a:ext uri="{FF2B5EF4-FFF2-40B4-BE49-F238E27FC236}">
                  <a16:creationId xmlns:a16="http://schemas.microsoft.com/office/drawing/2014/main" id="{F041C781-1782-4AC1-ADEA-590C455209B6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0" name="Shape 39">
              <a:extLst>
                <a:ext uri="{FF2B5EF4-FFF2-40B4-BE49-F238E27FC236}">
                  <a16:creationId xmlns:a16="http://schemas.microsoft.com/office/drawing/2014/main" id="{5442A551-BF98-4F4C-99ED-10DBFF274165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1" name="Shape 40">
              <a:extLst>
                <a:ext uri="{FF2B5EF4-FFF2-40B4-BE49-F238E27FC236}">
                  <a16:creationId xmlns:a16="http://schemas.microsoft.com/office/drawing/2014/main" id="{31F9E34D-F170-4B53-9079-2D4A7342E837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2" name="Shape 653">
              <a:extLst>
                <a:ext uri="{FF2B5EF4-FFF2-40B4-BE49-F238E27FC236}">
                  <a16:creationId xmlns:a16="http://schemas.microsoft.com/office/drawing/2014/main" id="{7D996B7E-DE19-4227-8135-4F762672C104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3" name="Shape 42">
              <a:extLst>
                <a:ext uri="{FF2B5EF4-FFF2-40B4-BE49-F238E27FC236}">
                  <a16:creationId xmlns:a16="http://schemas.microsoft.com/office/drawing/2014/main" id="{DD53A76B-73CA-42C2-B622-3AAC823526FF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4" name="Shape 43">
              <a:extLst>
                <a:ext uri="{FF2B5EF4-FFF2-40B4-BE49-F238E27FC236}">
                  <a16:creationId xmlns:a16="http://schemas.microsoft.com/office/drawing/2014/main" id="{DCA3C9B4-D4F2-4191-9F86-608CD52E60E6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5" name="Shape 44">
              <a:extLst>
                <a:ext uri="{FF2B5EF4-FFF2-40B4-BE49-F238E27FC236}">
                  <a16:creationId xmlns:a16="http://schemas.microsoft.com/office/drawing/2014/main" id="{B863E0B5-A4F2-4D95-9DD5-F4172A139524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1587" y="1044840"/>
            <a:ext cx="104508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ВИСНОВКИ:</a:t>
            </a:r>
          </a:p>
          <a:p>
            <a:pPr algn="just"/>
            <a:endParaRPr lang="ru-RU" sz="2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	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Залишається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не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визначеною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подальша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перспектива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перебігу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судових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процесів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за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позовами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Фонду до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пов’язаних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з Банком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осіб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про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відшкодування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шкоди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, та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обраного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Фондом способу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захисту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</a:p>
          <a:p>
            <a:pPr algn="just"/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Зокрема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залишаються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питання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щодо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2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-	Статусу Фонду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після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завершення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ліквідаційної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процедури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та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внесення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запису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про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припинення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банку як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юридичної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особи,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-	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Формування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Фондом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позовних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вимог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ґрунтуються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за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різними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договорами/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операціями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, не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пов`язані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підставами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виникнення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, не є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основними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і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похідними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по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відношенню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один до одного.</a:t>
            </a:r>
          </a:p>
          <a:p>
            <a:pPr algn="just"/>
            <a:endParaRPr lang="ru-RU" sz="2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	Не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врегулювано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процедуру </a:t>
            </a:r>
            <a:r>
              <a:rPr lang="ru-RU" sz="2400" b="1">
                <a:solidFill>
                  <a:schemeClr val="bg1"/>
                </a:solidFill>
                <a:latin typeface="Monotype Corsiva" panose="03010101010201010101" pitchFamily="66" charset="0"/>
              </a:rPr>
              <a:t>розподілу 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Фондом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коштів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після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ліквідації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банку,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адже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з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цього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моменту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вимоги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кредиторів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банку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вважаються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погашеними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00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59FEF9A-9073-4D0C-AE3F-4B05B7C78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A868E46-760C-4803-96E3-94D7FF55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32DB3C-29C8-435B-832E-2A0003319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61021" y="1828800"/>
            <a:ext cx="0" cy="3200400"/>
          </a:xfrm>
          <a:prstGeom prst="line">
            <a:avLst/>
          </a:prstGeom>
          <a:ln w="19050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E21A6-B693-48D6-AE09-0B54A1436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003" y="796847"/>
            <a:ext cx="7814818" cy="4191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72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Дякую</a:t>
            </a:r>
            <a:r>
              <a:rPr lang="ru-RU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за </a:t>
            </a:r>
            <a:r>
              <a:rPr lang="ru-RU" sz="72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увагу</a:t>
            </a:r>
            <a:r>
              <a:rPr lang="ru-RU" sz="7200" dirty="0"/>
              <a:t>! </a:t>
            </a:r>
            <a:endParaRPr lang="en-US" sz="7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644">
            <a:extLst>
              <a:ext uri="{FF2B5EF4-FFF2-40B4-BE49-F238E27FC236}">
                <a16:creationId xmlns:a16="http://schemas.microsoft.com/office/drawing/2014/main" id="{E004751B-77C9-4281-8C46-65975DEF4500}"/>
              </a:ext>
            </a:extLst>
          </p:cNvPr>
          <p:cNvGrpSpPr/>
          <p:nvPr/>
        </p:nvGrpSpPr>
        <p:grpSpPr>
          <a:xfrm>
            <a:off x="511788" y="543469"/>
            <a:ext cx="3487918" cy="791373"/>
            <a:chOff x="0" y="0"/>
            <a:chExt cx="2976282" cy="759377"/>
          </a:xfrm>
        </p:grpSpPr>
        <p:sp>
          <p:nvSpPr>
            <p:cNvPr id="15" name="Shape 6">
              <a:extLst>
                <a:ext uri="{FF2B5EF4-FFF2-40B4-BE49-F238E27FC236}">
                  <a16:creationId xmlns:a16="http://schemas.microsoft.com/office/drawing/2014/main" id="{9649C778-957B-44AC-846F-2C102077C819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7" name="Shape 7">
              <a:extLst>
                <a:ext uri="{FF2B5EF4-FFF2-40B4-BE49-F238E27FC236}">
                  <a16:creationId xmlns:a16="http://schemas.microsoft.com/office/drawing/2014/main" id="{CEB830D1-7289-4240-B473-17183D32417B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9" name="Shape 10">
              <a:extLst>
                <a:ext uri="{FF2B5EF4-FFF2-40B4-BE49-F238E27FC236}">
                  <a16:creationId xmlns:a16="http://schemas.microsoft.com/office/drawing/2014/main" id="{DAECFD31-C757-4D6B-B380-60E077C08BC6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1" name="Shape 11">
              <a:extLst>
                <a:ext uri="{FF2B5EF4-FFF2-40B4-BE49-F238E27FC236}">
                  <a16:creationId xmlns:a16="http://schemas.microsoft.com/office/drawing/2014/main" id="{B9577E93-5C59-4A69-8E07-B3D9539037FB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3" name="Shape 12">
              <a:extLst>
                <a:ext uri="{FF2B5EF4-FFF2-40B4-BE49-F238E27FC236}">
                  <a16:creationId xmlns:a16="http://schemas.microsoft.com/office/drawing/2014/main" id="{BCE6334B-4811-4FD2-907D-1A977EC24DEE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5" name="Shape 13">
              <a:extLst>
                <a:ext uri="{FF2B5EF4-FFF2-40B4-BE49-F238E27FC236}">
                  <a16:creationId xmlns:a16="http://schemas.microsoft.com/office/drawing/2014/main" id="{F67918DD-7318-48E3-9AEC-F88A35B06910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6" name="Shape 14">
              <a:extLst>
                <a:ext uri="{FF2B5EF4-FFF2-40B4-BE49-F238E27FC236}">
                  <a16:creationId xmlns:a16="http://schemas.microsoft.com/office/drawing/2014/main" id="{07339EAB-70E7-45A1-B5B7-D88360772354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7" name="Shape 15">
              <a:extLst>
                <a:ext uri="{FF2B5EF4-FFF2-40B4-BE49-F238E27FC236}">
                  <a16:creationId xmlns:a16="http://schemas.microsoft.com/office/drawing/2014/main" id="{D22F7106-F82B-49F6-A0A1-75F4549FECD9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8" name="Shape 16">
              <a:extLst>
                <a:ext uri="{FF2B5EF4-FFF2-40B4-BE49-F238E27FC236}">
                  <a16:creationId xmlns:a16="http://schemas.microsoft.com/office/drawing/2014/main" id="{CF6422B4-B68B-4D5C-B35E-A0098B6CBF3F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9" name="Shape 17">
              <a:extLst>
                <a:ext uri="{FF2B5EF4-FFF2-40B4-BE49-F238E27FC236}">
                  <a16:creationId xmlns:a16="http://schemas.microsoft.com/office/drawing/2014/main" id="{FEFA5E96-6C95-4D56-AFE0-9702F81766E8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0" name="Shape 18">
              <a:extLst>
                <a:ext uri="{FF2B5EF4-FFF2-40B4-BE49-F238E27FC236}">
                  <a16:creationId xmlns:a16="http://schemas.microsoft.com/office/drawing/2014/main" id="{C855B9AD-4684-4370-89B7-D511D6204FB3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1" name="Shape 19">
              <a:extLst>
                <a:ext uri="{FF2B5EF4-FFF2-40B4-BE49-F238E27FC236}">
                  <a16:creationId xmlns:a16="http://schemas.microsoft.com/office/drawing/2014/main" id="{D12D38D9-62CB-488F-ADAE-0F04ADEE2D1B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2" name="Shape 20">
              <a:extLst>
                <a:ext uri="{FF2B5EF4-FFF2-40B4-BE49-F238E27FC236}">
                  <a16:creationId xmlns:a16="http://schemas.microsoft.com/office/drawing/2014/main" id="{E10CCFCE-01B5-41E2-8E17-475382945E2E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3" name="Shape 21">
              <a:extLst>
                <a:ext uri="{FF2B5EF4-FFF2-40B4-BE49-F238E27FC236}">
                  <a16:creationId xmlns:a16="http://schemas.microsoft.com/office/drawing/2014/main" id="{15601A64-9447-4725-9E44-74A9E10FBBB5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4" name="Shape 22">
              <a:extLst>
                <a:ext uri="{FF2B5EF4-FFF2-40B4-BE49-F238E27FC236}">
                  <a16:creationId xmlns:a16="http://schemas.microsoft.com/office/drawing/2014/main" id="{84F70ED8-D1E2-4C06-AC13-84132713A037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5" name="Shape 23">
              <a:extLst>
                <a:ext uri="{FF2B5EF4-FFF2-40B4-BE49-F238E27FC236}">
                  <a16:creationId xmlns:a16="http://schemas.microsoft.com/office/drawing/2014/main" id="{697BCBB7-50EB-4994-9A50-38EF05C20582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6" name="Shape 24">
              <a:extLst>
                <a:ext uri="{FF2B5EF4-FFF2-40B4-BE49-F238E27FC236}">
                  <a16:creationId xmlns:a16="http://schemas.microsoft.com/office/drawing/2014/main" id="{BC3DBAA2-C253-4716-A475-B47F978FF079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7" name="Shape 25">
              <a:extLst>
                <a:ext uri="{FF2B5EF4-FFF2-40B4-BE49-F238E27FC236}">
                  <a16:creationId xmlns:a16="http://schemas.microsoft.com/office/drawing/2014/main" id="{B025F153-F453-4734-8B04-5FF27C1AE952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8" name="Shape 26">
              <a:extLst>
                <a:ext uri="{FF2B5EF4-FFF2-40B4-BE49-F238E27FC236}">
                  <a16:creationId xmlns:a16="http://schemas.microsoft.com/office/drawing/2014/main" id="{F1886A99-5A26-4BBF-8FA4-110A0FFDEA13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9" name="Shape 27">
              <a:extLst>
                <a:ext uri="{FF2B5EF4-FFF2-40B4-BE49-F238E27FC236}">
                  <a16:creationId xmlns:a16="http://schemas.microsoft.com/office/drawing/2014/main" id="{F4E0D260-03C9-4280-A6A7-C33AA3BD07D5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0" name="Shape 28">
              <a:extLst>
                <a:ext uri="{FF2B5EF4-FFF2-40B4-BE49-F238E27FC236}">
                  <a16:creationId xmlns:a16="http://schemas.microsoft.com/office/drawing/2014/main" id="{C64E2262-C4DA-49FC-8E37-BF974CC7196D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1" name="Shape 29">
              <a:extLst>
                <a:ext uri="{FF2B5EF4-FFF2-40B4-BE49-F238E27FC236}">
                  <a16:creationId xmlns:a16="http://schemas.microsoft.com/office/drawing/2014/main" id="{965B1D4A-0231-4A47-9016-4C7C1DE515B7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2" name="Shape 30">
              <a:extLst>
                <a:ext uri="{FF2B5EF4-FFF2-40B4-BE49-F238E27FC236}">
                  <a16:creationId xmlns:a16="http://schemas.microsoft.com/office/drawing/2014/main" id="{68729A41-C410-4FCF-AACC-BAF08820438D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3" name="Shape 31">
              <a:extLst>
                <a:ext uri="{FF2B5EF4-FFF2-40B4-BE49-F238E27FC236}">
                  <a16:creationId xmlns:a16="http://schemas.microsoft.com/office/drawing/2014/main" id="{0CBB8CFD-D9C0-4292-ADBD-40EC014A9DD6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4" name="Shape 32">
              <a:extLst>
                <a:ext uri="{FF2B5EF4-FFF2-40B4-BE49-F238E27FC236}">
                  <a16:creationId xmlns:a16="http://schemas.microsoft.com/office/drawing/2014/main" id="{812EDEBC-48AA-4226-8E9E-E584510E74EA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5" name="Shape 33">
              <a:extLst>
                <a:ext uri="{FF2B5EF4-FFF2-40B4-BE49-F238E27FC236}">
                  <a16:creationId xmlns:a16="http://schemas.microsoft.com/office/drawing/2014/main" id="{D62EB7C2-E80E-4CE8-9D50-7BE77D5AE6BB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6" name="Shape 34">
              <a:extLst>
                <a:ext uri="{FF2B5EF4-FFF2-40B4-BE49-F238E27FC236}">
                  <a16:creationId xmlns:a16="http://schemas.microsoft.com/office/drawing/2014/main" id="{A720905B-8883-42DF-84CD-BC3ED959EB90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7" name="Shape 652">
              <a:extLst>
                <a:ext uri="{FF2B5EF4-FFF2-40B4-BE49-F238E27FC236}">
                  <a16:creationId xmlns:a16="http://schemas.microsoft.com/office/drawing/2014/main" id="{AC564209-FD2C-4C57-B4A2-AE9042DAFCF1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8" name="Shape 36">
              <a:extLst>
                <a:ext uri="{FF2B5EF4-FFF2-40B4-BE49-F238E27FC236}">
                  <a16:creationId xmlns:a16="http://schemas.microsoft.com/office/drawing/2014/main" id="{97C7DE7C-7B74-4F9F-83D7-0D9C43E7E339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9" name="Shape 37">
              <a:extLst>
                <a:ext uri="{FF2B5EF4-FFF2-40B4-BE49-F238E27FC236}">
                  <a16:creationId xmlns:a16="http://schemas.microsoft.com/office/drawing/2014/main" id="{9FC0DF15-CB5E-4266-B530-3948DCA6A66E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0" name="Shape 38">
              <a:extLst>
                <a:ext uri="{FF2B5EF4-FFF2-40B4-BE49-F238E27FC236}">
                  <a16:creationId xmlns:a16="http://schemas.microsoft.com/office/drawing/2014/main" id="{7B2C912A-5E63-4DD9-B2FC-6D6579267400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1" name="Shape 39">
              <a:extLst>
                <a:ext uri="{FF2B5EF4-FFF2-40B4-BE49-F238E27FC236}">
                  <a16:creationId xmlns:a16="http://schemas.microsoft.com/office/drawing/2014/main" id="{AD7DE3AE-EB07-4F46-A92F-45F3D8576658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2" name="Shape 40">
              <a:extLst>
                <a:ext uri="{FF2B5EF4-FFF2-40B4-BE49-F238E27FC236}">
                  <a16:creationId xmlns:a16="http://schemas.microsoft.com/office/drawing/2014/main" id="{6B0EBE08-A6E5-4616-BB2A-002D994D5019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3" name="Shape 653">
              <a:extLst>
                <a:ext uri="{FF2B5EF4-FFF2-40B4-BE49-F238E27FC236}">
                  <a16:creationId xmlns:a16="http://schemas.microsoft.com/office/drawing/2014/main" id="{64573164-5C47-4FD5-9D7A-9B4F06162013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4" name="Shape 42">
              <a:extLst>
                <a:ext uri="{FF2B5EF4-FFF2-40B4-BE49-F238E27FC236}">
                  <a16:creationId xmlns:a16="http://schemas.microsoft.com/office/drawing/2014/main" id="{B35C9B84-9E95-4F5C-8310-42AD0C7D230F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5" name="Shape 43">
              <a:extLst>
                <a:ext uri="{FF2B5EF4-FFF2-40B4-BE49-F238E27FC236}">
                  <a16:creationId xmlns:a16="http://schemas.microsoft.com/office/drawing/2014/main" id="{3CB924E1-6BBF-44DF-9DB8-83AF78F7DC39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6" name="Shape 44">
              <a:extLst>
                <a:ext uri="{FF2B5EF4-FFF2-40B4-BE49-F238E27FC236}">
                  <a16:creationId xmlns:a16="http://schemas.microsoft.com/office/drawing/2014/main" id="{7F460004-296E-4B60-A526-82ACA283CF76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B1717A1-8F0C-4463-AF97-276915A465E4}"/>
              </a:ext>
            </a:extLst>
          </p:cNvPr>
          <p:cNvSpPr txBox="1"/>
          <p:nvPr/>
        </p:nvSpPr>
        <p:spPr>
          <a:xfrm>
            <a:off x="4895478" y="4165937"/>
            <a:ext cx="6759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повагою, </a:t>
            </a:r>
          </a:p>
          <a:p>
            <a:pPr algn="r"/>
            <a:r>
              <a:rPr lang="uk-UA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юридичних наук (доктор філософії у сфері права), адвокат</a:t>
            </a:r>
          </a:p>
          <a:p>
            <a:pPr algn="r"/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Керуючий партнер Юридичної фірми </a:t>
            </a:r>
          </a:p>
          <a:p>
            <a:pPr algn="r"/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Горецький</a:t>
            </a: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Партнери»</a:t>
            </a:r>
            <a:endParaRPr lang="uk-UA" sz="1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Горецький</a:t>
            </a:r>
            <a:r>
              <a:rPr lang="uk-UA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Олег Васильович </a:t>
            </a:r>
          </a:p>
        </p:txBody>
      </p:sp>
    </p:spTree>
    <p:extLst>
      <p:ext uri="{BB962C8B-B14F-4D97-AF65-F5344CB8AC3E}">
        <p14:creationId xmlns:p14="http://schemas.microsoft.com/office/powerpoint/2010/main" val="29700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3" name="Group 644">
            <a:extLst>
              <a:ext uri="{FF2B5EF4-FFF2-40B4-BE49-F238E27FC236}">
                <a16:creationId xmlns:a16="http://schemas.microsoft.com/office/drawing/2014/main" id="{C9B78359-AB95-4B05-9771-EBD1BB2B9B2E}"/>
              </a:ext>
            </a:extLst>
          </p:cNvPr>
          <p:cNvGrpSpPr/>
          <p:nvPr/>
        </p:nvGrpSpPr>
        <p:grpSpPr>
          <a:xfrm>
            <a:off x="0" y="0"/>
            <a:ext cx="3397567" cy="935248"/>
            <a:chOff x="0" y="0"/>
            <a:chExt cx="2976282" cy="759377"/>
          </a:xfrm>
        </p:grpSpPr>
        <p:sp>
          <p:nvSpPr>
            <p:cNvPr id="49" name="Shape 6">
              <a:extLst>
                <a:ext uri="{FF2B5EF4-FFF2-40B4-BE49-F238E27FC236}">
                  <a16:creationId xmlns:a16="http://schemas.microsoft.com/office/drawing/2014/main" id="{88CEEA77-39CC-443F-927D-971E9A05DE65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5" name="Shape 7">
              <a:extLst>
                <a:ext uri="{FF2B5EF4-FFF2-40B4-BE49-F238E27FC236}">
                  <a16:creationId xmlns:a16="http://schemas.microsoft.com/office/drawing/2014/main" id="{8AE1FEA7-EFE2-4F90-883F-6E03F33742E6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6" name="Shape 10">
              <a:extLst>
                <a:ext uri="{FF2B5EF4-FFF2-40B4-BE49-F238E27FC236}">
                  <a16:creationId xmlns:a16="http://schemas.microsoft.com/office/drawing/2014/main" id="{605F66D1-6ADF-4DFA-8333-DAF587363DC0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7" name="Shape 11">
              <a:extLst>
                <a:ext uri="{FF2B5EF4-FFF2-40B4-BE49-F238E27FC236}">
                  <a16:creationId xmlns:a16="http://schemas.microsoft.com/office/drawing/2014/main" id="{8B0A2439-BB34-45DF-806A-C0EE9EE044B7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8" name="Shape 12">
              <a:extLst>
                <a:ext uri="{FF2B5EF4-FFF2-40B4-BE49-F238E27FC236}">
                  <a16:creationId xmlns:a16="http://schemas.microsoft.com/office/drawing/2014/main" id="{377F9353-63BB-494B-B5A8-EC57FCA98279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9" name="Shape 13">
              <a:extLst>
                <a:ext uri="{FF2B5EF4-FFF2-40B4-BE49-F238E27FC236}">
                  <a16:creationId xmlns:a16="http://schemas.microsoft.com/office/drawing/2014/main" id="{E237E56D-F8B4-4589-A9C8-AA5CF8BA805E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0" name="Shape 14">
              <a:extLst>
                <a:ext uri="{FF2B5EF4-FFF2-40B4-BE49-F238E27FC236}">
                  <a16:creationId xmlns:a16="http://schemas.microsoft.com/office/drawing/2014/main" id="{844A99BE-E813-4E54-AEC3-FC7C4E0CA5A2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1" name="Shape 15">
              <a:extLst>
                <a:ext uri="{FF2B5EF4-FFF2-40B4-BE49-F238E27FC236}">
                  <a16:creationId xmlns:a16="http://schemas.microsoft.com/office/drawing/2014/main" id="{DD15B38F-4E1E-4FD3-8A1B-6520CC0AF17B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2" name="Shape 16">
              <a:extLst>
                <a:ext uri="{FF2B5EF4-FFF2-40B4-BE49-F238E27FC236}">
                  <a16:creationId xmlns:a16="http://schemas.microsoft.com/office/drawing/2014/main" id="{FF1D077F-C92C-4BB7-972A-ECB84A1BE0C8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3" name="Shape 17">
              <a:extLst>
                <a:ext uri="{FF2B5EF4-FFF2-40B4-BE49-F238E27FC236}">
                  <a16:creationId xmlns:a16="http://schemas.microsoft.com/office/drawing/2014/main" id="{D583755D-CBAB-406D-A82C-E2BC28F8FE78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4" name="Shape 18">
              <a:extLst>
                <a:ext uri="{FF2B5EF4-FFF2-40B4-BE49-F238E27FC236}">
                  <a16:creationId xmlns:a16="http://schemas.microsoft.com/office/drawing/2014/main" id="{23133B31-07D3-43F0-BCD0-EB92578E5735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5" name="Shape 19">
              <a:extLst>
                <a:ext uri="{FF2B5EF4-FFF2-40B4-BE49-F238E27FC236}">
                  <a16:creationId xmlns:a16="http://schemas.microsoft.com/office/drawing/2014/main" id="{520C3AE3-BAB2-4A50-BB40-5D86D163AF54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6" name="Shape 20">
              <a:extLst>
                <a:ext uri="{FF2B5EF4-FFF2-40B4-BE49-F238E27FC236}">
                  <a16:creationId xmlns:a16="http://schemas.microsoft.com/office/drawing/2014/main" id="{D5CE8126-0A2C-495B-8491-5CF5F41EC948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7" name="Shape 21">
              <a:extLst>
                <a:ext uri="{FF2B5EF4-FFF2-40B4-BE49-F238E27FC236}">
                  <a16:creationId xmlns:a16="http://schemas.microsoft.com/office/drawing/2014/main" id="{ECEBF382-ED16-4683-A6F3-17ADC88032B7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8" name="Shape 22">
              <a:extLst>
                <a:ext uri="{FF2B5EF4-FFF2-40B4-BE49-F238E27FC236}">
                  <a16:creationId xmlns:a16="http://schemas.microsoft.com/office/drawing/2014/main" id="{1EF53588-8C7F-4235-896E-27B3327A8AC6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9" name="Shape 23">
              <a:extLst>
                <a:ext uri="{FF2B5EF4-FFF2-40B4-BE49-F238E27FC236}">
                  <a16:creationId xmlns:a16="http://schemas.microsoft.com/office/drawing/2014/main" id="{1A3A8DA6-97A1-4FB2-A64C-A926DC6CD546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0" name="Shape 24">
              <a:extLst>
                <a:ext uri="{FF2B5EF4-FFF2-40B4-BE49-F238E27FC236}">
                  <a16:creationId xmlns:a16="http://schemas.microsoft.com/office/drawing/2014/main" id="{D882A72C-E684-4BEC-838A-049B43828ED7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1" name="Shape 25">
              <a:extLst>
                <a:ext uri="{FF2B5EF4-FFF2-40B4-BE49-F238E27FC236}">
                  <a16:creationId xmlns:a16="http://schemas.microsoft.com/office/drawing/2014/main" id="{F13E3D60-522B-462E-8819-E36286977928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2" name="Shape 26">
              <a:extLst>
                <a:ext uri="{FF2B5EF4-FFF2-40B4-BE49-F238E27FC236}">
                  <a16:creationId xmlns:a16="http://schemas.microsoft.com/office/drawing/2014/main" id="{B98430FB-4DD3-4574-97E0-AA229384683A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3" name="Shape 27">
              <a:extLst>
                <a:ext uri="{FF2B5EF4-FFF2-40B4-BE49-F238E27FC236}">
                  <a16:creationId xmlns:a16="http://schemas.microsoft.com/office/drawing/2014/main" id="{A5DAAC8F-1433-44B3-A262-C30A0FABEBD7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4" name="Shape 28">
              <a:extLst>
                <a:ext uri="{FF2B5EF4-FFF2-40B4-BE49-F238E27FC236}">
                  <a16:creationId xmlns:a16="http://schemas.microsoft.com/office/drawing/2014/main" id="{FF48C189-F44C-4AAA-B76D-4957D9B987D0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5" name="Shape 29">
              <a:extLst>
                <a:ext uri="{FF2B5EF4-FFF2-40B4-BE49-F238E27FC236}">
                  <a16:creationId xmlns:a16="http://schemas.microsoft.com/office/drawing/2014/main" id="{5309C42F-B642-4D95-889B-57C84E160F15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6" name="Shape 30">
              <a:extLst>
                <a:ext uri="{FF2B5EF4-FFF2-40B4-BE49-F238E27FC236}">
                  <a16:creationId xmlns:a16="http://schemas.microsoft.com/office/drawing/2014/main" id="{599E9D2E-376D-46B9-B5CB-C09A27A648DF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7" name="Shape 31">
              <a:extLst>
                <a:ext uri="{FF2B5EF4-FFF2-40B4-BE49-F238E27FC236}">
                  <a16:creationId xmlns:a16="http://schemas.microsoft.com/office/drawing/2014/main" id="{1133AB08-3084-4BB0-B451-73C808EBEBBB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8" name="Shape 32">
              <a:extLst>
                <a:ext uri="{FF2B5EF4-FFF2-40B4-BE49-F238E27FC236}">
                  <a16:creationId xmlns:a16="http://schemas.microsoft.com/office/drawing/2014/main" id="{E6ED9C10-223E-4DD9-BC9B-93EA09BDAE39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9" name="Shape 33">
              <a:extLst>
                <a:ext uri="{FF2B5EF4-FFF2-40B4-BE49-F238E27FC236}">
                  <a16:creationId xmlns:a16="http://schemas.microsoft.com/office/drawing/2014/main" id="{1C221C96-C49C-4C3E-8A4D-D930DD13AF65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0" name="Shape 34">
              <a:extLst>
                <a:ext uri="{FF2B5EF4-FFF2-40B4-BE49-F238E27FC236}">
                  <a16:creationId xmlns:a16="http://schemas.microsoft.com/office/drawing/2014/main" id="{4B81D64A-5549-49E4-8E04-3082526AC497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1" name="Shape 652">
              <a:extLst>
                <a:ext uri="{FF2B5EF4-FFF2-40B4-BE49-F238E27FC236}">
                  <a16:creationId xmlns:a16="http://schemas.microsoft.com/office/drawing/2014/main" id="{0936485B-B865-40A8-AEB0-01344AFDECA9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2" name="Shape 36">
              <a:extLst>
                <a:ext uri="{FF2B5EF4-FFF2-40B4-BE49-F238E27FC236}">
                  <a16:creationId xmlns:a16="http://schemas.microsoft.com/office/drawing/2014/main" id="{32B998F2-5BA9-4184-ACAF-DCA1444E50EA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3" name="Shape 37">
              <a:extLst>
                <a:ext uri="{FF2B5EF4-FFF2-40B4-BE49-F238E27FC236}">
                  <a16:creationId xmlns:a16="http://schemas.microsoft.com/office/drawing/2014/main" id="{A6336DA0-42F2-4584-8A64-DABB334CD992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4" name="Shape 38">
              <a:extLst>
                <a:ext uri="{FF2B5EF4-FFF2-40B4-BE49-F238E27FC236}">
                  <a16:creationId xmlns:a16="http://schemas.microsoft.com/office/drawing/2014/main" id="{494DE18A-FD24-4CC1-A79B-9DF1E064541F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5" name="Shape 39">
              <a:extLst>
                <a:ext uri="{FF2B5EF4-FFF2-40B4-BE49-F238E27FC236}">
                  <a16:creationId xmlns:a16="http://schemas.microsoft.com/office/drawing/2014/main" id="{5DF26B7F-1010-4B0E-BC40-71D65481BFB6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6" name="Shape 40">
              <a:extLst>
                <a:ext uri="{FF2B5EF4-FFF2-40B4-BE49-F238E27FC236}">
                  <a16:creationId xmlns:a16="http://schemas.microsoft.com/office/drawing/2014/main" id="{39078121-EBB6-4F5D-B42F-B852DACCEBC6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7" name="Shape 653">
              <a:extLst>
                <a:ext uri="{FF2B5EF4-FFF2-40B4-BE49-F238E27FC236}">
                  <a16:creationId xmlns:a16="http://schemas.microsoft.com/office/drawing/2014/main" id="{74D995AF-52C0-44CA-9496-B1AC31A94E2F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8" name="Shape 42">
              <a:extLst>
                <a:ext uri="{FF2B5EF4-FFF2-40B4-BE49-F238E27FC236}">
                  <a16:creationId xmlns:a16="http://schemas.microsoft.com/office/drawing/2014/main" id="{7AEBD919-9045-4852-834A-CFDB6CF7CB0F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9" name="Shape 43">
              <a:extLst>
                <a:ext uri="{FF2B5EF4-FFF2-40B4-BE49-F238E27FC236}">
                  <a16:creationId xmlns:a16="http://schemas.microsoft.com/office/drawing/2014/main" id="{5B30CED3-51EA-495E-9D56-90F3F57005DD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90" name="Shape 44">
              <a:extLst>
                <a:ext uri="{FF2B5EF4-FFF2-40B4-BE49-F238E27FC236}">
                  <a16:creationId xmlns:a16="http://schemas.microsoft.com/office/drawing/2014/main" id="{ED2B90CE-55AB-42B0-9DD0-B7142292520D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00914" y="1513359"/>
            <a:ext cx="94610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кінець 2020 року Фондом гарантування вкладів фізичних осіб подано:</a:t>
            </a:r>
          </a:p>
          <a:p>
            <a:pPr algn="just"/>
            <a:r>
              <a:rPr lang="uk-UA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позовних заяв</a:t>
            </a:r>
          </a:p>
          <a:p>
            <a:pPr algn="just"/>
            <a:r>
              <a:rPr lang="uk-UA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42 Банків</a:t>
            </a:r>
          </a:p>
          <a:p>
            <a:pPr algn="just"/>
            <a:r>
              <a:rPr lang="uk-UA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743 осіб, пов'язаних з неплатоспроможними банками </a:t>
            </a:r>
          </a:p>
          <a:p>
            <a:pPr algn="just"/>
            <a:r>
              <a:rPr lang="uk-UA" sz="32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сума позовних вимог складає понад  98,4 млрд грн. </a:t>
            </a:r>
          </a:p>
        </p:txBody>
      </p:sp>
    </p:spTree>
    <p:extLst>
      <p:ext uri="{BB962C8B-B14F-4D97-AF65-F5344CB8AC3E}">
        <p14:creationId xmlns:p14="http://schemas.microsoft.com/office/powerpoint/2010/main" val="2441316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5541CD5-D7AC-4686-8783-CF5D1D4F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"/>
            <a:ext cx="12191695" cy="685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16">
            <a:extLst>
              <a:ext uri="{FF2B5EF4-FFF2-40B4-BE49-F238E27FC236}">
                <a16:creationId xmlns:a16="http://schemas.microsoft.com/office/drawing/2014/main" id="{0420923D-0C6E-4656-9A01-EE9FB6345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87058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904D0A95-DEAA-4B8D-A340-BEC3A5DBC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305" y="4065581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sp>
      <p:grpSp>
        <p:nvGrpSpPr>
          <p:cNvPr id="4" name="Group 644">
            <a:extLst>
              <a:ext uri="{FF2B5EF4-FFF2-40B4-BE49-F238E27FC236}">
                <a16:creationId xmlns:a16="http://schemas.microsoft.com/office/drawing/2014/main" id="{97E33355-CF74-4448-983E-866E38A42258}"/>
              </a:ext>
            </a:extLst>
          </p:cNvPr>
          <p:cNvGrpSpPr/>
          <p:nvPr/>
        </p:nvGrpSpPr>
        <p:grpSpPr>
          <a:xfrm>
            <a:off x="0" y="0"/>
            <a:ext cx="3397567" cy="935248"/>
            <a:chOff x="0" y="0"/>
            <a:chExt cx="2976282" cy="759377"/>
          </a:xfrm>
        </p:grpSpPr>
        <p:sp>
          <p:nvSpPr>
            <p:cNvPr id="5" name="Shape 6">
              <a:extLst>
                <a:ext uri="{FF2B5EF4-FFF2-40B4-BE49-F238E27FC236}">
                  <a16:creationId xmlns:a16="http://schemas.microsoft.com/office/drawing/2014/main" id="{86179B2F-FC75-4129-8E80-E1B64DA17E6E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" name="Shape 7">
              <a:extLst>
                <a:ext uri="{FF2B5EF4-FFF2-40B4-BE49-F238E27FC236}">
                  <a16:creationId xmlns:a16="http://schemas.microsoft.com/office/drawing/2014/main" id="{0E009A2A-D301-4CB4-AAF5-E5AAE81AF96E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" name="Shape 10">
              <a:extLst>
                <a:ext uri="{FF2B5EF4-FFF2-40B4-BE49-F238E27FC236}">
                  <a16:creationId xmlns:a16="http://schemas.microsoft.com/office/drawing/2014/main" id="{C2C1F25B-18BC-4EFC-9A05-82E0D35C3745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" name="Shape 11">
              <a:extLst>
                <a:ext uri="{FF2B5EF4-FFF2-40B4-BE49-F238E27FC236}">
                  <a16:creationId xmlns:a16="http://schemas.microsoft.com/office/drawing/2014/main" id="{B171CCED-9C83-4EA0-8302-AB58CA9E0212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9" name="Shape 12">
              <a:extLst>
                <a:ext uri="{FF2B5EF4-FFF2-40B4-BE49-F238E27FC236}">
                  <a16:creationId xmlns:a16="http://schemas.microsoft.com/office/drawing/2014/main" id="{46F7D515-7C23-46EF-ABE2-06A4AA33DAA7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0" name="Shape 13">
              <a:extLst>
                <a:ext uri="{FF2B5EF4-FFF2-40B4-BE49-F238E27FC236}">
                  <a16:creationId xmlns:a16="http://schemas.microsoft.com/office/drawing/2014/main" id="{A2FFF051-5542-460B-98CC-324782D1929A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1" name="Shape 14">
              <a:extLst>
                <a:ext uri="{FF2B5EF4-FFF2-40B4-BE49-F238E27FC236}">
                  <a16:creationId xmlns:a16="http://schemas.microsoft.com/office/drawing/2014/main" id="{F393684C-B9AF-4316-93FC-4B63E6A5B2B7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2" name="Shape 15">
              <a:extLst>
                <a:ext uri="{FF2B5EF4-FFF2-40B4-BE49-F238E27FC236}">
                  <a16:creationId xmlns:a16="http://schemas.microsoft.com/office/drawing/2014/main" id="{9FA1FB8F-8F5F-41CE-9291-5748DFE01AAB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3" name="Shape 16">
              <a:extLst>
                <a:ext uri="{FF2B5EF4-FFF2-40B4-BE49-F238E27FC236}">
                  <a16:creationId xmlns:a16="http://schemas.microsoft.com/office/drawing/2014/main" id="{E7D49891-EADC-404A-8669-E568C2F077BD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4" name="Shape 17">
              <a:extLst>
                <a:ext uri="{FF2B5EF4-FFF2-40B4-BE49-F238E27FC236}">
                  <a16:creationId xmlns:a16="http://schemas.microsoft.com/office/drawing/2014/main" id="{DCEF9188-13CE-45D4-8349-90A48A35F2D8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5" name="Shape 18">
              <a:extLst>
                <a:ext uri="{FF2B5EF4-FFF2-40B4-BE49-F238E27FC236}">
                  <a16:creationId xmlns:a16="http://schemas.microsoft.com/office/drawing/2014/main" id="{4254D9D5-05F3-444F-903D-2C45DB199D2E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6" name="Shape 19">
              <a:extLst>
                <a:ext uri="{FF2B5EF4-FFF2-40B4-BE49-F238E27FC236}">
                  <a16:creationId xmlns:a16="http://schemas.microsoft.com/office/drawing/2014/main" id="{4EE3A2E0-6010-41B8-839E-67916E122FC1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7" name="Shape 20">
              <a:extLst>
                <a:ext uri="{FF2B5EF4-FFF2-40B4-BE49-F238E27FC236}">
                  <a16:creationId xmlns:a16="http://schemas.microsoft.com/office/drawing/2014/main" id="{676FA223-CADE-43E0-B096-3C47EF590F36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8" name="Shape 21">
              <a:extLst>
                <a:ext uri="{FF2B5EF4-FFF2-40B4-BE49-F238E27FC236}">
                  <a16:creationId xmlns:a16="http://schemas.microsoft.com/office/drawing/2014/main" id="{FCD4BA98-7B7D-47C0-8D4E-A6A113B7C801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9" name="Shape 22">
              <a:extLst>
                <a:ext uri="{FF2B5EF4-FFF2-40B4-BE49-F238E27FC236}">
                  <a16:creationId xmlns:a16="http://schemas.microsoft.com/office/drawing/2014/main" id="{28E1F812-FA84-4642-B997-2E6F090C04FE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0" name="Shape 23">
              <a:extLst>
                <a:ext uri="{FF2B5EF4-FFF2-40B4-BE49-F238E27FC236}">
                  <a16:creationId xmlns:a16="http://schemas.microsoft.com/office/drawing/2014/main" id="{D6ABEE9F-927E-448A-9336-CD6E90CBE834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1" name="Shape 24">
              <a:extLst>
                <a:ext uri="{FF2B5EF4-FFF2-40B4-BE49-F238E27FC236}">
                  <a16:creationId xmlns:a16="http://schemas.microsoft.com/office/drawing/2014/main" id="{11F622DE-9847-4639-82CE-FA25BB7C3074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2" name="Shape 25">
              <a:extLst>
                <a:ext uri="{FF2B5EF4-FFF2-40B4-BE49-F238E27FC236}">
                  <a16:creationId xmlns:a16="http://schemas.microsoft.com/office/drawing/2014/main" id="{75910F3E-DD7B-43DF-A404-4C856793F73B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3" name="Shape 26">
              <a:extLst>
                <a:ext uri="{FF2B5EF4-FFF2-40B4-BE49-F238E27FC236}">
                  <a16:creationId xmlns:a16="http://schemas.microsoft.com/office/drawing/2014/main" id="{5BE57CDF-920D-4156-8528-09D098EFB3DA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4" name="Shape 27">
              <a:extLst>
                <a:ext uri="{FF2B5EF4-FFF2-40B4-BE49-F238E27FC236}">
                  <a16:creationId xmlns:a16="http://schemas.microsoft.com/office/drawing/2014/main" id="{33A1599F-BCE1-4DCE-B6B0-5156F0FFD0A8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5" name="Shape 28">
              <a:extLst>
                <a:ext uri="{FF2B5EF4-FFF2-40B4-BE49-F238E27FC236}">
                  <a16:creationId xmlns:a16="http://schemas.microsoft.com/office/drawing/2014/main" id="{4AE8D7E0-E685-4B09-96E8-312E441710E9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6" name="Shape 29">
              <a:extLst>
                <a:ext uri="{FF2B5EF4-FFF2-40B4-BE49-F238E27FC236}">
                  <a16:creationId xmlns:a16="http://schemas.microsoft.com/office/drawing/2014/main" id="{1B08D4DF-8307-4992-AD9D-FA8D95F04DF3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7" name="Shape 30">
              <a:extLst>
                <a:ext uri="{FF2B5EF4-FFF2-40B4-BE49-F238E27FC236}">
                  <a16:creationId xmlns:a16="http://schemas.microsoft.com/office/drawing/2014/main" id="{F7647D9B-6051-4BC1-B616-3D0822F8089D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8" name="Shape 31">
              <a:extLst>
                <a:ext uri="{FF2B5EF4-FFF2-40B4-BE49-F238E27FC236}">
                  <a16:creationId xmlns:a16="http://schemas.microsoft.com/office/drawing/2014/main" id="{8945CAD9-744F-4F82-A3BD-1B6423631E1D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9" name="Shape 32">
              <a:extLst>
                <a:ext uri="{FF2B5EF4-FFF2-40B4-BE49-F238E27FC236}">
                  <a16:creationId xmlns:a16="http://schemas.microsoft.com/office/drawing/2014/main" id="{0C011811-4EC6-428E-A8F0-941A2C16D54A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0" name="Shape 33">
              <a:extLst>
                <a:ext uri="{FF2B5EF4-FFF2-40B4-BE49-F238E27FC236}">
                  <a16:creationId xmlns:a16="http://schemas.microsoft.com/office/drawing/2014/main" id="{80C1449F-FA25-4867-A32B-40239DFB4303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1" name="Shape 34">
              <a:extLst>
                <a:ext uri="{FF2B5EF4-FFF2-40B4-BE49-F238E27FC236}">
                  <a16:creationId xmlns:a16="http://schemas.microsoft.com/office/drawing/2014/main" id="{71B986E5-3E3D-46D5-B6FD-B7136579FF01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2" name="Shape 652">
              <a:extLst>
                <a:ext uri="{FF2B5EF4-FFF2-40B4-BE49-F238E27FC236}">
                  <a16:creationId xmlns:a16="http://schemas.microsoft.com/office/drawing/2014/main" id="{0DCE0EC1-4A22-4DF0-9AE5-C112DF2F32C4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3" name="Shape 36">
              <a:extLst>
                <a:ext uri="{FF2B5EF4-FFF2-40B4-BE49-F238E27FC236}">
                  <a16:creationId xmlns:a16="http://schemas.microsoft.com/office/drawing/2014/main" id="{8F5DFD66-049E-41B5-A39B-740E64F12FA2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4" name="Shape 37">
              <a:extLst>
                <a:ext uri="{FF2B5EF4-FFF2-40B4-BE49-F238E27FC236}">
                  <a16:creationId xmlns:a16="http://schemas.microsoft.com/office/drawing/2014/main" id="{1349D14B-B49E-4506-BD09-9479535B7C2F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5" name="Shape 38">
              <a:extLst>
                <a:ext uri="{FF2B5EF4-FFF2-40B4-BE49-F238E27FC236}">
                  <a16:creationId xmlns:a16="http://schemas.microsoft.com/office/drawing/2014/main" id="{1B74B2B0-9741-45EE-848B-2157DB7A25C7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6" name="Shape 39">
              <a:extLst>
                <a:ext uri="{FF2B5EF4-FFF2-40B4-BE49-F238E27FC236}">
                  <a16:creationId xmlns:a16="http://schemas.microsoft.com/office/drawing/2014/main" id="{0D43A3B8-AAA3-4166-89D0-61534AF9DD83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7" name="Shape 40">
              <a:extLst>
                <a:ext uri="{FF2B5EF4-FFF2-40B4-BE49-F238E27FC236}">
                  <a16:creationId xmlns:a16="http://schemas.microsoft.com/office/drawing/2014/main" id="{0762F848-AB40-4B56-8C84-54AC19BB120B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8" name="Shape 653">
              <a:extLst>
                <a:ext uri="{FF2B5EF4-FFF2-40B4-BE49-F238E27FC236}">
                  <a16:creationId xmlns:a16="http://schemas.microsoft.com/office/drawing/2014/main" id="{DB65B7CE-E7E4-44ED-88B4-0A562F7B2BB6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9" name="Shape 42">
              <a:extLst>
                <a:ext uri="{FF2B5EF4-FFF2-40B4-BE49-F238E27FC236}">
                  <a16:creationId xmlns:a16="http://schemas.microsoft.com/office/drawing/2014/main" id="{25A7EC8A-6418-449E-AAC7-65687F0CF1DD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0" name="Shape 43">
              <a:extLst>
                <a:ext uri="{FF2B5EF4-FFF2-40B4-BE49-F238E27FC236}">
                  <a16:creationId xmlns:a16="http://schemas.microsoft.com/office/drawing/2014/main" id="{8199F8EA-AFBC-4546-ADD4-C6FCF71392E8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1" name="Shape 44">
              <a:extLst>
                <a:ext uri="{FF2B5EF4-FFF2-40B4-BE49-F238E27FC236}">
                  <a16:creationId xmlns:a16="http://schemas.microsoft.com/office/drawing/2014/main" id="{B44FE3AE-76DC-4D7B-BBDD-65EADD18D472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756484" y="341720"/>
            <a:ext cx="7311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І. Статус Фонду/</a:t>
            </a:r>
            <a:r>
              <a:rPr lang="ru-RU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повноваження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звернення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до суду з </a:t>
            </a:r>
            <a:r>
              <a:rPr lang="ru-RU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позовом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пов’язаних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з банком </a:t>
            </a:r>
            <a:r>
              <a:rPr lang="ru-RU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функцій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виведення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неплатоспроможних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банків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з ринку.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3D8D458B-0A81-4875-B553-580B803E76BB}"/>
              </a:ext>
            </a:extLst>
          </p:cNvPr>
          <p:cNvGrpSpPr/>
          <p:nvPr/>
        </p:nvGrpSpPr>
        <p:grpSpPr>
          <a:xfrm>
            <a:off x="2356392" y="2762242"/>
            <a:ext cx="8838081" cy="3203393"/>
            <a:chOff x="5883714" y="2525085"/>
            <a:chExt cx="6035109" cy="2802467"/>
          </a:xfrm>
        </p:grpSpPr>
        <p:sp>
          <p:nvSpPr>
            <p:cNvPr id="53" name="Прямоугольник: скругленные противолежащие углы 41">
              <a:extLst>
                <a:ext uri="{FF2B5EF4-FFF2-40B4-BE49-F238E27FC236}">
                  <a16:creationId xmlns:a16="http://schemas.microsoft.com/office/drawing/2014/main" id="{546E78C8-6468-45DE-9C11-39AACA3B2E75}"/>
                </a:ext>
              </a:extLst>
            </p:cNvPr>
            <p:cNvSpPr/>
            <p:nvPr/>
          </p:nvSpPr>
          <p:spPr>
            <a:xfrm>
              <a:off x="5883714" y="2525085"/>
              <a:ext cx="6035108" cy="2802467"/>
            </a:xfrm>
            <a:prstGeom prst="round2Diag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8925629-D5FF-426E-98E1-680F77B900E1}"/>
                </a:ext>
              </a:extLst>
            </p:cNvPr>
            <p:cNvSpPr txBox="1"/>
            <p:nvPr/>
          </p:nvSpPr>
          <p:spPr>
            <a:xfrm>
              <a:off x="6229223" y="2778497"/>
              <a:ext cx="5689600" cy="323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UA" dirty="0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2715142" y="3428996"/>
            <a:ext cx="78695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23.02.2012 року набув чинності Закон України «Про систему гарантування вкладів фізичних осіб»:</a:t>
            </a:r>
          </a:p>
          <a:p>
            <a:pPr algn="just"/>
            <a:r>
              <a:rPr lang="uk-UA" dirty="0"/>
              <a:t>1.	НБУ передає повноваження Фонду/уповноваженій особі Фонду діяти як ліквідатор неплатоспроможного банку;</a:t>
            </a:r>
          </a:p>
          <a:p>
            <a:pPr marL="342900" indent="-342900" algn="just">
              <a:buAutoNum type="arabicPeriod" startAt="2"/>
            </a:pPr>
            <a:r>
              <a:rPr lang="uk-UA" dirty="0"/>
              <a:t>Статтею 52 Закону Фонду дозволено звертатися із позовами до пов’язаних з Банком осіб, діями яких було завдано шкоду неплатоспроможному Банку</a:t>
            </a:r>
          </a:p>
          <a:p>
            <a:pPr marL="342900" indent="-342900" algn="just">
              <a:buAutoNum type="arabicPeriod" startAt="2"/>
            </a:pPr>
            <a:r>
              <a:rPr lang="uk-UA" dirty="0"/>
              <a:t>Фонд діє як некомерційна організація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34024" y="2881745"/>
            <a:ext cx="695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Статус Фонду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3" name="Group 644">
            <a:extLst>
              <a:ext uri="{FF2B5EF4-FFF2-40B4-BE49-F238E27FC236}">
                <a16:creationId xmlns:a16="http://schemas.microsoft.com/office/drawing/2014/main" id="{C9B78359-AB95-4B05-9771-EBD1BB2B9B2E}"/>
              </a:ext>
            </a:extLst>
          </p:cNvPr>
          <p:cNvGrpSpPr/>
          <p:nvPr/>
        </p:nvGrpSpPr>
        <p:grpSpPr>
          <a:xfrm>
            <a:off x="0" y="0"/>
            <a:ext cx="3397567" cy="935248"/>
            <a:chOff x="0" y="0"/>
            <a:chExt cx="2976282" cy="759377"/>
          </a:xfrm>
        </p:grpSpPr>
        <p:sp>
          <p:nvSpPr>
            <p:cNvPr id="49" name="Shape 6">
              <a:extLst>
                <a:ext uri="{FF2B5EF4-FFF2-40B4-BE49-F238E27FC236}">
                  <a16:creationId xmlns:a16="http://schemas.microsoft.com/office/drawing/2014/main" id="{88CEEA77-39CC-443F-927D-971E9A05DE65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5" name="Shape 7">
              <a:extLst>
                <a:ext uri="{FF2B5EF4-FFF2-40B4-BE49-F238E27FC236}">
                  <a16:creationId xmlns:a16="http://schemas.microsoft.com/office/drawing/2014/main" id="{8AE1FEA7-EFE2-4F90-883F-6E03F33742E6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6" name="Shape 10">
              <a:extLst>
                <a:ext uri="{FF2B5EF4-FFF2-40B4-BE49-F238E27FC236}">
                  <a16:creationId xmlns:a16="http://schemas.microsoft.com/office/drawing/2014/main" id="{605F66D1-6ADF-4DFA-8333-DAF587363DC0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7" name="Shape 11">
              <a:extLst>
                <a:ext uri="{FF2B5EF4-FFF2-40B4-BE49-F238E27FC236}">
                  <a16:creationId xmlns:a16="http://schemas.microsoft.com/office/drawing/2014/main" id="{8B0A2439-BB34-45DF-806A-C0EE9EE044B7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8" name="Shape 12">
              <a:extLst>
                <a:ext uri="{FF2B5EF4-FFF2-40B4-BE49-F238E27FC236}">
                  <a16:creationId xmlns:a16="http://schemas.microsoft.com/office/drawing/2014/main" id="{377F9353-63BB-494B-B5A8-EC57FCA98279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9" name="Shape 13">
              <a:extLst>
                <a:ext uri="{FF2B5EF4-FFF2-40B4-BE49-F238E27FC236}">
                  <a16:creationId xmlns:a16="http://schemas.microsoft.com/office/drawing/2014/main" id="{E237E56D-F8B4-4589-A9C8-AA5CF8BA805E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0" name="Shape 14">
              <a:extLst>
                <a:ext uri="{FF2B5EF4-FFF2-40B4-BE49-F238E27FC236}">
                  <a16:creationId xmlns:a16="http://schemas.microsoft.com/office/drawing/2014/main" id="{844A99BE-E813-4E54-AEC3-FC7C4E0CA5A2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1" name="Shape 15">
              <a:extLst>
                <a:ext uri="{FF2B5EF4-FFF2-40B4-BE49-F238E27FC236}">
                  <a16:creationId xmlns:a16="http://schemas.microsoft.com/office/drawing/2014/main" id="{DD15B38F-4E1E-4FD3-8A1B-6520CC0AF17B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2" name="Shape 16">
              <a:extLst>
                <a:ext uri="{FF2B5EF4-FFF2-40B4-BE49-F238E27FC236}">
                  <a16:creationId xmlns:a16="http://schemas.microsoft.com/office/drawing/2014/main" id="{FF1D077F-C92C-4BB7-972A-ECB84A1BE0C8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3" name="Shape 17">
              <a:extLst>
                <a:ext uri="{FF2B5EF4-FFF2-40B4-BE49-F238E27FC236}">
                  <a16:creationId xmlns:a16="http://schemas.microsoft.com/office/drawing/2014/main" id="{D583755D-CBAB-406D-A82C-E2BC28F8FE78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4" name="Shape 18">
              <a:extLst>
                <a:ext uri="{FF2B5EF4-FFF2-40B4-BE49-F238E27FC236}">
                  <a16:creationId xmlns:a16="http://schemas.microsoft.com/office/drawing/2014/main" id="{23133B31-07D3-43F0-BCD0-EB92578E5735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5" name="Shape 19">
              <a:extLst>
                <a:ext uri="{FF2B5EF4-FFF2-40B4-BE49-F238E27FC236}">
                  <a16:creationId xmlns:a16="http://schemas.microsoft.com/office/drawing/2014/main" id="{520C3AE3-BAB2-4A50-BB40-5D86D163AF54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6" name="Shape 20">
              <a:extLst>
                <a:ext uri="{FF2B5EF4-FFF2-40B4-BE49-F238E27FC236}">
                  <a16:creationId xmlns:a16="http://schemas.microsoft.com/office/drawing/2014/main" id="{D5CE8126-0A2C-495B-8491-5CF5F41EC948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7" name="Shape 21">
              <a:extLst>
                <a:ext uri="{FF2B5EF4-FFF2-40B4-BE49-F238E27FC236}">
                  <a16:creationId xmlns:a16="http://schemas.microsoft.com/office/drawing/2014/main" id="{ECEBF382-ED16-4683-A6F3-17ADC88032B7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8" name="Shape 22">
              <a:extLst>
                <a:ext uri="{FF2B5EF4-FFF2-40B4-BE49-F238E27FC236}">
                  <a16:creationId xmlns:a16="http://schemas.microsoft.com/office/drawing/2014/main" id="{1EF53588-8C7F-4235-896E-27B3327A8AC6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9" name="Shape 23">
              <a:extLst>
                <a:ext uri="{FF2B5EF4-FFF2-40B4-BE49-F238E27FC236}">
                  <a16:creationId xmlns:a16="http://schemas.microsoft.com/office/drawing/2014/main" id="{1A3A8DA6-97A1-4FB2-A64C-A926DC6CD546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0" name="Shape 24">
              <a:extLst>
                <a:ext uri="{FF2B5EF4-FFF2-40B4-BE49-F238E27FC236}">
                  <a16:creationId xmlns:a16="http://schemas.microsoft.com/office/drawing/2014/main" id="{D882A72C-E684-4BEC-838A-049B43828ED7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1" name="Shape 25">
              <a:extLst>
                <a:ext uri="{FF2B5EF4-FFF2-40B4-BE49-F238E27FC236}">
                  <a16:creationId xmlns:a16="http://schemas.microsoft.com/office/drawing/2014/main" id="{F13E3D60-522B-462E-8819-E36286977928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2" name="Shape 26">
              <a:extLst>
                <a:ext uri="{FF2B5EF4-FFF2-40B4-BE49-F238E27FC236}">
                  <a16:creationId xmlns:a16="http://schemas.microsoft.com/office/drawing/2014/main" id="{B98430FB-4DD3-4574-97E0-AA229384683A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3" name="Shape 27">
              <a:extLst>
                <a:ext uri="{FF2B5EF4-FFF2-40B4-BE49-F238E27FC236}">
                  <a16:creationId xmlns:a16="http://schemas.microsoft.com/office/drawing/2014/main" id="{A5DAAC8F-1433-44B3-A262-C30A0FABEBD7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4" name="Shape 28">
              <a:extLst>
                <a:ext uri="{FF2B5EF4-FFF2-40B4-BE49-F238E27FC236}">
                  <a16:creationId xmlns:a16="http://schemas.microsoft.com/office/drawing/2014/main" id="{FF48C189-F44C-4AAA-B76D-4957D9B987D0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5" name="Shape 29">
              <a:extLst>
                <a:ext uri="{FF2B5EF4-FFF2-40B4-BE49-F238E27FC236}">
                  <a16:creationId xmlns:a16="http://schemas.microsoft.com/office/drawing/2014/main" id="{5309C42F-B642-4D95-889B-57C84E160F15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6" name="Shape 30">
              <a:extLst>
                <a:ext uri="{FF2B5EF4-FFF2-40B4-BE49-F238E27FC236}">
                  <a16:creationId xmlns:a16="http://schemas.microsoft.com/office/drawing/2014/main" id="{599E9D2E-376D-46B9-B5CB-C09A27A648DF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7" name="Shape 31">
              <a:extLst>
                <a:ext uri="{FF2B5EF4-FFF2-40B4-BE49-F238E27FC236}">
                  <a16:creationId xmlns:a16="http://schemas.microsoft.com/office/drawing/2014/main" id="{1133AB08-3084-4BB0-B451-73C808EBEBBB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8" name="Shape 32">
              <a:extLst>
                <a:ext uri="{FF2B5EF4-FFF2-40B4-BE49-F238E27FC236}">
                  <a16:creationId xmlns:a16="http://schemas.microsoft.com/office/drawing/2014/main" id="{E6ED9C10-223E-4DD9-BC9B-93EA09BDAE39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9" name="Shape 33">
              <a:extLst>
                <a:ext uri="{FF2B5EF4-FFF2-40B4-BE49-F238E27FC236}">
                  <a16:creationId xmlns:a16="http://schemas.microsoft.com/office/drawing/2014/main" id="{1C221C96-C49C-4C3E-8A4D-D930DD13AF65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0" name="Shape 34">
              <a:extLst>
                <a:ext uri="{FF2B5EF4-FFF2-40B4-BE49-F238E27FC236}">
                  <a16:creationId xmlns:a16="http://schemas.microsoft.com/office/drawing/2014/main" id="{4B81D64A-5549-49E4-8E04-3082526AC497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1" name="Shape 652">
              <a:extLst>
                <a:ext uri="{FF2B5EF4-FFF2-40B4-BE49-F238E27FC236}">
                  <a16:creationId xmlns:a16="http://schemas.microsoft.com/office/drawing/2014/main" id="{0936485B-B865-40A8-AEB0-01344AFDECA9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2" name="Shape 36">
              <a:extLst>
                <a:ext uri="{FF2B5EF4-FFF2-40B4-BE49-F238E27FC236}">
                  <a16:creationId xmlns:a16="http://schemas.microsoft.com/office/drawing/2014/main" id="{32B998F2-5BA9-4184-ACAF-DCA1444E50EA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3" name="Shape 37">
              <a:extLst>
                <a:ext uri="{FF2B5EF4-FFF2-40B4-BE49-F238E27FC236}">
                  <a16:creationId xmlns:a16="http://schemas.microsoft.com/office/drawing/2014/main" id="{A6336DA0-42F2-4584-8A64-DABB334CD992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4" name="Shape 38">
              <a:extLst>
                <a:ext uri="{FF2B5EF4-FFF2-40B4-BE49-F238E27FC236}">
                  <a16:creationId xmlns:a16="http://schemas.microsoft.com/office/drawing/2014/main" id="{494DE18A-FD24-4CC1-A79B-9DF1E064541F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5" name="Shape 39">
              <a:extLst>
                <a:ext uri="{FF2B5EF4-FFF2-40B4-BE49-F238E27FC236}">
                  <a16:creationId xmlns:a16="http://schemas.microsoft.com/office/drawing/2014/main" id="{5DF26B7F-1010-4B0E-BC40-71D65481BFB6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6" name="Shape 40">
              <a:extLst>
                <a:ext uri="{FF2B5EF4-FFF2-40B4-BE49-F238E27FC236}">
                  <a16:creationId xmlns:a16="http://schemas.microsoft.com/office/drawing/2014/main" id="{39078121-EBB6-4F5D-B42F-B852DACCEBC6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7" name="Shape 653">
              <a:extLst>
                <a:ext uri="{FF2B5EF4-FFF2-40B4-BE49-F238E27FC236}">
                  <a16:creationId xmlns:a16="http://schemas.microsoft.com/office/drawing/2014/main" id="{74D995AF-52C0-44CA-9496-B1AC31A94E2F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8" name="Shape 42">
              <a:extLst>
                <a:ext uri="{FF2B5EF4-FFF2-40B4-BE49-F238E27FC236}">
                  <a16:creationId xmlns:a16="http://schemas.microsoft.com/office/drawing/2014/main" id="{7AEBD919-9045-4852-834A-CFDB6CF7CB0F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9" name="Shape 43">
              <a:extLst>
                <a:ext uri="{FF2B5EF4-FFF2-40B4-BE49-F238E27FC236}">
                  <a16:creationId xmlns:a16="http://schemas.microsoft.com/office/drawing/2014/main" id="{5B30CED3-51EA-495E-9D56-90F3F57005DD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90" name="Shape 44">
              <a:extLst>
                <a:ext uri="{FF2B5EF4-FFF2-40B4-BE49-F238E27FC236}">
                  <a16:creationId xmlns:a16="http://schemas.microsoft.com/office/drawing/2014/main" id="{ED2B90CE-55AB-42B0-9DD0-B7142292520D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553" y="1052730"/>
            <a:ext cx="8794689" cy="106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9298" y="988176"/>
            <a:ext cx="7282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latin typeface="Monotype Corsiva" panose="03010101010201010101" pitchFamily="66" charset="0"/>
              </a:rPr>
              <a:t>1.2. Функції Фонду </a:t>
            </a:r>
          </a:p>
          <a:p>
            <a:pPr algn="ctr"/>
            <a:r>
              <a:rPr lang="uk-UA" sz="3200" dirty="0">
                <a:latin typeface="Monotype Corsiva" panose="03010101010201010101" pitchFamily="66" charset="0"/>
              </a:rPr>
              <a:t>Мають  дуалістичний характер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397567" y="2125736"/>
            <a:ext cx="2592595" cy="1583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6018898" y="2120530"/>
            <a:ext cx="2764884" cy="1525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24" y="3872898"/>
            <a:ext cx="3354140" cy="8774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935" y="3870021"/>
            <a:ext cx="5759249" cy="8803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98111" y="3919366"/>
            <a:ext cx="3056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Ухвалює обов'язкові для банків рішення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7967" y="3894693"/>
            <a:ext cx="5883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 повноваження органів управління банку, який виводиться з ринку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83" y="5491393"/>
            <a:ext cx="9618808" cy="969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571" y="5611091"/>
            <a:ext cx="9042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ВП ВС від 05.06.2018 у справі № 274/3529/16-ц (ПАТ 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Енергобанк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КГС ВС від 17.10.2018 у справі № 916/2024/17 (ПАТ 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Імексбанк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27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8" name="Group 644">
            <a:extLst>
              <a:ext uri="{FF2B5EF4-FFF2-40B4-BE49-F238E27FC236}">
                <a16:creationId xmlns:a16="http://schemas.microsoft.com/office/drawing/2014/main" id="{63C271B1-FBF5-4A2E-AE06-E3ECB0CB5651}"/>
              </a:ext>
            </a:extLst>
          </p:cNvPr>
          <p:cNvGrpSpPr/>
          <p:nvPr/>
        </p:nvGrpSpPr>
        <p:grpSpPr>
          <a:xfrm>
            <a:off x="0" y="-1"/>
            <a:ext cx="3397567" cy="935248"/>
            <a:chOff x="0" y="0"/>
            <a:chExt cx="2976282" cy="759377"/>
          </a:xfrm>
        </p:grpSpPr>
        <p:sp>
          <p:nvSpPr>
            <p:cNvPr id="30" name="Shape 6">
              <a:extLst>
                <a:ext uri="{FF2B5EF4-FFF2-40B4-BE49-F238E27FC236}">
                  <a16:creationId xmlns:a16="http://schemas.microsoft.com/office/drawing/2014/main" id="{3D3FD89A-0363-4F60-9CB7-F7D2B5145FF6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2" name="Shape 7">
              <a:extLst>
                <a:ext uri="{FF2B5EF4-FFF2-40B4-BE49-F238E27FC236}">
                  <a16:creationId xmlns:a16="http://schemas.microsoft.com/office/drawing/2014/main" id="{BB78BFB6-6FD1-4D47-9DF0-064B4960308F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4" name="Shape 10">
              <a:extLst>
                <a:ext uri="{FF2B5EF4-FFF2-40B4-BE49-F238E27FC236}">
                  <a16:creationId xmlns:a16="http://schemas.microsoft.com/office/drawing/2014/main" id="{DD77DE2B-5D40-4F0D-81B6-C60A53792196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6" name="Shape 11">
              <a:extLst>
                <a:ext uri="{FF2B5EF4-FFF2-40B4-BE49-F238E27FC236}">
                  <a16:creationId xmlns:a16="http://schemas.microsoft.com/office/drawing/2014/main" id="{4EB05678-BE48-4C9B-93A3-47CE2A0DADC9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8" name="Shape 12">
              <a:extLst>
                <a:ext uri="{FF2B5EF4-FFF2-40B4-BE49-F238E27FC236}">
                  <a16:creationId xmlns:a16="http://schemas.microsoft.com/office/drawing/2014/main" id="{8D287419-4579-4185-AF98-ACA32BBD5C29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0" name="Shape 13">
              <a:extLst>
                <a:ext uri="{FF2B5EF4-FFF2-40B4-BE49-F238E27FC236}">
                  <a16:creationId xmlns:a16="http://schemas.microsoft.com/office/drawing/2014/main" id="{A1B81010-C7B9-4837-89C0-D1264D6F32B7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2" name="Shape 14">
              <a:extLst>
                <a:ext uri="{FF2B5EF4-FFF2-40B4-BE49-F238E27FC236}">
                  <a16:creationId xmlns:a16="http://schemas.microsoft.com/office/drawing/2014/main" id="{B61A2959-E922-4B5A-A5E7-BBB7225C505E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4" name="Shape 15">
              <a:extLst>
                <a:ext uri="{FF2B5EF4-FFF2-40B4-BE49-F238E27FC236}">
                  <a16:creationId xmlns:a16="http://schemas.microsoft.com/office/drawing/2014/main" id="{FB4A7797-05BE-4CF9-88F5-F4955F833CFC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6" name="Shape 16">
              <a:extLst>
                <a:ext uri="{FF2B5EF4-FFF2-40B4-BE49-F238E27FC236}">
                  <a16:creationId xmlns:a16="http://schemas.microsoft.com/office/drawing/2014/main" id="{F01A7549-9780-480F-A643-3F9A6467F59A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7" name="Shape 17">
              <a:extLst>
                <a:ext uri="{FF2B5EF4-FFF2-40B4-BE49-F238E27FC236}">
                  <a16:creationId xmlns:a16="http://schemas.microsoft.com/office/drawing/2014/main" id="{509CFDA8-CBDB-4567-923B-D4D137B76097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8" name="Shape 18">
              <a:extLst>
                <a:ext uri="{FF2B5EF4-FFF2-40B4-BE49-F238E27FC236}">
                  <a16:creationId xmlns:a16="http://schemas.microsoft.com/office/drawing/2014/main" id="{D41B65DD-714D-4507-B5CC-147FB06BE594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9" name="Shape 19">
              <a:extLst>
                <a:ext uri="{FF2B5EF4-FFF2-40B4-BE49-F238E27FC236}">
                  <a16:creationId xmlns:a16="http://schemas.microsoft.com/office/drawing/2014/main" id="{874B6D54-D53A-439F-8FC2-1A53F60F3721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0" name="Shape 20">
              <a:extLst>
                <a:ext uri="{FF2B5EF4-FFF2-40B4-BE49-F238E27FC236}">
                  <a16:creationId xmlns:a16="http://schemas.microsoft.com/office/drawing/2014/main" id="{D240AB59-5CE3-48AB-AD44-D92CE86DF5DD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1" name="Shape 21">
              <a:extLst>
                <a:ext uri="{FF2B5EF4-FFF2-40B4-BE49-F238E27FC236}">
                  <a16:creationId xmlns:a16="http://schemas.microsoft.com/office/drawing/2014/main" id="{87450E55-E461-4640-B247-553382E2CC6B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2" name="Shape 22">
              <a:extLst>
                <a:ext uri="{FF2B5EF4-FFF2-40B4-BE49-F238E27FC236}">
                  <a16:creationId xmlns:a16="http://schemas.microsoft.com/office/drawing/2014/main" id="{D985FF8D-B806-4C1B-B6E5-F7DA529D10D4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3" name="Shape 23">
              <a:extLst>
                <a:ext uri="{FF2B5EF4-FFF2-40B4-BE49-F238E27FC236}">
                  <a16:creationId xmlns:a16="http://schemas.microsoft.com/office/drawing/2014/main" id="{DFD398E0-E310-42B6-8B1D-4400BB61A20B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4" name="Shape 24">
              <a:extLst>
                <a:ext uri="{FF2B5EF4-FFF2-40B4-BE49-F238E27FC236}">
                  <a16:creationId xmlns:a16="http://schemas.microsoft.com/office/drawing/2014/main" id="{85CA5157-0487-408D-ABC4-6BB35AF9DE58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5" name="Shape 25">
              <a:extLst>
                <a:ext uri="{FF2B5EF4-FFF2-40B4-BE49-F238E27FC236}">
                  <a16:creationId xmlns:a16="http://schemas.microsoft.com/office/drawing/2014/main" id="{3592D660-5743-4657-A433-B3D054613DD3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6" name="Shape 26">
              <a:extLst>
                <a:ext uri="{FF2B5EF4-FFF2-40B4-BE49-F238E27FC236}">
                  <a16:creationId xmlns:a16="http://schemas.microsoft.com/office/drawing/2014/main" id="{3B6A0A7A-6BCD-49D7-B8DD-28D4C82DBC23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7" name="Shape 27">
              <a:extLst>
                <a:ext uri="{FF2B5EF4-FFF2-40B4-BE49-F238E27FC236}">
                  <a16:creationId xmlns:a16="http://schemas.microsoft.com/office/drawing/2014/main" id="{F825BC4D-9BD4-4AA9-AFA0-963F60243B38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8" name="Shape 28">
              <a:extLst>
                <a:ext uri="{FF2B5EF4-FFF2-40B4-BE49-F238E27FC236}">
                  <a16:creationId xmlns:a16="http://schemas.microsoft.com/office/drawing/2014/main" id="{664F92BF-D119-4AE7-A715-81D3E6C757EF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9" name="Shape 29">
              <a:extLst>
                <a:ext uri="{FF2B5EF4-FFF2-40B4-BE49-F238E27FC236}">
                  <a16:creationId xmlns:a16="http://schemas.microsoft.com/office/drawing/2014/main" id="{28C793AE-E81C-4D04-8ED0-990A08DA806D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0" name="Shape 30">
              <a:extLst>
                <a:ext uri="{FF2B5EF4-FFF2-40B4-BE49-F238E27FC236}">
                  <a16:creationId xmlns:a16="http://schemas.microsoft.com/office/drawing/2014/main" id="{4464B811-52D0-43DA-85BE-D84F7C6A7036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1" name="Shape 31">
              <a:extLst>
                <a:ext uri="{FF2B5EF4-FFF2-40B4-BE49-F238E27FC236}">
                  <a16:creationId xmlns:a16="http://schemas.microsoft.com/office/drawing/2014/main" id="{7136741D-AD68-481A-BFCF-240E11F04446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2" name="Shape 32">
              <a:extLst>
                <a:ext uri="{FF2B5EF4-FFF2-40B4-BE49-F238E27FC236}">
                  <a16:creationId xmlns:a16="http://schemas.microsoft.com/office/drawing/2014/main" id="{0B0545A8-1B97-403D-B9C2-CC3CD81BAF3A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3" name="Shape 33">
              <a:extLst>
                <a:ext uri="{FF2B5EF4-FFF2-40B4-BE49-F238E27FC236}">
                  <a16:creationId xmlns:a16="http://schemas.microsoft.com/office/drawing/2014/main" id="{D96335F6-8A76-490A-A251-E20A6365A2EF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4" name="Shape 34">
              <a:extLst>
                <a:ext uri="{FF2B5EF4-FFF2-40B4-BE49-F238E27FC236}">
                  <a16:creationId xmlns:a16="http://schemas.microsoft.com/office/drawing/2014/main" id="{4080E69A-61AA-4B08-B263-6EEE106BCFAF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5" name="Shape 652">
              <a:extLst>
                <a:ext uri="{FF2B5EF4-FFF2-40B4-BE49-F238E27FC236}">
                  <a16:creationId xmlns:a16="http://schemas.microsoft.com/office/drawing/2014/main" id="{AEBB25D5-2C25-4710-A00D-3C0DAB5959EB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6" name="Shape 36">
              <a:extLst>
                <a:ext uri="{FF2B5EF4-FFF2-40B4-BE49-F238E27FC236}">
                  <a16:creationId xmlns:a16="http://schemas.microsoft.com/office/drawing/2014/main" id="{9BF1555C-337C-4C47-AC3F-95BBC383F66F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7" name="Shape 37">
              <a:extLst>
                <a:ext uri="{FF2B5EF4-FFF2-40B4-BE49-F238E27FC236}">
                  <a16:creationId xmlns:a16="http://schemas.microsoft.com/office/drawing/2014/main" id="{41482AEA-53E7-4541-94EE-AE27A8F85348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8" name="Shape 38">
              <a:extLst>
                <a:ext uri="{FF2B5EF4-FFF2-40B4-BE49-F238E27FC236}">
                  <a16:creationId xmlns:a16="http://schemas.microsoft.com/office/drawing/2014/main" id="{7A1695A9-6A3D-4487-88D4-0903839E8BB3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9" name="Shape 39">
              <a:extLst>
                <a:ext uri="{FF2B5EF4-FFF2-40B4-BE49-F238E27FC236}">
                  <a16:creationId xmlns:a16="http://schemas.microsoft.com/office/drawing/2014/main" id="{EF3070E9-0F91-4DED-9F95-3A4463469673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0" name="Shape 40">
              <a:extLst>
                <a:ext uri="{FF2B5EF4-FFF2-40B4-BE49-F238E27FC236}">
                  <a16:creationId xmlns:a16="http://schemas.microsoft.com/office/drawing/2014/main" id="{5D464CE3-5904-4C9A-B71F-9FAD9680FDF4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1" name="Shape 653">
              <a:extLst>
                <a:ext uri="{FF2B5EF4-FFF2-40B4-BE49-F238E27FC236}">
                  <a16:creationId xmlns:a16="http://schemas.microsoft.com/office/drawing/2014/main" id="{E9AB9040-CDA0-442D-AC57-55ECA32C1ACB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2" name="Shape 42">
              <a:extLst>
                <a:ext uri="{FF2B5EF4-FFF2-40B4-BE49-F238E27FC236}">
                  <a16:creationId xmlns:a16="http://schemas.microsoft.com/office/drawing/2014/main" id="{0BC0C1EA-C4C8-4FAE-AA1A-D64DEFA1BBE4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3" name="Shape 43">
              <a:extLst>
                <a:ext uri="{FF2B5EF4-FFF2-40B4-BE49-F238E27FC236}">
                  <a16:creationId xmlns:a16="http://schemas.microsoft.com/office/drawing/2014/main" id="{35F98FD3-DD0A-4935-94D9-9D504933C74E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4" name="Shape 44">
              <a:extLst>
                <a:ext uri="{FF2B5EF4-FFF2-40B4-BE49-F238E27FC236}">
                  <a16:creationId xmlns:a16="http://schemas.microsoft.com/office/drawing/2014/main" id="{94AA8608-2E25-4278-B713-03FC7C6C6FBA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2585" y="1213339"/>
            <a:ext cx="4745309" cy="5241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229" y="1233331"/>
            <a:ext cx="4749196" cy="5243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8122" y="1300822"/>
            <a:ext cx="465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Публічний характер повноважень</a:t>
            </a:r>
            <a:endParaRPr 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674416"/>
            <a:ext cx="4199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Пункти 1-7, 9-14 частини 2 статті 4 Закону: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 реєстр учасників Фонду;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 контроль за повнотою і своєчасністю перерахування зборів кожним учасником Фонду;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 регулювання участі банків у системі гарантування вкладів фізичних осіб;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 участь в інспекційних перевірках проблемних банків за пропозицією Національного банку України;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 до банків та їх керівників відповідно фінансові санкції і накладає адміністративні штрафи.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709" y="1300822"/>
            <a:ext cx="4078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Спеціальний характер повноважень</a:t>
            </a:r>
            <a:endParaRPr 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152" y="2021168"/>
            <a:ext cx="4484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8 частини 2 статті 4 Закону Фонд здійснює:</a:t>
            </a:r>
          </a:p>
          <a:p>
            <a:pPr algn="just"/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заходи щодо підготовки до запровадження процедури виведення банку з ринку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</a:rPr>
              <a:t>здійснює заходи щодо  проведення процедури виведення неплатоспроможного банку з ринку</a:t>
            </a: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94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8" name="Group 644">
            <a:extLst>
              <a:ext uri="{FF2B5EF4-FFF2-40B4-BE49-F238E27FC236}">
                <a16:creationId xmlns:a16="http://schemas.microsoft.com/office/drawing/2014/main" id="{63C271B1-FBF5-4A2E-AE06-E3ECB0CB5651}"/>
              </a:ext>
            </a:extLst>
          </p:cNvPr>
          <p:cNvGrpSpPr/>
          <p:nvPr/>
        </p:nvGrpSpPr>
        <p:grpSpPr>
          <a:xfrm>
            <a:off x="0" y="-1"/>
            <a:ext cx="3397567" cy="935248"/>
            <a:chOff x="0" y="0"/>
            <a:chExt cx="2976282" cy="759377"/>
          </a:xfrm>
        </p:grpSpPr>
        <p:sp>
          <p:nvSpPr>
            <p:cNvPr id="30" name="Shape 6">
              <a:extLst>
                <a:ext uri="{FF2B5EF4-FFF2-40B4-BE49-F238E27FC236}">
                  <a16:creationId xmlns:a16="http://schemas.microsoft.com/office/drawing/2014/main" id="{3D3FD89A-0363-4F60-9CB7-F7D2B5145FF6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2" name="Shape 7">
              <a:extLst>
                <a:ext uri="{FF2B5EF4-FFF2-40B4-BE49-F238E27FC236}">
                  <a16:creationId xmlns:a16="http://schemas.microsoft.com/office/drawing/2014/main" id="{BB78BFB6-6FD1-4D47-9DF0-064B4960308F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4" name="Shape 10">
              <a:extLst>
                <a:ext uri="{FF2B5EF4-FFF2-40B4-BE49-F238E27FC236}">
                  <a16:creationId xmlns:a16="http://schemas.microsoft.com/office/drawing/2014/main" id="{DD77DE2B-5D40-4F0D-81B6-C60A53792196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6" name="Shape 11">
              <a:extLst>
                <a:ext uri="{FF2B5EF4-FFF2-40B4-BE49-F238E27FC236}">
                  <a16:creationId xmlns:a16="http://schemas.microsoft.com/office/drawing/2014/main" id="{4EB05678-BE48-4C9B-93A3-47CE2A0DADC9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8" name="Shape 12">
              <a:extLst>
                <a:ext uri="{FF2B5EF4-FFF2-40B4-BE49-F238E27FC236}">
                  <a16:creationId xmlns:a16="http://schemas.microsoft.com/office/drawing/2014/main" id="{8D287419-4579-4185-AF98-ACA32BBD5C29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0" name="Shape 13">
              <a:extLst>
                <a:ext uri="{FF2B5EF4-FFF2-40B4-BE49-F238E27FC236}">
                  <a16:creationId xmlns:a16="http://schemas.microsoft.com/office/drawing/2014/main" id="{A1B81010-C7B9-4837-89C0-D1264D6F32B7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2" name="Shape 14">
              <a:extLst>
                <a:ext uri="{FF2B5EF4-FFF2-40B4-BE49-F238E27FC236}">
                  <a16:creationId xmlns:a16="http://schemas.microsoft.com/office/drawing/2014/main" id="{B61A2959-E922-4B5A-A5E7-BBB7225C505E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4" name="Shape 15">
              <a:extLst>
                <a:ext uri="{FF2B5EF4-FFF2-40B4-BE49-F238E27FC236}">
                  <a16:creationId xmlns:a16="http://schemas.microsoft.com/office/drawing/2014/main" id="{FB4A7797-05BE-4CF9-88F5-F4955F833CFC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6" name="Shape 16">
              <a:extLst>
                <a:ext uri="{FF2B5EF4-FFF2-40B4-BE49-F238E27FC236}">
                  <a16:creationId xmlns:a16="http://schemas.microsoft.com/office/drawing/2014/main" id="{F01A7549-9780-480F-A643-3F9A6467F59A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7" name="Shape 17">
              <a:extLst>
                <a:ext uri="{FF2B5EF4-FFF2-40B4-BE49-F238E27FC236}">
                  <a16:creationId xmlns:a16="http://schemas.microsoft.com/office/drawing/2014/main" id="{509CFDA8-CBDB-4567-923B-D4D137B76097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8" name="Shape 18">
              <a:extLst>
                <a:ext uri="{FF2B5EF4-FFF2-40B4-BE49-F238E27FC236}">
                  <a16:creationId xmlns:a16="http://schemas.microsoft.com/office/drawing/2014/main" id="{D41B65DD-714D-4507-B5CC-147FB06BE594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9" name="Shape 19">
              <a:extLst>
                <a:ext uri="{FF2B5EF4-FFF2-40B4-BE49-F238E27FC236}">
                  <a16:creationId xmlns:a16="http://schemas.microsoft.com/office/drawing/2014/main" id="{874B6D54-D53A-439F-8FC2-1A53F60F3721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0" name="Shape 20">
              <a:extLst>
                <a:ext uri="{FF2B5EF4-FFF2-40B4-BE49-F238E27FC236}">
                  <a16:creationId xmlns:a16="http://schemas.microsoft.com/office/drawing/2014/main" id="{D240AB59-5CE3-48AB-AD44-D92CE86DF5DD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1" name="Shape 21">
              <a:extLst>
                <a:ext uri="{FF2B5EF4-FFF2-40B4-BE49-F238E27FC236}">
                  <a16:creationId xmlns:a16="http://schemas.microsoft.com/office/drawing/2014/main" id="{87450E55-E461-4640-B247-553382E2CC6B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2" name="Shape 22">
              <a:extLst>
                <a:ext uri="{FF2B5EF4-FFF2-40B4-BE49-F238E27FC236}">
                  <a16:creationId xmlns:a16="http://schemas.microsoft.com/office/drawing/2014/main" id="{D985FF8D-B806-4C1B-B6E5-F7DA529D10D4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3" name="Shape 23">
              <a:extLst>
                <a:ext uri="{FF2B5EF4-FFF2-40B4-BE49-F238E27FC236}">
                  <a16:creationId xmlns:a16="http://schemas.microsoft.com/office/drawing/2014/main" id="{DFD398E0-E310-42B6-8B1D-4400BB61A20B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4" name="Shape 24">
              <a:extLst>
                <a:ext uri="{FF2B5EF4-FFF2-40B4-BE49-F238E27FC236}">
                  <a16:creationId xmlns:a16="http://schemas.microsoft.com/office/drawing/2014/main" id="{85CA5157-0487-408D-ABC4-6BB35AF9DE58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5" name="Shape 25">
              <a:extLst>
                <a:ext uri="{FF2B5EF4-FFF2-40B4-BE49-F238E27FC236}">
                  <a16:creationId xmlns:a16="http://schemas.microsoft.com/office/drawing/2014/main" id="{3592D660-5743-4657-A433-B3D054613DD3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6" name="Shape 26">
              <a:extLst>
                <a:ext uri="{FF2B5EF4-FFF2-40B4-BE49-F238E27FC236}">
                  <a16:creationId xmlns:a16="http://schemas.microsoft.com/office/drawing/2014/main" id="{3B6A0A7A-6BCD-49D7-B8DD-28D4C82DBC23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7" name="Shape 27">
              <a:extLst>
                <a:ext uri="{FF2B5EF4-FFF2-40B4-BE49-F238E27FC236}">
                  <a16:creationId xmlns:a16="http://schemas.microsoft.com/office/drawing/2014/main" id="{F825BC4D-9BD4-4AA9-AFA0-963F60243B38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8" name="Shape 28">
              <a:extLst>
                <a:ext uri="{FF2B5EF4-FFF2-40B4-BE49-F238E27FC236}">
                  <a16:creationId xmlns:a16="http://schemas.microsoft.com/office/drawing/2014/main" id="{664F92BF-D119-4AE7-A715-81D3E6C757EF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9" name="Shape 29">
              <a:extLst>
                <a:ext uri="{FF2B5EF4-FFF2-40B4-BE49-F238E27FC236}">
                  <a16:creationId xmlns:a16="http://schemas.microsoft.com/office/drawing/2014/main" id="{28C793AE-E81C-4D04-8ED0-990A08DA806D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0" name="Shape 30">
              <a:extLst>
                <a:ext uri="{FF2B5EF4-FFF2-40B4-BE49-F238E27FC236}">
                  <a16:creationId xmlns:a16="http://schemas.microsoft.com/office/drawing/2014/main" id="{4464B811-52D0-43DA-85BE-D84F7C6A7036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1" name="Shape 31">
              <a:extLst>
                <a:ext uri="{FF2B5EF4-FFF2-40B4-BE49-F238E27FC236}">
                  <a16:creationId xmlns:a16="http://schemas.microsoft.com/office/drawing/2014/main" id="{7136741D-AD68-481A-BFCF-240E11F04446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2" name="Shape 32">
              <a:extLst>
                <a:ext uri="{FF2B5EF4-FFF2-40B4-BE49-F238E27FC236}">
                  <a16:creationId xmlns:a16="http://schemas.microsoft.com/office/drawing/2014/main" id="{0B0545A8-1B97-403D-B9C2-CC3CD81BAF3A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3" name="Shape 33">
              <a:extLst>
                <a:ext uri="{FF2B5EF4-FFF2-40B4-BE49-F238E27FC236}">
                  <a16:creationId xmlns:a16="http://schemas.microsoft.com/office/drawing/2014/main" id="{D96335F6-8A76-490A-A251-E20A6365A2EF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4" name="Shape 34">
              <a:extLst>
                <a:ext uri="{FF2B5EF4-FFF2-40B4-BE49-F238E27FC236}">
                  <a16:creationId xmlns:a16="http://schemas.microsoft.com/office/drawing/2014/main" id="{4080E69A-61AA-4B08-B263-6EEE106BCFAF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5" name="Shape 652">
              <a:extLst>
                <a:ext uri="{FF2B5EF4-FFF2-40B4-BE49-F238E27FC236}">
                  <a16:creationId xmlns:a16="http://schemas.microsoft.com/office/drawing/2014/main" id="{AEBB25D5-2C25-4710-A00D-3C0DAB5959EB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6" name="Shape 36">
              <a:extLst>
                <a:ext uri="{FF2B5EF4-FFF2-40B4-BE49-F238E27FC236}">
                  <a16:creationId xmlns:a16="http://schemas.microsoft.com/office/drawing/2014/main" id="{9BF1555C-337C-4C47-AC3F-95BBC383F66F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7" name="Shape 37">
              <a:extLst>
                <a:ext uri="{FF2B5EF4-FFF2-40B4-BE49-F238E27FC236}">
                  <a16:creationId xmlns:a16="http://schemas.microsoft.com/office/drawing/2014/main" id="{41482AEA-53E7-4541-94EE-AE27A8F85348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8" name="Shape 38">
              <a:extLst>
                <a:ext uri="{FF2B5EF4-FFF2-40B4-BE49-F238E27FC236}">
                  <a16:creationId xmlns:a16="http://schemas.microsoft.com/office/drawing/2014/main" id="{7A1695A9-6A3D-4487-88D4-0903839E8BB3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9" name="Shape 39">
              <a:extLst>
                <a:ext uri="{FF2B5EF4-FFF2-40B4-BE49-F238E27FC236}">
                  <a16:creationId xmlns:a16="http://schemas.microsoft.com/office/drawing/2014/main" id="{EF3070E9-0F91-4DED-9F95-3A4463469673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0" name="Shape 40">
              <a:extLst>
                <a:ext uri="{FF2B5EF4-FFF2-40B4-BE49-F238E27FC236}">
                  <a16:creationId xmlns:a16="http://schemas.microsoft.com/office/drawing/2014/main" id="{5D464CE3-5904-4C9A-B71F-9FAD9680FDF4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1" name="Shape 653">
              <a:extLst>
                <a:ext uri="{FF2B5EF4-FFF2-40B4-BE49-F238E27FC236}">
                  <a16:creationId xmlns:a16="http://schemas.microsoft.com/office/drawing/2014/main" id="{E9AB9040-CDA0-442D-AC57-55ECA32C1ACB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2" name="Shape 42">
              <a:extLst>
                <a:ext uri="{FF2B5EF4-FFF2-40B4-BE49-F238E27FC236}">
                  <a16:creationId xmlns:a16="http://schemas.microsoft.com/office/drawing/2014/main" id="{0BC0C1EA-C4C8-4FAE-AA1A-D64DEFA1BBE4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3" name="Shape 43">
              <a:extLst>
                <a:ext uri="{FF2B5EF4-FFF2-40B4-BE49-F238E27FC236}">
                  <a16:creationId xmlns:a16="http://schemas.microsoft.com/office/drawing/2014/main" id="{35F98FD3-DD0A-4935-94D9-9D504933C74E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4" name="Shape 44">
              <a:extLst>
                <a:ext uri="{FF2B5EF4-FFF2-40B4-BE49-F238E27FC236}">
                  <a16:creationId xmlns:a16="http://schemas.microsoft.com/office/drawing/2014/main" id="{94AA8608-2E25-4278-B713-03FC7C6C6FBA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5795" y="959787"/>
            <a:ext cx="5090601" cy="1170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7239" y="1067999"/>
            <a:ext cx="4067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1.3. Повноваження Фонду щодо стягнення шкоди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5735" y="2421975"/>
            <a:ext cx="8852159" cy="40333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02845" y="2521646"/>
            <a:ext cx="72177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52 Закону України «Про систему гарантування вкладів фізичних осіб»:</a:t>
            </a:r>
          </a:p>
          <a:p>
            <a:pPr algn="just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або уповноважена особа Фонду у разі недостатності майна банку звертається до пов’язаної з банком особи, дії або бездіяльність якої призвели до заподіяння кредиторам та/або банку шкоди, та/або пов’язаної з банком особи, яка внаслідок таких дій або бездіяльності прямо чи опосередковано отримала майнову вигоду, з вимогою про відшкодування шкоди, заподіяної банку.</a:t>
            </a:r>
          </a:p>
        </p:txBody>
      </p:sp>
    </p:spTree>
    <p:extLst>
      <p:ext uri="{BB962C8B-B14F-4D97-AF65-F5344CB8AC3E}">
        <p14:creationId xmlns:p14="http://schemas.microsoft.com/office/powerpoint/2010/main" val="3245798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5541CD5-D7AC-4686-8783-CF5D1D4F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"/>
            <a:ext cx="12191695" cy="685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16">
            <a:extLst>
              <a:ext uri="{FF2B5EF4-FFF2-40B4-BE49-F238E27FC236}">
                <a16:creationId xmlns:a16="http://schemas.microsoft.com/office/drawing/2014/main" id="{0420923D-0C6E-4656-9A01-EE9FB6345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87058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904D0A95-DEAA-4B8D-A340-BEC3A5DBC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305" y="4065581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sp>
      <p:grpSp>
        <p:nvGrpSpPr>
          <p:cNvPr id="4" name="Group 644">
            <a:extLst>
              <a:ext uri="{FF2B5EF4-FFF2-40B4-BE49-F238E27FC236}">
                <a16:creationId xmlns:a16="http://schemas.microsoft.com/office/drawing/2014/main" id="{97E33355-CF74-4448-983E-866E38A42258}"/>
              </a:ext>
            </a:extLst>
          </p:cNvPr>
          <p:cNvGrpSpPr/>
          <p:nvPr/>
        </p:nvGrpSpPr>
        <p:grpSpPr>
          <a:xfrm>
            <a:off x="0" y="0"/>
            <a:ext cx="3397567" cy="935248"/>
            <a:chOff x="0" y="0"/>
            <a:chExt cx="2976282" cy="759377"/>
          </a:xfrm>
        </p:grpSpPr>
        <p:sp>
          <p:nvSpPr>
            <p:cNvPr id="5" name="Shape 6">
              <a:extLst>
                <a:ext uri="{FF2B5EF4-FFF2-40B4-BE49-F238E27FC236}">
                  <a16:creationId xmlns:a16="http://schemas.microsoft.com/office/drawing/2014/main" id="{86179B2F-FC75-4129-8E80-E1B64DA17E6E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" name="Shape 7">
              <a:extLst>
                <a:ext uri="{FF2B5EF4-FFF2-40B4-BE49-F238E27FC236}">
                  <a16:creationId xmlns:a16="http://schemas.microsoft.com/office/drawing/2014/main" id="{0E009A2A-D301-4CB4-AAF5-E5AAE81AF96E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" name="Shape 10">
              <a:extLst>
                <a:ext uri="{FF2B5EF4-FFF2-40B4-BE49-F238E27FC236}">
                  <a16:creationId xmlns:a16="http://schemas.microsoft.com/office/drawing/2014/main" id="{C2C1F25B-18BC-4EFC-9A05-82E0D35C3745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8" name="Shape 11">
              <a:extLst>
                <a:ext uri="{FF2B5EF4-FFF2-40B4-BE49-F238E27FC236}">
                  <a16:creationId xmlns:a16="http://schemas.microsoft.com/office/drawing/2014/main" id="{B171CCED-9C83-4EA0-8302-AB58CA9E0212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9" name="Shape 12">
              <a:extLst>
                <a:ext uri="{FF2B5EF4-FFF2-40B4-BE49-F238E27FC236}">
                  <a16:creationId xmlns:a16="http://schemas.microsoft.com/office/drawing/2014/main" id="{46F7D515-7C23-46EF-ABE2-06A4AA33DAA7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0" name="Shape 13">
              <a:extLst>
                <a:ext uri="{FF2B5EF4-FFF2-40B4-BE49-F238E27FC236}">
                  <a16:creationId xmlns:a16="http://schemas.microsoft.com/office/drawing/2014/main" id="{A2FFF051-5542-460B-98CC-324782D1929A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1" name="Shape 14">
              <a:extLst>
                <a:ext uri="{FF2B5EF4-FFF2-40B4-BE49-F238E27FC236}">
                  <a16:creationId xmlns:a16="http://schemas.microsoft.com/office/drawing/2014/main" id="{F393684C-B9AF-4316-93FC-4B63E6A5B2B7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2" name="Shape 15">
              <a:extLst>
                <a:ext uri="{FF2B5EF4-FFF2-40B4-BE49-F238E27FC236}">
                  <a16:creationId xmlns:a16="http://schemas.microsoft.com/office/drawing/2014/main" id="{9FA1FB8F-8F5F-41CE-9291-5748DFE01AAB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3" name="Shape 16">
              <a:extLst>
                <a:ext uri="{FF2B5EF4-FFF2-40B4-BE49-F238E27FC236}">
                  <a16:creationId xmlns:a16="http://schemas.microsoft.com/office/drawing/2014/main" id="{E7D49891-EADC-404A-8669-E568C2F077BD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4" name="Shape 17">
              <a:extLst>
                <a:ext uri="{FF2B5EF4-FFF2-40B4-BE49-F238E27FC236}">
                  <a16:creationId xmlns:a16="http://schemas.microsoft.com/office/drawing/2014/main" id="{DCEF9188-13CE-45D4-8349-90A48A35F2D8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5" name="Shape 18">
              <a:extLst>
                <a:ext uri="{FF2B5EF4-FFF2-40B4-BE49-F238E27FC236}">
                  <a16:creationId xmlns:a16="http://schemas.microsoft.com/office/drawing/2014/main" id="{4254D9D5-05F3-444F-903D-2C45DB199D2E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6" name="Shape 19">
              <a:extLst>
                <a:ext uri="{FF2B5EF4-FFF2-40B4-BE49-F238E27FC236}">
                  <a16:creationId xmlns:a16="http://schemas.microsoft.com/office/drawing/2014/main" id="{4EE3A2E0-6010-41B8-839E-67916E122FC1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7" name="Shape 20">
              <a:extLst>
                <a:ext uri="{FF2B5EF4-FFF2-40B4-BE49-F238E27FC236}">
                  <a16:creationId xmlns:a16="http://schemas.microsoft.com/office/drawing/2014/main" id="{676FA223-CADE-43E0-B096-3C47EF590F36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8" name="Shape 21">
              <a:extLst>
                <a:ext uri="{FF2B5EF4-FFF2-40B4-BE49-F238E27FC236}">
                  <a16:creationId xmlns:a16="http://schemas.microsoft.com/office/drawing/2014/main" id="{FCD4BA98-7B7D-47C0-8D4E-A6A113B7C801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19" name="Shape 22">
              <a:extLst>
                <a:ext uri="{FF2B5EF4-FFF2-40B4-BE49-F238E27FC236}">
                  <a16:creationId xmlns:a16="http://schemas.microsoft.com/office/drawing/2014/main" id="{28E1F812-FA84-4642-B997-2E6F090C04FE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0" name="Shape 23">
              <a:extLst>
                <a:ext uri="{FF2B5EF4-FFF2-40B4-BE49-F238E27FC236}">
                  <a16:creationId xmlns:a16="http://schemas.microsoft.com/office/drawing/2014/main" id="{D6ABEE9F-927E-448A-9336-CD6E90CBE834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1" name="Shape 24">
              <a:extLst>
                <a:ext uri="{FF2B5EF4-FFF2-40B4-BE49-F238E27FC236}">
                  <a16:creationId xmlns:a16="http://schemas.microsoft.com/office/drawing/2014/main" id="{11F622DE-9847-4639-82CE-FA25BB7C3074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2" name="Shape 25">
              <a:extLst>
                <a:ext uri="{FF2B5EF4-FFF2-40B4-BE49-F238E27FC236}">
                  <a16:creationId xmlns:a16="http://schemas.microsoft.com/office/drawing/2014/main" id="{75910F3E-DD7B-43DF-A404-4C856793F73B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3" name="Shape 26">
              <a:extLst>
                <a:ext uri="{FF2B5EF4-FFF2-40B4-BE49-F238E27FC236}">
                  <a16:creationId xmlns:a16="http://schemas.microsoft.com/office/drawing/2014/main" id="{5BE57CDF-920D-4156-8528-09D098EFB3DA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4" name="Shape 27">
              <a:extLst>
                <a:ext uri="{FF2B5EF4-FFF2-40B4-BE49-F238E27FC236}">
                  <a16:creationId xmlns:a16="http://schemas.microsoft.com/office/drawing/2014/main" id="{33A1599F-BCE1-4DCE-B6B0-5156F0FFD0A8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5" name="Shape 28">
              <a:extLst>
                <a:ext uri="{FF2B5EF4-FFF2-40B4-BE49-F238E27FC236}">
                  <a16:creationId xmlns:a16="http://schemas.microsoft.com/office/drawing/2014/main" id="{4AE8D7E0-E685-4B09-96E8-312E441710E9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6" name="Shape 29">
              <a:extLst>
                <a:ext uri="{FF2B5EF4-FFF2-40B4-BE49-F238E27FC236}">
                  <a16:creationId xmlns:a16="http://schemas.microsoft.com/office/drawing/2014/main" id="{1B08D4DF-8307-4992-AD9D-FA8D95F04DF3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7" name="Shape 30">
              <a:extLst>
                <a:ext uri="{FF2B5EF4-FFF2-40B4-BE49-F238E27FC236}">
                  <a16:creationId xmlns:a16="http://schemas.microsoft.com/office/drawing/2014/main" id="{F7647D9B-6051-4BC1-B616-3D0822F8089D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8" name="Shape 31">
              <a:extLst>
                <a:ext uri="{FF2B5EF4-FFF2-40B4-BE49-F238E27FC236}">
                  <a16:creationId xmlns:a16="http://schemas.microsoft.com/office/drawing/2014/main" id="{8945CAD9-744F-4F82-A3BD-1B6423631E1D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29" name="Shape 32">
              <a:extLst>
                <a:ext uri="{FF2B5EF4-FFF2-40B4-BE49-F238E27FC236}">
                  <a16:creationId xmlns:a16="http://schemas.microsoft.com/office/drawing/2014/main" id="{0C011811-4EC6-428E-A8F0-941A2C16D54A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0" name="Shape 33">
              <a:extLst>
                <a:ext uri="{FF2B5EF4-FFF2-40B4-BE49-F238E27FC236}">
                  <a16:creationId xmlns:a16="http://schemas.microsoft.com/office/drawing/2014/main" id="{80C1449F-FA25-4867-A32B-40239DFB4303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1" name="Shape 34">
              <a:extLst>
                <a:ext uri="{FF2B5EF4-FFF2-40B4-BE49-F238E27FC236}">
                  <a16:creationId xmlns:a16="http://schemas.microsoft.com/office/drawing/2014/main" id="{71B986E5-3E3D-46D5-B6FD-B7136579FF01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2" name="Shape 652">
              <a:extLst>
                <a:ext uri="{FF2B5EF4-FFF2-40B4-BE49-F238E27FC236}">
                  <a16:creationId xmlns:a16="http://schemas.microsoft.com/office/drawing/2014/main" id="{0DCE0EC1-4A22-4DF0-9AE5-C112DF2F32C4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3" name="Shape 36">
              <a:extLst>
                <a:ext uri="{FF2B5EF4-FFF2-40B4-BE49-F238E27FC236}">
                  <a16:creationId xmlns:a16="http://schemas.microsoft.com/office/drawing/2014/main" id="{8F5DFD66-049E-41B5-A39B-740E64F12FA2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4" name="Shape 37">
              <a:extLst>
                <a:ext uri="{FF2B5EF4-FFF2-40B4-BE49-F238E27FC236}">
                  <a16:creationId xmlns:a16="http://schemas.microsoft.com/office/drawing/2014/main" id="{1349D14B-B49E-4506-BD09-9479535B7C2F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5" name="Shape 38">
              <a:extLst>
                <a:ext uri="{FF2B5EF4-FFF2-40B4-BE49-F238E27FC236}">
                  <a16:creationId xmlns:a16="http://schemas.microsoft.com/office/drawing/2014/main" id="{1B74B2B0-9741-45EE-848B-2157DB7A25C7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6" name="Shape 39">
              <a:extLst>
                <a:ext uri="{FF2B5EF4-FFF2-40B4-BE49-F238E27FC236}">
                  <a16:creationId xmlns:a16="http://schemas.microsoft.com/office/drawing/2014/main" id="{0D43A3B8-AAA3-4166-89D0-61534AF9DD83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7" name="Shape 40">
              <a:extLst>
                <a:ext uri="{FF2B5EF4-FFF2-40B4-BE49-F238E27FC236}">
                  <a16:creationId xmlns:a16="http://schemas.microsoft.com/office/drawing/2014/main" id="{0762F848-AB40-4B56-8C84-54AC19BB120B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8" name="Shape 653">
              <a:extLst>
                <a:ext uri="{FF2B5EF4-FFF2-40B4-BE49-F238E27FC236}">
                  <a16:creationId xmlns:a16="http://schemas.microsoft.com/office/drawing/2014/main" id="{DB65B7CE-E7E4-44ED-88B4-0A562F7B2BB6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9" name="Shape 42">
              <a:extLst>
                <a:ext uri="{FF2B5EF4-FFF2-40B4-BE49-F238E27FC236}">
                  <a16:creationId xmlns:a16="http://schemas.microsoft.com/office/drawing/2014/main" id="{25A7EC8A-6418-449E-AAC7-65687F0CF1DD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0" name="Shape 43">
              <a:extLst>
                <a:ext uri="{FF2B5EF4-FFF2-40B4-BE49-F238E27FC236}">
                  <a16:creationId xmlns:a16="http://schemas.microsoft.com/office/drawing/2014/main" id="{8199F8EA-AFBC-4546-ADD4-C6FCF71392E8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1" name="Shape 44">
              <a:extLst>
                <a:ext uri="{FF2B5EF4-FFF2-40B4-BE49-F238E27FC236}">
                  <a16:creationId xmlns:a16="http://schemas.microsoft.com/office/drawing/2014/main" id="{B44FE3AE-76DC-4D7B-BBDD-65EADD18D472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76" y="368399"/>
            <a:ext cx="5090601" cy="117053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588720" y="549309"/>
            <a:ext cx="3945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latin typeface="Monotype Corsiva" panose="03010101010201010101" pitchFamily="66" charset="0"/>
              </a:rPr>
              <a:t>1.4. Порядок стягнення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261145" y="1951093"/>
            <a:ext cx="4719073" cy="789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260840" y="1927447"/>
            <a:ext cx="4719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звертається із вимогою про відшкодування шкоди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001" y="3717463"/>
            <a:ext cx="4682217" cy="80474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3297696" y="3772743"/>
            <a:ext cx="4682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 у добровільному відшкодуванні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001" y="5231895"/>
            <a:ext cx="4682217" cy="80474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3336864" y="5200823"/>
            <a:ext cx="4643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звертається із позовом про відшкодування шкоди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>
            <a:stCxn id="45" idx="2"/>
          </p:cNvCxnSpPr>
          <p:nvPr/>
        </p:nvCxnSpPr>
        <p:spPr>
          <a:xfrm>
            <a:off x="5620529" y="2758444"/>
            <a:ext cx="20446" cy="90228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666502" y="4561588"/>
            <a:ext cx="0" cy="61081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026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5" name="Group 644">
            <a:extLst>
              <a:ext uri="{FF2B5EF4-FFF2-40B4-BE49-F238E27FC236}">
                <a16:creationId xmlns:a16="http://schemas.microsoft.com/office/drawing/2014/main" id="{35A9F419-5BED-4421-B0A8-694101F388E0}"/>
              </a:ext>
            </a:extLst>
          </p:cNvPr>
          <p:cNvGrpSpPr/>
          <p:nvPr/>
        </p:nvGrpSpPr>
        <p:grpSpPr>
          <a:xfrm>
            <a:off x="0" y="-18854"/>
            <a:ext cx="3397567" cy="935248"/>
            <a:chOff x="0" y="0"/>
            <a:chExt cx="2976282" cy="759377"/>
          </a:xfrm>
        </p:grpSpPr>
        <p:sp>
          <p:nvSpPr>
            <p:cNvPr id="27" name="Shape 6">
              <a:extLst>
                <a:ext uri="{FF2B5EF4-FFF2-40B4-BE49-F238E27FC236}">
                  <a16:creationId xmlns:a16="http://schemas.microsoft.com/office/drawing/2014/main" id="{04CD7323-08D7-4509-BCC1-58306EDF58B4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4" name="Shape 7">
              <a:extLst>
                <a:ext uri="{FF2B5EF4-FFF2-40B4-BE49-F238E27FC236}">
                  <a16:creationId xmlns:a16="http://schemas.microsoft.com/office/drawing/2014/main" id="{404A8A07-E2C0-44D8-9A21-9016FF0C539D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0" name="Shape 10">
              <a:extLst>
                <a:ext uri="{FF2B5EF4-FFF2-40B4-BE49-F238E27FC236}">
                  <a16:creationId xmlns:a16="http://schemas.microsoft.com/office/drawing/2014/main" id="{F0AAA977-15ED-440F-B80F-3EDF9F618663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1" name="Shape 11">
              <a:extLst>
                <a:ext uri="{FF2B5EF4-FFF2-40B4-BE49-F238E27FC236}">
                  <a16:creationId xmlns:a16="http://schemas.microsoft.com/office/drawing/2014/main" id="{BD54C192-E9BF-4586-B089-DFDBF652A140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2" name="Shape 12">
              <a:extLst>
                <a:ext uri="{FF2B5EF4-FFF2-40B4-BE49-F238E27FC236}">
                  <a16:creationId xmlns:a16="http://schemas.microsoft.com/office/drawing/2014/main" id="{1E2A8D69-A7CA-487F-BFDF-233146C98627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3" name="Shape 13">
              <a:extLst>
                <a:ext uri="{FF2B5EF4-FFF2-40B4-BE49-F238E27FC236}">
                  <a16:creationId xmlns:a16="http://schemas.microsoft.com/office/drawing/2014/main" id="{B175A5CD-3C0C-412D-9DDB-2975E130269D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4" name="Shape 14">
              <a:extLst>
                <a:ext uri="{FF2B5EF4-FFF2-40B4-BE49-F238E27FC236}">
                  <a16:creationId xmlns:a16="http://schemas.microsoft.com/office/drawing/2014/main" id="{7E9A2223-1A77-409E-A58C-C3E7941A9F3F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5" name="Shape 15">
              <a:extLst>
                <a:ext uri="{FF2B5EF4-FFF2-40B4-BE49-F238E27FC236}">
                  <a16:creationId xmlns:a16="http://schemas.microsoft.com/office/drawing/2014/main" id="{5A59DF60-A41A-4E9D-8164-B5489A6880CD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6" name="Shape 16">
              <a:extLst>
                <a:ext uri="{FF2B5EF4-FFF2-40B4-BE49-F238E27FC236}">
                  <a16:creationId xmlns:a16="http://schemas.microsoft.com/office/drawing/2014/main" id="{30CE2636-DEB4-4364-9283-5AFC570B4AEB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7" name="Shape 17">
              <a:extLst>
                <a:ext uri="{FF2B5EF4-FFF2-40B4-BE49-F238E27FC236}">
                  <a16:creationId xmlns:a16="http://schemas.microsoft.com/office/drawing/2014/main" id="{B3BF3D54-4183-4030-B1BF-00BEC7FD3F65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8" name="Shape 18">
              <a:extLst>
                <a:ext uri="{FF2B5EF4-FFF2-40B4-BE49-F238E27FC236}">
                  <a16:creationId xmlns:a16="http://schemas.microsoft.com/office/drawing/2014/main" id="{FC1DEB43-5337-4AE1-A5AF-B1F8182D1CDB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9" name="Shape 19">
              <a:extLst>
                <a:ext uri="{FF2B5EF4-FFF2-40B4-BE49-F238E27FC236}">
                  <a16:creationId xmlns:a16="http://schemas.microsoft.com/office/drawing/2014/main" id="{83B9619E-4291-4949-AB34-D22DB39583DC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0" name="Shape 20">
              <a:extLst>
                <a:ext uri="{FF2B5EF4-FFF2-40B4-BE49-F238E27FC236}">
                  <a16:creationId xmlns:a16="http://schemas.microsoft.com/office/drawing/2014/main" id="{E41741DD-39D1-4048-8FC1-EBE9C4E4C2E1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1" name="Shape 21">
              <a:extLst>
                <a:ext uri="{FF2B5EF4-FFF2-40B4-BE49-F238E27FC236}">
                  <a16:creationId xmlns:a16="http://schemas.microsoft.com/office/drawing/2014/main" id="{48AE398C-8752-4551-BEA6-2179ACA498EF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2" name="Shape 22">
              <a:extLst>
                <a:ext uri="{FF2B5EF4-FFF2-40B4-BE49-F238E27FC236}">
                  <a16:creationId xmlns:a16="http://schemas.microsoft.com/office/drawing/2014/main" id="{39F52EE0-ADBB-4B65-854A-8F931A21DBD7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3" name="Shape 23">
              <a:extLst>
                <a:ext uri="{FF2B5EF4-FFF2-40B4-BE49-F238E27FC236}">
                  <a16:creationId xmlns:a16="http://schemas.microsoft.com/office/drawing/2014/main" id="{65C3F2BC-30EF-4CF3-8127-CEF731EBFEB7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4" name="Shape 24">
              <a:extLst>
                <a:ext uri="{FF2B5EF4-FFF2-40B4-BE49-F238E27FC236}">
                  <a16:creationId xmlns:a16="http://schemas.microsoft.com/office/drawing/2014/main" id="{A345C4CF-7B6F-45C5-A344-8D299A54B88B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5" name="Shape 25">
              <a:extLst>
                <a:ext uri="{FF2B5EF4-FFF2-40B4-BE49-F238E27FC236}">
                  <a16:creationId xmlns:a16="http://schemas.microsoft.com/office/drawing/2014/main" id="{C8939D54-5782-4E59-9643-E2E3FDCC6B70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6" name="Shape 26">
              <a:extLst>
                <a:ext uri="{FF2B5EF4-FFF2-40B4-BE49-F238E27FC236}">
                  <a16:creationId xmlns:a16="http://schemas.microsoft.com/office/drawing/2014/main" id="{301510BA-1E18-4D26-993C-9BFFEF1337D6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7" name="Shape 27">
              <a:extLst>
                <a:ext uri="{FF2B5EF4-FFF2-40B4-BE49-F238E27FC236}">
                  <a16:creationId xmlns:a16="http://schemas.microsoft.com/office/drawing/2014/main" id="{86B42149-637E-4DCD-9353-D1AB3B089208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8" name="Shape 28">
              <a:extLst>
                <a:ext uri="{FF2B5EF4-FFF2-40B4-BE49-F238E27FC236}">
                  <a16:creationId xmlns:a16="http://schemas.microsoft.com/office/drawing/2014/main" id="{12EEA4DC-BEC5-495B-8ABD-720D70A6966E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9" name="Shape 29">
              <a:extLst>
                <a:ext uri="{FF2B5EF4-FFF2-40B4-BE49-F238E27FC236}">
                  <a16:creationId xmlns:a16="http://schemas.microsoft.com/office/drawing/2014/main" id="{AEE0BC08-FFCA-4E82-A492-18D98273BA69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0" name="Shape 30">
              <a:extLst>
                <a:ext uri="{FF2B5EF4-FFF2-40B4-BE49-F238E27FC236}">
                  <a16:creationId xmlns:a16="http://schemas.microsoft.com/office/drawing/2014/main" id="{1F5C0D6D-C2BD-43D8-B2CD-B7FC7E45D2F9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1" name="Shape 31">
              <a:extLst>
                <a:ext uri="{FF2B5EF4-FFF2-40B4-BE49-F238E27FC236}">
                  <a16:creationId xmlns:a16="http://schemas.microsoft.com/office/drawing/2014/main" id="{6D8468DD-4C76-4352-BD6B-C1AB5467034C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2" name="Shape 32">
              <a:extLst>
                <a:ext uri="{FF2B5EF4-FFF2-40B4-BE49-F238E27FC236}">
                  <a16:creationId xmlns:a16="http://schemas.microsoft.com/office/drawing/2014/main" id="{03A2FEAF-BD1E-4E78-892C-8E08A6BEDAC7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3" name="Shape 33">
              <a:extLst>
                <a:ext uri="{FF2B5EF4-FFF2-40B4-BE49-F238E27FC236}">
                  <a16:creationId xmlns:a16="http://schemas.microsoft.com/office/drawing/2014/main" id="{08255173-2572-4894-B2D8-4060DA41D14E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4" name="Shape 34">
              <a:extLst>
                <a:ext uri="{FF2B5EF4-FFF2-40B4-BE49-F238E27FC236}">
                  <a16:creationId xmlns:a16="http://schemas.microsoft.com/office/drawing/2014/main" id="{6D4DCBE1-BBB0-468F-BC50-EB99ECF22A33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5" name="Shape 652">
              <a:extLst>
                <a:ext uri="{FF2B5EF4-FFF2-40B4-BE49-F238E27FC236}">
                  <a16:creationId xmlns:a16="http://schemas.microsoft.com/office/drawing/2014/main" id="{E041A510-877C-414C-BC15-C8A2F5B9E8F2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6" name="Shape 36">
              <a:extLst>
                <a:ext uri="{FF2B5EF4-FFF2-40B4-BE49-F238E27FC236}">
                  <a16:creationId xmlns:a16="http://schemas.microsoft.com/office/drawing/2014/main" id="{89640905-20F9-49F2-9AF2-27C9396FBEE6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7" name="Shape 37">
              <a:extLst>
                <a:ext uri="{FF2B5EF4-FFF2-40B4-BE49-F238E27FC236}">
                  <a16:creationId xmlns:a16="http://schemas.microsoft.com/office/drawing/2014/main" id="{E861A70A-4C66-47E8-BDA8-A9064ACB57EF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8" name="Shape 38">
              <a:extLst>
                <a:ext uri="{FF2B5EF4-FFF2-40B4-BE49-F238E27FC236}">
                  <a16:creationId xmlns:a16="http://schemas.microsoft.com/office/drawing/2014/main" id="{126264B8-0232-44A3-93D1-936AF1DA9B79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9" name="Shape 39">
              <a:extLst>
                <a:ext uri="{FF2B5EF4-FFF2-40B4-BE49-F238E27FC236}">
                  <a16:creationId xmlns:a16="http://schemas.microsoft.com/office/drawing/2014/main" id="{2E2C590C-27A6-483A-81F7-27C801567D01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0" name="Shape 40">
              <a:extLst>
                <a:ext uri="{FF2B5EF4-FFF2-40B4-BE49-F238E27FC236}">
                  <a16:creationId xmlns:a16="http://schemas.microsoft.com/office/drawing/2014/main" id="{E4ECBB3B-7D94-49A6-9B77-B1E5C5F6DF23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1" name="Shape 653">
              <a:extLst>
                <a:ext uri="{FF2B5EF4-FFF2-40B4-BE49-F238E27FC236}">
                  <a16:creationId xmlns:a16="http://schemas.microsoft.com/office/drawing/2014/main" id="{DAD9557A-931F-467A-A051-461BA6E67185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2" name="Shape 42">
              <a:extLst>
                <a:ext uri="{FF2B5EF4-FFF2-40B4-BE49-F238E27FC236}">
                  <a16:creationId xmlns:a16="http://schemas.microsoft.com/office/drawing/2014/main" id="{551DFC4A-10B7-42B3-8AC3-0A1BF622514C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3" name="Shape 43">
              <a:extLst>
                <a:ext uri="{FF2B5EF4-FFF2-40B4-BE49-F238E27FC236}">
                  <a16:creationId xmlns:a16="http://schemas.microsoft.com/office/drawing/2014/main" id="{B4D9E846-484E-4231-97FC-63CE319F44CF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4" name="Shape 44">
              <a:extLst>
                <a:ext uri="{FF2B5EF4-FFF2-40B4-BE49-F238E27FC236}">
                  <a16:creationId xmlns:a16="http://schemas.microsoft.com/office/drawing/2014/main" id="{4A08024F-8AC4-4F21-9C4E-EA6B3AA6F533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518" y="3223990"/>
            <a:ext cx="8852159" cy="804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0183" y="3236813"/>
            <a:ext cx="7921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ІІ. ПРОБЛЕМНІ ПИТАННЯ СТЯГНЕННЯ ФОНДОМ ШКОДИ ЗАВДАНОЇ ПОВ’ЯЗАНИМИ З БАНКОМ ОСОБАМИ</a:t>
            </a:r>
          </a:p>
        </p:txBody>
      </p:sp>
    </p:spTree>
    <p:extLst>
      <p:ext uri="{BB962C8B-B14F-4D97-AF65-F5344CB8AC3E}">
        <p14:creationId xmlns:p14="http://schemas.microsoft.com/office/powerpoint/2010/main" val="3291900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8" name="Group 644">
            <a:extLst>
              <a:ext uri="{FF2B5EF4-FFF2-40B4-BE49-F238E27FC236}">
                <a16:creationId xmlns:a16="http://schemas.microsoft.com/office/drawing/2014/main" id="{63C271B1-FBF5-4A2E-AE06-E3ECB0CB5651}"/>
              </a:ext>
            </a:extLst>
          </p:cNvPr>
          <p:cNvGrpSpPr/>
          <p:nvPr/>
        </p:nvGrpSpPr>
        <p:grpSpPr>
          <a:xfrm>
            <a:off x="0" y="-1"/>
            <a:ext cx="3397567" cy="935248"/>
            <a:chOff x="0" y="0"/>
            <a:chExt cx="2976282" cy="759377"/>
          </a:xfrm>
        </p:grpSpPr>
        <p:sp>
          <p:nvSpPr>
            <p:cNvPr id="30" name="Shape 6">
              <a:extLst>
                <a:ext uri="{FF2B5EF4-FFF2-40B4-BE49-F238E27FC236}">
                  <a16:creationId xmlns:a16="http://schemas.microsoft.com/office/drawing/2014/main" id="{3D3FD89A-0363-4F60-9CB7-F7D2B5145FF6}"/>
                </a:ext>
              </a:extLst>
            </p:cNvPr>
            <p:cNvSpPr/>
            <p:nvPr/>
          </p:nvSpPr>
          <p:spPr>
            <a:xfrm>
              <a:off x="0" y="0"/>
              <a:ext cx="2856776" cy="759371"/>
            </a:xfrm>
            <a:custGeom>
              <a:avLst/>
              <a:gdLst/>
              <a:ahLst/>
              <a:cxnLst/>
              <a:rect l="0" t="0" r="0" b="0"/>
              <a:pathLst>
                <a:path w="2856776" h="759371">
                  <a:moveTo>
                    <a:pt x="0" y="0"/>
                  </a:moveTo>
                  <a:lnTo>
                    <a:pt x="2856776" y="0"/>
                  </a:lnTo>
                  <a:lnTo>
                    <a:pt x="2598877" y="759371"/>
                  </a:lnTo>
                  <a:lnTo>
                    <a:pt x="0" y="75937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A3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2" name="Shape 7">
              <a:extLst>
                <a:ext uri="{FF2B5EF4-FFF2-40B4-BE49-F238E27FC236}">
                  <a16:creationId xmlns:a16="http://schemas.microsoft.com/office/drawing/2014/main" id="{BB78BFB6-6FD1-4D47-9DF0-064B4960308F}"/>
                </a:ext>
              </a:extLst>
            </p:cNvPr>
            <p:cNvSpPr/>
            <p:nvPr/>
          </p:nvSpPr>
          <p:spPr>
            <a:xfrm>
              <a:off x="2657817" y="6"/>
              <a:ext cx="318465" cy="759371"/>
            </a:xfrm>
            <a:custGeom>
              <a:avLst/>
              <a:gdLst/>
              <a:ahLst/>
              <a:cxnLst/>
              <a:rect l="0" t="0" r="0" b="0"/>
              <a:pathLst>
                <a:path w="318465" h="759371">
                  <a:moveTo>
                    <a:pt x="257899" y="0"/>
                  </a:moveTo>
                  <a:lnTo>
                    <a:pt x="318465" y="0"/>
                  </a:lnTo>
                  <a:lnTo>
                    <a:pt x="60566" y="759371"/>
                  </a:lnTo>
                  <a:lnTo>
                    <a:pt x="0" y="759371"/>
                  </a:lnTo>
                  <a:lnTo>
                    <a:pt x="25789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4" name="Shape 10">
              <a:extLst>
                <a:ext uri="{FF2B5EF4-FFF2-40B4-BE49-F238E27FC236}">
                  <a16:creationId xmlns:a16="http://schemas.microsoft.com/office/drawing/2014/main" id="{DD77DE2B-5D40-4F0D-81B6-C60A53792196}"/>
                </a:ext>
              </a:extLst>
            </p:cNvPr>
            <p:cNvSpPr/>
            <p:nvPr/>
          </p:nvSpPr>
          <p:spPr>
            <a:xfrm>
              <a:off x="669087" y="166545"/>
              <a:ext cx="183566" cy="207467"/>
            </a:xfrm>
            <a:custGeom>
              <a:avLst/>
              <a:gdLst/>
              <a:ahLst/>
              <a:cxnLst/>
              <a:rect l="0" t="0" r="0" b="0"/>
              <a:pathLst>
                <a:path w="183566" h="207467">
                  <a:moveTo>
                    <a:pt x="107810" y="0"/>
                  </a:moveTo>
                  <a:cubicBezTo>
                    <a:pt x="123355" y="0"/>
                    <a:pt x="137630" y="2489"/>
                    <a:pt x="150647" y="7442"/>
                  </a:cubicBezTo>
                  <a:cubicBezTo>
                    <a:pt x="163652" y="12408"/>
                    <a:pt x="174638" y="19723"/>
                    <a:pt x="183566" y="29451"/>
                  </a:cubicBezTo>
                  <a:lnTo>
                    <a:pt x="170167" y="43142"/>
                  </a:lnTo>
                  <a:cubicBezTo>
                    <a:pt x="154038" y="27203"/>
                    <a:pt x="133553" y="19228"/>
                    <a:pt x="108687" y="19228"/>
                  </a:cubicBezTo>
                  <a:cubicBezTo>
                    <a:pt x="92164" y="19228"/>
                    <a:pt x="77254" y="22885"/>
                    <a:pt x="63957" y="30163"/>
                  </a:cubicBezTo>
                  <a:cubicBezTo>
                    <a:pt x="50648" y="37440"/>
                    <a:pt x="40208" y="47549"/>
                    <a:pt x="32626" y="60465"/>
                  </a:cubicBezTo>
                  <a:cubicBezTo>
                    <a:pt x="25044" y="73393"/>
                    <a:pt x="21260" y="87808"/>
                    <a:pt x="21260" y="103746"/>
                  </a:cubicBezTo>
                  <a:cubicBezTo>
                    <a:pt x="21260" y="119672"/>
                    <a:pt x="25044" y="134049"/>
                    <a:pt x="32626" y="146875"/>
                  </a:cubicBezTo>
                  <a:cubicBezTo>
                    <a:pt x="40208" y="159677"/>
                    <a:pt x="50597" y="169786"/>
                    <a:pt x="63818" y="177178"/>
                  </a:cubicBezTo>
                  <a:cubicBezTo>
                    <a:pt x="77026" y="184556"/>
                    <a:pt x="91872" y="188227"/>
                    <a:pt x="108395" y="188227"/>
                  </a:cubicBezTo>
                  <a:cubicBezTo>
                    <a:pt x="129375" y="188227"/>
                    <a:pt x="147155" y="182994"/>
                    <a:pt x="161722" y="172517"/>
                  </a:cubicBezTo>
                  <a:lnTo>
                    <a:pt x="161722" y="103746"/>
                  </a:lnTo>
                  <a:lnTo>
                    <a:pt x="182410" y="103746"/>
                  </a:lnTo>
                  <a:lnTo>
                    <a:pt x="182410" y="181546"/>
                  </a:lnTo>
                  <a:cubicBezTo>
                    <a:pt x="172885" y="189890"/>
                    <a:pt x="161607" y="196317"/>
                    <a:pt x="148603" y="200774"/>
                  </a:cubicBezTo>
                  <a:cubicBezTo>
                    <a:pt x="135585" y="205232"/>
                    <a:pt x="121895" y="207467"/>
                    <a:pt x="107506" y="207467"/>
                  </a:cubicBezTo>
                  <a:cubicBezTo>
                    <a:pt x="87122" y="207467"/>
                    <a:pt x="68771" y="203010"/>
                    <a:pt x="52451" y="194069"/>
                  </a:cubicBezTo>
                  <a:cubicBezTo>
                    <a:pt x="36119" y="185153"/>
                    <a:pt x="23304" y="172745"/>
                    <a:pt x="13983" y="156934"/>
                  </a:cubicBezTo>
                  <a:cubicBezTo>
                    <a:pt x="4661" y="141084"/>
                    <a:pt x="0" y="123355"/>
                    <a:pt x="0" y="103746"/>
                  </a:cubicBezTo>
                  <a:cubicBezTo>
                    <a:pt x="0" y="84138"/>
                    <a:pt x="4661" y="66396"/>
                    <a:pt x="13983" y="50559"/>
                  </a:cubicBezTo>
                  <a:cubicBezTo>
                    <a:pt x="23304" y="34735"/>
                    <a:pt x="36119" y="22365"/>
                    <a:pt x="52451" y="13424"/>
                  </a:cubicBezTo>
                  <a:cubicBezTo>
                    <a:pt x="68771" y="4483"/>
                    <a:pt x="87211" y="0"/>
                    <a:pt x="10781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6" name="Shape 11">
              <a:extLst>
                <a:ext uri="{FF2B5EF4-FFF2-40B4-BE49-F238E27FC236}">
                  <a16:creationId xmlns:a16="http://schemas.microsoft.com/office/drawing/2014/main" id="{4EB05678-BE48-4C9B-93A3-47CE2A0DADC9}"/>
                </a:ext>
              </a:extLst>
            </p:cNvPr>
            <p:cNvSpPr/>
            <p:nvPr/>
          </p:nvSpPr>
          <p:spPr>
            <a:xfrm>
              <a:off x="903055" y="166587"/>
              <a:ext cx="106940" cy="207385"/>
            </a:xfrm>
            <a:custGeom>
              <a:avLst/>
              <a:gdLst/>
              <a:ahLst/>
              <a:cxnLst/>
              <a:rect l="0" t="0" r="0" b="0"/>
              <a:pathLst>
                <a:path w="106940" h="207385">
                  <a:moveTo>
                    <a:pt x="106940" y="0"/>
                  </a:moveTo>
                  <a:lnTo>
                    <a:pt x="106940" y="19228"/>
                  </a:lnTo>
                  <a:lnTo>
                    <a:pt x="84177" y="21926"/>
                  </a:lnTo>
                  <a:cubicBezTo>
                    <a:pt x="76867" y="23749"/>
                    <a:pt x="69933" y="26483"/>
                    <a:pt x="63373" y="30127"/>
                  </a:cubicBezTo>
                  <a:cubicBezTo>
                    <a:pt x="50267" y="37405"/>
                    <a:pt x="39967" y="47501"/>
                    <a:pt x="32487" y="60430"/>
                  </a:cubicBezTo>
                  <a:cubicBezTo>
                    <a:pt x="25006" y="73346"/>
                    <a:pt x="21273" y="87773"/>
                    <a:pt x="21273" y="103711"/>
                  </a:cubicBezTo>
                  <a:cubicBezTo>
                    <a:pt x="21273" y="119637"/>
                    <a:pt x="25006" y="134052"/>
                    <a:pt x="32487" y="146980"/>
                  </a:cubicBezTo>
                  <a:cubicBezTo>
                    <a:pt x="39967" y="159896"/>
                    <a:pt x="50267" y="169980"/>
                    <a:pt x="63373" y="177282"/>
                  </a:cubicBezTo>
                  <a:cubicBezTo>
                    <a:pt x="69933" y="180921"/>
                    <a:pt x="76867" y="183648"/>
                    <a:pt x="84177" y="185466"/>
                  </a:cubicBezTo>
                  <a:lnTo>
                    <a:pt x="106940" y="188156"/>
                  </a:lnTo>
                  <a:lnTo>
                    <a:pt x="106940" y="207385"/>
                  </a:lnTo>
                  <a:lnTo>
                    <a:pt x="78349" y="204041"/>
                  </a:lnTo>
                  <a:cubicBezTo>
                    <a:pt x="69193" y="201787"/>
                    <a:pt x="60509" y="198402"/>
                    <a:pt x="52299" y="193881"/>
                  </a:cubicBezTo>
                  <a:cubicBezTo>
                    <a:pt x="35890" y="184852"/>
                    <a:pt x="23063" y="172469"/>
                    <a:pt x="13843" y="156721"/>
                  </a:cubicBezTo>
                  <a:cubicBezTo>
                    <a:pt x="4623" y="141011"/>
                    <a:pt x="0" y="123307"/>
                    <a:pt x="0" y="103711"/>
                  </a:cubicBezTo>
                  <a:cubicBezTo>
                    <a:pt x="0" y="84090"/>
                    <a:pt x="4623" y="66411"/>
                    <a:pt x="13843" y="50676"/>
                  </a:cubicBezTo>
                  <a:cubicBezTo>
                    <a:pt x="23063" y="34941"/>
                    <a:pt x="35890" y="22558"/>
                    <a:pt x="52299" y="13516"/>
                  </a:cubicBezTo>
                  <a:cubicBezTo>
                    <a:pt x="60509" y="9001"/>
                    <a:pt x="69193" y="5613"/>
                    <a:pt x="78349" y="3354"/>
                  </a:cubicBezTo>
                  <a:lnTo>
                    <a:pt x="10694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38" name="Shape 12">
              <a:extLst>
                <a:ext uri="{FF2B5EF4-FFF2-40B4-BE49-F238E27FC236}">
                  <a16:creationId xmlns:a16="http://schemas.microsoft.com/office/drawing/2014/main" id="{8D287419-4579-4185-AF98-ACA32BBD5C29}"/>
                </a:ext>
              </a:extLst>
            </p:cNvPr>
            <p:cNvSpPr/>
            <p:nvPr/>
          </p:nvSpPr>
          <p:spPr>
            <a:xfrm>
              <a:off x="1009995" y="166552"/>
              <a:ext cx="107233" cy="207454"/>
            </a:xfrm>
            <a:custGeom>
              <a:avLst/>
              <a:gdLst/>
              <a:ahLst/>
              <a:cxnLst/>
              <a:rect l="0" t="0" r="0" b="0"/>
              <a:pathLst>
                <a:path w="107233" h="207454">
                  <a:moveTo>
                    <a:pt x="298" y="0"/>
                  </a:moveTo>
                  <a:cubicBezTo>
                    <a:pt x="20491" y="0"/>
                    <a:pt x="38703" y="4483"/>
                    <a:pt x="54921" y="13411"/>
                  </a:cubicBezTo>
                  <a:cubicBezTo>
                    <a:pt x="71152" y="22352"/>
                    <a:pt x="83915" y="34734"/>
                    <a:pt x="93250" y="50546"/>
                  </a:cubicBezTo>
                  <a:cubicBezTo>
                    <a:pt x="102572" y="66396"/>
                    <a:pt x="107233" y="84125"/>
                    <a:pt x="107233" y="103746"/>
                  </a:cubicBezTo>
                  <a:cubicBezTo>
                    <a:pt x="107233" y="123342"/>
                    <a:pt x="102572" y="141084"/>
                    <a:pt x="93250" y="156934"/>
                  </a:cubicBezTo>
                  <a:cubicBezTo>
                    <a:pt x="83915" y="172745"/>
                    <a:pt x="71152" y="185141"/>
                    <a:pt x="54921" y="194056"/>
                  </a:cubicBezTo>
                  <a:cubicBezTo>
                    <a:pt x="38703" y="202997"/>
                    <a:pt x="20491" y="207454"/>
                    <a:pt x="298" y="207454"/>
                  </a:cubicBezTo>
                  <a:lnTo>
                    <a:pt x="0" y="207420"/>
                  </a:lnTo>
                  <a:lnTo>
                    <a:pt x="0" y="188191"/>
                  </a:lnTo>
                  <a:lnTo>
                    <a:pt x="298" y="188227"/>
                  </a:lnTo>
                  <a:cubicBezTo>
                    <a:pt x="16415" y="188227"/>
                    <a:pt x="30982" y="184595"/>
                    <a:pt x="43999" y="177317"/>
                  </a:cubicBezTo>
                  <a:cubicBezTo>
                    <a:pt x="57017" y="170015"/>
                    <a:pt x="67215" y="159931"/>
                    <a:pt x="74593" y="147015"/>
                  </a:cubicBezTo>
                  <a:cubicBezTo>
                    <a:pt x="81972" y="134087"/>
                    <a:pt x="85668" y="119672"/>
                    <a:pt x="85668" y="103746"/>
                  </a:cubicBezTo>
                  <a:cubicBezTo>
                    <a:pt x="85668" y="87808"/>
                    <a:pt x="81972" y="73381"/>
                    <a:pt x="74593" y="60465"/>
                  </a:cubicBezTo>
                  <a:cubicBezTo>
                    <a:pt x="67215" y="47536"/>
                    <a:pt x="57017" y="37440"/>
                    <a:pt x="43999" y="30163"/>
                  </a:cubicBezTo>
                  <a:cubicBezTo>
                    <a:pt x="30982" y="22873"/>
                    <a:pt x="16415" y="19228"/>
                    <a:pt x="298" y="19228"/>
                  </a:cubicBezTo>
                  <a:lnTo>
                    <a:pt x="0" y="19263"/>
                  </a:lnTo>
                  <a:lnTo>
                    <a:pt x="0" y="35"/>
                  </a:lnTo>
                  <a:lnTo>
                    <a:pt x="29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0" name="Shape 13">
              <a:extLst>
                <a:ext uri="{FF2B5EF4-FFF2-40B4-BE49-F238E27FC236}">
                  <a16:creationId xmlns:a16="http://schemas.microsoft.com/office/drawing/2014/main" id="{A1B81010-C7B9-4837-89C0-D1264D6F32B7}"/>
                </a:ext>
              </a:extLst>
            </p:cNvPr>
            <p:cNvSpPr/>
            <p:nvPr/>
          </p:nvSpPr>
          <p:spPr>
            <a:xfrm>
              <a:off x="1174345" y="168299"/>
              <a:ext cx="79832" cy="203975"/>
            </a:xfrm>
            <a:custGeom>
              <a:avLst/>
              <a:gdLst/>
              <a:ahLst/>
              <a:cxnLst/>
              <a:rect l="0" t="0" r="0" b="0"/>
              <a:pathLst>
                <a:path w="79832" h="203975">
                  <a:moveTo>
                    <a:pt x="0" y="0"/>
                  </a:moveTo>
                  <a:lnTo>
                    <a:pt x="76340" y="0"/>
                  </a:lnTo>
                  <a:lnTo>
                    <a:pt x="79832" y="468"/>
                  </a:lnTo>
                  <a:lnTo>
                    <a:pt x="79832" y="19162"/>
                  </a:lnTo>
                  <a:lnTo>
                    <a:pt x="75755" y="18656"/>
                  </a:lnTo>
                  <a:lnTo>
                    <a:pt x="21552" y="18656"/>
                  </a:lnTo>
                  <a:lnTo>
                    <a:pt x="21552" y="120942"/>
                  </a:lnTo>
                  <a:lnTo>
                    <a:pt x="75755" y="120942"/>
                  </a:lnTo>
                  <a:lnTo>
                    <a:pt x="79832" y="120430"/>
                  </a:lnTo>
                  <a:lnTo>
                    <a:pt x="79832" y="139106"/>
                  </a:lnTo>
                  <a:lnTo>
                    <a:pt x="76340" y="139294"/>
                  </a:lnTo>
                  <a:lnTo>
                    <a:pt x="21552" y="139294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2" name="Shape 14">
              <a:extLst>
                <a:ext uri="{FF2B5EF4-FFF2-40B4-BE49-F238E27FC236}">
                  <a16:creationId xmlns:a16="http://schemas.microsoft.com/office/drawing/2014/main" id="{B61A2959-E922-4B5A-A5E7-BBB7225C505E}"/>
                </a:ext>
              </a:extLst>
            </p:cNvPr>
            <p:cNvSpPr/>
            <p:nvPr/>
          </p:nvSpPr>
          <p:spPr>
            <a:xfrm>
              <a:off x="1254177" y="168767"/>
              <a:ext cx="83058" cy="203507"/>
            </a:xfrm>
            <a:custGeom>
              <a:avLst/>
              <a:gdLst/>
              <a:ahLst/>
              <a:cxnLst/>
              <a:rect l="0" t="0" r="0" b="0"/>
              <a:pathLst>
                <a:path w="83058" h="203507">
                  <a:moveTo>
                    <a:pt x="0" y="0"/>
                  </a:moveTo>
                  <a:lnTo>
                    <a:pt x="31328" y="4193"/>
                  </a:lnTo>
                  <a:cubicBezTo>
                    <a:pt x="41526" y="7302"/>
                    <a:pt x="50317" y="11966"/>
                    <a:pt x="57709" y="18189"/>
                  </a:cubicBezTo>
                  <a:cubicBezTo>
                    <a:pt x="72453" y="30622"/>
                    <a:pt x="79832" y="47716"/>
                    <a:pt x="79832" y="69471"/>
                  </a:cubicBezTo>
                  <a:cubicBezTo>
                    <a:pt x="79832" y="85397"/>
                    <a:pt x="75806" y="98846"/>
                    <a:pt x="67742" y="109819"/>
                  </a:cubicBezTo>
                  <a:cubicBezTo>
                    <a:pt x="59690" y="120805"/>
                    <a:pt x="48184" y="128730"/>
                    <a:pt x="33223" y="133581"/>
                  </a:cubicBezTo>
                  <a:lnTo>
                    <a:pt x="83058" y="203507"/>
                  </a:lnTo>
                  <a:lnTo>
                    <a:pt x="59449" y="203507"/>
                  </a:lnTo>
                  <a:lnTo>
                    <a:pt x="12827" y="137950"/>
                  </a:lnTo>
                  <a:lnTo>
                    <a:pt x="0" y="138639"/>
                  </a:lnTo>
                  <a:lnTo>
                    <a:pt x="0" y="119962"/>
                  </a:lnTo>
                  <a:lnTo>
                    <a:pt x="22660" y="117115"/>
                  </a:lnTo>
                  <a:cubicBezTo>
                    <a:pt x="30381" y="114877"/>
                    <a:pt x="36912" y="111521"/>
                    <a:pt x="42253" y="107051"/>
                  </a:cubicBezTo>
                  <a:cubicBezTo>
                    <a:pt x="52934" y="98135"/>
                    <a:pt x="58280" y="85588"/>
                    <a:pt x="58280" y="69471"/>
                  </a:cubicBezTo>
                  <a:cubicBezTo>
                    <a:pt x="58280" y="52961"/>
                    <a:pt x="52934" y="40299"/>
                    <a:pt x="42253" y="31448"/>
                  </a:cubicBezTo>
                  <a:cubicBezTo>
                    <a:pt x="36912" y="27028"/>
                    <a:pt x="30381" y="23713"/>
                    <a:pt x="22660" y="21503"/>
                  </a:cubicBezTo>
                  <a:lnTo>
                    <a:pt x="0" y="186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4" name="Shape 15">
              <a:extLst>
                <a:ext uri="{FF2B5EF4-FFF2-40B4-BE49-F238E27FC236}">
                  <a16:creationId xmlns:a16="http://schemas.microsoft.com/office/drawing/2014/main" id="{FB4A7797-05BE-4CF9-88F5-F4955F833CFC}"/>
                </a:ext>
              </a:extLst>
            </p:cNvPr>
            <p:cNvSpPr/>
            <p:nvPr/>
          </p:nvSpPr>
          <p:spPr>
            <a:xfrm>
              <a:off x="1393750" y="168297"/>
              <a:ext cx="144234" cy="203975"/>
            </a:xfrm>
            <a:custGeom>
              <a:avLst/>
              <a:gdLst/>
              <a:ahLst/>
              <a:cxnLst/>
              <a:rect l="0" t="0" r="0" b="0"/>
              <a:pathLst>
                <a:path w="144234" h="203975">
                  <a:moveTo>
                    <a:pt x="0" y="0"/>
                  </a:moveTo>
                  <a:lnTo>
                    <a:pt x="139865" y="0"/>
                  </a:lnTo>
                  <a:lnTo>
                    <a:pt x="139865" y="18656"/>
                  </a:lnTo>
                  <a:lnTo>
                    <a:pt x="21552" y="18656"/>
                  </a:lnTo>
                  <a:lnTo>
                    <a:pt x="21552" y="91199"/>
                  </a:lnTo>
                  <a:lnTo>
                    <a:pt x="127038" y="91199"/>
                  </a:lnTo>
                  <a:lnTo>
                    <a:pt x="127038" y="109550"/>
                  </a:lnTo>
                  <a:lnTo>
                    <a:pt x="21552" y="109550"/>
                  </a:lnTo>
                  <a:lnTo>
                    <a:pt x="21552" y="185318"/>
                  </a:lnTo>
                  <a:lnTo>
                    <a:pt x="144234" y="185318"/>
                  </a:lnTo>
                  <a:lnTo>
                    <a:pt x="144234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6" name="Shape 16">
              <a:extLst>
                <a:ext uri="{FF2B5EF4-FFF2-40B4-BE49-F238E27FC236}">
                  <a16:creationId xmlns:a16="http://schemas.microsoft.com/office/drawing/2014/main" id="{F01A7549-9780-480F-A643-3F9A6467F59A}"/>
                </a:ext>
              </a:extLst>
            </p:cNvPr>
            <p:cNvSpPr/>
            <p:nvPr/>
          </p:nvSpPr>
          <p:spPr>
            <a:xfrm>
              <a:off x="1565356" y="168304"/>
              <a:ext cx="164922" cy="203975"/>
            </a:xfrm>
            <a:custGeom>
              <a:avLst/>
              <a:gdLst/>
              <a:ahLst/>
              <a:cxnLst/>
              <a:rect l="0" t="0" r="0" b="0"/>
              <a:pathLst>
                <a:path w="164922" h="203975">
                  <a:moveTo>
                    <a:pt x="0" y="0"/>
                  </a:moveTo>
                  <a:lnTo>
                    <a:pt x="164922" y="0"/>
                  </a:lnTo>
                  <a:lnTo>
                    <a:pt x="164922" y="18656"/>
                  </a:lnTo>
                  <a:lnTo>
                    <a:pt x="93256" y="18656"/>
                  </a:lnTo>
                  <a:lnTo>
                    <a:pt x="93256" y="203975"/>
                  </a:lnTo>
                  <a:lnTo>
                    <a:pt x="71691" y="203975"/>
                  </a:lnTo>
                  <a:lnTo>
                    <a:pt x="71691" y="18656"/>
                  </a:lnTo>
                  <a:lnTo>
                    <a:pt x="0" y="186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7" name="Shape 17">
              <a:extLst>
                <a:ext uri="{FF2B5EF4-FFF2-40B4-BE49-F238E27FC236}">
                  <a16:creationId xmlns:a16="http://schemas.microsoft.com/office/drawing/2014/main" id="{509CFDA8-CBDB-4567-923B-D4D137B76097}"/>
                </a:ext>
              </a:extLst>
            </p:cNvPr>
            <p:cNvSpPr/>
            <p:nvPr/>
          </p:nvSpPr>
          <p:spPr>
            <a:xfrm>
              <a:off x="1750673" y="166543"/>
              <a:ext cx="151816" cy="207467"/>
            </a:xfrm>
            <a:custGeom>
              <a:avLst/>
              <a:gdLst/>
              <a:ahLst/>
              <a:cxnLst/>
              <a:rect l="0" t="0" r="0" b="0"/>
              <a:pathLst>
                <a:path w="151816" h="207467">
                  <a:moveTo>
                    <a:pt x="80124" y="0"/>
                  </a:moveTo>
                  <a:cubicBezTo>
                    <a:pt x="91796" y="0"/>
                    <a:pt x="103200" y="1613"/>
                    <a:pt x="114376" y="4813"/>
                  </a:cubicBezTo>
                  <a:cubicBezTo>
                    <a:pt x="125539" y="8014"/>
                    <a:pt x="135204" y="12446"/>
                    <a:pt x="143358" y="18072"/>
                  </a:cubicBezTo>
                  <a:lnTo>
                    <a:pt x="136080" y="35268"/>
                  </a:lnTo>
                  <a:cubicBezTo>
                    <a:pt x="127533" y="29642"/>
                    <a:pt x="118402" y="25425"/>
                    <a:pt x="108687" y="22606"/>
                  </a:cubicBezTo>
                  <a:cubicBezTo>
                    <a:pt x="98971" y="19774"/>
                    <a:pt x="89459" y="18377"/>
                    <a:pt x="80124" y="18377"/>
                  </a:cubicBezTo>
                  <a:cubicBezTo>
                    <a:pt x="62268" y="18377"/>
                    <a:pt x="48819" y="21819"/>
                    <a:pt x="39789" y="28727"/>
                  </a:cubicBezTo>
                  <a:cubicBezTo>
                    <a:pt x="30747" y="35624"/>
                    <a:pt x="26226" y="44488"/>
                    <a:pt x="26226" y="55372"/>
                  </a:cubicBezTo>
                  <a:cubicBezTo>
                    <a:pt x="26226" y="63525"/>
                    <a:pt x="28715" y="70091"/>
                    <a:pt x="33668" y="75057"/>
                  </a:cubicBezTo>
                  <a:cubicBezTo>
                    <a:pt x="38608" y="79985"/>
                    <a:pt x="44831" y="83782"/>
                    <a:pt x="52311" y="86411"/>
                  </a:cubicBezTo>
                  <a:cubicBezTo>
                    <a:pt x="59779" y="89027"/>
                    <a:pt x="69837" y="91897"/>
                    <a:pt x="82474" y="94996"/>
                  </a:cubicBezTo>
                  <a:cubicBezTo>
                    <a:pt x="97434" y="98692"/>
                    <a:pt x="109512" y="102349"/>
                    <a:pt x="118745" y="105931"/>
                  </a:cubicBezTo>
                  <a:cubicBezTo>
                    <a:pt x="127978" y="109538"/>
                    <a:pt x="135788" y="114960"/>
                    <a:pt x="142202" y="122238"/>
                  </a:cubicBezTo>
                  <a:cubicBezTo>
                    <a:pt x="148615" y="129527"/>
                    <a:pt x="151816" y="139382"/>
                    <a:pt x="151816" y="151816"/>
                  </a:cubicBezTo>
                  <a:cubicBezTo>
                    <a:pt x="151816" y="162128"/>
                    <a:pt x="149047" y="171501"/>
                    <a:pt x="143510" y="179934"/>
                  </a:cubicBezTo>
                  <a:cubicBezTo>
                    <a:pt x="137973" y="188404"/>
                    <a:pt x="129476" y="195085"/>
                    <a:pt x="118008" y="200050"/>
                  </a:cubicBezTo>
                  <a:cubicBezTo>
                    <a:pt x="106553" y="205003"/>
                    <a:pt x="92469" y="207467"/>
                    <a:pt x="75768" y="207467"/>
                  </a:cubicBezTo>
                  <a:cubicBezTo>
                    <a:pt x="60617" y="207467"/>
                    <a:pt x="46088" y="205042"/>
                    <a:pt x="32207" y="200190"/>
                  </a:cubicBezTo>
                  <a:cubicBezTo>
                    <a:pt x="18313" y="195351"/>
                    <a:pt x="7582" y="188925"/>
                    <a:pt x="0" y="180950"/>
                  </a:cubicBezTo>
                  <a:lnTo>
                    <a:pt x="8458" y="164363"/>
                  </a:lnTo>
                  <a:cubicBezTo>
                    <a:pt x="15824" y="171729"/>
                    <a:pt x="25641" y="177698"/>
                    <a:pt x="37884" y="182283"/>
                  </a:cubicBezTo>
                  <a:cubicBezTo>
                    <a:pt x="50127" y="186842"/>
                    <a:pt x="62751" y="189116"/>
                    <a:pt x="75768" y="189116"/>
                  </a:cubicBezTo>
                  <a:cubicBezTo>
                    <a:pt x="94031" y="189116"/>
                    <a:pt x="107721" y="185776"/>
                    <a:pt x="116853" y="179057"/>
                  </a:cubicBezTo>
                  <a:cubicBezTo>
                    <a:pt x="125984" y="172377"/>
                    <a:pt x="130543" y="163678"/>
                    <a:pt x="130543" y="152997"/>
                  </a:cubicBezTo>
                  <a:cubicBezTo>
                    <a:pt x="130543" y="144843"/>
                    <a:pt x="128067" y="138316"/>
                    <a:pt x="123114" y="133464"/>
                  </a:cubicBezTo>
                  <a:cubicBezTo>
                    <a:pt x="118173" y="128626"/>
                    <a:pt x="112090" y="124879"/>
                    <a:pt x="104902" y="122238"/>
                  </a:cubicBezTo>
                  <a:cubicBezTo>
                    <a:pt x="97714" y="119634"/>
                    <a:pt x="87706" y="116764"/>
                    <a:pt x="74892" y="113665"/>
                  </a:cubicBezTo>
                  <a:cubicBezTo>
                    <a:pt x="59550" y="109766"/>
                    <a:pt x="47295" y="106020"/>
                    <a:pt x="38176" y="102438"/>
                  </a:cubicBezTo>
                  <a:cubicBezTo>
                    <a:pt x="29032" y="98844"/>
                    <a:pt x="21222" y="93358"/>
                    <a:pt x="14719" y="85966"/>
                  </a:cubicBezTo>
                  <a:cubicBezTo>
                    <a:pt x="8204" y="78588"/>
                    <a:pt x="4953" y="68580"/>
                    <a:pt x="4953" y="55969"/>
                  </a:cubicBezTo>
                  <a:cubicBezTo>
                    <a:pt x="4953" y="45669"/>
                    <a:pt x="7671" y="36284"/>
                    <a:pt x="13119" y="27838"/>
                  </a:cubicBezTo>
                  <a:cubicBezTo>
                    <a:pt x="18542" y="19406"/>
                    <a:pt x="26911" y="12637"/>
                    <a:pt x="38176" y="7582"/>
                  </a:cubicBezTo>
                  <a:cubicBezTo>
                    <a:pt x="49441" y="2540"/>
                    <a:pt x="63424" y="0"/>
                    <a:pt x="8012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8" name="Shape 18">
              <a:extLst>
                <a:ext uri="{FF2B5EF4-FFF2-40B4-BE49-F238E27FC236}">
                  <a16:creationId xmlns:a16="http://schemas.microsoft.com/office/drawing/2014/main" id="{D41B65DD-714D-4507-B5CC-147FB06BE594}"/>
                </a:ext>
              </a:extLst>
            </p:cNvPr>
            <p:cNvSpPr/>
            <p:nvPr/>
          </p:nvSpPr>
          <p:spPr>
            <a:xfrm>
              <a:off x="1958151" y="168302"/>
              <a:ext cx="172212" cy="203975"/>
            </a:xfrm>
            <a:custGeom>
              <a:avLst/>
              <a:gdLst/>
              <a:ahLst/>
              <a:cxnLst/>
              <a:rect l="0" t="0" r="0" b="0"/>
              <a:pathLst>
                <a:path w="172212" h="203975">
                  <a:moveTo>
                    <a:pt x="0" y="0"/>
                  </a:moveTo>
                  <a:lnTo>
                    <a:pt x="21552" y="0"/>
                  </a:lnTo>
                  <a:lnTo>
                    <a:pt x="21552" y="123254"/>
                  </a:lnTo>
                  <a:lnTo>
                    <a:pt x="141313" y="0"/>
                  </a:lnTo>
                  <a:lnTo>
                    <a:pt x="166091" y="0"/>
                  </a:lnTo>
                  <a:lnTo>
                    <a:pt x="77788" y="92354"/>
                  </a:lnTo>
                  <a:lnTo>
                    <a:pt x="172212" y="203975"/>
                  </a:lnTo>
                  <a:lnTo>
                    <a:pt x="146558" y="203975"/>
                  </a:lnTo>
                  <a:lnTo>
                    <a:pt x="63233" y="108102"/>
                  </a:lnTo>
                  <a:lnTo>
                    <a:pt x="21552" y="150355"/>
                  </a:lnTo>
                  <a:lnTo>
                    <a:pt x="21552" y="203975"/>
                  </a:lnTo>
                  <a:lnTo>
                    <a:pt x="0" y="2039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49" name="Shape 19">
              <a:extLst>
                <a:ext uri="{FF2B5EF4-FFF2-40B4-BE49-F238E27FC236}">
                  <a16:creationId xmlns:a16="http://schemas.microsoft.com/office/drawing/2014/main" id="{874B6D54-D53A-439F-8FC2-1A53F60F3721}"/>
                </a:ext>
              </a:extLst>
            </p:cNvPr>
            <p:cNvSpPr/>
            <p:nvPr/>
          </p:nvSpPr>
          <p:spPr>
            <a:xfrm>
              <a:off x="2127438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0" name="Shape 20">
              <a:extLst>
                <a:ext uri="{FF2B5EF4-FFF2-40B4-BE49-F238E27FC236}">
                  <a16:creationId xmlns:a16="http://schemas.microsoft.com/office/drawing/2014/main" id="{D240AB59-5CE3-48AB-AD44-D92CE86DF5DD}"/>
                </a:ext>
              </a:extLst>
            </p:cNvPr>
            <p:cNvSpPr/>
            <p:nvPr/>
          </p:nvSpPr>
          <p:spPr>
            <a:xfrm>
              <a:off x="2320629" y="168304"/>
              <a:ext cx="184442" cy="203975"/>
            </a:xfrm>
            <a:custGeom>
              <a:avLst/>
              <a:gdLst/>
              <a:ahLst/>
              <a:cxnLst/>
              <a:rect l="0" t="0" r="0" b="0"/>
              <a:pathLst>
                <a:path w="184442" h="203975">
                  <a:moveTo>
                    <a:pt x="0" y="0"/>
                  </a:moveTo>
                  <a:lnTo>
                    <a:pt x="23012" y="0"/>
                  </a:lnTo>
                  <a:lnTo>
                    <a:pt x="92939" y="114503"/>
                  </a:lnTo>
                  <a:lnTo>
                    <a:pt x="162890" y="0"/>
                  </a:lnTo>
                  <a:lnTo>
                    <a:pt x="184442" y="0"/>
                  </a:lnTo>
                  <a:lnTo>
                    <a:pt x="102857" y="133452"/>
                  </a:lnTo>
                  <a:lnTo>
                    <a:pt x="102857" y="203975"/>
                  </a:lnTo>
                  <a:lnTo>
                    <a:pt x="81585" y="203975"/>
                  </a:lnTo>
                  <a:lnTo>
                    <a:pt x="81585" y="13345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6976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1" name="Shape 21">
              <a:extLst>
                <a:ext uri="{FF2B5EF4-FFF2-40B4-BE49-F238E27FC236}">
                  <a16:creationId xmlns:a16="http://schemas.microsoft.com/office/drawing/2014/main" id="{87450E55-E461-4640-B247-553382E2CC6B}"/>
                </a:ext>
              </a:extLst>
            </p:cNvPr>
            <p:cNvSpPr/>
            <p:nvPr/>
          </p:nvSpPr>
          <p:spPr>
            <a:xfrm>
              <a:off x="664040" y="469629"/>
              <a:ext cx="46609" cy="136715"/>
            </a:xfrm>
            <a:custGeom>
              <a:avLst/>
              <a:gdLst/>
              <a:ahLst/>
              <a:cxnLst/>
              <a:rect l="0" t="0" r="0" b="0"/>
              <a:pathLst>
                <a:path w="46609" h="136715">
                  <a:moveTo>
                    <a:pt x="46609" y="0"/>
                  </a:moveTo>
                  <a:lnTo>
                    <a:pt x="46609" y="7592"/>
                  </a:lnTo>
                  <a:lnTo>
                    <a:pt x="32728" y="12116"/>
                  </a:lnTo>
                  <a:cubicBezTo>
                    <a:pt x="28651" y="15811"/>
                    <a:pt x="26607" y="20688"/>
                    <a:pt x="26607" y="26784"/>
                  </a:cubicBezTo>
                  <a:cubicBezTo>
                    <a:pt x="26607" y="31051"/>
                    <a:pt x="27699" y="35153"/>
                    <a:pt x="29908" y="39116"/>
                  </a:cubicBezTo>
                  <a:cubicBezTo>
                    <a:pt x="32106" y="43053"/>
                    <a:pt x="36449" y="48463"/>
                    <a:pt x="42926" y="55334"/>
                  </a:cubicBezTo>
                  <a:lnTo>
                    <a:pt x="46609" y="52999"/>
                  </a:lnTo>
                  <a:lnTo>
                    <a:pt x="46609" y="71757"/>
                  </a:lnTo>
                  <a:lnTo>
                    <a:pt x="40792" y="65621"/>
                  </a:lnTo>
                  <a:cubicBezTo>
                    <a:pt x="28867" y="72618"/>
                    <a:pt x="20676" y="78765"/>
                    <a:pt x="16205" y="84074"/>
                  </a:cubicBezTo>
                  <a:cubicBezTo>
                    <a:pt x="11747" y="89382"/>
                    <a:pt x="9512" y="95339"/>
                    <a:pt x="9512" y="101955"/>
                  </a:cubicBezTo>
                  <a:cubicBezTo>
                    <a:pt x="9512" y="109855"/>
                    <a:pt x="12776" y="116256"/>
                    <a:pt x="19317" y="121183"/>
                  </a:cubicBezTo>
                  <a:cubicBezTo>
                    <a:pt x="25870" y="126098"/>
                    <a:pt x="34303" y="128562"/>
                    <a:pt x="44666" y="128562"/>
                  </a:cubicBezTo>
                  <a:lnTo>
                    <a:pt x="46609" y="128175"/>
                  </a:lnTo>
                  <a:lnTo>
                    <a:pt x="46609" y="136263"/>
                  </a:lnTo>
                  <a:lnTo>
                    <a:pt x="44285" y="136715"/>
                  </a:lnTo>
                  <a:cubicBezTo>
                    <a:pt x="35738" y="136715"/>
                    <a:pt x="28092" y="135293"/>
                    <a:pt x="21361" y="132448"/>
                  </a:cubicBezTo>
                  <a:cubicBezTo>
                    <a:pt x="14618" y="129603"/>
                    <a:pt x="9385" y="125603"/>
                    <a:pt x="5626" y="120408"/>
                  </a:cubicBezTo>
                  <a:cubicBezTo>
                    <a:pt x="1867" y="115240"/>
                    <a:pt x="0" y="109334"/>
                    <a:pt x="0" y="102743"/>
                  </a:cubicBezTo>
                  <a:cubicBezTo>
                    <a:pt x="0" y="94843"/>
                    <a:pt x="2654" y="87604"/>
                    <a:pt x="7963" y="81064"/>
                  </a:cubicBezTo>
                  <a:cubicBezTo>
                    <a:pt x="13259" y="74523"/>
                    <a:pt x="22327" y="67500"/>
                    <a:pt x="35154" y="59982"/>
                  </a:cubicBezTo>
                  <a:lnTo>
                    <a:pt x="34950" y="59601"/>
                  </a:lnTo>
                  <a:cubicBezTo>
                    <a:pt x="28219" y="52603"/>
                    <a:pt x="23622" y="46748"/>
                    <a:pt x="21171" y="42024"/>
                  </a:cubicBezTo>
                  <a:cubicBezTo>
                    <a:pt x="18707" y="37287"/>
                    <a:pt x="17475" y="32220"/>
                    <a:pt x="17475" y="26784"/>
                  </a:cubicBezTo>
                  <a:cubicBezTo>
                    <a:pt x="17475" y="18364"/>
                    <a:pt x="20383" y="11633"/>
                    <a:pt x="26213" y="6578"/>
                  </a:cubicBezTo>
                  <a:lnTo>
                    <a:pt x="466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2" name="Shape 22">
              <a:extLst>
                <a:ext uri="{FF2B5EF4-FFF2-40B4-BE49-F238E27FC236}">
                  <a16:creationId xmlns:a16="http://schemas.microsoft.com/office/drawing/2014/main" id="{D985FF8D-B806-4C1B-B6E5-F7DA529D10D4}"/>
                </a:ext>
              </a:extLst>
            </p:cNvPr>
            <p:cNvSpPr/>
            <p:nvPr/>
          </p:nvSpPr>
          <p:spPr>
            <a:xfrm>
              <a:off x="710649" y="468626"/>
              <a:ext cx="68377" cy="138697"/>
            </a:xfrm>
            <a:custGeom>
              <a:avLst/>
              <a:gdLst/>
              <a:ahLst/>
              <a:cxnLst/>
              <a:rect l="0" t="0" r="0" b="0"/>
              <a:pathLst>
                <a:path w="68377" h="138697">
                  <a:moveTo>
                    <a:pt x="3111" y="0"/>
                  </a:moveTo>
                  <a:cubicBezTo>
                    <a:pt x="12306" y="0"/>
                    <a:pt x="19583" y="2299"/>
                    <a:pt x="24955" y="6896"/>
                  </a:cubicBezTo>
                  <a:cubicBezTo>
                    <a:pt x="30340" y="11506"/>
                    <a:pt x="33033" y="17805"/>
                    <a:pt x="33033" y="25844"/>
                  </a:cubicBezTo>
                  <a:cubicBezTo>
                    <a:pt x="33033" y="32575"/>
                    <a:pt x="30721" y="38621"/>
                    <a:pt x="26137" y="44005"/>
                  </a:cubicBezTo>
                  <a:cubicBezTo>
                    <a:pt x="21539" y="49365"/>
                    <a:pt x="13475" y="55435"/>
                    <a:pt x="1943" y="62166"/>
                  </a:cubicBezTo>
                  <a:lnTo>
                    <a:pt x="42151" y="104711"/>
                  </a:lnTo>
                  <a:cubicBezTo>
                    <a:pt x="46558" y="96939"/>
                    <a:pt x="49797" y="87744"/>
                    <a:pt x="51879" y="77114"/>
                  </a:cubicBezTo>
                  <a:lnTo>
                    <a:pt x="59830" y="79654"/>
                  </a:lnTo>
                  <a:cubicBezTo>
                    <a:pt x="57252" y="92215"/>
                    <a:pt x="53365" y="102629"/>
                    <a:pt x="48171" y="110922"/>
                  </a:cubicBezTo>
                  <a:lnTo>
                    <a:pt x="68377" y="132296"/>
                  </a:lnTo>
                  <a:lnTo>
                    <a:pt x="62560" y="138697"/>
                  </a:lnTo>
                  <a:lnTo>
                    <a:pt x="42939" y="118110"/>
                  </a:lnTo>
                  <a:cubicBezTo>
                    <a:pt x="37363" y="124587"/>
                    <a:pt x="30759" y="129477"/>
                    <a:pt x="23127" y="132766"/>
                  </a:cubicBezTo>
                  <a:lnTo>
                    <a:pt x="0" y="137266"/>
                  </a:lnTo>
                  <a:lnTo>
                    <a:pt x="0" y="129179"/>
                  </a:lnTo>
                  <a:lnTo>
                    <a:pt x="20249" y="125152"/>
                  </a:lnTo>
                  <a:cubicBezTo>
                    <a:pt x="26756" y="122209"/>
                    <a:pt x="32372" y="117792"/>
                    <a:pt x="37097" y="111900"/>
                  </a:cubicBezTo>
                  <a:lnTo>
                    <a:pt x="0" y="72761"/>
                  </a:lnTo>
                  <a:lnTo>
                    <a:pt x="0" y="54003"/>
                  </a:lnTo>
                  <a:lnTo>
                    <a:pt x="9915" y="47719"/>
                  </a:lnTo>
                  <a:cubicBezTo>
                    <a:pt x="13608" y="45079"/>
                    <a:pt x="16459" y="42672"/>
                    <a:pt x="18466" y="40500"/>
                  </a:cubicBezTo>
                  <a:cubicBezTo>
                    <a:pt x="22466" y="36157"/>
                    <a:pt x="24486" y="31344"/>
                    <a:pt x="24486" y="26035"/>
                  </a:cubicBezTo>
                  <a:cubicBezTo>
                    <a:pt x="24486" y="20345"/>
                    <a:pt x="22606" y="15837"/>
                    <a:pt x="18847" y="12522"/>
                  </a:cubicBezTo>
                  <a:cubicBezTo>
                    <a:pt x="15088" y="9220"/>
                    <a:pt x="9842" y="7582"/>
                    <a:pt x="3111" y="7582"/>
                  </a:cubicBezTo>
                  <a:lnTo>
                    <a:pt x="0" y="8596"/>
                  </a:lnTo>
                  <a:lnTo>
                    <a:pt x="0" y="1004"/>
                  </a:lnTo>
                  <a:lnTo>
                    <a:pt x="3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3" name="Shape 23">
              <a:extLst>
                <a:ext uri="{FF2B5EF4-FFF2-40B4-BE49-F238E27FC236}">
                  <a16:creationId xmlns:a16="http://schemas.microsoft.com/office/drawing/2014/main" id="{DFD398E0-E310-42B6-8B1D-4400BB61A20B}"/>
                </a:ext>
              </a:extLst>
            </p:cNvPr>
            <p:cNvSpPr/>
            <p:nvPr/>
          </p:nvSpPr>
          <p:spPr>
            <a:xfrm>
              <a:off x="887035" y="469404"/>
              <a:ext cx="51676" cy="135979"/>
            </a:xfrm>
            <a:custGeom>
              <a:avLst/>
              <a:gdLst/>
              <a:ahLst/>
              <a:cxnLst/>
              <a:rect l="0" t="0" r="0" b="0"/>
              <a:pathLst>
                <a:path w="51676" h="135979">
                  <a:moveTo>
                    <a:pt x="0" y="0"/>
                  </a:moveTo>
                  <a:lnTo>
                    <a:pt x="48755" y="0"/>
                  </a:lnTo>
                  <a:lnTo>
                    <a:pt x="51676" y="388"/>
                  </a:lnTo>
                  <a:lnTo>
                    <a:pt x="51676" y="9306"/>
                  </a:lnTo>
                  <a:lnTo>
                    <a:pt x="48755" y="8941"/>
                  </a:lnTo>
                  <a:lnTo>
                    <a:pt x="9906" y="8941"/>
                  </a:lnTo>
                  <a:lnTo>
                    <a:pt x="9906" y="82550"/>
                  </a:lnTo>
                  <a:lnTo>
                    <a:pt x="48755" y="82550"/>
                  </a:lnTo>
                  <a:lnTo>
                    <a:pt x="51676" y="82188"/>
                  </a:lnTo>
                  <a:lnTo>
                    <a:pt x="51676" y="91104"/>
                  </a:lnTo>
                  <a:lnTo>
                    <a:pt x="48755" y="91491"/>
                  </a:lnTo>
                  <a:lnTo>
                    <a:pt x="9906" y="91491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4" name="Shape 24">
              <a:extLst>
                <a:ext uri="{FF2B5EF4-FFF2-40B4-BE49-F238E27FC236}">
                  <a16:creationId xmlns:a16="http://schemas.microsoft.com/office/drawing/2014/main" id="{85CA5157-0487-408D-ABC4-6BB35AF9DE58}"/>
                </a:ext>
              </a:extLst>
            </p:cNvPr>
            <p:cNvSpPr/>
            <p:nvPr/>
          </p:nvSpPr>
          <p:spPr>
            <a:xfrm>
              <a:off x="938712" y="469792"/>
              <a:ext cx="51867" cy="90716"/>
            </a:xfrm>
            <a:custGeom>
              <a:avLst/>
              <a:gdLst/>
              <a:ahLst/>
              <a:cxnLst/>
              <a:rect l="0" t="0" r="0" b="0"/>
              <a:pathLst>
                <a:path w="51867" h="90716">
                  <a:moveTo>
                    <a:pt x="0" y="0"/>
                  </a:moveTo>
                  <a:lnTo>
                    <a:pt x="19961" y="2649"/>
                  </a:lnTo>
                  <a:cubicBezTo>
                    <a:pt x="26667" y="4673"/>
                    <a:pt x="32449" y="7709"/>
                    <a:pt x="37300" y="11754"/>
                  </a:cubicBezTo>
                  <a:cubicBezTo>
                    <a:pt x="47003" y="19843"/>
                    <a:pt x="51867" y="31083"/>
                    <a:pt x="51867" y="45447"/>
                  </a:cubicBezTo>
                  <a:cubicBezTo>
                    <a:pt x="51867" y="59696"/>
                    <a:pt x="47003" y="70872"/>
                    <a:pt x="37300" y="78962"/>
                  </a:cubicBezTo>
                  <a:cubicBezTo>
                    <a:pt x="32449" y="83013"/>
                    <a:pt x="26667" y="86049"/>
                    <a:pt x="19961" y="88071"/>
                  </a:cubicBezTo>
                  <a:lnTo>
                    <a:pt x="0" y="90716"/>
                  </a:lnTo>
                  <a:lnTo>
                    <a:pt x="0" y="81801"/>
                  </a:lnTo>
                  <a:lnTo>
                    <a:pt x="16262" y="79787"/>
                  </a:lnTo>
                  <a:cubicBezTo>
                    <a:pt x="21800" y="78203"/>
                    <a:pt x="26479" y="75825"/>
                    <a:pt x="30302" y="72650"/>
                  </a:cubicBezTo>
                  <a:cubicBezTo>
                    <a:pt x="37948" y="66313"/>
                    <a:pt x="41770" y="57232"/>
                    <a:pt x="41770" y="45447"/>
                  </a:cubicBezTo>
                  <a:cubicBezTo>
                    <a:pt x="41770" y="33661"/>
                    <a:pt x="37948" y="24580"/>
                    <a:pt x="30302" y="18154"/>
                  </a:cubicBezTo>
                  <a:cubicBezTo>
                    <a:pt x="26479" y="14954"/>
                    <a:pt x="21800" y="12554"/>
                    <a:pt x="16262" y="10953"/>
                  </a:cubicBezTo>
                  <a:lnTo>
                    <a:pt x="0" y="891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5" name="Shape 25">
              <a:extLst>
                <a:ext uri="{FF2B5EF4-FFF2-40B4-BE49-F238E27FC236}">
                  <a16:creationId xmlns:a16="http://schemas.microsoft.com/office/drawing/2014/main" id="{3592D660-5743-4657-A433-B3D054613DD3}"/>
                </a:ext>
              </a:extLst>
            </p:cNvPr>
            <p:cNvSpPr/>
            <p:nvPr/>
          </p:nvSpPr>
          <p:spPr>
            <a:xfrm>
              <a:off x="1076630" y="469401"/>
              <a:ext cx="67513" cy="135979"/>
            </a:xfrm>
            <a:custGeom>
              <a:avLst/>
              <a:gdLst/>
              <a:ahLst/>
              <a:cxnLst/>
              <a:rect l="0" t="0" r="0" b="0"/>
              <a:pathLst>
                <a:path w="67513" h="135979">
                  <a:moveTo>
                    <a:pt x="62560" y="0"/>
                  </a:moveTo>
                  <a:lnTo>
                    <a:pt x="67513" y="0"/>
                  </a:lnTo>
                  <a:lnTo>
                    <a:pt x="67513" y="11107"/>
                  </a:lnTo>
                  <a:lnTo>
                    <a:pt x="67412" y="10884"/>
                  </a:lnTo>
                  <a:lnTo>
                    <a:pt x="31864" y="89357"/>
                  </a:lnTo>
                  <a:lnTo>
                    <a:pt x="67513" y="89357"/>
                  </a:lnTo>
                  <a:lnTo>
                    <a:pt x="67513" y="97701"/>
                  </a:lnTo>
                  <a:lnTo>
                    <a:pt x="27978" y="97701"/>
                  </a:lnTo>
                  <a:lnTo>
                    <a:pt x="10693" y="135979"/>
                  </a:lnTo>
                  <a:lnTo>
                    <a:pt x="0" y="135979"/>
                  </a:lnTo>
                  <a:lnTo>
                    <a:pt x="625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6" name="Shape 26">
              <a:extLst>
                <a:ext uri="{FF2B5EF4-FFF2-40B4-BE49-F238E27FC236}">
                  <a16:creationId xmlns:a16="http://schemas.microsoft.com/office/drawing/2014/main" id="{3B6A0A7A-6BCD-49D7-B8DD-28D4C82DBC23}"/>
                </a:ext>
              </a:extLst>
            </p:cNvPr>
            <p:cNvSpPr/>
            <p:nvPr/>
          </p:nvSpPr>
          <p:spPr>
            <a:xfrm>
              <a:off x="1144143" y="469401"/>
              <a:ext cx="67501" cy="135979"/>
            </a:xfrm>
            <a:custGeom>
              <a:avLst/>
              <a:gdLst/>
              <a:ahLst/>
              <a:cxnLst/>
              <a:rect l="0" t="0" r="0" b="0"/>
              <a:pathLst>
                <a:path w="67501" h="135979">
                  <a:moveTo>
                    <a:pt x="0" y="0"/>
                  </a:moveTo>
                  <a:lnTo>
                    <a:pt x="4953" y="0"/>
                  </a:lnTo>
                  <a:lnTo>
                    <a:pt x="67501" y="135979"/>
                  </a:lnTo>
                  <a:lnTo>
                    <a:pt x="56820" y="135979"/>
                  </a:lnTo>
                  <a:lnTo>
                    <a:pt x="39332" y="97701"/>
                  </a:lnTo>
                  <a:lnTo>
                    <a:pt x="0" y="97701"/>
                  </a:lnTo>
                  <a:lnTo>
                    <a:pt x="0" y="89357"/>
                  </a:lnTo>
                  <a:lnTo>
                    <a:pt x="35649" y="89357"/>
                  </a:lnTo>
                  <a:lnTo>
                    <a:pt x="0" y="1110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7" name="Shape 27">
              <a:extLst>
                <a:ext uri="{FF2B5EF4-FFF2-40B4-BE49-F238E27FC236}">
                  <a16:creationId xmlns:a16="http://schemas.microsoft.com/office/drawing/2014/main" id="{F825BC4D-9BD4-4AA9-AFA0-963F60243B38}"/>
                </a:ext>
              </a:extLst>
            </p:cNvPr>
            <p:cNvSpPr/>
            <p:nvPr/>
          </p:nvSpPr>
          <p:spPr>
            <a:xfrm>
              <a:off x="131847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8" name="Shape 28">
              <a:extLst>
                <a:ext uri="{FF2B5EF4-FFF2-40B4-BE49-F238E27FC236}">
                  <a16:creationId xmlns:a16="http://schemas.microsoft.com/office/drawing/2014/main" id="{664F92BF-D119-4AE7-A715-81D3E6C757EF}"/>
                </a:ext>
              </a:extLst>
            </p:cNvPr>
            <p:cNvSpPr/>
            <p:nvPr/>
          </p:nvSpPr>
          <p:spPr>
            <a:xfrm>
              <a:off x="137014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17" y="65233"/>
                    <a:pt x="43605" y="72561"/>
                  </a:cubicBezTo>
                  <a:cubicBezTo>
                    <a:pt x="38106" y="79889"/>
                    <a:pt x="30232" y="85033"/>
                    <a:pt x="20022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59" name="Shape 29">
              <a:extLst>
                <a:ext uri="{FF2B5EF4-FFF2-40B4-BE49-F238E27FC236}">
                  <a16:creationId xmlns:a16="http://schemas.microsoft.com/office/drawing/2014/main" id="{28C793AE-E81C-4D04-8ED0-990A08DA806D}"/>
                </a:ext>
              </a:extLst>
            </p:cNvPr>
            <p:cNvSpPr/>
            <p:nvPr/>
          </p:nvSpPr>
          <p:spPr>
            <a:xfrm>
              <a:off x="1515647" y="469406"/>
              <a:ext cx="107810" cy="135966"/>
            </a:xfrm>
            <a:custGeom>
              <a:avLst/>
              <a:gdLst/>
              <a:ahLst/>
              <a:cxnLst/>
              <a:rect l="0" t="0" r="0" b="0"/>
              <a:pathLst>
                <a:path w="107810" h="135966">
                  <a:moveTo>
                    <a:pt x="0" y="0"/>
                  </a:moveTo>
                  <a:lnTo>
                    <a:pt x="107810" y="0"/>
                  </a:lnTo>
                  <a:lnTo>
                    <a:pt x="107810" y="8941"/>
                  </a:lnTo>
                  <a:lnTo>
                    <a:pt x="58852" y="8941"/>
                  </a:lnTo>
                  <a:lnTo>
                    <a:pt x="58852" y="135966"/>
                  </a:lnTo>
                  <a:lnTo>
                    <a:pt x="48946" y="135966"/>
                  </a:lnTo>
                  <a:lnTo>
                    <a:pt x="48946" y="8941"/>
                  </a:lnTo>
                  <a:lnTo>
                    <a:pt x="0" y="8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0" name="Shape 30">
              <a:extLst>
                <a:ext uri="{FF2B5EF4-FFF2-40B4-BE49-F238E27FC236}">
                  <a16:creationId xmlns:a16="http://schemas.microsoft.com/office/drawing/2014/main" id="{4464B811-52D0-43DA-85BE-D84F7C6A7036}"/>
                </a:ext>
              </a:extLst>
            </p:cNvPr>
            <p:cNvSpPr/>
            <p:nvPr/>
          </p:nvSpPr>
          <p:spPr>
            <a:xfrm>
              <a:off x="1730093" y="469405"/>
              <a:ext cx="110731" cy="135979"/>
            </a:xfrm>
            <a:custGeom>
              <a:avLst/>
              <a:gdLst/>
              <a:ahLst/>
              <a:cxnLst/>
              <a:rect l="0" t="0" r="0" b="0"/>
              <a:pathLst>
                <a:path w="110731" h="135979">
                  <a:moveTo>
                    <a:pt x="0" y="0"/>
                  </a:moveTo>
                  <a:lnTo>
                    <a:pt x="8344" y="0"/>
                  </a:lnTo>
                  <a:lnTo>
                    <a:pt x="100812" y="118110"/>
                  </a:lnTo>
                  <a:lnTo>
                    <a:pt x="100812" y="0"/>
                  </a:lnTo>
                  <a:lnTo>
                    <a:pt x="110731" y="0"/>
                  </a:lnTo>
                  <a:lnTo>
                    <a:pt x="110731" y="135979"/>
                  </a:lnTo>
                  <a:lnTo>
                    <a:pt x="102565" y="135979"/>
                  </a:lnTo>
                  <a:lnTo>
                    <a:pt x="9906" y="17882"/>
                  </a:lnTo>
                  <a:lnTo>
                    <a:pt x="9906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1" name="Shape 31">
              <a:extLst>
                <a:ext uri="{FF2B5EF4-FFF2-40B4-BE49-F238E27FC236}">
                  <a16:creationId xmlns:a16="http://schemas.microsoft.com/office/drawing/2014/main" id="{7136741D-AD68-481A-BFCF-240E11F04446}"/>
                </a:ext>
              </a:extLst>
            </p:cNvPr>
            <p:cNvSpPr/>
            <p:nvPr/>
          </p:nvSpPr>
          <p:spPr>
            <a:xfrm>
              <a:off x="1970394" y="469411"/>
              <a:ext cx="93815" cy="135966"/>
            </a:xfrm>
            <a:custGeom>
              <a:avLst/>
              <a:gdLst/>
              <a:ahLst/>
              <a:cxnLst/>
              <a:rect l="0" t="0" r="0" b="0"/>
              <a:pathLst>
                <a:path w="93815" h="135966">
                  <a:moveTo>
                    <a:pt x="0" y="0"/>
                  </a:moveTo>
                  <a:lnTo>
                    <a:pt x="90906" y="0"/>
                  </a:lnTo>
                  <a:lnTo>
                    <a:pt x="90906" y="8941"/>
                  </a:lnTo>
                  <a:lnTo>
                    <a:pt x="9893" y="8941"/>
                  </a:lnTo>
                  <a:lnTo>
                    <a:pt x="9893" y="62547"/>
                  </a:lnTo>
                  <a:lnTo>
                    <a:pt x="82360" y="62547"/>
                  </a:lnTo>
                  <a:lnTo>
                    <a:pt x="82360" y="71272"/>
                  </a:lnTo>
                  <a:lnTo>
                    <a:pt x="9893" y="71272"/>
                  </a:lnTo>
                  <a:lnTo>
                    <a:pt x="9893" y="127025"/>
                  </a:lnTo>
                  <a:lnTo>
                    <a:pt x="93815" y="127025"/>
                  </a:lnTo>
                  <a:lnTo>
                    <a:pt x="93815" y="135966"/>
                  </a:lnTo>
                  <a:lnTo>
                    <a:pt x="0" y="1359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2" name="Shape 32">
              <a:extLst>
                <a:ext uri="{FF2B5EF4-FFF2-40B4-BE49-F238E27FC236}">
                  <a16:creationId xmlns:a16="http://schemas.microsoft.com/office/drawing/2014/main" id="{0B0545A8-1B97-403D-B9C2-CC3CD81BAF3A}"/>
                </a:ext>
              </a:extLst>
            </p:cNvPr>
            <p:cNvSpPr/>
            <p:nvPr/>
          </p:nvSpPr>
          <p:spPr>
            <a:xfrm>
              <a:off x="2182513" y="469400"/>
              <a:ext cx="51670" cy="135979"/>
            </a:xfrm>
            <a:custGeom>
              <a:avLst/>
              <a:gdLst/>
              <a:ahLst/>
              <a:cxnLst/>
              <a:rect l="0" t="0" r="0" b="0"/>
              <a:pathLst>
                <a:path w="51670" h="135979">
                  <a:moveTo>
                    <a:pt x="0" y="0"/>
                  </a:moveTo>
                  <a:lnTo>
                    <a:pt x="48755" y="0"/>
                  </a:lnTo>
                  <a:lnTo>
                    <a:pt x="51670" y="387"/>
                  </a:lnTo>
                  <a:lnTo>
                    <a:pt x="51670" y="9317"/>
                  </a:lnTo>
                  <a:lnTo>
                    <a:pt x="48755" y="8954"/>
                  </a:lnTo>
                  <a:lnTo>
                    <a:pt x="9893" y="8954"/>
                  </a:lnTo>
                  <a:lnTo>
                    <a:pt x="9893" y="82766"/>
                  </a:lnTo>
                  <a:lnTo>
                    <a:pt x="48755" y="82766"/>
                  </a:lnTo>
                  <a:lnTo>
                    <a:pt x="51670" y="82399"/>
                  </a:lnTo>
                  <a:lnTo>
                    <a:pt x="51670" y="91275"/>
                  </a:lnTo>
                  <a:lnTo>
                    <a:pt x="48755" y="91491"/>
                  </a:lnTo>
                  <a:lnTo>
                    <a:pt x="9893" y="91491"/>
                  </a:lnTo>
                  <a:lnTo>
                    <a:pt x="9893" y="135979"/>
                  </a:lnTo>
                  <a:lnTo>
                    <a:pt x="0" y="1359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3" name="Shape 33">
              <a:extLst>
                <a:ext uri="{FF2B5EF4-FFF2-40B4-BE49-F238E27FC236}">
                  <a16:creationId xmlns:a16="http://schemas.microsoft.com/office/drawing/2014/main" id="{D96335F6-8A76-490A-A251-E20A6365A2EF}"/>
                </a:ext>
              </a:extLst>
            </p:cNvPr>
            <p:cNvSpPr/>
            <p:nvPr/>
          </p:nvSpPr>
          <p:spPr>
            <a:xfrm>
              <a:off x="2234183" y="469787"/>
              <a:ext cx="54007" cy="135591"/>
            </a:xfrm>
            <a:custGeom>
              <a:avLst/>
              <a:gdLst/>
              <a:ahLst/>
              <a:cxnLst/>
              <a:rect l="0" t="0" r="0" b="0"/>
              <a:pathLst>
                <a:path w="54007" h="135591">
                  <a:moveTo>
                    <a:pt x="0" y="0"/>
                  </a:moveTo>
                  <a:lnTo>
                    <a:pt x="19963" y="2654"/>
                  </a:lnTo>
                  <a:cubicBezTo>
                    <a:pt x="26667" y="4680"/>
                    <a:pt x="32449" y="7715"/>
                    <a:pt x="37306" y="11754"/>
                  </a:cubicBezTo>
                  <a:cubicBezTo>
                    <a:pt x="47009" y="19844"/>
                    <a:pt x="51873" y="31083"/>
                    <a:pt x="51873" y="45460"/>
                  </a:cubicBezTo>
                  <a:cubicBezTo>
                    <a:pt x="51873" y="56216"/>
                    <a:pt x="49105" y="65233"/>
                    <a:pt x="43605" y="72561"/>
                  </a:cubicBezTo>
                  <a:cubicBezTo>
                    <a:pt x="38106" y="79889"/>
                    <a:pt x="30232" y="85033"/>
                    <a:pt x="20009" y="87992"/>
                  </a:cubicBezTo>
                  <a:lnTo>
                    <a:pt x="54007" y="135591"/>
                  </a:lnTo>
                  <a:lnTo>
                    <a:pt x="42729" y="135591"/>
                  </a:lnTo>
                  <a:lnTo>
                    <a:pt x="10293" y="90125"/>
                  </a:lnTo>
                  <a:lnTo>
                    <a:pt x="0" y="90887"/>
                  </a:lnTo>
                  <a:lnTo>
                    <a:pt x="0" y="82012"/>
                  </a:lnTo>
                  <a:lnTo>
                    <a:pt x="16269" y="79965"/>
                  </a:lnTo>
                  <a:cubicBezTo>
                    <a:pt x="21806" y="78359"/>
                    <a:pt x="26486" y="75952"/>
                    <a:pt x="30309" y="72752"/>
                  </a:cubicBezTo>
                  <a:cubicBezTo>
                    <a:pt x="37941" y="66351"/>
                    <a:pt x="41777" y="57245"/>
                    <a:pt x="41777" y="45460"/>
                  </a:cubicBezTo>
                  <a:cubicBezTo>
                    <a:pt x="41777" y="33674"/>
                    <a:pt x="37941" y="24593"/>
                    <a:pt x="30309" y="18155"/>
                  </a:cubicBezTo>
                  <a:cubicBezTo>
                    <a:pt x="26486" y="14954"/>
                    <a:pt x="21806" y="12557"/>
                    <a:pt x="16269" y="10960"/>
                  </a:cubicBezTo>
                  <a:lnTo>
                    <a:pt x="0" y="893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4" name="Shape 34">
              <a:extLst>
                <a:ext uri="{FF2B5EF4-FFF2-40B4-BE49-F238E27FC236}">
                  <a16:creationId xmlns:a16="http://schemas.microsoft.com/office/drawing/2014/main" id="{4080E69A-61AA-4B08-B263-6EEE106BCFAF}"/>
                </a:ext>
              </a:extLst>
            </p:cNvPr>
            <p:cNvSpPr/>
            <p:nvPr/>
          </p:nvSpPr>
          <p:spPr>
            <a:xfrm>
              <a:off x="2390746" y="468427"/>
              <a:ext cx="98476" cy="137922"/>
            </a:xfrm>
            <a:custGeom>
              <a:avLst/>
              <a:gdLst/>
              <a:ahLst/>
              <a:cxnLst/>
              <a:rect l="0" t="0" r="0" b="0"/>
              <a:pathLst>
                <a:path w="98476" h="137922">
                  <a:moveTo>
                    <a:pt x="51867" y="0"/>
                  </a:moveTo>
                  <a:cubicBezTo>
                    <a:pt x="59373" y="0"/>
                    <a:pt x="66751" y="1092"/>
                    <a:pt x="74003" y="3302"/>
                  </a:cubicBezTo>
                  <a:cubicBezTo>
                    <a:pt x="81255" y="5512"/>
                    <a:pt x="87541" y="8496"/>
                    <a:pt x="92850" y="12243"/>
                  </a:cubicBezTo>
                  <a:lnTo>
                    <a:pt x="89167" y="20206"/>
                  </a:lnTo>
                  <a:cubicBezTo>
                    <a:pt x="83718" y="16459"/>
                    <a:pt x="77724" y="13602"/>
                    <a:pt x="71183" y="11646"/>
                  </a:cubicBezTo>
                  <a:cubicBezTo>
                    <a:pt x="64656" y="9703"/>
                    <a:pt x="58204" y="8750"/>
                    <a:pt x="51867" y="8750"/>
                  </a:cubicBezTo>
                  <a:cubicBezTo>
                    <a:pt x="39307" y="8750"/>
                    <a:pt x="29782" y="11278"/>
                    <a:pt x="23304" y="16320"/>
                  </a:cubicBezTo>
                  <a:cubicBezTo>
                    <a:pt x="16827" y="21374"/>
                    <a:pt x="13589" y="27915"/>
                    <a:pt x="13589" y="35941"/>
                  </a:cubicBezTo>
                  <a:cubicBezTo>
                    <a:pt x="13589" y="42024"/>
                    <a:pt x="15342" y="46888"/>
                    <a:pt x="18847" y="50508"/>
                  </a:cubicBezTo>
                  <a:cubicBezTo>
                    <a:pt x="22339" y="54140"/>
                    <a:pt x="26670" y="56921"/>
                    <a:pt x="31864" y="58865"/>
                  </a:cubicBezTo>
                  <a:cubicBezTo>
                    <a:pt x="37033" y="60808"/>
                    <a:pt x="44094" y="62878"/>
                    <a:pt x="53023" y="65075"/>
                  </a:cubicBezTo>
                  <a:cubicBezTo>
                    <a:pt x="62992" y="67539"/>
                    <a:pt x="70968" y="69939"/>
                    <a:pt x="76924" y="72263"/>
                  </a:cubicBezTo>
                  <a:cubicBezTo>
                    <a:pt x="82880" y="74613"/>
                    <a:pt x="87960" y="78118"/>
                    <a:pt x="92177" y="82855"/>
                  </a:cubicBezTo>
                  <a:cubicBezTo>
                    <a:pt x="96380" y="87579"/>
                    <a:pt x="98476" y="93955"/>
                    <a:pt x="98476" y="101994"/>
                  </a:cubicBezTo>
                  <a:cubicBezTo>
                    <a:pt x="98476" y="108585"/>
                    <a:pt x="96710" y="114605"/>
                    <a:pt x="93142" y="120066"/>
                  </a:cubicBezTo>
                  <a:cubicBezTo>
                    <a:pt x="89573" y="125501"/>
                    <a:pt x="84112" y="129832"/>
                    <a:pt x="76721" y="133058"/>
                  </a:cubicBezTo>
                  <a:cubicBezTo>
                    <a:pt x="69355" y="136309"/>
                    <a:pt x="60274" y="137922"/>
                    <a:pt x="49543" y="137922"/>
                  </a:cubicBezTo>
                  <a:cubicBezTo>
                    <a:pt x="39560" y="137922"/>
                    <a:pt x="30061" y="136220"/>
                    <a:pt x="21069" y="132779"/>
                  </a:cubicBezTo>
                  <a:cubicBezTo>
                    <a:pt x="12078" y="129337"/>
                    <a:pt x="5055" y="124904"/>
                    <a:pt x="0" y="119469"/>
                  </a:cubicBezTo>
                  <a:lnTo>
                    <a:pt x="4458" y="112103"/>
                  </a:lnTo>
                  <a:cubicBezTo>
                    <a:pt x="9246" y="117157"/>
                    <a:pt x="15697" y="121247"/>
                    <a:pt x="23800" y="124435"/>
                  </a:cubicBezTo>
                  <a:cubicBezTo>
                    <a:pt x="31890" y="127610"/>
                    <a:pt x="40399" y="129197"/>
                    <a:pt x="49339" y="129197"/>
                  </a:cubicBezTo>
                  <a:cubicBezTo>
                    <a:pt x="62281" y="129197"/>
                    <a:pt x="72073" y="126733"/>
                    <a:pt x="78664" y="121793"/>
                  </a:cubicBezTo>
                  <a:cubicBezTo>
                    <a:pt x="85268" y="116891"/>
                    <a:pt x="88582" y="110465"/>
                    <a:pt x="88582" y="102565"/>
                  </a:cubicBezTo>
                  <a:cubicBezTo>
                    <a:pt x="88582" y="96495"/>
                    <a:pt x="86830" y="91631"/>
                    <a:pt x="83325" y="88011"/>
                  </a:cubicBezTo>
                  <a:cubicBezTo>
                    <a:pt x="79832" y="84379"/>
                    <a:pt x="75489" y="81610"/>
                    <a:pt x="70320" y="79654"/>
                  </a:cubicBezTo>
                  <a:cubicBezTo>
                    <a:pt x="65138" y="77711"/>
                    <a:pt x="58141" y="75692"/>
                    <a:pt x="49339" y="73635"/>
                  </a:cubicBezTo>
                  <a:cubicBezTo>
                    <a:pt x="39357" y="71171"/>
                    <a:pt x="31382" y="68771"/>
                    <a:pt x="25349" y="66446"/>
                  </a:cubicBezTo>
                  <a:cubicBezTo>
                    <a:pt x="19329" y="64110"/>
                    <a:pt x="14199" y="60528"/>
                    <a:pt x="9995" y="55664"/>
                  </a:cubicBezTo>
                  <a:cubicBezTo>
                    <a:pt x="5791" y="50800"/>
                    <a:pt x="3683" y="44310"/>
                    <a:pt x="3683" y="36144"/>
                  </a:cubicBezTo>
                  <a:cubicBezTo>
                    <a:pt x="3683" y="29528"/>
                    <a:pt x="5436" y="23482"/>
                    <a:pt x="8928" y="17983"/>
                  </a:cubicBezTo>
                  <a:cubicBezTo>
                    <a:pt x="12421" y="12484"/>
                    <a:pt x="17780" y="8090"/>
                    <a:pt x="24955" y="4864"/>
                  </a:cubicBezTo>
                  <a:cubicBezTo>
                    <a:pt x="32144" y="1613"/>
                    <a:pt x="41110" y="0"/>
                    <a:pt x="5186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5" name="Shape 652">
              <a:extLst>
                <a:ext uri="{FF2B5EF4-FFF2-40B4-BE49-F238E27FC236}">
                  <a16:creationId xmlns:a16="http://schemas.microsoft.com/office/drawing/2014/main" id="{AEBB25D5-2C25-4710-A00D-3C0DAB5959EB}"/>
                </a:ext>
              </a:extLst>
            </p:cNvPr>
            <p:cNvSpPr/>
            <p:nvPr/>
          </p:nvSpPr>
          <p:spPr>
            <a:xfrm>
              <a:off x="579171" y="1"/>
              <a:ext cx="9144" cy="759372"/>
            </a:xfrm>
            <a:custGeom>
              <a:avLst/>
              <a:gdLst/>
              <a:ahLst/>
              <a:cxnLst/>
              <a:rect l="0" t="0" r="0" b="0"/>
              <a:pathLst>
                <a:path w="9144" h="759372">
                  <a:moveTo>
                    <a:pt x="0" y="0"/>
                  </a:moveTo>
                  <a:lnTo>
                    <a:pt x="9144" y="0"/>
                  </a:lnTo>
                  <a:lnTo>
                    <a:pt x="9144" y="759372"/>
                  </a:lnTo>
                  <a:lnTo>
                    <a:pt x="0" y="75937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6" name="Shape 36">
              <a:extLst>
                <a:ext uri="{FF2B5EF4-FFF2-40B4-BE49-F238E27FC236}">
                  <a16:creationId xmlns:a16="http://schemas.microsoft.com/office/drawing/2014/main" id="{9BF1555C-337C-4C47-AC3F-95BBC383F66F}"/>
                </a:ext>
              </a:extLst>
            </p:cNvPr>
            <p:cNvSpPr/>
            <p:nvPr/>
          </p:nvSpPr>
          <p:spPr>
            <a:xfrm>
              <a:off x="449598" y="563119"/>
              <a:ext cx="58661" cy="39052"/>
            </a:xfrm>
            <a:custGeom>
              <a:avLst/>
              <a:gdLst/>
              <a:ahLst/>
              <a:cxnLst/>
              <a:rect l="0" t="0" r="0" b="0"/>
              <a:pathLst>
                <a:path w="58661" h="39052">
                  <a:moveTo>
                    <a:pt x="53289" y="0"/>
                  </a:moveTo>
                  <a:lnTo>
                    <a:pt x="58661" y="0"/>
                  </a:lnTo>
                  <a:lnTo>
                    <a:pt x="58661" y="39052"/>
                  </a:lnTo>
                  <a:lnTo>
                    <a:pt x="0" y="39052"/>
                  </a:lnTo>
                  <a:lnTo>
                    <a:pt x="0" y="32855"/>
                  </a:lnTo>
                  <a:lnTo>
                    <a:pt x="53289" y="32855"/>
                  </a:lnTo>
                  <a:lnTo>
                    <a:pt x="532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7" name="Shape 37">
              <a:extLst>
                <a:ext uri="{FF2B5EF4-FFF2-40B4-BE49-F238E27FC236}">
                  <a16:creationId xmlns:a16="http://schemas.microsoft.com/office/drawing/2014/main" id="{41482AEA-53E7-4541-94EE-AE27A8F85348}"/>
                </a:ext>
              </a:extLst>
            </p:cNvPr>
            <p:cNvSpPr/>
            <p:nvPr/>
          </p:nvSpPr>
          <p:spPr>
            <a:xfrm>
              <a:off x="449594" y="517693"/>
              <a:ext cx="22206" cy="26419"/>
            </a:xfrm>
            <a:custGeom>
              <a:avLst/>
              <a:gdLst/>
              <a:ahLst/>
              <a:cxnLst/>
              <a:rect l="0" t="0" r="0" b="0"/>
              <a:pathLst>
                <a:path w="22206" h="26419">
                  <a:moveTo>
                    <a:pt x="22206" y="0"/>
                  </a:moveTo>
                  <a:lnTo>
                    <a:pt x="22206" y="6212"/>
                  </a:lnTo>
                  <a:lnTo>
                    <a:pt x="6452" y="13248"/>
                  </a:lnTo>
                  <a:lnTo>
                    <a:pt x="22206" y="20290"/>
                  </a:lnTo>
                  <a:lnTo>
                    <a:pt x="22206" y="26419"/>
                  </a:lnTo>
                  <a:lnTo>
                    <a:pt x="0" y="16270"/>
                  </a:lnTo>
                  <a:lnTo>
                    <a:pt x="0" y="10149"/>
                  </a:lnTo>
                  <a:lnTo>
                    <a:pt x="2220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8" name="Shape 38">
              <a:extLst>
                <a:ext uri="{FF2B5EF4-FFF2-40B4-BE49-F238E27FC236}">
                  <a16:creationId xmlns:a16="http://schemas.microsoft.com/office/drawing/2014/main" id="{7A1695A9-6A3D-4487-88D4-0903839E8BB3}"/>
                </a:ext>
              </a:extLst>
            </p:cNvPr>
            <p:cNvSpPr/>
            <p:nvPr/>
          </p:nvSpPr>
          <p:spPr>
            <a:xfrm>
              <a:off x="471800" y="501032"/>
              <a:ext cx="36455" cy="59741"/>
            </a:xfrm>
            <a:custGeom>
              <a:avLst/>
              <a:gdLst/>
              <a:ahLst/>
              <a:cxnLst/>
              <a:rect l="0" t="0" r="0" b="0"/>
              <a:pathLst>
                <a:path w="36455" h="59741">
                  <a:moveTo>
                    <a:pt x="36455" y="0"/>
                  </a:moveTo>
                  <a:lnTo>
                    <a:pt x="36455" y="6540"/>
                  </a:lnTo>
                  <a:lnTo>
                    <a:pt x="20784" y="13576"/>
                  </a:lnTo>
                  <a:lnTo>
                    <a:pt x="20784" y="46253"/>
                  </a:lnTo>
                  <a:lnTo>
                    <a:pt x="36455" y="53289"/>
                  </a:lnTo>
                  <a:lnTo>
                    <a:pt x="36455" y="59741"/>
                  </a:lnTo>
                  <a:lnTo>
                    <a:pt x="0" y="43080"/>
                  </a:lnTo>
                  <a:lnTo>
                    <a:pt x="0" y="36951"/>
                  </a:lnTo>
                  <a:lnTo>
                    <a:pt x="15754" y="43993"/>
                  </a:lnTo>
                  <a:lnTo>
                    <a:pt x="15754" y="15837"/>
                  </a:lnTo>
                  <a:lnTo>
                    <a:pt x="0" y="22873"/>
                  </a:lnTo>
                  <a:lnTo>
                    <a:pt x="0" y="16661"/>
                  </a:lnTo>
                  <a:lnTo>
                    <a:pt x="364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69" name="Shape 39">
              <a:extLst>
                <a:ext uri="{FF2B5EF4-FFF2-40B4-BE49-F238E27FC236}">
                  <a16:creationId xmlns:a16="http://schemas.microsoft.com/office/drawing/2014/main" id="{EF3070E9-0F91-4DED-9F95-3A4463469673}"/>
                </a:ext>
              </a:extLst>
            </p:cNvPr>
            <p:cNvSpPr/>
            <p:nvPr/>
          </p:nvSpPr>
          <p:spPr>
            <a:xfrm>
              <a:off x="449598" y="412540"/>
              <a:ext cx="58661" cy="86982"/>
            </a:xfrm>
            <a:custGeom>
              <a:avLst/>
              <a:gdLst/>
              <a:ahLst/>
              <a:cxnLst/>
              <a:rect l="0" t="0" r="0" b="0"/>
              <a:pathLst>
                <a:path w="58661" h="86982">
                  <a:moveTo>
                    <a:pt x="0" y="0"/>
                  </a:moveTo>
                  <a:lnTo>
                    <a:pt x="58661" y="19774"/>
                  </a:lnTo>
                  <a:lnTo>
                    <a:pt x="58661" y="26314"/>
                  </a:lnTo>
                  <a:lnTo>
                    <a:pt x="8623" y="43485"/>
                  </a:lnTo>
                  <a:lnTo>
                    <a:pt x="58661" y="60757"/>
                  </a:lnTo>
                  <a:lnTo>
                    <a:pt x="58661" y="67208"/>
                  </a:lnTo>
                  <a:lnTo>
                    <a:pt x="0" y="86982"/>
                  </a:lnTo>
                  <a:lnTo>
                    <a:pt x="0" y="80607"/>
                  </a:lnTo>
                  <a:lnTo>
                    <a:pt x="50444" y="63690"/>
                  </a:lnTo>
                  <a:lnTo>
                    <a:pt x="0" y="46165"/>
                  </a:lnTo>
                  <a:lnTo>
                    <a:pt x="0" y="40386"/>
                  </a:lnTo>
                  <a:lnTo>
                    <a:pt x="50698" y="23127"/>
                  </a:lnTo>
                  <a:lnTo>
                    <a:pt x="0" y="595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0" name="Shape 40">
              <a:extLst>
                <a:ext uri="{FF2B5EF4-FFF2-40B4-BE49-F238E27FC236}">
                  <a16:creationId xmlns:a16="http://schemas.microsoft.com/office/drawing/2014/main" id="{5D464CE3-5904-4C9A-B71F-9FAD9680FDF4}"/>
                </a:ext>
              </a:extLst>
            </p:cNvPr>
            <p:cNvSpPr/>
            <p:nvPr/>
          </p:nvSpPr>
          <p:spPr>
            <a:xfrm>
              <a:off x="449602" y="335276"/>
              <a:ext cx="58649" cy="40221"/>
            </a:xfrm>
            <a:custGeom>
              <a:avLst/>
              <a:gdLst/>
              <a:ahLst/>
              <a:cxnLst/>
              <a:rect l="0" t="0" r="0" b="0"/>
              <a:pathLst>
                <a:path w="58649" h="40221">
                  <a:moveTo>
                    <a:pt x="0" y="0"/>
                  </a:moveTo>
                  <a:lnTo>
                    <a:pt x="5359" y="0"/>
                  </a:lnTo>
                  <a:lnTo>
                    <a:pt x="5359" y="34023"/>
                  </a:lnTo>
                  <a:lnTo>
                    <a:pt x="28397" y="34023"/>
                  </a:lnTo>
                  <a:lnTo>
                    <a:pt x="28397" y="3696"/>
                  </a:lnTo>
                  <a:lnTo>
                    <a:pt x="33757" y="3696"/>
                  </a:lnTo>
                  <a:lnTo>
                    <a:pt x="33757" y="34023"/>
                  </a:lnTo>
                  <a:lnTo>
                    <a:pt x="58649" y="34023"/>
                  </a:lnTo>
                  <a:lnTo>
                    <a:pt x="58649" y="40221"/>
                  </a:lnTo>
                  <a:lnTo>
                    <a:pt x="0" y="402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1" name="Shape 653">
              <a:extLst>
                <a:ext uri="{FF2B5EF4-FFF2-40B4-BE49-F238E27FC236}">
                  <a16:creationId xmlns:a16="http://schemas.microsoft.com/office/drawing/2014/main" id="{E9AB9040-CDA0-442D-AC57-55ECA32C1ACB}"/>
                </a:ext>
              </a:extLst>
            </p:cNvPr>
            <p:cNvSpPr/>
            <p:nvPr/>
          </p:nvSpPr>
          <p:spPr>
            <a:xfrm>
              <a:off x="449593" y="315012"/>
              <a:ext cx="58661" cy="9144"/>
            </a:xfrm>
            <a:custGeom>
              <a:avLst/>
              <a:gdLst/>
              <a:ahLst/>
              <a:cxnLst/>
              <a:rect l="0" t="0" r="0" b="0"/>
              <a:pathLst>
                <a:path w="58661" h="9144">
                  <a:moveTo>
                    <a:pt x="0" y="0"/>
                  </a:moveTo>
                  <a:lnTo>
                    <a:pt x="58661" y="0"/>
                  </a:lnTo>
                  <a:lnTo>
                    <a:pt x="586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2" name="Shape 42">
              <a:extLst>
                <a:ext uri="{FF2B5EF4-FFF2-40B4-BE49-F238E27FC236}">
                  <a16:creationId xmlns:a16="http://schemas.microsoft.com/office/drawing/2014/main" id="{0BC0C1EA-C4C8-4FAE-AA1A-D64DEFA1BBE4}"/>
                </a:ext>
              </a:extLst>
            </p:cNvPr>
            <p:cNvSpPr/>
            <p:nvPr/>
          </p:nvSpPr>
          <p:spPr>
            <a:xfrm>
              <a:off x="449591" y="248740"/>
              <a:ext cx="20079" cy="45907"/>
            </a:xfrm>
            <a:custGeom>
              <a:avLst/>
              <a:gdLst/>
              <a:ahLst/>
              <a:cxnLst/>
              <a:rect l="0" t="0" r="0" b="0"/>
              <a:pathLst>
                <a:path w="20079" h="45907">
                  <a:moveTo>
                    <a:pt x="20079" y="0"/>
                  </a:moveTo>
                  <a:lnTo>
                    <a:pt x="20079" y="6197"/>
                  </a:lnTo>
                  <a:lnTo>
                    <a:pt x="9182" y="10791"/>
                  </a:lnTo>
                  <a:cubicBezTo>
                    <a:pt x="6642" y="13865"/>
                    <a:pt x="5372" y="18310"/>
                    <a:pt x="5372" y="24114"/>
                  </a:cubicBezTo>
                  <a:lnTo>
                    <a:pt x="5372" y="39697"/>
                  </a:lnTo>
                  <a:lnTo>
                    <a:pt x="20079" y="39697"/>
                  </a:lnTo>
                  <a:lnTo>
                    <a:pt x="20079" y="45907"/>
                  </a:lnTo>
                  <a:lnTo>
                    <a:pt x="0" y="45907"/>
                  </a:lnTo>
                  <a:lnTo>
                    <a:pt x="0" y="23948"/>
                  </a:lnTo>
                  <a:cubicBezTo>
                    <a:pt x="0" y="16455"/>
                    <a:pt x="1791" y="10588"/>
                    <a:pt x="5372" y="6346"/>
                  </a:cubicBezTo>
                  <a:lnTo>
                    <a:pt x="200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3" name="Shape 43">
              <a:extLst>
                <a:ext uri="{FF2B5EF4-FFF2-40B4-BE49-F238E27FC236}">
                  <a16:creationId xmlns:a16="http://schemas.microsoft.com/office/drawing/2014/main" id="{35F98FD3-DD0A-4935-94D9-9D504933C74E}"/>
                </a:ext>
              </a:extLst>
            </p:cNvPr>
            <p:cNvSpPr/>
            <p:nvPr/>
          </p:nvSpPr>
          <p:spPr>
            <a:xfrm>
              <a:off x="469670" y="247797"/>
              <a:ext cx="38583" cy="46850"/>
            </a:xfrm>
            <a:custGeom>
              <a:avLst/>
              <a:gdLst/>
              <a:ahLst/>
              <a:cxnLst/>
              <a:rect l="0" t="0" r="0" b="0"/>
              <a:pathLst>
                <a:path w="38583" h="46850">
                  <a:moveTo>
                    <a:pt x="38583" y="0"/>
                  </a:moveTo>
                  <a:lnTo>
                    <a:pt x="38583" y="6794"/>
                  </a:lnTo>
                  <a:lnTo>
                    <a:pt x="19723" y="20206"/>
                  </a:lnTo>
                  <a:cubicBezTo>
                    <a:pt x="19901" y="21704"/>
                    <a:pt x="19977" y="23266"/>
                    <a:pt x="19977" y="24892"/>
                  </a:cubicBezTo>
                  <a:lnTo>
                    <a:pt x="19977" y="40640"/>
                  </a:lnTo>
                  <a:lnTo>
                    <a:pt x="38583" y="40640"/>
                  </a:lnTo>
                  <a:lnTo>
                    <a:pt x="38583" y="46850"/>
                  </a:lnTo>
                  <a:lnTo>
                    <a:pt x="0" y="46850"/>
                  </a:lnTo>
                  <a:lnTo>
                    <a:pt x="0" y="40640"/>
                  </a:lnTo>
                  <a:lnTo>
                    <a:pt x="14707" y="40640"/>
                  </a:lnTo>
                  <a:lnTo>
                    <a:pt x="14707" y="25057"/>
                  </a:lnTo>
                  <a:cubicBezTo>
                    <a:pt x="14707" y="19253"/>
                    <a:pt x="13411" y="14808"/>
                    <a:pt x="10846" y="11735"/>
                  </a:cubicBezTo>
                  <a:cubicBezTo>
                    <a:pt x="8280" y="8661"/>
                    <a:pt x="4674" y="7125"/>
                    <a:pt x="38" y="7125"/>
                  </a:cubicBezTo>
                  <a:lnTo>
                    <a:pt x="0" y="7141"/>
                  </a:lnTo>
                  <a:lnTo>
                    <a:pt x="0" y="943"/>
                  </a:lnTo>
                  <a:lnTo>
                    <a:pt x="38" y="927"/>
                  </a:lnTo>
                  <a:cubicBezTo>
                    <a:pt x="4623" y="927"/>
                    <a:pt x="8484" y="2083"/>
                    <a:pt x="11633" y="4407"/>
                  </a:cubicBezTo>
                  <a:cubicBezTo>
                    <a:pt x="14796" y="6718"/>
                    <a:pt x="17069" y="10033"/>
                    <a:pt x="18479" y="14338"/>
                  </a:cubicBezTo>
                  <a:lnTo>
                    <a:pt x="3858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  <p:sp>
          <p:nvSpPr>
            <p:cNvPr id="74" name="Shape 44">
              <a:extLst>
                <a:ext uri="{FF2B5EF4-FFF2-40B4-BE49-F238E27FC236}">
                  <a16:creationId xmlns:a16="http://schemas.microsoft.com/office/drawing/2014/main" id="{94AA8608-2E25-4278-B713-03FC7C6C6FBA}"/>
                </a:ext>
              </a:extLst>
            </p:cNvPr>
            <p:cNvSpPr/>
            <p:nvPr/>
          </p:nvSpPr>
          <p:spPr>
            <a:xfrm>
              <a:off x="449598" y="171886"/>
              <a:ext cx="58661" cy="60922"/>
            </a:xfrm>
            <a:custGeom>
              <a:avLst/>
              <a:gdLst/>
              <a:ahLst/>
              <a:cxnLst/>
              <a:rect l="0" t="0" r="0" b="0"/>
              <a:pathLst>
                <a:path w="58661" h="60922">
                  <a:moveTo>
                    <a:pt x="0" y="0"/>
                  </a:moveTo>
                  <a:lnTo>
                    <a:pt x="58661" y="0"/>
                  </a:lnTo>
                  <a:lnTo>
                    <a:pt x="58661" y="5944"/>
                  </a:lnTo>
                  <a:lnTo>
                    <a:pt x="11722" y="5944"/>
                  </a:lnTo>
                  <a:lnTo>
                    <a:pt x="51194" y="28994"/>
                  </a:lnTo>
                  <a:lnTo>
                    <a:pt x="51194" y="31928"/>
                  </a:lnTo>
                  <a:lnTo>
                    <a:pt x="11976" y="54966"/>
                  </a:lnTo>
                  <a:lnTo>
                    <a:pt x="58661" y="54966"/>
                  </a:lnTo>
                  <a:lnTo>
                    <a:pt x="58661" y="60922"/>
                  </a:lnTo>
                  <a:lnTo>
                    <a:pt x="0" y="60922"/>
                  </a:lnTo>
                  <a:lnTo>
                    <a:pt x="0" y="55804"/>
                  </a:lnTo>
                  <a:lnTo>
                    <a:pt x="43485" y="30328"/>
                  </a:lnTo>
                  <a:lnTo>
                    <a:pt x="0" y="510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UA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5795" y="959787"/>
            <a:ext cx="5090601" cy="1170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9556" y="1073135"/>
            <a:ext cx="4067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2.1. Проблеми об'єднання позовних вимог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584" y="2370832"/>
            <a:ext cx="9474496" cy="42798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1890" y="2420508"/>
            <a:ext cx="7217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1702" y="2308275"/>
            <a:ext cx="88792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правил об'єднання позовних вимог у справах:</a:t>
            </a:r>
          </a:p>
          <a:p>
            <a:pPr algn="just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910/11811/18 - ПАТ «Банк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15.02.2019 року постанова Верховного Суду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касаційного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суду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910/7186/19 - ПАТ «Дельта банк», 16.10.2020 року постанова Верховного Суду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касаційного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інстанцій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позовну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Фонду повернуто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позивачем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позовних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728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979</Words>
  <Application>Microsoft Office PowerPoint</Application>
  <PresentationFormat>Широкоэкранный</PresentationFormat>
  <Paragraphs>108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Monotype Corsiva</vt:lpstr>
      <vt:lpstr>Times New Roman</vt:lpstr>
      <vt:lpstr>Wingdings 3</vt:lpstr>
      <vt:lpstr>Ион</vt:lpstr>
      <vt:lpstr>ПОРЯДОК ТА ПРОБЛЕМНІ ПИТАННЯ СТЯГНЕННЯ ФОНДОМ ГАРАНТУВАННЯ ВКЛАДІВ ФІЗИЧНИХ ОСІБ ШКОДИ ЗАВДАНОЇ ПОВ’ЯЗАНИМИ З БАНКОМ ОСОБАМИ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Практичні рекомендації для бізнесу: профілактика та позасудове вирішення спорів (медіація)</dc:title>
  <dc:creator>svr4162@outlook.com</dc:creator>
  <cp:lastModifiedBy>user</cp:lastModifiedBy>
  <cp:revision>78</cp:revision>
  <dcterms:created xsi:type="dcterms:W3CDTF">2020-08-04T20:54:58Z</dcterms:created>
  <dcterms:modified xsi:type="dcterms:W3CDTF">2021-02-10T11:34:23Z</dcterms:modified>
</cp:coreProperties>
</file>