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3" r:id="rId3"/>
    <p:sldId id="389" r:id="rId4"/>
    <p:sldId id="376" r:id="rId5"/>
    <p:sldId id="331" r:id="rId6"/>
    <p:sldId id="390" r:id="rId7"/>
    <p:sldId id="392" r:id="rId8"/>
    <p:sldId id="393" r:id="rId9"/>
    <p:sldId id="311" r:id="rId10"/>
    <p:sldId id="386" r:id="rId11"/>
    <p:sldId id="385" r:id="rId12"/>
    <p:sldId id="387" r:id="rId13"/>
    <p:sldId id="379" r:id="rId14"/>
    <p:sldId id="395" r:id="rId15"/>
    <p:sldId id="394" r:id="rId16"/>
    <p:sldId id="310" r:id="rId17"/>
    <p:sldId id="380" r:id="rId18"/>
    <p:sldId id="381" r:id="rId19"/>
    <p:sldId id="312" r:id="rId20"/>
    <p:sldId id="396" r:id="rId21"/>
    <p:sldId id="323" r:id="rId22"/>
    <p:sldId id="404" r:id="rId23"/>
    <p:sldId id="406" r:id="rId24"/>
    <p:sldId id="408" r:id="rId25"/>
    <p:sldId id="405" r:id="rId26"/>
    <p:sldId id="314" r:id="rId27"/>
    <p:sldId id="384" r:id="rId28"/>
    <p:sldId id="26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606"/>
    <a:srgbClr val="CCD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ii\Desktop\UGA\&#1074;&#1072;&#1078;&#1085;&#1086;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ii\Desktop\UGA\&#1074;&#1072;&#1078;&#1085;&#1086;\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ii\Desktop\UGA\&#1074;&#1072;&#1078;&#1085;&#1086;\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Лист1!$A$61:$D$61</c:f>
              <c:strCache>
                <c:ptCount val="4"/>
                <c:pt idx="0">
                  <c:v>Export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2965706425383998E-3"/>
                  <c:y val="6.909899238841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561630407252049E-3"/>
                  <c:y val="8.1167521826218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0.156856976555619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561630407252539E-3"/>
                  <c:y val="0.253214960962564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6.6404076018132321E-3"/>
                  <c:y val="0.279000406017414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2.1249304325801837E-2"/>
                  <c:y val="0.327735510221415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cat>
            <c:numRef>
              <c:f>Лист1!$E$59:$Y$59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Лист1!$E$61:$Y$61</c:f>
              <c:numCache>
                <c:formatCode>#,##0</c:formatCode>
                <c:ptCount val="21"/>
                <c:pt idx="0">
                  <c:v>9521.2999999999993</c:v>
                </c:pt>
                <c:pt idx="1">
                  <c:v>11235.4</c:v>
                </c:pt>
                <c:pt idx="2">
                  <c:v>3653.6</c:v>
                </c:pt>
                <c:pt idx="3">
                  <c:v>11640</c:v>
                </c:pt>
                <c:pt idx="4">
                  <c:v>13976.1</c:v>
                </c:pt>
                <c:pt idx="5">
                  <c:v>11095.8</c:v>
                </c:pt>
                <c:pt idx="6">
                  <c:v>5404</c:v>
                </c:pt>
                <c:pt idx="7">
                  <c:v>28376</c:v>
                </c:pt>
                <c:pt idx="8">
                  <c:v>23102.754000000001</c:v>
                </c:pt>
                <c:pt idx="9">
                  <c:v>14936.491999999998</c:v>
                </c:pt>
                <c:pt idx="10">
                  <c:v>23455.8</c:v>
                </c:pt>
                <c:pt idx="11">
                  <c:v>25522.034</c:v>
                </c:pt>
                <c:pt idx="12">
                  <c:v>35243.800000000003</c:v>
                </c:pt>
                <c:pt idx="13">
                  <c:v>38703</c:v>
                </c:pt>
                <c:pt idx="14">
                  <c:v>42879.525999999998</c:v>
                </c:pt>
                <c:pt idx="15">
                  <c:v>47727</c:v>
                </c:pt>
                <c:pt idx="16">
                  <c:v>45710</c:v>
                </c:pt>
                <c:pt idx="17">
                  <c:v>52659</c:v>
                </c:pt>
                <c:pt idx="18">
                  <c:v>62149</c:v>
                </c:pt>
                <c:pt idx="19">
                  <c:v>50330</c:v>
                </c:pt>
                <c:pt idx="20">
                  <c:v>55464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77-4A5B-A1CA-20369350EE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5966392"/>
        <c:axId val="275801128"/>
      </c:barChart>
      <c:scatterChart>
        <c:scatterStyle val="smoothMarker"/>
        <c:varyColors val="0"/>
        <c:ser>
          <c:idx val="0"/>
          <c:order val="0"/>
          <c:tx>
            <c:strRef>
              <c:f>Лист1!$A$60:$D$60</c:f>
              <c:strCache>
                <c:ptCount val="4"/>
                <c:pt idx="0">
                  <c:v>Production</c:v>
                </c:pt>
              </c:strCache>
            </c:strRef>
          </c:tx>
          <c:spPr>
            <a:ln w="19050" cap="rnd" cmpd="sng" algn="ctr">
              <a:solidFill>
                <a:schemeClr val="accent5"/>
              </a:solidFill>
              <a:prstDash val="solid"/>
              <a:round/>
            </a:ln>
            <a:effectLst/>
          </c:spPr>
          <c:marker>
            <c:spPr>
              <a:solidFill>
                <a:schemeClr val="accent5"/>
              </a:solidFill>
              <a:ln w="6350" cap="flat" cmpd="sng" algn="ctr">
                <a:solidFill>
                  <a:schemeClr val="accent6">
                    <a:tint val="77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3"/>
              <c:layout>
                <c:manualLayout>
                  <c:x val="-4.7887377850486468E-2"/>
                  <c:y val="7.9741287160438058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54354089121172E-2"/>
                  <c:y val="-6.089405000401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3278481126497568E-2"/>
                  <c:y val="-1.957308750129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5934644167222821E-2"/>
                  <c:y val="-4.1320962502724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5.3887691988825986E-3"/>
                  <c:y val="2.17478750014341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Лист1!$E$59:$Y$59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xVal>
          <c:yVal>
            <c:numRef>
              <c:f>Лист1!$E$60:$Y$60</c:f>
              <c:numCache>
                <c:formatCode>#,##0</c:formatCode>
                <c:ptCount val="21"/>
                <c:pt idx="0">
                  <c:v>41929.679999999993</c:v>
                </c:pt>
                <c:pt idx="1">
                  <c:v>39591.020000000004</c:v>
                </c:pt>
                <c:pt idx="2">
                  <c:v>24863.26</c:v>
                </c:pt>
                <c:pt idx="3">
                  <c:v>39093.930000000008</c:v>
                </c:pt>
                <c:pt idx="4">
                  <c:v>40963.880000000005</c:v>
                </c:pt>
                <c:pt idx="5">
                  <c:v>41651.799999999996</c:v>
                </c:pt>
                <c:pt idx="6">
                  <c:v>34237</c:v>
                </c:pt>
                <c:pt idx="7">
                  <c:v>63591.149999999994</c:v>
                </c:pt>
                <c:pt idx="8">
                  <c:v>51630</c:v>
                </c:pt>
                <c:pt idx="9">
                  <c:v>47324.5</c:v>
                </c:pt>
                <c:pt idx="10">
                  <c:v>61401.3</c:v>
                </c:pt>
                <c:pt idx="11">
                  <c:v>51984.25</c:v>
                </c:pt>
                <c:pt idx="12">
                  <c:v>71333.399999999994</c:v>
                </c:pt>
                <c:pt idx="13">
                  <c:v>74489</c:v>
                </c:pt>
                <c:pt idx="14">
                  <c:v>69387.09</c:v>
                </c:pt>
                <c:pt idx="15">
                  <c:v>82535</c:v>
                </c:pt>
                <c:pt idx="16">
                  <c:v>82303</c:v>
                </c:pt>
                <c:pt idx="17">
                  <c:v>92329.46</c:v>
                </c:pt>
                <c:pt idx="18">
                  <c:v>98395.260000000009</c:v>
                </c:pt>
                <c:pt idx="19">
                  <c:v>84163.640000000014</c:v>
                </c:pt>
                <c:pt idx="20">
                  <c:v>93046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8-5A77-4A5B-A1CA-20369350EE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275801896"/>
        <c:axId val="275801512"/>
      </c:scatterChart>
      <c:catAx>
        <c:axId val="27596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5801128"/>
        <c:crosses val="autoZero"/>
        <c:auto val="1"/>
        <c:lblAlgn val="ctr"/>
        <c:lblOffset val="100"/>
        <c:noMultiLvlLbl val="0"/>
      </c:catAx>
      <c:valAx>
        <c:axId val="2758011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5966392"/>
        <c:crosses val="autoZero"/>
        <c:crossBetween val="between"/>
      </c:valAx>
      <c:valAx>
        <c:axId val="275801512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5801896"/>
        <c:crosses val="max"/>
        <c:crossBetween val="midCat"/>
      </c:valAx>
      <c:valAx>
        <c:axId val="275801896"/>
        <c:scaling>
          <c:orientation val="minMax"/>
          <c:max val="2022"/>
          <c:min val="200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580151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25120769386363E-2"/>
          <c:y val="3.5359212964719819E-2"/>
          <c:w val="0.91590288355946015"/>
          <c:h val="0.713254114221123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Лист1!$A$112</c:f>
              <c:strCache>
                <c:ptCount val="1"/>
                <c:pt idx="0">
                  <c:v>2019-2020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9663340640566934E-2"/>
                  <c:y val="4.7292643300851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772100992107979E-2"/>
                  <c:y val="-4.3758488951109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Лист1!$E$107:$P$107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March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Лист1!$E$112:$P$112</c:f>
              <c:numCache>
                <c:formatCode>#\ ##0.0</c:formatCode>
                <c:ptCount val="12"/>
                <c:pt idx="0">
                  <c:v>4531.8599999999997</c:v>
                </c:pt>
                <c:pt idx="1">
                  <c:v>6011.0510000000013</c:v>
                </c:pt>
                <c:pt idx="2">
                  <c:v>5927.9739999999993</c:v>
                </c:pt>
                <c:pt idx="3">
                  <c:v>6845.6908999999978</c:v>
                </c:pt>
                <c:pt idx="4">
                  <c:v>6116.2749999999996</c:v>
                </c:pt>
                <c:pt idx="5">
                  <c:v>6558.2309999999998</c:v>
                </c:pt>
                <c:pt idx="6">
                  <c:v>5991.7680000000009</c:v>
                </c:pt>
                <c:pt idx="7">
                  <c:v>4487.232113</c:v>
                </c:pt>
                <c:pt idx="8">
                  <c:v>5300.9430000000002</c:v>
                </c:pt>
                <c:pt idx="9">
                  <c:v>4791.5909999999994</c:v>
                </c:pt>
                <c:pt idx="10">
                  <c:v>3820.2550000000001</c:v>
                </c:pt>
                <c:pt idx="11">
                  <c:v>2048.817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46-4E2A-A040-7CE17C5B3BBA}"/>
            </c:ext>
          </c:extLst>
        </c:ser>
        <c:ser>
          <c:idx val="1"/>
          <c:order val="1"/>
          <c:tx>
            <c:strRef>
              <c:f>Лист1!$A$113</c:f>
              <c:strCache>
                <c:ptCount val="1"/>
                <c:pt idx="0">
                  <c:v>2020-2021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</c:dPt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</c:dPt>
          <c:dLbls>
            <c:dLbl>
              <c:idx val="1"/>
              <c:layout>
                <c:manualLayout>
                  <c:x val="-1.2684151728967008E-2"/>
                  <c:y val="-3.2496500469136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Лист1!$E$107:$P$107</c:f>
              <c:strCache>
                <c:ptCount val="12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March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</c:strCache>
            </c:strRef>
          </c:cat>
          <c:val>
            <c:numRef>
              <c:f>Лист1!$E$113:$P$113</c:f>
              <c:numCache>
                <c:formatCode>#,##0</c:formatCode>
                <c:ptCount val="12"/>
                <c:pt idx="0">
                  <c:v>2917.7</c:v>
                </c:pt>
                <c:pt idx="1">
                  <c:v>6437.2</c:v>
                </c:pt>
                <c:pt idx="2" formatCode="#\ ##0.0">
                  <c:v>4729.7</c:v>
                </c:pt>
                <c:pt idx="3" formatCode="#\ ##0.0">
                  <c:v>5015.3</c:v>
                </c:pt>
                <c:pt idx="4" formatCode="#\ ##0.0">
                  <c:v>5329.9</c:v>
                </c:pt>
                <c:pt idx="5" formatCode="#\ ##0.0">
                  <c:v>4196.1000000000004</c:v>
                </c:pt>
                <c:pt idx="6" formatCode="#\ ##0.0">
                  <c:v>2846.4</c:v>
                </c:pt>
                <c:pt idx="7" formatCode="#\ ##0.0">
                  <c:v>5000</c:v>
                </c:pt>
                <c:pt idx="8" formatCode="#\ ##0.0">
                  <c:v>5000</c:v>
                </c:pt>
                <c:pt idx="9" formatCode="#\ ##0.0">
                  <c:v>4000</c:v>
                </c:pt>
                <c:pt idx="10" formatCode="#\ ##0.0">
                  <c:v>3000</c:v>
                </c:pt>
                <c:pt idx="11" formatCode="#\ ##0.0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46-4E2A-A040-7CE17C5B3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233376"/>
        <c:axId val="275236904"/>
      </c:lineChart>
      <c:catAx>
        <c:axId val="27523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5236904"/>
        <c:crosses val="autoZero"/>
        <c:auto val="1"/>
        <c:lblAlgn val="ctr"/>
        <c:lblOffset val="100"/>
        <c:noMultiLvlLbl val="0"/>
      </c:catAx>
      <c:valAx>
        <c:axId val="275236904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523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59335691035503"/>
          <c:y val="0.86894717573160585"/>
          <c:w val="0.72240664812778888"/>
          <c:h val="7.3962519757559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noFill/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China</c:v>
                </c:pt>
                <c:pt idx="1">
                  <c:v>Egypt</c:v>
                </c:pt>
                <c:pt idx="2">
                  <c:v>Indonesia</c:v>
                </c:pt>
                <c:pt idx="3">
                  <c:v>Netherlands</c:v>
                </c:pt>
                <c:pt idx="4">
                  <c:v>Spain</c:v>
                </c:pt>
                <c:pt idx="5">
                  <c:v>Pakistan</c:v>
                </c:pt>
                <c:pt idx="6">
                  <c:v>Tunisia</c:v>
                </c:pt>
                <c:pt idx="7">
                  <c:v>Turkey</c:v>
                </c:pt>
                <c:pt idx="8">
                  <c:v>Bangladesh</c:v>
                </c:pt>
                <c:pt idx="9">
                  <c:v>Libya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7.4</c:v>
                </c:pt>
                <c:pt idx="1">
                  <c:v>3.1</c:v>
                </c:pt>
                <c:pt idx="2">
                  <c:v>2.2000000000000002</c:v>
                </c:pt>
                <c:pt idx="3">
                  <c:v>2</c:v>
                </c:pt>
                <c:pt idx="4">
                  <c:v>1.5</c:v>
                </c:pt>
                <c:pt idx="5">
                  <c:v>1</c:v>
                </c:pt>
                <c:pt idx="6">
                  <c:v>1.1000000000000001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385599320"/>
        <c:axId val="385596576"/>
      </c:barChart>
      <c:catAx>
        <c:axId val="385599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5596576"/>
        <c:crosses val="autoZero"/>
        <c:auto val="1"/>
        <c:lblAlgn val="ctr"/>
        <c:lblOffset val="100"/>
        <c:noMultiLvlLbl val="0"/>
      </c:catAx>
      <c:valAx>
        <c:axId val="385596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8559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Pivdennyi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</c:v>
                </c:pt>
                <c:pt idx="1">
                  <c:v>19</c:v>
                </c:pt>
                <c:pt idx="2">
                  <c:v>20</c:v>
                </c:pt>
                <c:pt idx="3">
                  <c:v>22</c:v>
                </c:pt>
                <c:pt idx="4">
                  <c:v>22</c:v>
                </c:pt>
                <c:pt idx="5">
                  <c:v>19</c:v>
                </c:pt>
                <c:pt idx="6">
                  <c:v>14</c:v>
                </c:pt>
                <c:pt idx="7">
                  <c:v>12</c:v>
                </c:pt>
                <c:pt idx="8">
                  <c:v>11</c:v>
                </c:pt>
                <c:pt idx="9">
                  <c:v>12</c:v>
                </c:pt>
                <c:pt idx="1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55-4953-B842-10A319FA29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Chornomorsk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14</c:v>
                </c:pt>
                <c:pt idx="1">
                  <c:v>16</c:v>
                </c:pt>
                <c:pt idx="2">
                  <c:v>19</c:v>
                </c:pt>
                <c:pt idx="3">
                  <c:v>20</c:v>
                </c:pt>
                <c:pt idx="4">
                  <c:v>20</c:v>
                </c:pt>
                <c:pt idx="5">
                  <c:v>17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11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55-4953-B842-10A319FA29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Mykolaiv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11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15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55-4953-B842-10A319FA29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644944"/>
        <c:axId val="386642200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6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</c:strCache>
            </c:strRef>
          </c:cat>
          <c:val>
            <c:numRef>
              <c:f>Лист1!$E$2:$E$12</c:f>
              <c:numCache>
                <c:formatCode>0</c:formatCode>
                <c:ptCount val="11"/>
                <c:pt idx="0">
                  <c:v>13.666666666666666</c:v>
                </c:pt>
                <c:pt idx="1">
                  <c:v>17.333333333333332</c:v>
                </c:pt>
                <c:pt idx="2">
                  <c:v>18.666666666666668</c:v>
                </c:pt>
                <c:pt idx="3">
                  <c:v>19.666666666666668</c:v>
                </c:pt>
                <c:pt idx="4">
                  <c:v>19.666666666666668</c:v>
                </c:pt>
                <c:pt idx="5">
                  <c:v>17</c:v>
                </c:pt>
                <c:pt idx="6">
                  <c:v>12.666666666666666</c:v>
                </c:pt>
                <c:pt idx="7">
                  <c:v>11</c:v>
                </c:pt>
                <c:pt idx="8">
                  <c:v>10.333333333333334</c:v>
                </c:pt>
                <c:pt idx="9">
                  <c:v>10.666666666666666</c:v>
                </c:pt>
                <c:pt idx="10">
                  <c:v>10.666666666666666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C55-4953-B842-10A319FA29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6644944"/>
        <c:axId val="386642200"/>
      </c:lineChart>
      <c:catAx>
        <c:axId val="38664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6642200"/>
        <c:crosses val="autoZero"/>
        <c:auto val="1"/>
        <c:lblAlgn val="ctr"/>
        <c:lblOffset val="100"/>
        <c:noMultiLvlLbl val="0"/>
      </c:catAx>
      <c:valAx>
        <c:axId val="38664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664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+mn-lt"/>
        </a:defRPr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Щомісячне</a:t>
            </a:r>
            <a:r>
              <a:rPr lang="uk-UA" baseline="0" dirty="0" smtClean="0"/>
              <a:t> перевезення зерна залізницею, тис т</a:t>
            </a:r>
            <a:endParaRPr lang="uk-UA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19/20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  <c:pt idx="3">
                  <c:v>Жовтень</c:v>
                </c:pt>
                <c:pt idx="4">
                  <c:v>Листопад</c:v>
                </c:pt>
                <c:pt idx="5">
                  <c:v>Грудень</c:v>
                </c:pt>
                <c:pt idx="6">
                  <c:v>Січень</c:v>
                </c:pt>
                <c:pt idx="7">
                  <c:v>Лютий</c:v>
                </c:pt>
                <c:pt idx="8">
                  <c:v>Березень</c:v>
                </c:pt>
                <c:pt idx="9">
                  <c:v>Квітень</c:v>
                </c:pt>
                <c:pt idx="10">
                  <c:v>Травень</c:v>
                </c:pt>
                <c:pt idx="11">
                  <c:v>Червень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2518</c:v>
                </c:pt>
                <c:pt idx="1">
                  <c:v>3552</c:v>
                </c:pt>
                <c:pt idx="2">
                  <c:v>3416</c:v>
                </c:pt>
                <c:pt idx="3">
                  <c:v>3967</c:v>
                </c:pt>
                <c:pt idx="4">
                  <c:v>3917</c:v>
                </c:pt>
                <c:pt idx="5">
                  <c:v>3825</c:v>
                </c:pt>
                <c:pt idx="6">
                  <c:v>3655</c:v>
                </c:pt>
                <c:pt idx="7">
                  <c:v>3475</c:v>
                </c:pt>
                <c:pt idx="8">
                  <c:v>3096</c:v>
                </c:pt>
                <c:pt idx="9">
                  <c:v>2738</c:v>
                </c:pt>
                <c:pt idx="10">
                  <c:v>1959</c:v>
                </c:pt>
                <c:pt idx="11">
                  <c:v>977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20/21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6921875000000055E-2"/>
                  <c:y val="6.95977442422647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  <c:pt idx="3">
                  <c:v>Жовтень</c:v>
                </c:pt>
                <c:pt idx="4">
                  <c:v>Листопад</c:v>
                </c:pt>
                <c:pt idx="5">
                  <c:v>Грудень</c:v>
                </c:pt>
                <c:pt idx="6">
                  <c:v>Січень</c:v>
                </c:pt>
                <c:pt idx="7">
                  <c:v>Лютий</c:v>
                </c:pt>
                <c:pt idx="8">
                  <c:v>Березень</c:v>
                </c:pt>
                <c:pt idx="9">
                  <c:v>Квітень</c:v>
                </c:pt>
                <c:pt idx="10">
                  <c:v>Травень</c:v>
                </c:pt>
                <c:pt idx="11">
                  <c:v>Червень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1672</c:v>
                </c:pt>
                <c:pt idx="1">
                  <c:v>3935</c:v>
                </c:pt>
                <c:pt idx="2">
                  <c:v>2830</c:v>
                </c:pt>
                <c:pt idx="3">
                  <c:v>3546</c:v>
                </c:pt>
                <c:pt idx="4">
                  <c:v>3970</c:v>
                </c:pt>
                <c:pt idx="5">
                  <c:v>3339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4097192"/>
        <c:axId val="384096408"/>
      </c:lineChart>
      <c:catAx>
        <c:axId val="38409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4096408"/>
        <c:crosses val="autoZero"/>
        <c:auto val="1"/>
        <c:lblAlgn val="ctr"/>
        <c:lblOffset val="100"/>
        <c:noMultiLvlLbl val="0"/>
      </c:catAx>
      <c:valAx>
        <c:axId val="38409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4097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aseline="0" dirty="0" smtClean="0"/>
              <a:t>залізниця </a:t>
            </a:r>
            <a:r>
              <a:rPr lang="en-US" baseline="0" dirty="0" smtClean="0"/>
              <a:t>VS </a:t>
            </a:r>
            <a:r>
              <a:rPr lang="ru-RU" baseline="0" dirty="0" err="1" smtClean="0"/>
              <a:t>експорт</a:t>
            </a:r>
            <a:r>
              <a:rPr lang="uk-UA" baseline="0" dirty="0" smtClean="0"/>
              <a:t>, </a:t>
            </a:r>
            <a:r>
              <a:rPr lang="uk-UA" baseline="0" dirty="0" smtClean="0"/>
              <a:t>тис т</a:t>
            </a:r>
            <a:endParaRPr lang="uk-UA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Перевезення залізницею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  <c:pt idx="3">
                  <c:v>Жовтень</c:v>
                </c:pt>
                <c:pt idx="4">
                  <c:v>Листопад</c:v>
                </c:pt>
                <c:pt idx="5">
                  <c:v>Грудень</c:v>
                </c:pt>
                <c:pt idx="6">
                  <c:v>Січень</c:v>
                </c:pt>
                <c:pt idx="7">
                  <c:v>Лютий</c:v>
                </c:pt>
                <c:pt idx="8">
                  <c:v>Березень</c:v>
                </c:pt>
                <c:pt idx="9">
                  <c:v>Квітень</c:v>
                </c:pt>
                <c:pt idx="10">
                  <c:v>Травень</c:v>
                </c:pt>
                <c:pt idx="11">
                  <c:v>Червень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2518</c:v>
                </c:pt>
                <c:pt idx="1">
                  <c:v>3552</c:v>
                </c:pt>
                <c:pt idx="2">
                  <c:v>3416</c:v>
                </c:pt>
                <c:pt idx="3">
                  <c:v>3967</c:v>
                </c:pt>
                <c:pt idx="4">
                  <c:v>3917</c:v>
                </c:pt>
                <c:pt idx="5">
                  <c:v>3825</c:v>
                </c:pt>
                <c:pt idx="6">
                  <c:v>3655</c:v>
                </c:pt>
                <c:pt idx="7">
                  <c:v>3475</c:v>
                </c:pt>
                <c:pt idx="8">
                  <c:v>3096</c:v>
                </c:pt>
                <c:pt idx="9">
                  <c:v>2738</c:v>
                </c:pt>
                <c:pt idx="10">
                  <c:v>1959</c:v>
                </c:pt>
                <c:pt idx="11">
                  <c:v>977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Експорт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  <c:pt idx="3">
                  <c:v>Жовтень</c:v>
                </c:pt>
                <c:pt idx="4">
                  <c:v>Листопад</c:v>
                </c:pt>
                <c:pt idx="5">
                  <c:v>Грудень</c:v>
                </c:pt>
                <c:pt idx="6">
                  <c:v>Січень</c:v>
                </c:pt>
                <c:pt idx="7">
                  <c:v>Лютий</c:v>
                </c:pt>
                <c:pt idx="8">
                  <c:v>Березень</c:v>
                </c:pt>
                <c:pt idx="9">
                  <c:v>Квітень</c:v>
                </c:pt>
                <c:pt idx="10">
                  <c:v>Травень</c:v>
                </c:pt>
                <c:pt idx="11">
                  <c:v>Червень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4531.8999999999996</c:v>
                </c:pt>
                <c:pt idx="1">
                  <c:v>6011.1</c:v>
                </c:pt>
                <c:pt idx="2">
                  <c:v>5928</c:v>
                </c:pt>
                <c:pt idx="3">
                  <c:v>6845.7</c:v>
                </c:pt>
                <c:pt idx="4">
                  <c:v>6116.3</c:v>
                </c:pt>
                <c:pt idx="5">
                  <c:v>6558.2</c:v>
                </c:pt>
                <c:pt idx="6">
                  <c:v>5991.8</c:v>
                </c:pt>
                <c:pt idx="7">
                  <c:v>4487.2</c:v>
                </c:pt>
                <c:pt idx="8">
                  <c:v>5300.9</c:v>
                </c:pt>
                <c:pt idx="9">
                  <c:v>4791.6000000000004</c:v>
                </c:pt>
                <c:pt idx="10">
                  <c:v>3820.3</c:v>
                </c:pt>
                <c:pt idx="11">
                  <c:v>2048.8000000000002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6164104"/>
        <c:axId val="276164888"/>
      </c:lineChart>
      <c:catAx>
        <c:axId val="27616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6164888"/>
        <c:crosses val="autoZero"/>
        <c:auto val="1"/>
        <c:lblAlgn val="ctr"/>
        <c:lblOffset val="100"/>
        <c:noMultiLvlLbl val="0"/>
      </c:catAx>
      <c:valAx>
        <c:axId val="27616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616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aseline="0" dirty="0" smtClean="0"/>
              <a:t>залізниця </a:t>
            </a:r>
            <a:r>
              <a:rPr lang="en-US" baseline="0" dirty="0" smtClean="0"/>
              <a:t>VS </a:t>
            </a:r>
            <a:r>
              <a:rPr lang="ru-RU" baseline="0" dirty="0" err="1" smtClean="0"/>
              <a:t>експорт</a:t>
            </a:r>
            <a:r>
              <a:rPr lang="uk-UA" baseline="0" dirty="0" smtClean="0"/>
              <a:t>, тис т</a:t>
            </a:r>
            <a:endParaRPr lang="uk-UA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Перевезення залізницею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  <c:pt idx="3">
                  <c:v>Жовтень</c:v>
                </c:pt>
                <c:pt idx="4">
                  <c:v>Листопад</c:v>
                </c:pt>
                <c:pt idx="5">
                  <c:v>Грудень</c:v>
                </c:pt>
                <c:pt idx="6">
                  <c:v>Січень</c:v>
                </c:pt>
                <c:pt idx="7">
                  <c:v>Лютий</c:v>
                </c:pt>
                <c:pt idx="8">
                  <c:v>Березень</c:v>
                </c:pt>
                <c:pt idx="9">
                  <c:v>Квітень</c:v>
                </c:pt>
                <c:pt idx="10">
                  <c:v>Травень</c:v>
                </c:pt>
                <c:pt idx="11">
                  <c:v>Червень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1672</c:v>
                </c:pt>
                <c:pt idx="1">
                  <c:v>3935</c:v>
                </c:pt>
                <c:pt idx="2">
                  <c:v>2830</c:v>
                </c:pt>
                <c:pt idx="3">
                  <c:v>3546</c:v>
                </c:pt>
                <c:pt idx="4">
                  <c:v>3970</c:v>
                </c:pt>
                <c:pt idx="5">
                  <c:v>3339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Експорт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Липень</c:v>
                </c:pt>
                <c:pt idx="1">
                  <c:v>Серпень</c:v>
                </c:pt>
                <c:pt idx="2">
                  <c:v>Вересень</c:v>
                </c:pt>
                <c:pt idx="3">
                  <c:v>Жовтень</c:v>
                </c:pt>
                <c:pt idx="4">
                  <c:v>Листопад</c:v>
                </c:pt>
                <c:pt idx="5">
                  <c:v>Грудень</c:v>
                </c:pt>
                <c:pt idx="6">
                  <c:v>Січень</c:v>
                </c:pt>
                <c:pt idx="7">
                  <c:v>Лютий</c:v>
                </c:pt>
                <c:pt idx="8">
                  <c:v>Березень</c:v>
                </c:pt>
                <c:pt idx="9">
                  <c:v>Квітень</c:v>
                </c:pt>
                <c:pt idx="10">
                  <c:v>Травень</c:v>
                </c:pt>
                <c:pt idx="11">
                  <c:v>Червень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2918</c:v>
                </c:pt>
                <c:pt idx="1">
                  <c:v>6437</c:v>
                </c:pt>
                <c:pt idx="2">
                  <c:v>4729.7</c:v>
                </c:pt>
                <c:pt idx="3">
                  <c:v>5015.3</c:v>
                </c:pt>
                <c:pt idx="4">
                  <c:v>5329.9</c:v>
                </c:pt>
                <c:pt idx="5">
                  <c:v>4196.1000000000004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9424992"/>
        <c:axId val="399425384"/>
      </c:lineChart>
      <c:catAx>
        <c:axId val="39942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9425384"/>
        <c:crosses val="autoZero"/>
        <c:auto val="1"/>
        <c:lblAlgn val="ctr"/>
        <c:lblOffset val="100"/>
        <c:noMultiLvlLbl val="0"/>
      </c:catAx>
      <c:valAx>
        <c:axId val="39942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942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Структура залізничних</a:t>
            </a:r>
            <a:r>
              <a:rPr lang="uk-UA" baseline="0" dirty="0" smtClean="0"/>
              <a:t> перевезень, тис т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Кам`яне вугілля</c:v>
                </c:pt>
                <c:pt idx="1">
                  <c:v>Нафта та нафтопродукти</c:v>
                </c:pt>
                <c:pt idx="2">
                  <c:v>Руда залізна і марганцева</c:v>
                </c:pt>
                <c:pt idx="3">
                  <c:v>Руда кольорова і сірчана сировина</c:v>
                </c:pt>
                <c:pt idx="4">
                  <c:v>Чорні метали</c:v>
                </c:pt>
                <c:pt idx="5">
                  <c:v>Кольорові метали і вироби з них</c:v>
                </c:pt>
                <c:pt idx="6">
                  <c:v>Лісні вантажі</c:v>
                </c:pt>
                <c:pt idx="7">
                  <c:v>Хімічні і мінеральні добрива</c:v>
                </c:pt>
                <c:pt idx="8">
                  <c:v>Хімікати</c:v>
                </c:pt>
                <c:pt idx="9">
                  <c:v>Автомобілі</c:v>
                </c:pt>
                <c:pt idx="10">
                  <c:v>Машини і устаткування</c:v>
                </c:pt>
                <c:pt idx="11">
                  <c:v>Зерно і продукти помелу</c:v>
                </c:pt>
                <c:pt idx="12">
                  <c:v>Кокс</c:v>
                </c:pt>
                <c:pt idx="13">
                  <c:v>Брухт чорних металів</c:v>
                </c:pt>
                <c:pt idx="14">
                  <c:v>Мінбудматеріали</c:v>
                </c:pt>
                <c:pt idx="15">
                  <c:v>Цемент</c:v>
                </c:pt>
                <c:pt idx="16">
                  <c:v>Сіль</c:v>
                </c:pt>
                <c:pt idx="17">
                  <c:v>інші вантажі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48601.8</c:v>
                </c:pt>
                <c:pt idx="1">
                  <c:v>11506.1</c:v>
                </c:pt>
                <c:pt idx="2">
                  <c:v>79698</c:v>
                </c:pt>
                <c:pt idx="3">
                  <c:v>4526.8</c:v>
                </c:pt>
                <c:pt idx="4">
                  <c:v>20511.5</c:v>
                </c:pt>
                <c:pt idx="5">
                  <c:v>26.7</c:v>
                </c:pt>
                <c:pt idx="6">
                  <c:v>1389</c:v>
                </c:pt>
                <c:pt idx="7">
                  <c:v>8714.4</c:v>
                </c:pt>
                <c:pt idx="8">
                  <c:v>3201.1</c:v>
                </c:pt>
                <c:pt idx="9">
                  <c:v>28.8</c:v>
                </c:pt>
                <c:pt idx="10">
                  <c:v>106.9</c:v>
                </c:pt>
                <c:pt idx="11">
                  <c:v>35194</c:v>
                </c:pt>
                <c:pt idx="12">
                  <c:v>4582.3</c:v>
                </c:pt>
                <c:pt idx="13">
                  <c:v>2093.1999999999998</c:v>
                </c:pt>
                <c:pt idx="14">
                  <c:v>60413.5</c:v>
                </c:pt>
                <c:pt idx="15">
                  <c:v>5671</c:v>
                </c:pt>
                <c:pt idx="16">
                  <c:v>1258.4000000000001</c:v>
                </c:pt>
                <c:pt idx="17">
                  <c:v>18011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Лист1!$A$2:$A$19</c:f>
              <c:strCache>
                <c:ptCount val="18"/>
                <c:pt idx="0">
                  <c:v>Кам`яне вугілля</c:v>
                </c:pt>
                <c:pt idx="1">
                  <c:v>Нафта та нафтопродукти</c:v>
                </c:pt>
                <c:pt idx="2">
                  <c:v>Руда залізна і марганцева</c:v>
                </c:pt>
                <c:pt idx="3">
                  <c:v>Руда кольорова і сірчана сировина</c:v>
                </c:pt>
                <c:pt idx="4">
                  <c:v>Чорні метали</c:v>
                </c:pt>
                <c:pt idx="5">
                  <c:v>Кольорові метали і вироби з них</c:v>
                </c:pt>
                <c:pt idx="6">
                  <c:v>Лісні вантажі</c:v>
                </c:pt>
                <c:pt idx="7">
                  <c:v>Хімічні і мінеральні добрива</c:v>
                </c:pt>
                <c:pt idx="8">
                  <c:v>Хімікати</c:v>
                </c:pt>
                <c:pt idx="9">
                  <c:v>Автомобілі</c:v>
                </c:pt>
                <c:pt idx="10">
                  <c:v>Машини і устаткування</c:v>
                </c:pt>
                <c:pt idx="11">
                  <c:v>Зерно і продукти помелу</c:v>
                </c:pt>
                <c:pt idx="12">
                  <c:v>Кокс</c:v>
                </c:pt>
                <c:pt idx="13">
                  <c:v>Брухт чорних металів</c:v>
                </c:pt>
                <c:pt idx="14">
                  <c:v>Мінбудматеріали</c:v>
                </c:pt>
                <c:pt idx="15">
                  <c:v>Цемент</c:v>
                </c:pt>
                <c:pt idx="16">
                  <c:v>Сіль</c:v>
                </c:pt>
                <c:pt idx="17">
                  <c:v>інші вантажі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58759.7</c:v>
                </c:pt>
                <c:pt idx="1">
                  <c:v>12124</c:v>
                </c:pt>
                <c:pt idx="2">
                  <c:v>74529</c:v>
                </c:pt>
                <c:pt idx="3">
                  <c:v>4398.6000000000004</c:v>
                </c:pt>
                <c:pt idx="4">
                  <c:v>21415.5</c:v>
                </c:pt>
                <c:pt idx="5">
                  <c:v>32.700000000000003</c:v>
                </c:pt>
                <c:pt idx="6">
                  <c:v>1492.3</c:v>
                </c:pt>
                <c:pt idx="7">
                  <c:v>8831</c:v>
                </c:pt>
                <c:pt idx="8">
                  <c:v>3773.7</c:v>
                </c:pt>
                <c:pt idx="9">
                  <c:v>36.700000000000003</c:v>
                </c:pt>
                <c:pt idx="10">
                  <c:v>114.7</c:v>
                </c:pt>
                <c:pt idx="11">
                  <c:v>40540.400000000001</c:v>
                </c:pt>
                <c:pt idx="12">
                  <c:v>5114.7</c:v>
                </c:pt>
                <c:pt idx="13">
                  <c:v>2493.6</c:v>
                </c:pt>
                <c:pt idx="14">
                  <c:v>51731.7</c:v>
                </c:pt>
                <c:pt idx="15">
                  <c:v>6081.1</c:v>
                </c:pt>
                <c:pt idx="16">
                  <c:v>2075.8000000000002</c:v>
                </c:pt>
                <c:pt idx="17">
                  <c:v>19393.5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8449992"/>
        <c:axId val="388447248"/>
      </c:barChart>
      <c:catAx>
        <c:axId val="388449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8447248"/>
        <c:crosses val="autoZero"/>
        <c:auto val="1"/>
        <c:lblAlgn val="ctr"/>
        <c:lblOffset val="100"/>
        <c:noMultiLvlLbl val="0"/>
      </c:catAx>
      <c:valAx>
        <c:axId val="38844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8449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395078693624636"/>
          <c:y val="0.9429483823732957"/>
          <c:w val="0.12970928053980843"/>
          <c:h val="4.101683856970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4202096740287E-2"/>
          <c:y val="2.8550243370217599E-2"/>
          <c:w val="0.86554501578733067"/>
          <c:h val="0.8184779435897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Лист1!$P$21</c:f>
              <c:strCache>
                <c:ptCount val="1"/>
                <c:pt idx="0">
                  <c:v>seeded area thd he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651895927299575E-2"/>
                  <c:y val="-7.3709588863004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255582778626209E-2"/>
                  <c:y val="-4.1768767022368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074087037441052E-2"/>
                  <c:y val="-2.211287665890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Лист1!$Q$20:$V$20</c:f>
              <c:strCache>
                <c:ptCount val="6"/>
                <c:pt idx="0">
                  <c:v>2002-2006</c:v>
                </c:pt>
                <c:pt idx="1">
                  <c:v>2006-2010</c:v>
                </c:pt>
                <c:pt idx="2">
                  <c:v>2010-2014</c:v>
                </c:pt>
                <c:pt idx="3">
                  <c:v>2014-2018</c:v>
                </c:pt>
                <c:pt idx="4">
                  <c:v>2018-2022</c:v>
                </c:pt>
                <c:pt idx="5">
                  <c:v>2022-2026</c:v>
                </c:pt>
              </c:strCache>
            </c:strRef>
          </c:cat>
          <c:val>
            <c:numRef>
              <c:f>Лист1!$Q$21:$V$21</c:f>
              <c:numCache>
                <c:formatCode>#,##0</c:formatCode>
                <c:ptCount val="6"/>
                <c:pt idx="0">
                  <c:v>19454.75</c:v>
                </c:pt>
                <c:pt idx="1">
                  <c:v>21267.724999999999</c:v>
                </c:pt>
                <c:pt idx="2">
                  <c:v>23909.5</c:v>
                </c:pt>
                <c:pt idx="3">
                  <c:v>23628.25</c:v>
                </c:pt>
                <c:pt idx="4">
                  <c:v>25149</c:v>
                </c:pt>
                <c:pt idx="5" formatCode="0">
                  <c:v>25972.332166785953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C0-4A39-AEDC-6D570023FEC9}"/>
            </c:ext>
          </c:extLst>
        </c:ser>
        <c:ser>
          <c:idx val="2"/>
          <c:order val="2"/>
          <c:tx>
            <c:strRef>
              <c:f>Лист1!$P$23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Лист1!$Q$20:$V$20</c:f>
              <c:strCache>
                <c:ptCount val="6"/>
                <c:pt idx="0">
                  <c:v>2002-2006</c:v>
                </c:pt>
                <c:pt idx="1">
                  <c:v>2006-2010</c:v>
                </c:pt>
                <c:pt idx="2">
                  <c:v>2010-2014</c:v>
                </c:pt>
                <c:pt idx="3">
                  <c:v>2014-2018</c:v>
                </c:pt>
                <c:pt idx="4">
                  <c:v>2018-2022</c:v>
                </c:pt>
                <c:pt idx="5">
                  <c:v>2022-2026</c:v>
                </c:pt>
              </c:strCache>
            </c:strRef>
          </c:cat>
          <c:val>
            <c:numRef>
              <c:f>Лист1!$Q$23:$V$23</c:f>
              <c:numCache>
                <c:formatCode>#,##0</c:formatCode>
                <c:ptCount val="6"/>
                <c:pt idx="0">
                  <c:v>36128.022500000006</c:v>
                </c:pt>
                <c:pt idx="1">
                  <c:v>47777.487499999996</c:v>
                </c:pt>
                <c:pt idx="2">
                  <c:v>58010.862500000003</c:v>
                </c:pt>
                <c:pt idx="3">
                  <c:v>77178.53</c:v>
                </c:pt>
                <c:pt idx="4">
                  <c:v>99864.202499999999</c:v>
                </c:pt>
                <c:pt idx="5" formatCode="0">
                  <c:v>118104.09136889299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C0-4A39-AEDC-6D570023FEC9}"/>
            </c:ext>
          </c:extLst>
        </c:ser>
        <c:ser>
          <c:idx val="3"/>
          <c:order val="3"/>
          <c:tx>
            <c:strRef>
              <c:f>Лист1!$P$24</c:f>
              <c:strCache>
                <c:ptCount val="1"/>
                <c:pt idx="0">
                  <c:v>Domestic consumption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7518609262086959E-3"/>
                  <c:y val="-2.7026849249768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33356667393893E-2"/>
                  <c:y val="-6.3881643681269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Лист1!$Q$20:$V$20</c:f>
              <c:strCache>
                <c:ptCount val="6"/>
                <c:pt idx="0">
                  <c:v>2002-2006</c:v>
                </c:pt>
                <c:pt idx="1">
                  <c:v>2006-2010</c:v>
                </c:pt>
                <c:pt idx="2">
                  <c:v>2010-2014</c:v>
                </c:pt>
                <c:pt idx="3">
                  <c:v>2014-2018</c:v>
                </c:pt>
                <c:pt idx="4">
                  <c:v>2018-2022</c:v>
                </c:pt>
                <c:pt idx="5">
                  <c:v>2022-2026</c:v>
                </c:pt>
              </c:strCache>
            </c:strRef>
          </c:cat>
          <c:val>
            <c:numRef>
              <c:f>Лист1!$Q$24:$V$24</c:f>
              <c:numCache>
                <c:formatCode>#,##0</c:formatCode>
                <c:ptCount val="6"/>
                <c:pt idx="0">
                  <c:v>22925.025000000001</c:v>
                </c:pt>
                <c:pt idx="1">
                  <c:v>24080</c:v>
                </c:pt>
                <c:pt idx="2">
                  <c:v>28411.25</c:v>
                </c:pt>
                <c:pt idx="3">
                  <c:v>29098.75</c:v>
                </c:pt>
                <c:pt idx="4">
                  <c:v>32557</c:v>
                </c:pt>
                <c:pt idx="5" formatCode="0">
                  <c:v>36015.25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FC0-4A39-AEDC-6D570023FEC9}"/>
            </c:ext>
          </c:extLst>
        </c:ser>
        <c:ser>
          <c:idx val="4"/>
          <c:order val="4"/>
          <c:tx>
            <c:strRef>
              <c:f>Лист1!$P$25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Лист1!$Q$20:$V$20</c:f>
              <c:strCache>
                <c:ptCount val="6"/>
                <c:pt idx="0">
                  <c:v>2002-2006</c:v>
                </c:pt>
                <c:pt idx="1">
                  <c:v>2006-2010</c:v>
                </c:pt>
                <c:pt idx="2">
                  <c:v>2010-2014</c:v>
                </c:pt>
                <c:pt idx="3">
                  <c:v>2014-2018</c:v>
                </c:pt>
                <c:pt idx="4">
                  <c:v>2018-2022</c:v>
                </c:pt>
                <c:pt idx="5">
                  <c:v>2022-2026</c:v>
                </c:pt>
              </c:strCache>
            </c:strRef>
          </c:cat>
          <c:val>
            <c:numRef>
              <c:f>Лист1!$Q$25:$V$25</c:f>
              <c:numCache>
                <c:formatCode>#,##0</c:formatCode>
                <c:ptCount val="6"/>
                <c:pt idx="0">
                  <c:v>10126.275</c:v>
                </c:pt>
                <c:pt idx="1">
                  <c:v>16994.638500000001</c:v>
                </c:pt>
                <c:pt idx="2">
                  <c:v>24789.531500000001</c:v>
                </c:pt>
                <c:pt idx="3">
                  <c:v>43758.881500000003</c:v>
                </c:pt>
                <c:pt idx="4">
                  <c:v>58933.675000000003</c:v>
                </c:pt>
                <c:pt idx="5" formatCode="0">
                  <c:v>82088.841368892987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C0-4A39-AEDC-6D570023F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76629584"/>
        <c:axId val="276755128"/>
      </c:barChart>
      <c:lineChart>
        <c:grouping val="standard"/>
        <c:varyColors val="0"/>
        <c:ser>
          <c:idx val="1"/>
          <c:order val="1"/>
          <c:tx>
            <c:strRef>
              <c:f>Лист1!$P$22</c:f>
              <c:strCache>
                <c:ptCount val="1"/>
                <c:pt idx="0">
                  <c:v>Yield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82594796364977E-2"/>
                  <c:y val="-6.6338629976703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44452222464672E-3"/>
                  <c:y val="-4.913972590866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592696299528411E-3"/>
                  <c:y val="-7.125260256757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3222261112323156E-3"/>
                  <c:y val="-8.5994520340170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181495741185157E-2"/>
                  <c:y val="-8.35375340447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181495741185157E-2"/>
                  <c:y val="-3.685479443150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E53-4078-98C9-7696F10554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Лист1!$Q$20:$V$20</c:f>
              <c:strCache>
                <c:ptCount val="6"/>
                <c:pt idx="0">
                  <c:v>2002-2006</c:v>
                </c:pt>
                <c:pt idx="1">
                  <c:v>2006-2010</c:v>
                </c:pt>
                <c:pt idx="2">
                  <c:v>2010-2014</c:v>
                </c:pt>
                <c:pt idx="3">
                  <c:v>2014-2018</c:v>
                </c:pt>
                <c:pt idx="4">
                  <c:v>2018-2022</c:v>
                </c:pt>
                <c:pt idx="5">
                  <c:v>2022-2026</c:v>
                </c:pt>
              </c:strCache>
            </c:strRef>
          </c:cat>
          <c:val>
            <c:numRef>
              <c:f>Лист1!$Q$22:$V$22</c:f>
              <c:numCache>
                <c:formatCode>#,##0.00</c:formatCode>
                <c:ptCount val="6"/>
                <c:pt idx="0">
                  <c:v>2.0168060424343572</c:v>
                </c:pt>
                <c:pt idx="1">
                  <c:v>2.3736883027484237</c:v>
                </c:pt>
                <c:pt idx="2">
                  <c:v>2.5996342235108205</c:v>
                </c:pt>
                <c:pt idx="3">
                  <c:v>3.3570969404907984</c:v>
                </c:pt>
                <c:pt idx="4">
                  <c:v>3.9541774387641686</c:v>
                </c:pt>
                <c:pt idx="5" formatCode="0">
                  <c:v>4.5473040545787935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C0-4A39-AEDC-6D570023F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755896"/>
        <c:axId val="276755512"/>
      </c:lineChart>
      <c:catAx>
        <c:axId val="27662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6755128"/>
        <c:crosses val="autoZero"/>
        <c:auto val="1"/>
        <c:lblAlgn val="ctr"/>
        <c:lblOffset val="100"/>
        <c:noMultiLvlLbl val="0"/>
      </c:catAx>
      <c:valAx>
        <c:axId val="27675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6629584"/>
        <c:crosses val="autoZero"/>
        <c:crossBetween val="between"/>
      </c:valAx>
      <c:valAx>
        <c:axId val="27675551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76755896"/>
        <c:crosses val="max"/>
        <c:crossBetween val="between"/>
      </c:valAx>
      <c:catAx>
        <c:axId val="276755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6755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61026817253323"/>
          <c:y val="0.90694135386522634"/>
          <c:w val="0.6923498288399571"/>
          <c:h val="7.8316728362172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Частка України у світовому виробництві та експорті зерна</a:t>
            </a:r>
            <a:r>
              <a:rPr lang="en-US" baseline="0" dirty="0" smtClean="0"/>
              <a:t>, </a:t>
            </a:r>
            <a:r>
              <a:rPr lang="uk-UA" baseline="0" dirty="0" smtClean="0"/>
              <a:t>млн т</a:t>
            </a:r>
            <a:endParaRPr lang="uk-UA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World production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</c:v>
                </c:pt>
                <c:pt idx="9">
                  <c:v>2020/2021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1879.5</c:v>
                </c:pt>
                <c:pt idx="1">
                  <c:v>1829.2</c:v>
                </c:pt>
                <c:pt idx="2">
                  <c:v>2042.6</c:v>
                </c:pt>
                <c:pt idx="3">
                  <c:v>2091.5</c:v>
                </c:pt>
                <c:pt idx="4">
                  <c:v>2057.6999999999998</c:v>
                </c:pt>
                <c:pt idx="5">
                  <c:v>2188.6999999999998</c:v>
                </c:pt>
                <c:pt idx="6">
                  <c:v>2138</c:v>
                </c:pt>
                <c:pt idx="7">
                  <c:v>2138.4</c:v>
                </c:pt>
                <c:pt idx="8">
                  <c:v>2176.5</c:v>
                </c:pt>
                <c:pt idx="9">
                  <c:v>2209.8000000000002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6F-464E-B272-529E6E41A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4097584"/>
        <c:axId val="384093272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UA production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ED7D31">
                  <a:lumMod val="40000"/>
                  <a:lumOff val="6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</c:v>
                </c:pt>
                <c:pt idx="9">
                  <c:v>2020/2021</c:v>
                </c:pt>
              </c:strCache>
            </c:strRef>
          </c:cat>
          <c:val>
            <c:numRef>
              <c:f>Лист1!$C$2:$C$11</c:f>
              <c:numCache>
                <c:formatCode>#\ ##0.0</c:formatCode>
                <c:ptCount val="10"/>
                <c:pt idx="0">
                  <c:v>61</c:v>
                </c:pt>
                <c:pt idx="1">
                  <c:v>52</c:v>
                </c:pt>
                <c:pt idx="2">
                  <c:v>71</c:v>
                </c:pt>
                <c:pt idx="3">
                  <c:v>74</c:v>
                </c:pt>
                <c:pt idx="4">
                  <c:v>69</c:v>
                </c:pt>
                <c:pt idx="5">
                  <c:v>83</c:v>
                </c:pt>
                <c:pt idx="6">
                  <c:v>82</c:v>
                </c:pt>
                <c:pt idx="7">
                  <c:v>92</c:v>
                </c:pt>
                <c:pt idx="8">
                  <c:v>98.3</c:v>
                </c:pt>
                <c:pt idx="9">
                  <c:v>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6F-464E-B272-529E6E41A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4094840"/>
        <c:axId val="38409797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World export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</c:v>
                </c:pt>
                <c:pt idx="9">
                  <c:v>2020/2021</c:v>
                </c:pt>
              </c:strCache>
            </c:strRef>
          </c:cat>
          <c:val>
            <c:numRef>
              <c:f>Лист1!$D$2:$D$11</c:f>
              <c:numCache>
                <c:formatCode>#\ ##0.0</c:formatCode>
                <c:ptCount val="10"/>
                <c:pt idx="0">
                  <c:v>273.8</c:v>
                </c:pt>
                <c:pt idx="1">
                  <c:v>270.8</c:v>
                </c:pt>
                <c:pt idx="2">
                  <c:v>310.39999999999998</c:v>
                </c:pt>
                <c:pt idx="3">
                  <c:v>322.10000000000002</c:v>
                </c:pt>
                <c:pt idx="4">
                  <c:v>345.7</c:v>
                </c:pt>
                <c:pt idx="5">
                  <c:v>352.8</c:v>
                </c:pt>
                <c:pt idx="6">
                  <c:v>369.8</c:v>
                </c:pt>
                <c:pt idx="7">
                  <c:v>363.5</c:v>
                </c:pt>
                <c:pt idx="8">
                  <c:v>389.7</c:v>
                </c:pt>
                <c:pt idx="9">
                  <c:v>408.1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86F-464E-B272-529E6E41AE5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UA export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</c:v>
                </c:pt>
                <c:pt idx="9">
                  <c:v>2020/2021</c:v>
                </c:pt>
              </c:strCache>
            </c:strRef>
          </c:cat>
          <c:val>
            <c:numRef>
              <c:f>Лист1!$E$2:$E$11</c:f>
              <c:numCache>
                <c:formatCode>#\ ##0.0</c:formatCode>
                <c:ptCount val="10"/>
                <c:pt idx="0">
                  <c:v>23</c:v>
                </c:pt>
                <c:pt idx="1">
                  <c:v>26</c:v>
                </c:pt>
                <c:pt idx="2">
                  <c:v>35</c:v>
                </c:pt>
                <c:pt idx="3">
                  <c:v>39</c:v>
                </c:pt>
                <c:pt idx="4">
                  <c:v>43</c:v>
                </c:pt>
                <c:pt idx="5">
                  <c:v>48</c:v>
                </c:pt>
                <c:pt idx="6">
                  <c:v>46</c:v>
                </c:pt>
                <c:pt idx="7">
                  <c:v>54</c:v>
                </c:pt>
                <c:pt idx="8">
                  <c:v>62.1</c:v>
                </c:pt>
                <c:pt idx="9">
                  <c:v>50.3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86F-464E-B272-529E6E41A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094840"/>
        <c:axId val="384097976"/>
      </c:lineChart>
      <c:catAx>
        <c:axId val="38409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4093272"/>
        <c:crosses val="autoZero"/>
        <c:auto val="1"/>
        <c:lblAlgn val="ctr"/>
        <c:lblOffset val="100"/>
        <c:noMultiLvlLbl val="0"/>
      </c:catAx>
      <c:valAx>
        <c:axId val="384093272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4097584"/>
        <c:crosses val="autoZero"/>
        <c:crossBetween val="between"/>
      </c:valAx>
      <c:valAx>
        <c:axId val="384097976"/>
        <c:scaling>
          <c:orientation val="minMax"/>
        </c:scaling>
        <c:delete val="0"/>
        <c:axPos val="r"/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4094840"/>
        <c:crosses val="max"/>
        <c:crossBetween val="between"/>
      </c:valAx>
      <c:catAx>
        <c:axId val="384094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097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Експорт пшениці </a:t>
            </a:r>
            <a:r>
              <a:rPr lang="en-US" dirty="0" smtClean="0"/>
              <a:t>182,3 </a:t>
            </a:r>
            <a:r>
              <a:rPr lang="uk-UA" dirty="0" smtClean="0"/>
              <a:t>млн т</a:t>
            </a:r>
            <a:endParaRPr lang="en-US" dirty="0"/>
          </a:p>
        </c:rich>
      </c:tx>
      <c:layout>
        <c:manualLayout>
          <c:xMode val="edge"/>
          <c:yMode val="edge"/>
          <c:x val="8.7413625455833407E-2"/>
          <c:y val="0.8937424642696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7289456459264361"/>
          <c:y val="0.14225191365240192"/>
          <c:w val="0.53222876502807626"/>
          <c:h val="0.659241545276163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wheat export 182,3 mmt</c:v>
                </c:pt>
              </c:strCache>
            </c:strRef>
          </c:tx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9A-412A-811B-97E61F5CBB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9A-412A-811B-97E61F5CBB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9A-412A-811B-97E61F5CBB1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9A-412A-811B-97E61F5CBB1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9A-412A-811B-97E61F5CBB1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9A-412A-811B-97E61F5CBB1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C9A-412A-811B-97E61F5CBB1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C9A-412A-811B-97E61F5CBB1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C9A-412A-811B-97E61F5CBB17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9A-412A-811B-97E61F5CBB1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9.2399391162523825E-2"/>
                  <c:y val="-0.10851123051801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9A-412A-811B-97E61F5CB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435734003151564"/>
                  <c:y val="-2.9214562062541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9A-412A-811B-97E61F5CB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840833456055848E-2"/>
                  <c:y val="2.9214562062541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C9A-412A-811B-97E61F5CB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06602630183949E-2"/>
                  <c:y val="-5.99388170172687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C9A-412A-811B-97E61F5CBB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Ukraine</c:v>
                </c:pt>
                <c:pt idx="1">
                  <c:v>USA</c:v>
                </c:pt>
                <c:pt idx="2">
                  <c:v>EU</c:v>
                </c:pt>
                <c:pt idx="3">
                  <c:v>Argentina</c:v>
                </c:pt>
                <c:pt idx="4">
                  <c:v>Russia</c:v>
                </c:pt>
                <c:pt idx="5">
                  <c:v>Canada</c:v>
                </c:pt>
                <c:pt idx="6">
                  <c:v>Kazakhstan</c:v>
                </c:pt>
                <c:pt idx="7">
                  <c:v>Australia</c:v>
                </c:pt>
                <c:pt idx="8">
                  <c:v>others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20.5</c:v>
                </c:pt>
                <c:pt idx="1">
                  <c:v>26.3</c:v>
                </c:pt>
                <c:pt idx="2">
                  <c:v>36.5</c:v>
                </c:pt>
                <c:pt idx="3">
                  <c:v>13.5</c:v>
                </c:pt>
                <c:pt idx="4">
                  <c:v>33.5</c:v>
                </c:pt>
                <c:pt idx="5">
                  <c:v>23</c:v>
                </c:pt>
                <c:pt idx="6">
                  <c:v>6</c:v>
                </c:pt>
                <c:pt idx="7">
                  <c:v>9.1999999999999993</c:v>
                </c:pt>
                <c:pt idx="8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9C9A-412A-811B-97E61F5CB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Виробництво пшениці</a:t>
            </a:r>
            <a:r>
              <a:rPr lang="en-US" dirty="0" smtClean="0"/>
              <a:t>, </a:t>
            </a:r>
            <a:r>
              <a:rPr lang="en-US" dirty="0"/>
              <a:t>762 </a:t>
            </a:r>
            <a:r>
              <a:rPr lang="uk-UA" dirty="0" smtClean="0"/>
              <a:t>млн т</a:t>
            </a:r>
            <a:endParaRPr lang="en-US" dirty="0"/>
          </a:p>
        </c:rich>
      </c:tx>
      <c:layout>
        <c:manualLayout>
          <c:xMode val="edge"/>
          <c:yMode val="edge"/>
          <c:x val="0.16872781807125015"/>
          <c:y val="0.91399844167094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3613419730478468"/>
          <c:y val="5.5196558329026174E-2"/>
          <c:w val="0.65864223404876665"/>
          <c:h val="0.75597855145065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wheat production, 762 mmt</c:v>
                </c:pt>
              </c:strCache>
            </c:strRef>
          </c:tx>
          <c:explosion val="3"/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C1-41F6-A51C-66D80CAFB3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C1-41F6-A51C-66D80CAFB3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C1-41F6-A51C-66D80CAFB3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7C1-41F6-A51C-66D80CAFB3A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7C1-41F6-A51C-66D80CAFB3A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7C1-41F6-A51C-66D80CAFB3A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7C1-41F6-A51C-66D80CAFB3A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7C1-41F6-A51C-66D80CAFB3A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7C1-41F6-A51C-66D80CAFB3A0}"/>
              </c:ext>
            </c:extLst>
          </c:dPt>
          <c:dLbls>
            <c:dLbl>
              <c:idx val="0"/>
              <c:layout>
                <c:manualLayout>
                  <c:x val="-0.20362428777349323"/>
                  <c:y val="1.04337721651933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C1-41F6-A51C-66D80CAFB3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348519691845646E-2"/>
                  <c:y val="8.76436861876245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C1-41F6-A51C-66D80CAFB3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6885962506116947E-2"/>
                  <c:y val="-2.58306695879042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7C1-41F6-A51C-66D80CAFB3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1986115071743758"/>
                  <c:y val="3.21948253321577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7C1-41F6-A51C-66D80CAFB3A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7065892711328926E-2"/>
                  <c:y val="6.5245811924234589E-4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7C1-41F6-A51C-66D80CAFB3A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075839148305553"/>
                      <c:h val="0.12689915174363808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28853557182564366"/>
                  <c:y val="-4.64417317807302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7C1-41F6-A51C-66D80CAFB3A0}"/>
                </c:ext>
                <c:ext xmlns:c15="http://schemas.microsoft.com/office/drawing/2012/chart" uri="{CE6537A1-D6FC-4f65-9D91-7224C49458BB}">
                  <c15:layout>
                    <c:manualLayout>
                      <c:w val="0.22373327515498001"/>
                      <c:h val="0.11166580523547473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Ukraine</c:v>
                </c:pt>
                <c:pt idx="1">
                  <c:v>USA</c:v>
                </c:pt>
                <c:pt idx="2">
                  <c:v>EU</c:v>
                </c:pt>
                <c:pt idx="3">
                  <c:v>Argentina</c:v>
                </c:pt>
                <c:pt idx="4">
                  <c:v>Russia</c:v>
                </c:pt>
                <c:pt idx="5">
                  <c:v>Canada</c:v>
                </c:pt>
                <c:pt idx="6">
                  <c:v>Kazakhstan</c:v>
                </c:pt>
                <c:pt idx="7">
                  <c:v>Australia</c:v>
                </c:pt>
                <c:pt idx="8">
                  <c:v>Others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28.2</c:v>
                </c:pt>
                <c:pt idx="1">
                  <c:v>52.3</c:v>
                </c:pt>
                <c:pt idx="2">
                  <c:v>155</c:v>
                </c:pt>
                <c:pt idx="3">
                  <c:v>19.8</c:v>
                </c:pt>
                <c:pt idx="4">
                  <c:v>73.599999999999994</c:v>
                </c:pt>
                <c:pt idx="5">
                  <c:v>32.299999999999997</c:v>
                </c:pt>
                <c:pt idx="6">
                  <c:v>11.5</c:v>
                </c:pt>
                <c:pt idx="7">
                  <c:v>15.2</c:v>
                </c:pt>
                <c:pt idx="8">
                  <c:v>374.1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7C1-41F6-A51C-66D80CAFB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 dirty="0" smtClean="0"/>
              <a:t>Виробництво кукурудзи </a:t>
            </a:r>
            <a:r>
              <a:rPr lang="en-US" sz="1200" dirty="0" smtClean="0"/>
              <a:t>1 </a:t>
            </a:r>
            <a:r>
              <a:rPr lang="en-US" sz="1200" dirty="0"/>
              <a:t>117.2 </a:t>
            </a:r>
            <a:r>
              <a:rPr lang="uk-UA" sz="1200" dirty="0" smtClean="0"/>
              <a:t>млн</a:t>
            </a:r>
            <a:r>
              <a:rPr lang="uk-UA" sz="1200" baseline="0" dirty="0" smtClean="0"/>
              <a:t> т</a:t>
            </a:r>
            <a:endParaRPr lang="en-US" sz="1200" dirty="0"/>
          </a:p>
        </c:rich>
      </c:tx>
      <c:layout>
        <c:manualLayout>
          <c:xMode val="edge"/>
          <c:yMode val="edge"/>
          <c:x val="7.2418255578211257E-2"/>
          <c:y val="0.89439455989349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8.8112521657063764E-2"/>
          <c:y val="0.11282314425203402"/>
          <c:w val="0.61300793246746754"/>
          <c:h val="0.760276736354388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corn production 1117.2 mmt</c:v>
                </c:pt>
              </c:strCache>
            </c:strRef>
          </c:tx>
          <c:dPt>
            <c:idx val="0"/>
            <c:bubble3D val="0"/>
            <c:explosion val="2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FA-4E12-9D3B-D3CD5C7310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FA-4E12-9D3B-D3CD5C7310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FA-4E12-9D3B-D3CD5C7310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FA-4E12-9D3B-D3CD5C73100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FA-4E12-9D3B-D3CD5C73100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FA-4E12-9D3B-D3CD5C73100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0FA-4E12-9D3B-D3CD5C731000}"/>
              </c:ext>
            </c:extLst>
          </c:dPt>
          <c:dLbls>
            <c:dLbl>
              <c:idx val="0"/>
              <c:layout>
                <c:manualLayout>
                  <c:x val="-0.25847463910224111"/>
                  <c:y val="2.7477470817808131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FA-4E12-9D3B-D3CD5C73100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1.107748453295319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FA-4E12-9D3B-D3CD5C7310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387422664765949E-2"/>
                  <c:y val="1.37387354089040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FA-4E12-9D3B-D3CD5C7310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8619876263625524E-2"/>
                  <c:y val="-9.61711478623284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FA-4E12-9D3B-D3CD5C73100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Ukraine</c:v>
                </c:pt>
                <c:pt idx="1">
                  <c:v>Argentina</c:v>
                </c:pt>
                <c:pt idx="2">
                  <c:v>Brazil</c:v>
                </c:pt>
                <c:pt idx="3">
                  <c:v>EU</c:v>
                </c:pt>
                <c:pt idx="4">
                  <c:v>Russia</c:v>
                </c:pt>
                <c:pt idx="5">
                  <c:v>USA</c:v>
                </c:pt>
                <c:pt idx="6">
                  <c:v>Others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35.200000000000003</c:v>
                </c:pt>
                <c:pt idx="1">
                  <c:v>55.5</c:v>
                </c:pt>
                <c:pt idx="2">
                  <c:v>100.4</c:v>
                </c:pt>
                <c:pt idx="3">
                  <c:v>68.099999999999994</c:v>
                </c:pt>
                <c:pt idx="4">
                  <c:v>14.3</c:v>
                </c:pt>
                <c:pt idx="5">
                  <c:v>345.9</c:v>
                </c:pt>
                <c:pt idx="6">
                  <c:v>497.8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0FA-4E12-9D3B-D3CD5C731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 smtClean="0"/>
              <a:t>Експорт кукурудзи </a:t>
            </a:r>
            <a:r>
              <a:rPr lang="en-US" sz="1400" dirty="0" smtClean="0"/>
              <a:t>171,8 </a:t>
            </a:r>
            <a:r>
              <a:rPr lang="uk-UA" sz="1400" dirty="0" smtClean="0"/>
              <a:t>млн т</a:t>
            </a:r>
            <a:endParaRPr lang="en-US" sz="1400" dirty="0"/>
          </a:p>
        </c:rich>
      </c:tx>
      <c:layout>
        <c:manualLayout>
          <c:xMode val="edge"/>
          <c:yMode val="edge"/>
          <c:x val="0.19426038845137619"/>
          <c:y val="0.91885839535628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1561188915224617"/>
          <c:y val="9.9617761940554175E-2"/>
          <c:w val="0.69037787390770455"/>
          <c:h val="0.695637440370937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corn export 171,8 mmt</c:v>
                </c:pt>
              </c:strCache>
            </c:strRef>
          </c:tx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9-4621-8F4E-F675D214F6C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09-4621-8F4E-F675D214F6C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09-4621-8F4E-F675D214F6C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09-4621-8F4E-F675D214F6C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09-4621-8F4E-F675D214F6C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609-4621-8F4E-F675D214F6CB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609-4621-8F4E-F675D214F6CB}"/>
              </c:ext>
            </c:extLst>
          </c:dPt>
          <c:dLbls>
            <c:dLbl>
              <c:idx val="0"/>
              <c:layout>
                <c:manualLayout>
                  <c:x val="6.7295880202735456E-2"/>
                  <c:y val="5.885157181774317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09-4621-8F4E-F675D214F6C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2.8223316311274289E-2"/>
                  <c:y val="3.15981472040740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09-4621-8F4E-F675D214F6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2250520247787784E-2"/>
                  <c:y val="4.41386788633073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609-4621-8F4E-F675D214F6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Ukraine</c:v>
                </c:pt>
                <c:pt idx="1">
                  <c:v>Argentina</c:v>
                </c:pt>
                <c:pt idx="2">
                  <c:v>Brazil</c:v>
                </c:pt>
                <c:pt idx="3">
                  <c:v>EU</c:v>
                </c:pt>
                <c:pt idx="4">
                  <c:v>Russia</c:v>
                </c:pt>
                <c:pt idx="5">
                  <c:v>USA</c:v>
                </c:pt>
                <c:pt idx="6">
                  <c:v>Others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30.4</c:v>
                </c:pt>
                <c:pt idx="1">
                  <c:v>35</c:v>
                </c:pt>
                <c:pt idx="2">
                  <c:v>35</c:v>
                </c:pt>
                <c:pt idx="3">
                  <c:v>4.5</c:v>
                </c:pt>
                <c:pt idx="4">
                  <c:v>4.2</c:v>
                </c:pt>
                <c:pt idx="5">
                  <c:v>45.1</c:v>
                </c:pt>
                <c:pt idx="6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609-4621-8F4E-F675D214F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 smtClean="0"/>
              <a:t>Експорт ячменя </a:t>
            </a:r>
            <a:r>
              <a:rPr lang="es-ES" sz="1400" dirty="0" smtClean="0"/>
              <a:t>26,5 </a:t>
            </a:r>
            <a:r>
              <a:rPr lang="uk-UA" sz="1400" dirty="0" smtClean="0"/>
              <a:t>млн т</a:t>
            </a:r>
            <a:endParaRPr lang="es-ES" sz="1400" dirty="0"/>
          </a:p>
        </c:rich>
      </c:tx>
      <c:layout>
        <c:manualLayout>
          <c:xMode val="edge"/>
          <c:yMode val="edge"/>
          <c:x val="2.3011624790535857E-2"/>
          <c:y val="0.90370349855842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1436075897756171"/>
          <c:y val="0.22615193171246431"/>
          <c:w val="0.60498561547322549"/>
          <c:h val="0.55058282036883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barley export 26,5 mmt</c:v>
                </c:pt>
              </c:strCache>
            </c:strRef>
          </c:tx>
          <c:dPt>
            <c:idx val="0"/>
            <c:bubble3D val="0"/>
            <c:explosion val="14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F2-4078-B2AC-01C092FBA58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F2-4078-B2AC-01C092FBA58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F2-4078-B2AC-01C092FBA58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F2-4078-B2AC-01C092FBA58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F2-4078-B2AC-01C092FBA58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F2-4078-B2AC-01C092FBA58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F2-4078-B2AC-01C092FBA582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Ukraine</c:v>
                </c:pt>
                <c:pt idx="1">
                  <c:v>Argentina</c:v>
                </c:pt>
                <c:pt idx="2">
                  <c:v>Australia</c:v>
                </c:pt>
                <c:pt idx="3">
                  <c:v>Canada</c:v>
                </c:pt>
                <c:pt idx="4">
                  <c:v>EU</c:v>
                </c:pt>
                <c:pt idx="5">
                  <c:v>Russia</c:v>
                </c:pt>
                <c:pt idx="6">
                  <c:v>Others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</c:v>
                </c:pt>
                <c:pt idx="1">
                  <c:v>2.7</c:v>
                </c:pt>
                <c:pt idx="2">
                  <c:v>3.2</c:v>
                </c:pt>
                <c:pt idx="3">
                  <c:v>2</c:v>
                </c:pt>
                <c:pt idx="4">
                  <c:v>7</c:v>
                </c:pt>
                <c:pt idx="5">
                  <c:v>4.0999999999999996</c:v>
                </c:pt>
                <c:pt idx="6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AF2-4078-B2AC-01C092FBA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 smtClean="0"/>
              <a:t>Виробництво ячменя</a:t>
            </a:r>
            <a:r>
              <a:rPr lang="uk-UA" baseline="0" dirty="0" smtClean="0"/>
              <a:t> </a:t>
            </a:r>
            <a:r>
              <a:rPr lang="en-US" dirty="0" smtClean="0"/>
              <a:t>156,2 </a:t>
            </a:r>
            <a:r>
              <a:rPr lang="uk-UA" dirty="0" smtClean="0"/>
              <a:t>млн т</a:t>
            </a:r>
            <a:endParaRPr lang="en-US" dirty="0"/>
          </a:p>
        </c:rich>
      </c:tx>
      <c:layout>
        <c:manualLayout>
          <c:xMode val="edge"/>
          <c:yMode val="edge"/>
          <c:x val="0.10060076383376591"/>
          <c:y val="0.91205535288031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barley production 156,2 mmt</c:v>
                </c:pt>
              </c:strCache>
            </c:strRef>
          </c:tx>
          <c:dPt>
            <c:idx val="0"/>
            <c:bubble3D val="0"/>
            <c:explosion val="2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A5-416F-B30E-3086997A000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A5-416F-B30E-3086997A000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A5-416F-B30E-3086997A000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A5-416F-B30E-3086997A000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4A5-416F-B30E-3086997A000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4A5-416F-B30E-3086997A000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4A5-416F-B30E-3086997A000E}"/>
              </c:ext>
            </c:extLst>
          </c:dPt>
          <c:dLbls>
            <c:dLbl>
              <c:idx val="0"/>
              <c:layout>
                <c:manualLayout>
                  <c:x val="-0.14798204536303505"/>
                  <c:y val="6.3805137435596166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A5-416F-B30E-3086997A000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.10060076383376591"/>
                  <c:y val="4.68813499144088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A5-416F-B30E-3086997A00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03869701388091E-2"/>
                  <c:y val="8.52388180261978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A5-416F-B30E-3086997A00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916664982248048"/>
                  <c:y val="-0.161953754249776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4A5-416F-B30E-3086997A00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Ukraine</c:v>
                </c:pt>
                <c:pt idx="1">
                  <c:v>Argentina</c:v>
                </c:pt>
                <c:pt idx="2">
                  <c:v>Australia</c:v>
                </c:pt>
                <c:pt idx="3">
                  <c:v>Canada</c:v>
                </c:pt>
                <c:pt idx="4">
                  <c:v>EU</c:v>
                </c:pt>
                <c:pt idx="5">
                  <c:v>Russia</c:v>
                </c:pt>
                <c:pt idx="6">
                  <c:v>Others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</c:v>
                </c:pt>
                <c:pt idx="1">
                  <c:v>3.8</c:v>
                </c:pt>
                <c:pt idx="2">
                  <c:v>9</c:v>
                </c:pt>
                <c:pt idx="3">
                  <c:v>11.8</c:v>
                </c:pt>
                <c:pt idx="4">
                  <c:v>63.4</c:v>
                </c:pt>
                <c:pt idx="5">
                  <c:v>19.899999999999999</c:v>
                </c:pt>
                <c:pt idx="6">
                  <c:v>39.299999999999997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4A5-416F-B30E-3086997A0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A2F8F-4441-4BD9-B21F-1BC3823A4EA8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4339D1C-EFBB-49DA-A961-EBD30D8560C5}">
      <dgm:prSet phldrT="[Текст]"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ЄС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35-40%</a:t>
          </a:r>
          <a:endParaRPr lang="uk-U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6E6D5-9A89-424E-A5EE-76CE43D77C1A}" type="parTrans" cxnId="{96C7D6BD-85D3-4A2F-A258-EFEB8D750033}">
      <dgm:prSet/>
      <dgm:spPr/>
      <dgm:t>
        <a:bodyPr/>
        <a:lstStyle/>
        <a:p>
          <a:endParaRPr lang="uk-UA" sz="1800"/>
        </a:p>
      </dgm:t>
    </dgm:pt>
    <dgm:pt modelId="{8EC57732-1C76-4D32-AF03-621AFB4F04A7}" type="sibTrans" cxnId="{96C7D6BD-85D3-4A2F-A258-EFEB8D750033}">
      <dgm:prSet/>
      <dgm:spPr/>
      <dgm:t>
        <a:bodyPr/>
        <a:lstStyle/>
        <a:p>
          <a:endParaRPr lang="uk-UA" sz="1800"/>
        </a:p>
      </dgm:t>
    </dgm:pt>
    <dgm:pt modelId="{EE5A3C97-CAFF-4F7B-93C3-8F2F0A36638A}">
      <dgm:prSet phldrT="[Текст]" custT="1"/>
      <dgm:spPr/>
      <dgm:t>
        <a:bodyPr/>
        <a:lstStyle/>
        <a:p>
          <a:r>
            <a:rPr lang="uk-UA" sz="2000" dirty="0" smtClean="0">
              <a:latin typeface="Arial" panose="020B0604020202020204" pitchFamily="34" charset="0"/>
              <a:cs typeface="Arial" panose="020B0604020202020204" pitchFamily="34" charset="0"/>
            </a:rPr>
            <a:t>Північна Африка та Близький Схід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30-35%</a:t>
          </a:r>
          <a:endParaRPr lang="uk-U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10363-409D-435A-BD60-A25B5EAC4F9C}" type="parTrans" cxnId="{8E2A5CCF-1551-4842-972F-EE4ADFA8E4AF}">
      <dgm:prSet/>
      <dgm:spPr/>
      <dgm:t>
        <a:bodyPr/>
        <a:lstStyle/>
        <a:p>
          <a:endParaRPr lang="uk-UA" sz="1800"/>
        </a:p>
      </dgm:t>
    </dgm:pt>
    <dgm:pt modelId="{F5CB0B51-7C45-47E7-9FB8-E26AFB612917}" type="sibTrans" cxnId="{8E2A5CCF-1551-4842-972F-EE4ADFA8E4AF}">
      <dgm:prSet/>
      <dgm:spPr/>
      <dgm:t>
        <a:bodyPr/>
        <a:lstStyle/>
        <a:p>
          <a:endParaRPr lang="uk-UA" sz="1800"/>
        </a:p>
      </dgm:t>
    </dgm:pt>
    <dgm:pt modelId="{A10B125A-5473-4711-BF16-D2317C93C0F9}">
      <dgm:prSet phldrT="[Текст]" custT="1"/>
      <dgm:spPr/>
      <dgm:t>
        <a:bodyPr/>
        <a:lstStyle/>
        <a:p>
          <a:r>
            <a:rPr lang="uk-UA" sz="2400" noProof="0" dirty="0" smtClean="0">
              <a:latin typeface="Arial" panose="020B0604020202020204" pitchFamily="34" charset="0"/>
              <a:cs typeface="Arial" panose="020B0604020202020204" pitchFamily="34" charset="0"/>
            </a:rPr>
            <a:t>Азія</a:t>
          </a:r>
          <a:endParaRPr lang="uk-UA" sz="24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30-35%</a:t>
          </a:r>
          <a:endParaRPr lang="uk-U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D1D0C-08B2-424B-AC81-5954FEE9FC48}" type="parTrans" cxnId="{0CC96649-1BFB-4E9B-AAE7-AE85A9EEFB56}">
      <dgm:prSet/>
      <dgm:spPr/>
      <dgm:t>
        <a:bodyPr/>
        <a:lstStyle/>
        <a:p>
          <a:endParaRPr lang="uk-UA" sz="1800"/>
        </a:p>
      </dgm:t>
    </dgm:pt>
    <dgm:pt modelId="{39B58BF7-93C0-4913-BDA3-BCCE465BF689}" type="sibTrans" cxnId="{0CC96649-1BFB-4E9B-AAE7-AE85A9EEFB56}">
      <dgm:prSet/>
      <dgm:spPr/>
      <dgm:t>
        <a:bodyPr/>
        <a:lstStyle/>
        <a:p>
          <a:endParaRPr lang="uk-UA" sz="1800"/>
        </a:p>
      </dgm:t>
    </dgm:pt>
    <dgm:pt modelId="{44ECF632-17AB-445E-9189-8D598CD3F6DB}" type="pres">
      <dgm:prSet presAssocID="{A9FA2F8F-4441-4BD9-B21F-1BC3823A4E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E389C3D-78C3-4615-AFC8-4957881246F2}" type="pres">
      <dgm:prSet presAssocID="{94339D1C-EFBB-49DA-A961-EBD30D8560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253882-7350-4B38-8D02-518925E2B27D}" type="pres">
      <dgm:prSet presAssocID="{8EC57732-1C76-4D32-AF03-621AFB4F04A7}" presName="sibTrans" presStyleCnt="0"/>
      <dgm:spPr/>
    </dgm:pt>
    <dgm:pt modelId="{AC707C0C-8F37-4BAD-AB6B-BD87D12E3A67}" type="pres">
      <dgm:prSet presAssocID="{EE5A3C97-CAFF-4F7B-93C3-8F2F0A36638A}" presName="node" presStyleLbl="node1" presStyleIdx="1" presStyleCnt="3" custLinFactNeighborX="36994" custLinFactNeighborY="-3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388E95-B7A6-487A-90E0-995EC6829B75}" type="pres">
      <dgm:prSet presAssocID="{F5CB0B51-7C45-47E7-9FB8-E26AFB612917}" presName="sibTrans" presStyleCnt="0"/>
      <dgm:spPr/>
    </dgm:pt>
    <dgm:pt modelId="{40B57F9F-5767-417A-8688-460B9173A954}" type="pres">
      <dgm:prSet presAssocID="{A10B125A-5473-4711-BF16-D2317C93C0F9}" presName="node" presStyleLbl="node1" presStyleIdx="2" presStyleCnt="3" custLinFactNeighborX="-24191" custLinFactNeighborY="12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2485811-EB93-43E5-83B2-0D86BD5E52D3}" type="presOf" srcId="{A10B125A-5473-4711-BF16-D2317C93C0F9}" destId="{40B57F9F-5767-417A-8688-460B9173A954}" srcOrd="0" destOrd="0" presId="urn:microsoft.com/office/officeart/2005/8/layout/hList6"/>
    <dgm:cxn modelId="{8E2A5CCF-1551-4842-972F-EE4ADFA8E4AF}" srcId="{A9FA2F8F-4441-4BD9-B21F-1BC3823A4EA8}" destId="{EE5A3C97-CAFF-4F7B-93C3-8F2F0A36638A}" srcOrd="1" destOrd="0" parTransId="{9D710363-409D-435A-BD60-A25B5EAC4F9C}" sibTransId="{F5CB0B51-7C45-47E7-9FB8-E26AFB612917}"/>
    <dgm:cxn modelId="{5436BEA6-ACAD-4827-8D97-F7DEB62E11F6}" type="presOf" srcId="{94339D1C-EFBB-49DA-A961-EBD30D8560C5}" destId="{3E389C3D-78C3-4615-AFC8-4957881246F2}" srcOrd="0" destOrd="0" presId="urn:microsoft.com/office/officeart/2005/8/layout/hList6"/>
    <dgm:cxn modelId="{0CC96649-1BFB-4E9B-AAE7-AE85A9EEFB56}" srcId="{A9FA2F8F-4441-4BD9-B21F-1BC3823A4EA8}" destId="{A10B125A-5473-4711-BF16-D2317C93C0F9}" srcOrd="2" destOrd="0" parTransId="{E32D1D0C-08B2-424B-AC81-5954FEE9FC48}" sibTransId="{39B58BF7-93C0-4913-BDA3-BCCE465BF689}"/>
    <dgm:cxn modelId="{96C7D6BD-85D3-4A2F-A258-EFEB8D750033}" srcId="{A9FA2F8F-4441-4BD9-B21F-1BC3823A4EA8}" destId="{94339D1C-EFBB-49DA-A961-EBD30D8560C5}" srcOrd="0" destOrd="0" parTransId="{5B76E6D5-9A89-424E-A5EE-76CE43D77C1A}" sibTransId="{8EC57732-1C76-4D32-AF03-621AFB4F04A7}"/>
    <dgm:cxn modelId="{BC2D95E5-E290-4D7D-B42A-720D065BF1DC}" type="presOf" srcId="{EE5A3C97-CAFF-4F7B-93C3-8F2F0A36638A}" destId="{AC707C0C-8F37-4BAD-AB6B-BD87D12E3A67}" srcOrd="0" destOrd="0" presId="urn:microsoft.com/office/officeart/2005/8/layout/hList6"/>
    <dgm:cxn modelId="{2A1B771E-EDEF-46F2-9B4E-BA36A40E2DD1}" type="presOf" srcId="{A9FA2F8F-4441-4BD9-B21F-1BC3823A4EA8}" destId="{44ECF632-17AB-445E-9189-8D598CD3F6DB}" srcOrd="0" destOrd="0" presId="urn:microsoft.com/office/officeart/2005/8/layout/hList6"/>
    <dgm:cxn modelId="{6DB42E39-0308-4BFF-B7CE-9268C08E68AC}" type="presParOf" srcId="{44ECF632-17AB-445E-9189-8D598CD3F6DB}" destId="{3E389C3D-78C3-4615-AFC8-4957881246F2}" srcOrd="0" destOrd="0" presId="urn:microsoft.com/office/officeart/2005/8/layout/hList6"/>
    <dgm:cxn modelId="{41DD79E0-60EB-4777-84C5-5C08331B65B9}" type="presParOf" srcId="{44ECF632-17AB-445E-9189-8D598CD3F6DB}" destId="{B4253882-7350-4B38-8D02-518925E2B27D}" srcOrd="1" destOrd="0" presId="urn:microsoft.com/office/officeart/2005/8/layout/hList6"/>
    <dgm:cxn modelId="{94060AC9-8DEE-4178-9E3B-E3E0E4C320AF}" type="presParOf" srcId="{44ECF632-17AB-445E-9189-8D598CD3F6DB}" destId="{AC707C0C-8F37-4BAD-AB6B-BD87D12E3A67}" srcOrd="2" destOrd="0" presId="urn:microsoft.com/office/officeart/2005/8/layout/hList6"/>
    <dgm:cxn modelId="{68FC2136-DEE9-4C11-96E0-2A4B0582967A}" type="presParOf" srcId="{44ECF632-17AB-445E-9189-8D598CD3F6DB}" destId="{E7388E95-B7A6-487A-90E0-995EC6829B75}" srcOrd="3" destOrd="0" presId="urn:microsoft.com/office/officeart/2005/8/layout/hList6"/>
    <dgm:cxn modelId="{B2264625-3027-4E38-A349-6CDCC070E623}" type="presParOf" srcId="{44ECF632-17AB-445E-9189-8D598CD3F6DB}" destId="{40B57F9F-5767-417A-8688-460B9173A9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89C3D-78C3-4615-AFC8-4957881246F2}">
      <dsp:nvSpPr>
        <dsp:cNvPr id="0" name=""/>
        <dsp:cNvSpPr/>
      </dsp:nvSpPr>
      <dsp:spPr>
        <a:xfrm rot="16200000">
          <a:off x="-1351983" y="1352596"/>
          <a:ext cx="4299879" cy="159468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ЄС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35-40%</a:t>
          </a:r>
          <a:endParaRPr lang="uk-U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14" y="859975"/>
        <a:ext cx="1594685" cy="2579927"/>
      </dsp:txXfrm>
    </dsp:sp>
    <dsp:sp modelId="{AC707C0C-8F37-4BAD-AB6B-BD87D12E3A67}">
      <dsp:nvSpPr>
        <dsp:cNvPr id="0" name=""/>
        <dsp:cNvSpPr/>
      </dsp:nvSpPr>
      <dsp:spPr>
        <a:xfrm rot="16200000">
          <a:off x="406548" y="1352596"/>
          <a:ext cx="4299879" cy="1594685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Північна Африка та Близький Схід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30-35%</a:t>
          </a:r>
          <a:endParaRPr lang="uk-U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759145" y="859975"/>
        <a:ext cx="1594685" cy="2579927"/>
      </dsp:txXfrm>
    </dsp:sp>
    <dsp:sp modelId="{40B57F9F-5767-417A-8688-460B9173A954}">
      <dsp:nvSpPr>
        <dsp:cNvPr id="0" name=""/>
        <dsp:cNvSpPr/>
      </dsp:nvSpPr>
      <dsp:spPr>
        <a:xfrm rot="16200000">
          <a:off x="2047657" y="1352596"/>
          <a:ext cx="4299879" cy="1594685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Азія</a:t>
          </a:r>
          <a:endParaRPr lang="uk-UA" sz="2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30-35%</a:t>
          </a:r>
          <a:endParaRPr lang="uk-U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400254" y="859975"/>
        <a:ext cx="1594685" cy="257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DEF2-C44D-406F-824B-31D54E5A9AAD}" type="datetimeFigureOut">
              <a:rPr lang="uk-UA" smtClean="0"/>
              <a:t>15.02.2021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D7D4-F045-4844-9491-77A17BB620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7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destinations</a:t>
            </a:r>
            <a:r>
              <a:rPr lang="en-US" baseline="0" dirty="0" smtClean="0"/>
              <a:t> (July-October 2020)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7D4-F045-4844-9491-77A17BB6202C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92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7D4-F045-4844-9491-77A17BB6202C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73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7D4-F045-4844-9491-77A17BB6202C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98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7D4-F045-4844-9491-77A17BB6202C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43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7D4-F045-4844-9491-77A17BB6202C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81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7D4-F045-4844-9491-77A17BB6202C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8FBD-1CDF-46F3-8E05-2E83D6A46A06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66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4D7D4-F045-4844-9491-77A17BB6202C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05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555-432E-4C34-9F02-D56E6F4C037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210408" cy="365125"/>
          </a:xfrm>
        </p:spPr>
        <p:txBody>
          <a:bodyPr/>
          <a:lstStyle/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0"/>
            <a:ext cx="12183545" cy="6862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75" y="5391657"/>
            <a:ext cx="2202525" cy="13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4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555-432E-4C34-9F02-D56E6F4C037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210408" cy="365125"/>
          </a:xfrm>
        </p:spPr>
        <p:txBody>
          <a:bodyPr/>
          <a:lstStyle/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rot="5400000">
            <a:off x="6051378" y="713105"/>
            <a:ext cx="83189" cy="12185944"/>
          </a:xfrm>
          <a:prstGeom prst="rect">
            <a:avLst/>
          </a:prstGeom>
          <a:solidFill>
            <a:srgbClr val="397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10" y="5887135"/>
            <a:ext cx="1320801" cy="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555-432E-4C34-9F02-D56E6F4C037C}" type="datetimeFigureOut">
              <a:rPr lang="ru-RU" smtClean="0"/>
              <a:t>15.02.2021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33731" y="2388974"/>
            <a:ext cx="10103371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5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933575" y="1993090"/>
            <a:ext cx="10258425" cy="30003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r-FR" dirty="0"/>
          </a:p>
        </p:txBody>
      </p:sp>
      <p:sp>
        <p:nvSpPr>
          <p:cNvPr id="9" name="Прямоугольник 8"/>
          <p:cNvSpPr/>
          <p:nvPr userDrawn="1"/>
        </p:nvSpPr>
        <p:spPr>
          <a:xfrm rot="5400000">
            <a:off x="6051378" y="713105"/>
            <a:ext cx="83189" cy="12185944"/>
          </a:xfrm>
          <a:prstGeom prst="rect">
            <a:avLst/>
          </a:prstGeom>
          <a:solidFill>
            <a:srgbClr val="397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210408" cy="365125"/>
          </a:xfrm>
        </p:spPr>
        <p:txBody>
          <a:bodyPr/>
          <a:lstStyle/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10" y="5887135"/>
            <a:ext cx="1320801" cy="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5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171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555-432E-4C34-9F02-D56E6F4C037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210408" cy="365125"/>
          </a:xfrm>
        </p:spPr>
        <p:txBody>
          <a:bodyPr/>
          <a:lstStyle/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rot="5400000">
            <a:off x="6051378" y="713105"/>
            <a:ext cx="83189" cy="12185944"/>
          </a:xfrm>
          <a:prstGeom prst="rect">
            <a:avLst/>
          </a:prstGeom>
          <a:solidFill>
            <a:srgbClr val="397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" y="458716"/>
            <a:ext cx="3581399" cy="40293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r-FR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51" y="5884681"/>
            <a:ext cx="1320801" cy="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555-432E-4C34-9F02-D56E6F4C037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 rot="5400000">
            <a:off x="6051378" y="713105"/>
            <a:ext cx="83189" cy="12185944"/>
          </a:xfrm>
          <a:prstGeom prst="rect">
            <a:avLst/>
          </a:prstGeom>
          <a:solidFill>
            <a:srgbClr val="397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210408" cy="365125"/>
          </a:xfrm>
        </p:spPr>
        <p:txBody>
          <a:bodyPr/>
          <a:lstStyle/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" y="458716"/>
            <a:ext cx="3581399" cy="40293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r-FR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10" y="5887135"/>
            <a:ext cx="1320801" cy="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555-432E-4C34-9F02-D56E6F4C037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210408" cy="365125"/>
          </a:xfrm>
        </p:spPr>
        <p:txBody>
          <a:bodyPr/>
          <a:lstStyle/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 rot="5400000">
            <a:off x="6051378" y="713105"/>
            <a:ext cx="83189" cy="12185944"/>
          </a:xfrm>
          <a:prstGeom prst="rect">
            <a:avLst/>
          </a:prstGeom>
          <a:solidFill>
            <a:srgbClr val="397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10" y="5887135"/>
            <a:ext cx="1320801" cy="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CB555-432E-4C34-9F02-D56E6F4C037C}" type="datetimeFigureOut">
              <a:rPr lang="ru-RU" smtClean="0"/>
              <a:t>15.02.2021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33731" y="2388974"/>
            <a:ext cx="10103371" cy="3859132"/>
          </a:xfrm>
          <a:noFill/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80000"/>
              <a:buNone/>
              <a:defRPr sz="5400" b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6"/>
          </p:nvPr>
        </p:nvSpPr>
        <p:spPr>
          <a:xfrm>
            <a:off x="1933575" y="1993090"/>
            <a:ext cx="10258425" cy="30003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r-FR" dirty="0"/>
          </a:p>
        </p:txBody>
      </p:sp>
      <p:sp>
        <p:nvSpPr>
          <p:cNvPr id="9" name="Прямоугольник 8"/>
          <p:cNvSpPr/>
          <p:nvPr userDrawn="1"/>
        </p:nvSpPr>
        <p:spPr>
          <a:xfrm rot="5400000">
            <a:off x="6051378" y="713105"/>
            <a:ext cx="83189" cy="12185944"/>
          </a:xfrm>
          <a:prstGeom prst="rect">
            <a:avLst/>
          </a:prstGeom>
          <a:solidFill>
            <a:srgbClr val="397E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1" y="6356350"/>
            <a:ext cx="1210408" cy="365125"/>
          </a:xfrm>
        </p:spPr>
        <p:txBody>
          <a:bodyPr/>
          <a:lstStyle/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210" y="5887135"/>
            <a:ext cx="1320801" cy="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za_finish">
    <p:bg>
      <p:bgPr>
        <a:solidFill>
          <a:srgbClr val="408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" y="0"/>
            <a:ext cx="12183545" cy="6862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375" y="5520753"/>
            <a:ext cx="2202525" cy="13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CB555-432E-4C34-9F02-D56E6F4C037C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9F34-7412-4271-9CD5-B7A891229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vensong/Desktop/images/hautcouv4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4"/>
          <p:cNvSpPr txBox="1">
            <a:spLocks/>
          </p:cNvSpPr>
          <p:nvPr/>
        </p:nvSpPr>
        <p:spPr>
          <a:xfrm>
            <a:off x="5122845" y="2317285"/>
            <a:ext cx="6863862" cy="1696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b="1" dirty="0">
              <a:solidFill>
                <a:schemeClr val="accent6">
                  <a:lumMod val="60000"/>
                  <a:lumOff val="4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Sous-titre 5"/>
          <p:cNvSpPr>
            <a:spLocks noGrp="1"/>
          </p:cNvSpPr>
          <p:nvPr>
            <p:ph type="subTitle" idx="1"/>
          </p:nvPr>
        </p:nvSpPr>
        <p:spPr>
          <a:xfrm>
            <a:off x="479819" y="5630091"/>
            <a:ext cx="11054894" cy="109501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dirty="0" smtClean="0">
                <a:solidFill>
                  <a:schemeClr val="bg1"/>
                </a:solidFill>
              </a:rPr>
              <a:t>Президент</a:t>
            </a:r>
            <a:endParaRPr lang="uk-UA" dirty="0">
              <a:solidFill>
                <a:schemeClr val="bg1"/>
              </a:solidFill>
            </a:endParaRPr>
          </a:p>
          <a:p>
            <a:pPr algn="l"/>
            <a:endParaRPr lang="uk-UA" dirty="0">
              <a:solidFill>
                <a:schemeClr val="bg1"/>
              </a:solidFill>
            </a:endParaRPr>
          </a:p>
          <a:p>
            <a:pPr algn="l"/>
            <a:r>
              <a:rPr lang="uk-UA" dirty="0" smtClean="0">
                <a:solidFill>
                  <a:schemeClr val="bg1"/>
                </a:solidFill>
              </a:rPr>
              <a:t>Микола Горбачьов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1708" y="2630211"/>
            <a:ext cx="656045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dirty="0" smtClean="0">
                <a:solidFill>
                  <a:schemeClr val="bg1"/>
                </a:solidFill>
                <a:latin typeface="Franklin Gothic Medium" pitchFamily="34" charset="0"/>
              </a:rPr>
              <a:t>Українська зернова асоціація</a:t>
            </a:r>
            <a:endParaRPr lang="en-GB" sz="3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5352231"/>
            <a:ext cx="6063165" cy="8129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8041" y="5972952"/>
            <a:ext cx="3399025" cy="547525"/>
          </a:xfrm>
          <a:prstGeom prst="rect">
            <a:avLst/>
          </a:prstGeom>
          <a:solidFill>
            <a:srgbClr val="408606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solidFill>
                  <a:schemeClr val="bg1"/>
                </a:solidFill>
                <a:latin typeface="Franklin Gothic Medium" pitchFamily="34" charset="0"/>
              </a:rPr>
              <a:t>ТОП ЕКСПОРТЕРИ</a:t>
            </a:r>
            <a:endParaRPr lang="en-GB" sz="3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23" y="65008"/>
            <a:ext cx="9476908" cy="59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607846"/>
              </p:ext>
            </p:extLst>
          </p:nvPr>
        </p:nvGraphicFramePr>
        <p:xfrm>
          <a:off x="974700" y="256550"/>
          <a:ext cx="9713287" cy="557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37596" y="5831173"/>
            <a:ext cx="7327730" cy="644453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solidFill>
                  <a:schemeClr val="bg1"/>
                </a:solidFill>
                <a:latin typeface="Franklin Gothic Medium" pitchFamily="34" charset="0"/>
              </a:rPr>
              <a:t>Світове виробництво та експорт зерна</a:t>
            </a:r>
            <a:endParaRPr lang="ru-RU" sz="32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4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7372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30514425"/>
              </p:ext>
            </p:extLst>
          </p:nvPr>
        </p:nvGraphicFramePr>
        <p:xfrm>
          <a:off x="3920524" y="22484"/>
          <a:ext cx="3985957" cy="304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8886320"/>
              </p:ext>
            </p:extLst>
          </p:nvPr>
        </p:nvGraphicFramePr>
        <p:xfrm>
          <a:off x="644578" y="0"/>
          <a:ext cx="3492708" cy="328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Заголовок 1"/>
          <p:cNvSpPr txBox="1">
            <a:spLocks/>
          </p:cNvSpPr>
          <p:nvPr/>
        </p:nvSpPr>
        <p:spPr>
          <a:xfrm>
            <a:off x="50900" y="6213421"/>
            <a:ext cx="4766760" cy="492197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800" dirty="0" smtClean="0">
                <a:solidFill>
                  <a:schemeClr val="bg1"/>
                </a:solidFill>
                <a:latin typeface="Franklin Gothic Medium" pitchFamily="34" charset="0"/>
              </a:rPr>
              <a:t>Частка України на світовій арені </a:t>
            </a:r>
            <a:r>
              <a:rPr lang="ru-RU" sz="1800" dirty="0" smtClean="0">
                <a:solidFill>
                  <a:schemeClr val="bg1"/>
                </a:solidFill>
                <a:latin typeface="Franklin Gothic Medium" pitchFamily="34" charset="0"/>
              </a:rPr>
              <a:t>2019/2020</a:t>
            </a:r>
            <a:endParaRPr lang="ru-RU" sz="18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14075617"/>
              </p:ext>
            </p:extLst>
          </p:nvPr>
        </p:nvGraphicFramePr>
        <p:xfrm>
          <a:off x="302065" y="3289100"/>
          <a:ext cx="3618459" cy="296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29049021"/>
              </p:ext>
            </p:extLst>
          </p:nvPr>
        </p:nvGraphicFramePr>
        <p:xfrm>
          <a:off x="4222642" y="3043003"/>
          <a:ext cx="3429361" cy="345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82174989"/>
              </p:ext>
            </p:extLst>
          </p:nvPr>
        </p:nvGraphicFramePr>
        <p:xfrm>
          <a:off x="7589330" y="2511391"/>
          <a:ext cx="3593097" cy="394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75167872"/>
              </p:ext>
            </p:extLst>
          </p:nvPr>
        </p:nvGraphicFramePr>
        <p:xfrm>
          <a:off x="7906481" y="-22484"/>
          <a:ext cx="3661006" cy="2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603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5850975"/>
            <a:ext cx="8051641" cy="666838"/>
          </a:xfrm>
          <a:solidFill>
            <a:srgbClr val="408606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ТОП експортери </a:t>
            </a:r>
            <a:r>
              <a:rPr lang="ru-RU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201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9</a:t>
            </a:r>
            <a:r>
              <a:rPr lang="ru-RU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/20</a:t>
            </a:r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20</a:t>
            </a:r>
            <a:endParaRPr lang="ru-RU"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61" y="0"/>
            <a:ext cx="63055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767328"/>
              </p:ext>
            </p:extLst>
          </p:nvPr>
        </p:nvGraphicFramePr>
        <p:xfrm>
          <a:off x="163773" y="163773"/>
          <a:ext cx="12028227" cy="625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5987800"/>
            <a:ext cx="5008728" cy="666838"/>
          </a:xfrm>
          <a:solidFill>
            <a:srgbClr val="408606"/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Щомісячний експорт зерна</a:t>
            </a:r>
            <a:endParaRPr lang="ru-RU"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1" y="34444"/>
            <a:ext cx="6146800" cy="4497954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0" y="5627947"/>
            <a:ext cx="3087792" cy="649180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ТОП імпортери</a:t>
            </a:r>
            <a:endParaRPr lang="ru-RU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0A1D8DF3-8638-41CC-91C0-CA58DA833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375389"/>
              </p:ext>
            </p:extLst>
          </p:nvPr>
        </p:nvGraphicFramePr>
        <p:xfrm>
          <a:off x="372365" y="218152"/>
          <a:ext cx="5024486" cy="429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45201" y="3444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2019/2020 MY</a:t>
            </a:r>
            <a:endParaRPr lang="uk-UA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4294967295"/>
          </p:nvPr>
        </p:nvSpPr>
        <p:spPr>
          <a:xfrm>
            <a:off x="561058" y="6492875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3282021" y="6433501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35894171"/>
              </p:ext>
            </p:extLst>
          </p:nvPr>
        </p:nvGraphicFramePr>
        <p:xfrm>
          <a:off x="4157569" y="4116504"/>
          <a:ext cx="7388435" cy="219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55560" y="4532398"/>
            <a:ext cx="44160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/>
              <a:t>ТОП напрямки </a:t>
            </a:r>
            <a:r>
              <a:rPr lang="en-US" dirty="0" smtClean="0"/>
              <a:t>(</a:t>
            </a:r>
            <a:r>
              <a:rPr lang="uk-UA" dirty="0" smtClean="0"/>
              <a:t>Липень-Січень 2020</a:t>
            </a:r>
            <a:r>
              <a:rPr lang="en-US" dirty="0" smtClean="0"/>
              <a:t>)</a:t>
            </a:r>
            <a:r>
              <a:rPr lang="uk-UA" dirty="0" smtClean="0"/>
              <a:t>, млн 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2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ата 4"/>
          <p:cNvSpPr>
            <a:spLocks noGrp="1"/>
          </p:cNvSpPr>
          <p:nvPr>
            <p:ph type="dt" sz="half" idx="4294967295"/>
          </p:nvPr>
        </p:nvSpPr>
        <p:spPr>
          <a:xfrm>
            <a:off x="612187" y="6503844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2297698" y="6503844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49096" y="6503844"/>
            <a:ext cx="470697" cy="365125"/>
          </a:xfrm>
          <a:prstGeom prst="rect">
            <a:avLst/>
          </a:prstGeom>
        </p:spPr>
        <p:txBody>
          <a:bodyPr/>
          <a:lstStyle/>
          <a:p>
            <a:fld id="{CA07CC99-90A5-4D8E-BF01-C7E3CCFB7689}" type="slidenum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16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444" y="5815005"/>
            <a:ext cx="973535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ІНФРАСТРУКТУРА</a:t>
            </a:r>
            <a:endParaRPr lang="en-GB" sz="4400" b="1" dirty="0">
              <a:solidFill>
                <a:schemeClr val="accent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3955" y="5987981"/>
            <a:ext cx="3151642" cy="666838"/>
          </a:xfrm>
          <a:solidFill>
            <a:srgbClr val="408606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ТОП порти</a:t>
            </a:r>
            <a:endParaRPr lang="ru-RU"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78957"/>
              </p:ext>
            </p:extLst>
          </p:nvPr>
        </p:nvGraphicFramePr>
        <p:xfrm>
          <a:off x="7478974" y="136477"/>
          <a:ext cx="4189862" cy="504540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331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4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6266"/>
              </a:tblGrid>
              <a:tr h="1266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Port</a:t>
                      </a:r>
                      <a:endParaRPr lang="uk-UA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19/20 </a:t>
                      </a:r>
                      <a:r>
                        <a:rPr lang="uk-U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Липень-січень 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20/21 </a:t>
                      </a:r>
                      <a:r>
                        <a:rPr lang="uk-UA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МР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т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Миколаїв</a:t>
                      </a:r>
                      <a:endParaRPr lang="uk-U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21,6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12,3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Чорноморськ</a:t>
                      </a:r>
                      <a:endParaRPr lang="uk-U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14,2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8,5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Південний</a:t>
                      </a:r>
                      <a:endParaRPr lang="uk-U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11,1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6,2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Одеса</a:t>
                      </a:r>
                      <a:endParaRPr lang="uk-U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9,2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4,5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Бердянськ</a:t>
                      </a:r>
                      <a:endParaRPr lang="uk-U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2,0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Маріуполь</a:t>
                      </a:r>
                      <a:endParaRPr lang="uk-U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1,2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</a:t>
                      </a:r>
                      <a:r>
                        <a:rPr lang="uk-UA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8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Херсон</a:t>
                      </a:r>
                      <a:endParaRPr lang="uk-UA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 dirty="0">
                          <a:effectLst/>
                        </a:rPr>
                        <a:t>0,9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</a:t>
                      </a:r>
                      <a:r>
                        <a:rPr lang="uk-UA" sz="20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  <a:endParaRPr lang="uk-UA" sz="2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Решта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0,1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Всього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022" marR="69022" marT="34511" marB="345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60,2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7"/>
            <a:ext cx="7401958" cy="50489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2730" y="4681880"/>
            <a:ext cx="15728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2019/2020 MY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4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0" y="5986523"/>
            <a:ext cx="8714509" cy="666838"/>
          </a:xfrm>
          <a:solidFill>
            <a:srgbClr val="408606"/>
          </a:solidFill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Еволюція вартості перевалки </a:t>
            </a:r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2010-2020</a:t>
            </a:r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762492"/>
              </p:ext>
            </p:extLst>
          </p:nvPr>
        </p:nvGraphicFramePr>
        <p:xfrm>
          <a:off x="491068" y="168596"/>
          <a:ext cx="10711814" cy="581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59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5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sp>
        <p:nvSpPr>
          <p:cNvPr id="4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-47615" y="6442294"/>
            <a:ext cx="470697" cy="365125"/>
          </a:xfrm>
          <a:prstGeom prst="rect">
            <a:avLst/>
          </a:prstGeom>
        </p:spPr>
        <p:txBody>
          <a:bodyPr/>
          <a:lstStyle/>
          <a:p>
            <a:fld id="{CA07CC99-90A5-4D8E-BF01-C7E3CCFB7689}" type="slidenum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19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Railway Fre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7" y="0"/>
            <a:ext cx="12208576" cy="5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0571" y="5601694"/>
            <a:ext cx="973535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400" dirty="0" smtClean="0">
                <a:solidFill>
                  <a:schemeClr val="accent6"/>
                </a:solidFill>
                <a:latin typeface="Franklin Gothic Book" panose="020B0503020102020204" pitchFamily="34" charset="0"/>
              </a:rPr>
              <a:t>ЛОГІСТИКА</a:t>
            </a:r>
            <a:endParaRPr lang="uk-UA" sz="4400" dirty="0">
              <a:solidFill>
                <a:schemeClr val="accent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9"/>
            <a:ext cx="12194672" cy="2286501"/>
          </a:xfrm>
          <a:prstGeom prst="rect">
            <a:avLst/>
          </a:prstGeom>
        </p:spPr>
      </p:pic>
      <p:sp>
        <p:nvSpPr>
          <p:cNvPr id="10" name="Espace réservé de la date 26"/>
          <p:cNvSpPr>
            <a:spLocks noGrp="1"/>
          </p:cNvSpPr>
          <p:nvPr>
            <p:ph type="body" idx="1"/>
          </p:nvPr>
        </p:nvSpPr>
        <p:spPr>
          <a:xfrm>
            <a:off x="923192" y="2281822"/>
            <a:ext cx="1626577" cy="369277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F440BCCB-CA10-4DBA-ADBD-F198E205DAC6}" type="datetimeFigureOut">
              <a:rPr lang="fr-FR" smtClean="0">
                <a:latin typeface="Franklin Gothic Book" panose="020B0503020102020204" pitchFamily="34" charset="0"/>
              </a:rPr>
              <a:pPr/>
              <a:t>15/02/2021</a:t>
            </a:fld>
            <a:endParaRPr lang="fr-FR" dirty="0">
              <a:latin typeface="Franklin Gothic Book" panose="020B0503020102020204" pitchFamily="34" charset="0"/>
            </a:endParaRPr>
          </a:p>
        </p:txBody>
      </p:sp>
      <p:sp>
        <p:nvSpPr>
          <p:cNvPr id="11" name="Rectangle 37"/>
          <p:cNvSpPr/>
          <p:nvPr/>
        </p:nvSpPr>
        <p:spPr>
          <a:xfrm rot="2700000">
            <a:off x="674566" y="2375507"/>
            <a:ext cx="172743" cy="172743"/>
          </a:xfrm>
          <a:prstGeom prst="rect">
            <a:avLst/>
          </a:prstGeom>
          <a:solidFill>
            <a:srgbClr val="408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Прямоугольник 11"/>
          <p:cNvSpPr/>
          <p:nvPr/>
        </p:nvSpPr>
        <p:spPr>
          <a:xfrm>
            <a:off x="430693" y="2856960"/>
            <a:ext cx="11333285" cy="707886"/>
          </a:xfrm>
          <a:prstGeom prst="rect">
            <a:avLst/>
          </a:prstGeom>
          <a:solidFill>
            <a:srgbClr val="408606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Український зерновий ринок</a:t>
            </a:r>
            <a:endParaRPr lang="fr-FR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693" y="3934123"/>
            <a:ext cx="973535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Кліматичні зміни</a:t>
            </a:r>
            <a:endParaRPr lang="en-US" sz="2000" dirty="0">
              <a:solidFill>
                <a:schemeClr val="accent6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Виробництво	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Експорт</a:t>
            </a:r>
            <a:endParaRPr lang="ru-RU" sz="2000" dirty="0" smtClean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Інфраструктура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Логістика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GB" sz="2000" b="1" dirty="0">
              <a:solidFill>
                <a:schemeClr val="accent6"/>
              </a:solidFill>
              <a:latin typeface="Franklin Gothic Book" panose="020B0503020102020204" pitchFamily="34" charset="0"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5237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53" y="495476"/>
            <a:ext cx="6391985" cy="1525829"/>
          </a:xfrm>
          <a:prstGeom prst="rect">
            <a:avLst/>
          </a:prstGeom>
        </p:spPr>
      </p:pic>
      <p:sp>
        <p:nvSpPr>
          <p:cNvPr id="7" name="Дата 4"/>
          <p:cNvSpPr>
            <a:spLocks noGrp="1"/>
          </p:cNvSpPr>
          <p:nvPr>
            <p:ph type="dt" sz="half" idx="4294967295"/>
          </p:nvPr>
        </p:nvSpPr>
        <p:spPr>
          <a:xfrm>
            <a:off x="5358061" y="1985847"/>
            <a:ext cx="3850107" cy="670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Річка</a:t>
            </a:r>
            <a:r>
              <a:rPr lang="en-US" sz="2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10</a:t>
            </a:r>
            <a:r>
              <a:rPr lang="en-US" sz="24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%</a:t>
            </a:r>
            <a:endParaRPr lang="uk-UA" sz="24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" y="5928167"/>
            <a:ext cx="6529137" cy="666838"/>
          </a:xfrm>
          <a:solidFill>
            <a:srgbClr val="408606"/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Транспортування зерна 2019</a:t>
            </a:r>
            <a:r>
              <a:rPr lang="en-US" sz="36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/20</a:t>
            </a:r>
            <a:endParaRPr lang="ru-RU" sz="36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6" y="2656605"/>
            <a:ext cx="4554197" cy="24152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137" y="2807937"/>
            <a:ext cx="3623607" cy="2056642"/>
          </a:xfrm>
          <a:prstGeom prst="rect">
            <a:avLst/>
          </a:prstGeom>
        </p:spPr>
      </p:pic>
      <p:sp>
        <p:nvSpPr>
          <p:cNvPr id="12" name="Дата 4"/>
          <p:cNvSpPr>
            <a:spLocks noGrp="1"/>
          </p:cNvSpPr>
          <p:nvPr>
            <p:ph type="dt" sz="half" idx="4294967295"/>
          </p:nvPr>
        </p:nvSpPr>
        <p:spPr>
          <a:xfrm>
            <a:off x="7347284" y="4864579"/>
            <a:ext cx="4329460" cy="670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Залізниця</a:t>
            </a:r>
            <a:r>
              <a:rPr lang="en-US" sz="2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65</a:t>
            </a:r>
            <a:r>
              <a:rPr lang="en-US" sz="24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%</a:t>
            </a:r>
            <a:endParaRPr lang="uk-UA" sz="24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Дата 4"/>
          <p:cNvSpPr>
            <a:spLocks noGrp="1"/>
          </p:cNvSpPr>
          <p:nvPr>
            <p:ph type="dt" sz="half" idx="4294967295"/>
          </p:nvPr>
        </p:nvSpPr>
        <p:spPr>
          <a:xfrm>
            <a:off x="665530" y="5036434"/>
            <a:ext cx="4537342" cy="67075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Авто</a:t>
            </a:r>
            <a:r>
              <a:rPr lang="en-US" sz="2400" b="1" dirty="0" smtClean="0">
                <a:solidFill>
                  <a:schemeClr val="tx2"/>
                </a:solidFill>
                <a:latin typeface="Franklin Gothic Book" panose="020B0503020102020204" pitchFamily="34" charset="0"/>
              </a:rPr>
              <a:t> 2</a:t>
            </a:r>
            <a:r>
              <a:rPr lang="ru-RU" sz="24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5</a:t>
            </a:r>
            <a:r>
              <a:rPr lang="en-US" sz="24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%</a:t>
            </a:r>
            <a:endParaRPr lang="uk-UA" sz="2400" b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5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sp>
        <p:nvSpPr>
          <p:cNvPr id="4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-47615" y="6442294"/>
            <a:ext cx="470697" cy="365125"/>
          </a:xfrm>
          <a:prstGeom prst="rect">
            <a:avLst/>
          </a:prstGeom>
        </p:spPr>
        <p:txBody>
          <a:bodyPr/>
          <a:lstStyle/>
          <a:p>
            <a:fld id="{CA07CC99-90A5-4D8E-BF01-C7E3CCFB7689}" type="slidenum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0" y="5752025"/>
            <a:ext cx="7751928" cy="679573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Ланцюг поставки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1583171-B031-4721-AF9A-65244D63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804" y="2328914"/>
            <a:ext cx="1390650" cy="7048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A6E3517-8367-4B0F-B86B-CF8340B0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635" y="4218269"/>
            <a:ext cx="1622988" cy="6930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B15D0B4-F867-40BB-A18E-7DCF9087A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853" y="655814"/>
            <a:ext cx="1082858" cy="5822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8F273DE-0961-40BD-9378-7434EFF36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43" y="1497911"/>
            <a:ext cx="3754108" cy="21240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613C1B2A-C894-44A5-8504-B035A1CBF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76" y="1576601"/>
            <a:ext cx="3754108" cy="212407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25F1DC-C5A8-4DB7-A638-6CA6C7966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844" y="1459452"/>
            <a:ext cx="2057400" cy="21240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532CCFC-3FF6-4B24-AA88-AD934848D963}"/>
              </a:ext>
            </a:extLst>
          </p:cNvPr>
          <p:cNvSpPr txBox="1"/>
          <p:nvPr/>
        </p:nvSpPr>
        <p:spPr>
          <a:xfrm>
            <a:off x="5274616" y="1845210"/>
            <a:ext cx="152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~ </a:t>
            </a:r>
            <a:r>
              <a:rPr lang="en-US" dirty="0" smtClean="0"/>
              <a:t>65%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893F54B-E9C2-4727-BB1F-15EE04DD97C3}"/>
              </a:ext>
            </a:extLst>
          </p:cNvPr>
          <p:cNvSpPr txBox="1"/>
          <p:nvPr/>
        </p:nvSpPr>
        <p:spPr>
          <a:xfrm>
            <a:off x="5216852" y="267857"/>
            <a:ext cx="18174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25%* 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2EB98D0-6C45-4E6C-BE34-3A54AEA4719C}"/>
              </a:ext>
            </a:extLst>
          </p:cNvPr>
          <p:cNvSpPr txBox="1"/>
          <p:nvPr/>
        </p:nvSpPr>
        <p:spPr>
          <a:xfrm>
            <a:off x="5274615" y="3700623"/>
            <a:ext cx="15878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~ </a:t>
            </a:r>
            <a:r>
              <a:rPr lang="en-US" dirty="0" smtClean="0"/>
              <a:t>10%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BE17912-D393-411A-A823-F70028158F7D}"/>
              </a:ext>
            </a:extLst>
          </p:cNvPr>
          <p:cNvSpPr txBox="1"/>
          <p:nvPr/>
        </p:nvSpPr>
        <p:spPr>
          <a:xfrm>
            <a:off x="660036" y="805688"/>
            <a:ext cx="27928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Потужність елеваторів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~1200 </a:t>
            </a:r>
            <a:r>
              <a:rPr lang="uk-UA" dirty="0" smtClean="0"/>
              <a:t>елеваторів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53 </a:t>
            </a:r>
            <a:r>
              <a:rPr lang="uk-UA" dirty="0" smtClean="0"/>
              <a:t>млн т</a:t>
            </a:r>
            <a:r>
              <a:rPr lang="en-US" sz="1600" dirty="0"/>
              <a:t>	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005B298-63C0-4530-B837-74987755697E}"/>
              </a:ext>
            </a:extLst>
          </p:cNvPr>
          <p:cNvSpPr txBox="1"/>
          <p:nvPr/>
        </p:nvSpPr>
        <p:spPr>
          <a:xfrm>
            <a:off x="6569776" y="967719"/>
            <a:ext cx="44303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Потужність портових терміналів</a:t>
            </a:r>
            <a:r>
              <a:rPr lang="en-US" dirty="0" smtClean="0"/>
              <a:t>~ 5,3 </a:t>
            </a:r>
            <a:r>
              <a:rPr lang="uk-UA" dirty="0" smtClean="0"/>
              <a:t>млн т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078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10813770"/>
              </p:ext>
            </p:extLst>
          </p:nvPr>
        </p:nvGraphicFramePr>
        <p:xfrm>
          <a:off x="448859" y="187403"/>
          <a:ext cx="82311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61608" y="1536948"/>
            <a:ext cx="3894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2019/2020                   </a:t>
            </a:r>
            <a:r>
              <a:rPr lang="uk-UA" sz="2000" dirty="0" smtClean="0"/>
              <a:t>37, 1 млн </a:t>
            </a:r>
            <a:r>
              <a:rPr lang="uk-UA" sz="2000" dirty="0" smtClean="0"/>
              <a:t>т</a:t>
            </a:r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 smtClean="0"/>
              <a:t>2020/2021</a:t>
            </a:r>
          </a:p>
          <a:p>
            <a:r>
              <a:rPr lang="uk-UA" sz="1400" dirty="0" smtClean="0"/>
              <a:t>(Липень – Грудень)                      </a:t>
            </a:r>
            <a:r>
              <a:rPr lang="uk-UA" sz="2000" dirty="0" smtClean="0"/>
              <a:t>19,3 млн </a:t>
            </a:r>
            <a:r>
              <a:rPr lang="uk-UA" sz="2000" dirty="0"/>
              <a:t>т</a:t>
            </a: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9849131" y="1708330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9944669" y="2664724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8679977" y="4010126"/>
            <a:ext cx="41807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липень-грудень 19/20 </a:t>
            </a:r>
            <a:endParaRPr lang="uk-UA" dirty="0" smtClean="0"/>
          </a:p>
          <a:p>
            <a:r>
              <a:rPr lang="ru-RU" dirty="0" smtClean="0"/>
              <a:t>	</a:t>
            </a:r>
            <a:r>
              <a:rPr lang="en-US" sz="2800" dirty="0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		-</a:t>
            </a:r>
            <a:r>
              <a:rPr lang="ru-RU" sz="2800" dirty="0" smtClean="0"/>
              <a:t>10</a:t>
            </a:r>
            <a:r>
              <a:rPr lang="ru-RU" sz="2800" dirty="0"/>
              <a:t>%</a:t>
            </a:r>
            <a:endParaRPr lang="uk-UA" dirty="0"/>
          </a:p>
          <a:p>
            <a:r>
              <a:rPr lang="ru-RU" dirty="0" err="1" smtClean="0"/>
              <a:t>липень-грудень</a:t>
            </a:r>
            <a:r>
              <a:rPr lang="ru-RU" dirty="0" smtClean="0"/>
              <a:t> </a:t>
            </a:r>
            <a:r>
              <a:rPr lang="ru-RU" dirty="0"/>
              <a:t>20/21 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0903421" y="4178364"/>
            <a:ext cx="573206" cy="586853"/>
          </a:xfrm>
          <a:prstGeom prst="downArrow">
            <a:avLst/>
          </a:prstGeom>
          <a:solidFill>
            <a:srgbClr val="FF0000"/>
          </a:solidFill>
          <a:ln>
            <a:solidFill>
              <a:srgbClr val="408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1" y="6023799"/>
            <a:ext cx="5677469" cy="563061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Щомісячні перевезення зерна залізницею</a:t>
            </a:r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29822071"/>
              </p:ext>
            </p:extLst>
          </p:nvPr>
        </p:nvGraphicFramePr>
        <p:xfrm>
          <a:off x="448859" y="187403"/>
          <a:ext cx="82311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61608" y="1536948"/>
            <a:ext cx="3894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Залізниця                   37, 1 млн </a:t>
            </a:r>
            <a:r>
              <a:rPr lang="uk-UA" sz="2000" dirty="0" smtClean="0"/>
              <a:t>т</a:t>
            </a:r>
          </a:p>
          <a:p>
            <a:endParaRPr lang="uk-UA" sz="2000" dirty="0"/>
          </a:p>
          <a:p>
            <a:r>
              <a:rPr lang="uk-UA" sz="2000" dirty="0" smtClean="0"/>
              <a:t>Експорт		      62, 4 млн т</a:t>
            </a:r>
            <a:endParaRPr lang="uk-UA" sz="2000" dirty="0" smtClean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9849131" y="1708330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9849131" y="2188472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1" y="6023799"/>
            <a:ext cx="7465326" cy="563061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Щомісячне залізничне забезпечення експорту 2019/2020</a:t>
            </a:r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17126" y="804926"/>
            <a:ext cx="118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</a:rPr>
              <a:t>60%</a:t>
            </a:r>
            <a:endParaRPr lang="uk-UA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83836119"/>
              </p:ext>
            </p:extLst>
          </p:nvPr>
        </p:nvGraphicFramePr>
        <p:xfrm>
          <a:off x="448859" y="187403"/>
          <a:ext cx="823111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461609" y="1536948"/>
            <a:ext cx="373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Залізниця                   </a:t>
            </a:r>
            <a:r>
              <a:rPr lang="uk-UA" sz="2000" dirty="0" smtClean="0"/>
              <a:t>19, 3 </a:t>
            </a:r>
            <a:r>
              <a:rPr lang="uk-UA" sz="2000" dirty="0" smtClean="0"/>
              <a:t>млн </a:t>
            </a:r>
            <a:r>
              <a:rPr lang="uk-UA" sz="2000" dirty="0" smtClean="0"/>
              <a:t>т</a:t>
            </a:r>
          </a:p>
          <a:p>
            <a:endParaRPr lang="uk-UA" sz="2000" dirty="0"/>
          </a:p>
          <a:p>
            <a:r>
              <a:rPr lang="uk-UA" sz="2000" dirty="0" smtClean="0"/>
              <a:t>Експорт		      </a:t>
            </a:r>
            <a:r>
              <a:rPr lang="uk-UA" sz="2000" dirty="0" smtClean="0"/>
              <a:t>28, 6 </a:t>
            </a:r>
            <a:r>
              <a:rPr lang="uk-UA" sz="2000" dirty="0" smtClean="0"/>
              <a:t>млн т</a:t>
            </a:r>
            <a:endParaRPr lang="uk-UA" sz="2000" dirty="0" smtClean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9849131" y="1708330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9849131" y="2188472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9817126" y="804926"/>
            <a:ext cx="118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67%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" y="6023799"/>
            <a:ext cx="7465326" cy="563061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Щомісячне залізничне забезпечення експорту 2020/2021</a:t>
            </a:r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47490249"/>
              </p:ext>
            </p:extLst>
          </p:nvPr>
        </p:nvGraphicFramePr>
        <p:xfrm>
          <a:off x="134962" y="-30897"/>
          <a:ext cx="8790674" cy="633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30367" y="2445309"/>
            <a:ext cx="3261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2020"/>
            </a:pPr>
            <a:r>
              <a:rPr lang="uk-UA" dirty="0" smtClean="0"/>
              <a:t>                </a:t>
            </a:r>
            <a:r>
              <a:rPr lang="uk-UA" dirty="0" smtClean="0"/>
              <a:t>306 млн т</a:t>
            </a:r>
            <a:endParaRPr lang="uk-UA" dirty="0" smtClean="0"/>
          </a:p>
          <a:p>
            <a:pPr marL="342900" indent="-342900">
              <a:buAutoNum type="arabicPlain" startAt="2020"/>
            </a:pPr>
            <a:endParaRPr lang="uk-UA" dirty="0"/>
          </a:p>
          <a:p>
            <a:r>
              <a:rPr lang="uk-UA" dirty="0"/>
              <a:t>2019 </a:t>
            </a:r>
            <a:r>
              <a:rPr lang="uk-UA" dirty="0" smtClean="0"/>
              <a:t>               </a:t>
            </a:r>
            <a:r>
              <a:rPr lang="uk-UA" dirty="0" smtClean="0"/>
              <a:t>314 млн </a:t>
            </a:r>
            <a:r>
              <a:rPr lang="uk-UA" dirty="0" smtClean="0"/>
              <a:t>т</a:t>
            </a:r>
            <a:endParaRPr lang="uk-UA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7146875" y="2445309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7146875" y="3021211"/>
            <a:ext cx="559558" cy="23201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9402168" y="2561315"/>
            <a:ext cx="573206" cy="586853"/>
          </a:xfrm>
          <a:prstGeom prst="downArrow">
            <a:avLst/>
          </a:prstGeom>
          <a:solidFill>
            <a:srgbClr val="FF0000"/>
          </a:solidFill>
          <a:ln>
            <a:solidFill>
              <a:srgbClr val="408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9975374" y="2531575"/>
            <a:ext cx="2216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uk-UA" sz="2400" b="1" dirty="0" smtClean="0"/>
              <a:t>7,5 млн т</a:t>
            </a:r>
            <a:endParaRPr lang="uk-UA" sz="2400" b="1" dirty="0"/>
          </a:p>
          <a:p>
            <a:pPr marL="171450" indent="-171450">
              <a:buFontTx/>
              <a:buChar char="-"/>
            </a:pPr>
            <a:r>
              <a:rPr lang="uk-UA" sz="2400" b="1" dirty="0"/>
              <a:t>2,4%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6023799"/>
            <a:ext cx="5036024" cy="563061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Залізничні </a:t>
            </a:r>
            <a:r>
              <a:rPr lang="uk-UA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перевезення 2019 </a:t>
            </a:r>
            <a:r>
              <a:rPr lang="en-US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VS </a:t>
            </a:r>
            <a:r>
              <a:rPr lang="ru-RU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2020</a:t>
            </a:r>
            <a:endParaRPr lang="en-US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Unlock the Agile Bottlen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45" y="579656"/>
            <a:ext cx="6487887" cy="476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7662"/>
            <a:ext cx="2771667" cy="21240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066" y="1333172"/>
            <a:ext cx="1390650" cy="7048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453" y="1727070"/>
            <a:ext cx="3754108" cy="21240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502" y="1571577"/>
            <a:ext cx="2057400" cy="21240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6148" y="666881"/>
            <a:ext cx="26155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Потужність завантаження</a:t>
            </a:r>
            <a:endParaRPr lang="en-US" dirty="0"/>
          </a:p>
          <a:p>
            <a:r>
              <a:rPr lang="en-US" dirty="0"/>
              <a:t>715 000 </a:t>
            </a:r>
            <a:r>
              <a:rPr lang="uk-UA" dirty="0"/>
              <a:t>т</a:t>
            </a:r>
            <a:r>
              <a:rPr lang="en-US" dirty="0" smtClean="0"/>
              <a:t>/</a:t>
            </a:r>
            <a:r>
              <a:rPr lang="uk-UA" dirty="0" smtClean="0"/>
              <a:t>доба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err="1"/>
          </a:p>
        </p:txBody>
      </p:sp>
      <p:sp>
        <p:nvSpPr>
          <p:cNvPr id="29" name="TextBox 28"/>
          <p:cNvSpPr txBox="1"/>
          <p:nvPr/>
        </p:nvSpPr>
        <p:spPr>
          <a:xfrm>
            <a:off x="9790923" y="876230"/>
            <a:ext cx="240107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Потужність перевалки</a:t>
            </a:r>
            <a:endParaRPr lang="en-US" dirty="0"/>
          </a:p>
          <a:p>
            <a:r>
              <a:rPr lang="en-US" dirty="0"/>
              <a:t>250 000 </a:t>
            </a:r>
            <a:r>
              <a:rPr lang="uk-UA" dirty="0"/>
              <a:t>т</a:t>
            </a:r>
            <a:r>
              <a:rPr lang="en-US" dirty="0" smtClean="0"/>
              <a:t>/</a:t>
            </a:r>
            <a:r>
              <a:rPr lang="uk-UA" dirty="0" smtClean="0"/>
              <a:t>доба</a:t>
            </a:r>
            <a:endParaRPr lang="en-US" dirty="0"/>
          </a:p>
          <a:p>
            <a:endParaRPr lang="en-US" dirty="0" err="1"/>
          </a:p>
        </p:txBody>
      </p:sp>
      <p:sp>
        <p:nvSpPr>
          <p:cNvPr id="30" name="TextBox 29"/>
          <p:cNvSpPr txBox="1"/>
          <p:nvPr/>
        </p:nvSpPr>
        <p:spPr>
          <a:xfrm>
            <a:off x="4112197" y="666881"/>
            <a:ext cx="22743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Потужність залізниці</a:t>
            </a:r>
            <a:endParaRPr lang="en-US" dirty="0"/>
          </a:p>
          <a:p>
            <a:r>
              <a:rPr lang="en-US" dirty="0"/>
              <a:t>117 000 </a:t>
            </a:r>
            <a:r>
              <a:rPr lang="uk-UA" dirty="0" smtClean="0"/>
              <a:t>т/доба</a:t>
            </a:r>
            <a:endParaRPr lang="en-US" dirty="0" err="1"/>
          </a:p>
        </p:txBody>
      </p:sp>
      <p:pic>
        <p:nvPicPr>
          <p:cNvPr id="31" name="Picture 4" descr="Signs &amp; Symbols,Silhouette,Transportation,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48" y="2556198"/>
            <a:ext cx="1115875" cy="11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14050" y="1185164"/>
            <a:ext cx="155090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Потужність портових станцій</a:t>
            </a:r>
            <a:endParaRPr lang="en-US" dirty="0"/>
          </a:p>
          <a:p>
            <a:r>
              <a:rPr lang="en-US" dirty="0"/>
              <a:t>~ 200 000 </a:t>
            </a:r>
            <a:r>
              <a:rPr lang="uk-UA" dirty="0" smtClean="0"/>
              <a:t>т</a:t>
            </a:r>
            <a:r>
              <a:rPr lang="en-US" dirty="0" smtClean="0"/>
              <a:t>/</a:t>
            </a:r>
            <a:r>
              <a:rPr lang="uk-UA" dirty="0" smtClean="0"/>
              <a:t>доба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415380" y="4788044"/>
            <a:ext cx="30507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*</a:t>
            </a:r>
            <a:r>
              <a:rPr lang="uk-UA" b="1" dirty="0" smtClean="0"/>
              <a:t>всі типи вантажів</a:t>
            </a:r>
            <a:endParaRPr lang="en-US" b="1" dirty="0"/>
          </a:p>
          <a:p>
            <a:r>
              <a:rPr lang="en-US" b="1" dirty="0" smtClean="0"/>
              <a:t>**</a:t>
            </a:r>
            <a:r>
              <a:rPr lang="uk-UA" b="1" dirty="0" smtClean="0"/>
              <a:t>залізниця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153738" y="4115752"/>
            <a:ext cx="29145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uk-UA" dirty="0" smtClean="0"/>
              <a:t>Потужність вивантаження</a:t>
            </a:r>
            <a:endParaRPr lang="en-US" dirty="0"/>
          </a:p>
          <a:p>
            <a:r>
              <a:rPr lang="en-US" dirty="0"/>
              <a:t>~ 182 000 </a:t>
            </a:r>
            <a:r>
              <a:rPr lang="uk-UA" dirty="0" smtClean="0"/>
              <a:t>т</a:t>
            </a:r>
            <a:r>
              <a:rPr lang="en-US" dirty="0" smtClean="0"/>
              <a:t>/</a:t>
            </a:r>
            <a:r>
              <a:rPr lang="uk-UA" dirty="0" smtClean="0"/>
              <a:t>доба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50910" y="5961464"/>
            <a:ext cx="4130021" cy="679573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Вузьке місце логістики</a:t>
            </a:r>
            <a:r>
              <a:rPr lang="en-US" sz="32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endParaRPr lang="uk-UA" sz="32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6148" y="160658"/>
            <a:ext cx="11844000" cy="6120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56148" y="149902"/>
            <a:ext cx="11902754" cy="649113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92" y="0"/>
            <a:ext cx="7742849" cy="67032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26" y="11334"/>
            <a:ext cx="3213241" cy="6691937"/>
          </a:xfrm>
          <a:prstGeom prst="rect">
            <a:avLst/>
          </a:prstGeom>
        </p:spPr>
      </p:pic>
      <p:pic>
        <p:nvPicPr>
          <p:cNvPr id="9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43" y="228600"/>
            <a:ext cx="4227405" cy="5766579"/>
          </a:xfrm>
        </p:spPr>
      </p:pic>
    </p:spTree>
    <p:extLst>
      <p:ext uri="{BB962C8B-B14F-4D97-AF65-F5344CB8AC3E}">
        <p14:creationId xmlns:p14="http://schemas.microsoft.com/office/powerpoint/2010/main" val="6496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2259" y="1137354"/>
            <a:ext cx="5410200" cy="2387600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rPr>
              <a:t>Дякую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3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4444" y="5815005"/>
            <a:ext cx="97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latin typeface="Franklin Gothic Medium" pitchFamily="34" charset="0"/>
              </a:rPr>
              <a:t>Кліматичні та погодні умови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14" y="5602056"/>
            <a:ext cx="1792012" cy="1164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14" y="5602056"/>
            <a:ext cx="1792012" cy="1164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6020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621311" y="509666"/>
            <a:ext cx="1154243" cy="92939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" y="5752025"/>
            <a:ext cx="2947917" cy="679573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Мапа родючості</a:t>
            </a:r>
            <a:endParaRPr lang="uk-UA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-47615" y="6442294"/>
            <a:ext cx="470697" cy="365125"/>
          </a:xfrm>
          <a:prstGeom prst="rect">
            <a:avLst/>
          </a:prstGeom>
        </p:spPr>
        <p:txBody>
          <a:bodyPr/>
          <a:lstStyle/>
          <a:p>
            <a:fld id="{CA07CC99-90A5-4D8E-BF01-C7E3CCFB7689}" type="slidenum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5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014" y="5602056"/>
            <a:ext cx="1792012" cy="11645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0336875-0800-41FF-A105-C665ADC6E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8056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87733" y="5708414"/>
            <a:ext cx="4179551" cy="751030"/>
          </a:xfrm>
          <a:prstGeom prst="rect">
            <a:avLst/>
          </a:prstGeom>
          <a:solidFill>
            <a:srgbClr val="408606"/>
          </a:solidFill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>
                <a:solidFill>
                  <a:schemeClr val="bg1"/>
                </a:solidFill>
                <a:latin typeface="Franklin Gothic Medium" pitchFamily="34" charset="0"/>
              </a:rPr>
              <a:t>Українські ґрунти</a:t>
            </a:r>
            <a:endParaRPr lang="en-GB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6020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5655" y="5954251"/>
            <a:ext cx="973535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40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Виробництво зерна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5995453"/>
            <a:ext cx="7356144" cy="491285"/>
          </a:xfrm>
          <a:solidFill>
            <a:srgbClr val="40860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Franklin Gothic Medium" pitchFamily="34" charset="0"/>
              </a:rPr>
              <a:t>Виробництво та експорт зерна</a:t>
            </a:r>
            <a:endParaRPr lang="en-GB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4294967295"/>
          </p:nvPr>
        </p:nvSpPr>
        <p:spPr>
          <a:xfrm>
            <a:off x="423862" y="6967"/>
            <a:ext cx="4878387" cy="18004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408606"/>
                </a:solidFill>
              </a:rPr>
              <a:t>2001-201</a:t>
            </a:r>
            <a:r>
              <a:rPr lang="ru-RU" sz="1300" dirty="0">
                <a:solidFill>
                  <a:srgbClr val="408606"/>
                </a:solidFill>
              </a:rPr>
              <a:t>9</a:t>
            </a:r>
          </a:p>
        </p:txBody>
      </p:sp>
      <p:sp>
        <p:nvSpPr>
          <p:cNvPr id="18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-47615" y="6442294"/>
            <a:ext cx="470697" cy="365125"/>
          </a:xfrm>
          <a:prstGeom prst="rect">
            <a:avLst/>
          </a:prstGeom>
        </p:spPr>
        <p:txBody>
          <a:bodyPr/>
          <a:lstStyle/>
          <a:p>
            <a:fld id="{CA07CC99-90A5-4D8E-BF01-C7E3CCFB7689}" type="slidenum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7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35BF0AB-6DAE-43D2-837E-ECBA791A70A2}"/>
              </a:ext>
            </a:extLst>
          </p:cNvPr>
          <p:cNvSpPr txBox="1"/>
          <p:nvPr/>
        </p:nvSpPr>
        <p:spPr>
          <a:xfrm>
            <a:off x="187733" y="437469"/>
            <a:ext cx="2637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uk-UA" sz="2800" b="1" dirty="0" smtClean="0">
                <a:solidFill>
                  <a:srgbClr val="15579D"/>
                </a:solidFill>
                <a:latin typeface="Arial Black" panose="020B0A04020102020204" pitchFamily="34" charset="0"/>
              </a:rPr>
              <a:t>Рекорд</a:t>
            </a:r>
            <a:endParaRPr lang="uk-UA" sz="2800" b="1" dirty="0">
              <a:solidFill>
                <a:srgbClr val="15579D"/>
              </a:solidFill>
              <a:latin typeface="Arial Black" panose="020B0A04020102020204" pitchFamily="34" charset="0"/>
            </a:endParaRPr>
          </a:p>
          <a:p>
            <a:r>
              <a:rPr lang="uk-UA" sz="2000" b="1" dirty="0" smtClean="0">
                <a:solidFill>
                  <a:srgbClr val="15579D"/>
                </a:solidFill>
                <a:latin typeface="+mj-lt"/>
              </a:rPr>
              <a:t>201</a:t>
            </a:r>
            <a:r>
              <a:rPr lang="en-US" sz="2000" b="1" dirty="0" smtClean="0">
                <a:solidFill>
                  <a:srgbClr val="15579D"/>
                </a:solidFill>
                <a:latin typeface="+mj-lt"/>
              </a:rPr>
              <a:t>9</a:t>
            </a:r>
            <a:r>
              <a:rPr lang="uk-UA" sz="2000" b="1" dirty="0" smtClean="0">
                <a:solidFill>
                  <a:srgbClr val="15579D"/>
                </a:solidFill>
                <a:latin typeface="+mj-lt"/>
              </a:rPr>
              <a:t>/</a:t>
            </a:r>
            <a:r>
              <a:rPr lang="en-US" sz="2000" b="1" dirty="0" smtClean="0">
                <a:solidFill>
                  <a:srgbClr val="15579D"/>
                </a:solidFill>
                <a:latin typeface="+mj-lt"/>
              </a:rPr>
              <a:t>20</a:t>
            </a:r>
            <a:endParaRPr lang="uk-UA" sz="2000" b="1" dirty="0">
              <a:solidFill>
                <a:srgbClr val="15579D"/>
              </a:solidFill>
              <a:latin typeface="+mj-lt"/>
            </a:endParaRPr>
          </a:p>
          <a:p>
            <a:r>
              <a:rPr lang="uk-UA" sz="3200" b="1" dirty="0">
                <a:solidFill>
                  <a:srgbClr val="15579D"/>
                </a:solidFill>
                <a:latin typeface="+mj-lt"/>
              </a:rPr>
              <a:t/>
            </a:r>
            <a:br>
              <a:rPr lang="uk-UA" sz="3200" b="1" dirty="0">
                <a:solidFill>
                  <a:srgbClr val="15579D"/>
                </a:solidFill>
                <a:latin typeface="+mj-lt"/>
              </a:rPr>
            </a:br>
            <a:r>
              <a:rPr lang="uk-UA" b="1" dirty="0" smtClean="0">
                <a:solidFill>
                  <a:srgbClr val="15579D"/>
                </a:solidFill>
                <a:latin typeface="+mj-lt"/>
              </a:rPr>
              <a:t>виробництво– 9</a:t>
            </a:r>
            <a:r>
              <a:rPr lang="en-US" b="1" dirty="0" smtClean="0">
                <a:solidFill>
                  <a:srgbClr val="15579D"/>
                </a:solidFill>
                <a:latin typeface="+mj-lt"/>
              </a:rPr>
              <a:t>8,3</a:t>
            </a:r>
            <a:r>
              <a:rPr lang="uk-UA" b="1" dirty="0" smtClean="0">
                <a:solidFill>
                  <a:srgbClr val="15579D"/>
                </a:solidFill>
                <a:latin typeface="+mj-lt"/>
              </a:rPr>
              <a:t> млн т</a:t>
            </a:r>
            <a:endParaRPr lang="uk-UA" b="1" dirty="0">
              <a:solidFill>
                <a:srgbClr val="15579D"/>
              </a:solidFill>
              <a:latin typeface="+mj-lt"/>
            </a:endParaRPr>
          </a:p>
          <a:p>
            <a:r>
              <a:rPr lang="uk-UA" b="1" dirty="0" smtClean="0">
                <a:solidFill>
                  <a:srgbClr val="15579D"/>
                </a:solidFill>
                <a:latin typeface="+mj-lt"/>
              </a:rPr>
              <a:t>експорт – </a:t>
            </a:r>
            <a:r>
              <a:rPr lang="en-US" b="1" dirty="0" smtClean="0">
                <a:solidFill>
                  <a:srgbClr val="15579D"/>
                </a:solidFill>
                <a:latin typeface="+mj-lt"/>
              </a:rPr>
              <a:t>62,1</a:t>
            </a:r>
            <a:r>
              <a:rPr lang="uk-UA" b="1" dirty="0" smtClean="0">
                <a:solidFill>
                  <a:srgbClr val="15579D"/>
                </a:solidFill>
                <a:latin typeface="+mj-lt"/>
              </a:rPr>
              <a:t> млн т</a:t>
            </a:r>
            <a:endParaRPr lang="en-US" b="1" dirty="0">
              <a:solidFill>
                <a:srgbClr val="15579D"/>
              </a:solidFill>
              <a:latin typeface="+mj-lt"/>
            </a:endParaRPr>
          </a:p>
          <a:p>
            <a:endParaRPr lang="en-US" sz="2000" b="1" dirty="0">
              <a:solidFill>
                <a:srgbClr val="15579D"/>
              </a:solidFill>
              <a:latin typeface="+mj-lt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370066"/>
              </p:ext>
            </p:extLst>
          </p:nvPr>
        </p:nvGraphicFramePr>
        <p:xfrm>
          <a:off x="2410691" y="6967"/>
          <a:ext cx="9562666" cy="583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240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170748"/>
              </p:ext>
            </p:extLst>
          </p:nvPr>
        </p:nvGraphicFramePr>
        <p:xfrm>
          <a:off x="313899" y="329382"/>
          <a:ext cx="11468214" cy="516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9096" y="5661293"/>
            <a:ext cx="7661889" cy="679573"/>
          </a:xfrm>
          <a:prstGeom prst="rect">
            <a:avLst/>
          </a:prstGeom>
          <a:solidFill>
            <a:srgbClr val="408606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Еволюція виробництва та експорту зерна</a:t>
            </a:r>
            <a:endParaRPr lang="en-GB" sz="32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11117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52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Дата 4"/>
          <p:cNvSpPr>
            <a:spLocks noGrp="1"/>
          </p:cNvSpPr>
          <p:nvPr>
            <p:ph type="dt" sz="half" idx="4294967295"/>
          </p:nvPr>
        </p:nvSpPr>
        <p:spPr>
          <a:xfrm>
            <a:off x="480307" y="6433502"/>
            <a:ext cx="1327247" cy="365125"/>
          </a:xfrm>
          <a:prstGeom prst="rect">
            <a:avLst/>
          </a:prstGeom>
        </p:spPr>
        <p:txBody>
          <a:bodyPr/>
          <a:lstStyle/>
          <a:p>
            <a:fld id="{E2B1EB57-B2DF-4A7A-B710-9BD4D7BA20C2}" type="datetime1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15/02/2021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1561371" y="6435406"/>
            <a:ext cx="1751097" cy="365125"/>
          </a:xfrm>
          <a:prstGeom prst="rect">
            <a:avLst/>
          </a:prstGeom>
        </p:spPr>
        <p:txBody>
          <a:bodyPr/>
          <a:lstStyle/>
          <a:p>
            <a:r>
              <a:rPr lang="fr-FR" sz="13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CONFIDENTIEL</a:t>
            </a: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-47615" y="6442294"/>
            <a:ext cx="470697" cy="365125"/>
          </a:xfrm>
          <a:prstGeom prst="rect">
            <a:avLst/>
          </a:prstGeom>
        </p:spPr>
        <p:txBody>
          <a:bodyPr/>
          <a:lstStyle/>
          <a:p>
            <a:fld id="{CA07CC99-90A5-4D8E-BF01-C7E3CCFB7689}" type="slidenum">
              <a:rPr lang="fr-FR" sz="130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9</a:t>
            </a:fld>
            <a:endParaRPr lang="fr-FR" sz="1300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444" y="5815005"/>
            <a:ext cx="973535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4400" b="1" dirty="0" smtClean="0">
                <a:solidFill>
                  <a:schemeClr val="accent6"/>
                </a:solidFill>
              </a:rPr>
              <a:t>ЕКСПОРТ</a:t>
            </a:r>
            <a:endParaRPr lang="en-GB" sz="4400" b="1" dirty="0">
              <a:solidFill>
                <a:schemeClr val="accent6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446</Words>
  <Application>Microsoft Office PowerPoint</Application>
  <PresentationFormat>Широкоэкранный</PresentationFormat>
  <Paragraphs>220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Arial Black</vt:lpstr>
      <vt:lpstr>Arial Cyr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Виробництво та експорт зерна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ТОП експортери 2019/2020</vt:lpstr>
      <vt:lpstr>Щомісячний експорт зерна</vt:lpstr>
      <vt:lpstr>Презентация PowerPoint</vt:lpstr>
      <vt:lpstr>Презентация PowerPoint</vt:lpstr>
      <vt:lpstr>ТОП порти</vt:lpstr>
      <vt:lpstr>Еволюція вартості перевалки 2010-2020</vt:lpstr>
      <vt:lpstr>Презентация PowerPoint</vt:lpstr>
      <vt:lpstr>Транспортування зерна 2019/20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POLISHCHUK</dc:creator>
  <cp:lastModifiedBy>Sergii Ivaschenko</cp:lastModifiedBy>
  <cp:revision>233</cp:revision>
  <dcterms:created xsi:type="dcterms:W3CDTF">2017-03-14T14:33:17Z</dcterms:created>
  <dcterms:modified xsi:type="dcterms:W3CDTF">2021-02-15T08:18:02Z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