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9" r:id="rId2"/>
    <p:sldId id="322" r:id="rId3"/>
    <p:sldId id="340" r:id="rId4"/>
    <p:sldId id="330" r:id="rId5"/>
    <p:sldId id="326" r:id="rId6"/>
    <p:sldId id="332" r:id="rId7"/>
    <p:sldId id="341" r:id="rId8"/>
    <p:sldId id="333" r:id="rId9"/>
    <p:sldId id="336" r:id="rId10"/>
    <p:sldId id="337" r:id="rId11"/>
  </p:sldIdLst>
  <p:sldSz cx="9144000" cy="68453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A50021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0" autoAdjust="0"/>
    <p:restoredTop sz="86441" autoAdjust="0"/>
  </p:normalViewPr>
  <p:slideViewPr>
    <p:cSldViewPr>
      <p:cViewPr varScale="1">
        <p:scale>
          <a:sx n="86" d="100"/>
          <a:sy n="86" d="100"/>
        </p:scale>
        <p:origin x="1243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174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8903" cy="495390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784" y="3"/>
            <a:ext cx="2918903" cy="495390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D79DF5CE-4A71-406B-AC50-98EEDBDD8E72}" type="datetimeFigureOut">
              <a:rPr lang="ru-RU" smtClean="0"/>
              <a:t>09.02.2021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0926"/>
            <a:ext cx="2918903" cy="495390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784" y="9370926"/>
            <a:ext cx="2918903" cy="495390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349FC10A-2485-461A-876E-2DFDB00821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13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18830" cy="494231"/>
          </a:xfrm>
          <a:prstGeom prst="rect">
            <a:avLst/>
          </a:prstGeom>
        </p:spPr>
        <p:txBody>
          <a:bodyPr vert="horz" lIns="91471" tIns="45735" rIns="91471" bIns="457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769" y="4"/>
            <a:ext cx="2918830" cy="494231"/>
          </a:xfrm>
          <a:prstGeom prst="rect">
            <a:avLst/>
          </a:prstGeom>
        </p:spPr>
        <p:txBody>
          <a:bodyPr vert="horz" lIns="91471" tIns="45735" rIns="91471" bIns="45735" rtlCol="0"/>
          <a:lstStyle>
            <a:lvl1pPr algn="r">
              <a:defRPr sz="1200"/>
            </a:lvl1pPr>
          </a:lstStyle>
          <a:p>
            <a:fld id="{57904283-208E-418F-88C3-2EDE7F2B2896}" type="datetimeFigureOut">
              <a:rPr lang="ru-RU" smtClean="0"/>
              <a:t>09.02.2021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9775"/>
            <a:ext cx="4938713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1" tIns="45735" rIns="91471" bIns="4573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045"/>
            <a:ext cx="5388610" cy="4441214"/>
          </a:xfrm>
          <a:prstGeom prst="rect">
            <a:avLst/>
          </a:prstGeom>
        </p:spPr>
        <p:txBody>
          <a:bodyPr vert="horz" lIns="91471" tIns="45735" rIns="91471" bIns="457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372083"/>
            <a:ext cx="2918830" cy="491943"/>
          </a:xfrm>
          <a:prstGeom prst="rect">
            <a:avLst/>
          </a:prstGeom>
        </p:spPr>
        <p:txBody>
          <a:bodyPr vert="horz" lIns="91471" tIns="45735" rIns="91471" bIns="457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769" y="9372083"/>
            <a:ext cx="2918830" cy="491943"/>
          </a:xfrm>
          <a:prstGeom prst="rect">
            <a:avLst/>
          </a:prstGeom>
        </p:spPr>
        <p:txBody>
          <a:bodyPr vert="horz" lIns="91471" tIns="45735" rIns="91471" bIns="45735" rtlCol="0" anchor="b"/>
          <a:lstStyle>
            <a:lvl1pPr algn="r">
              <a:defRPr sz="1200"/>
            </a:lvl1pPr>
          </a:lstStyle>
          <a:p>
            <a:fld id="{EEC9A871-3B9B-4404-B211-65EA66061B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0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9A871-3B9B-4404-B211-65EA66061BA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614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85373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136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9A871-3B9B-4404-B211-65EA66061BA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50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62357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6340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2849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9A871-3B9B-4404-B211-65EA66061BA6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098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8083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441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2043"/>
            <a:ext cx="7772400" cy="14375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33368"/>
            <a:ext cx="6400799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A92B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A92B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A92B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4419"/>
            <a:ext cx="397764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4419"/>
            <a:ext cx="397764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A92B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44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30982" y="1146634"/>
            <a:ext cx="6082035" cy="29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A92B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9357" y="2200604"/>
            <a:ext cx="7865285" cy="146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A92B4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66129"/>
            <a:ext cx="2926079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66129"/>
            <a:ext cx="210312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6526DF-3D16-419C-AE2D-39BEF2C3A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16" y="1130167"/>
            <a:ext cx="1670703" cy="194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Название 1">
            <a:extLst>
              <a:ext uri="{FF2B5EF4-FFF2-40B4-BE49-F238E27FC236}">
                <a16:creationId xmlns:a16="http://schemas.microsoft.com/office/drawing/2014/main" id="{B4D2981C-2197-45A2-A5B6-6513649A5DB0}"/>
              </a:ext>
            </a:extLst>
          </p:cNvPr>
          <p:cNvSpPr txBox="1">
            <a:spLocks/>
          </p:cNvSpPr>
          <p:nvPr/>
        </p:nvSpPr>
        <p:spPr>
          <a:xfrm>
            <a:off x="895052" y="4244080"/>
            <a:ext cx="7353893" cy="1030301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>
              <a:defRPr sz="3200" b="0" i="0">
                <a:solidFill>
                  <a:srgbClr val="A92B45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ctr"/>
            <a:r>
              <a:rPr lang="uk-UA" dirty="0">
                <a:solidFill>
                  <a:srgbClr val="990033"/>
                </a:solidFill>
                <a:latin typeface="Trebuchet MS" panose="020B0603020202020204" pitchFamily="34" charset="0"/>
                <a:ea typeface="MS Mincho" panose="02020609040205080304" pitchFamily="49" charset="-128"/>
              </a:rPr>
              <a:t>«Правоохоронні тренди» </a:t>
            </a:r>
          </a:p>
          <a:p>
            <a:pPr algn="ctr"/>
            <a:r>
              <a:rPr lang="uk-UA" dirty="0">
                <a:solidFill>
                  <a:srgbClr val="990033"/>
                </a:solidFill>
                <a:latin typeface="Trebuchet MS" panose="020B0603020202020204" pitchFamily="34" charset="0"/>
                <a:ea typeface="MS Mincho" panose="02020609040205080304" pitchFamily="49" charset="-128"/>
              </a:rPr>
              <a:t>банківського ринку </a:t>
            </a:r>
            <a:endParaRPr lang="uk-UA" dirty="0">
              <a:solidFill>
                <a:srgbClr val="990033"/>
              </a:solidFill>
              <a:effectLst/>
              <a:latin typeface="Trebuchet MS" panose="020B0603020202020204" pitchFamily="34" charset="0"/>
              <a:ea typeface="MS Mincho" panose="02020609040205080304" pitchFamily="49" charset="-128"/>
            </a:endParaRPr>
          </a:p>
          <a:p>
            <a:pPr algn="ctr"/>
            <a:endParaRPr lang="uk-UA" sz="2400" dirty="0">
              <a:solidFill>
                <a:schemeClr val="tx1"/>
              </a:solidFill>
              <a:effectLst/>
              <a:latin typeface="Trebuchet MS" panose="020B0603020202020204" pitchFamily="34" charset="0"/>
              <a:ea typeface="MS Mincho" panose="02020609040205080304" pitchFamily="49" charset="-128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D387DEA-8BC6-4850-8B15-BA05433C944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1" y="6343745"/>
            <a:ext cx="1782576" cy="3352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7DBD07-07A2-40DC-97AA-7953D5F954B1}"/>
              </a:ext>
            </a:extLst>
          </p:cNvPr>
          <p:cNvSpPr txBox="1"/>
          <p:nvPr/>
        </p:nvSpPr>
        <p:spPr>
          <a:xfrm>
            <a:off x="2804162" y="1861539"/>
            <a:ext cx="4880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990033"/>
                </a:solidFill>
                <a:latin typeface="Trebuchet MS" panose="020B0603020202020204" pitchFamily="34" charset="0"/>
              </a:rPr>
              <a:t>ЮРИДИЧНА ФІРМА РОКУ </a:t>
            </a:r>
          </a:p>
          <a:p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З КРИМІНАЛЬНОГО ПРАВА</a:t>
            </a:r>
          </a:p>
          <a:p>
            <a:endParaRPr lang="uk-UA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Best Lawyers 2021 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E7133A8B-90AE-4A01-9E7A-109AB4507A8A}"/>
              </a:ext>
            </a:extLst>
          </p:cNvPr>
          <p:cNvSpPr/>
          <p:nvPr/>
        </p:nvSpPr>
        <p:spPr>
          <a:xfrm>
            <a:off x="2583181" y="1720871"/>
            <a:ext cx="45719" cy="1359114"/>
          </a:xfrm>
          <a:custGeom>
            <a:avLst/>
            <a:gdLst/>
            <a:ahLst/>
            <a:cxnLst/>
            <a:rect l="l" t="t" r="r" b="b"/>
            <a:pathLst>
              <a:path w="46355" h="142811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4995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44293" y="2127250"/>
            <a:ext cx="7237075" cy="641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1359314" y="2"/>
            <a:ext cx="46355" cy="1428115"/>
          </a:xfrm>
          <a:custGeom>
            <a:avLst/>
            <a:gdLst/>
            <a:ahLst/>
            <a:cxnLst/>
            <a:rect l="l" t="t" r="r" b="b"/>
            <a:pathLst>
              <a:path w="46355" h="142811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F30CC-6ACE-4470-AA2A-DF7368E44AA7}"/>
              </a:ext>
            </a:extLst>
          </p:cNvPr>
          <p:cNvSpPr txBox="1"/>
          <p:nvPr/>
        </p:nvSpPr>
        <p:spPr>
          <a:xfrm>
            <a:off x="1432961" y="995613"/>
            <a:ext cx="730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A5002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5 правил, що зменшать ризики: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ACAECE-E689-46A7-B877-92C7A44DECDA}"/>
              </a:ext>
            </a:extLst>
          </p:cNvPr>
          <p:cNvSpPr txBox="1"/>
          <p:nvPr/>
        </p:nvSpPr>
        <p:spPr>
          <a:xfrm>
            <a:off x="1210835" y="1999977"/>
            <a:ext cx="730154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Суворе дотримання статуту та положень.</a:t>
            </a:r>
          </a:p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Легалізація «заочних» засідань.</a:t>
            </a:r>
          </a:p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Виключення оціночних категорій з методологічних документів.</a:t>
            </a:r>
          </a:p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Реакція на індивідуальні акти НБУ.</a:t>
            </a:r>
          </a:p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Clr>
                <a:srgbClr val="990033"/>
              </a:buClr>
              <a:buFont typeface="+mj-lt"/>
              <a:buAutoNum type="arabicPeriod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Спеціальна експертиза бізнес-процесів банку.</a:t>
            </a:r>
          </a:p>
          <a:p>
            <a:pPr marL="342900" indent="-342900">
              <a:buClr>
                <a:srgbClr val="990033"/>
              </a:buClr>
              <a:buFont typeface="+mj-lt"/>
              <a:buAutoNum type="arabicPeriod"/>
            </a:pPr>
            <a:endParaRPr lang="ru-RU" dirty="0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064DFAE1-D532-4197-BE7A-3C61B0FE81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2" y="63182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48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3724" y="654583"/>
            <a:ext cx="716998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/>
            <a:r>
              <a:rPr lang="uk-UA" sz="2400" dirty="0">
                <a:solidFill>
                  <a:srgbClr val="990033"/>
                </a:solidFill>
              </a:rPr>
              <a:t>Фонд гарантування – ключовий постачальник кримінальних проваджень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359314" y="2"/>
            <a:ext cx="46355" cy="1428115"/>
          </a:xfrm>
          <a:custGeom>
            <a:avLst/>
            <a:gdLst/>
            <a:ahLst/>
            <a:cxnLst/>
            <a:rect l="l" t="t" r="r" b="b"/>
            <a:pathLst>
              <a:path w="46355" h="142811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2C383E-07F9-4344-9036-1053792BEB97}"/>
              </a:ext>
            </a:extLst>
          </p:cNvPr>
          <p:cNvSpPr txBox="1"/>
          <p:nvPr/>
        </p:nvSpPr>
        <p:spPr>
          <a:xfrm>
            <a:off x="2104116" y="2100030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Cambria" panose="02040503050406030204" pitchFamily="18" charset="0"/>
                <a:ea typeface="Cambria" panose="02040503050406030204" pitchFamily="18" charset="0"/>
              </a:rPr>
              <a:t>заяв про злочини.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4556EA-C61E-4ECD-A5DB-B4615624CA8B}"/>
              </a:ext>
            </a:extLst>
          </p:cNvPr>
          <p:cNvSpPr txBox="1"/>
          <p:nvPr/>
        </p:nvSpPr>
        <p:spPr>
          <a:xfrm>
            <a:off x="547047" y="3131940"/>
            <a:ext cx="3362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Cambria" panose="02040503050406030204" pitchFamily="18" charset="0"/>
                <a:ea typeface="Cambria" panose="02040503050406030204" pitchFamily="18" charset="0"/>
              </a:rPr>
              <a:t>Загальна сума збитків 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B5A8E80-8A20-4722-B121-33486019A66F}"/>
              </a:ext>
            </a:extLst>
          </p:cNvPr>
          <p:cNvSpPr txBox="1"/>
          <p:nvPr/>
        </p:nvSpPr>
        <p:spPr>
          <a:xfrm>
            <a:off x="3254616" y="4338396"/>
            <a:ext cx="3995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Cambria" panose="02040503050406030204" pitchFamily="18" charset="0"/>
                <a:ea typeface="Cambria" panose="02040503050406030204" pitchFamily="18" charset="0"/>
              </a:rPr>
              <a:t>повідомлення про підозру.  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A03E8A9-E48E-4EB4-9214-F1D06F426A0E}"/>
              </a:ext>
            </a:extLst>
          </p:cNvPr>
          <p:cNvSpPr txBox="1"/>
          <p:nvPr/>
        </p:nvSpPr>
        <p:spPr>
          <a:xfrm>
            <a:off x="547047" y="5359720"/>
            <a:ext cx="3541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Cambria" panose="02040503050406030204" pitchFamily="18" charset="0"/>
                <a:ea typeface="Cambria" panose="02040503050406030204" pitchFamily="18" charset="0"/>
              </a:rPr>
              <a:t>Направлено справ в суд 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4AADE8-2EF5-4099-8B76-42377FA8A017}"/>
              </a:ext>
            </a:extLst>
          </p:cNvPr>
          <p:cNvSpPr txBox="1"/>
          <p:nvPr/>
        </p:nvSpPr>
        <p:spPr>
          <a:xfrm>
            <a:off x="806984" y="1859969"/>
            <a:ext cx="14734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990033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5 692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575CDB1-D14D-4A06-B24C-BE48E0D52195}"/>
              </a:ext>
            </a:extLst>
          </p:cNvPr>
          <p:cNvSpPr txBox="1"/>
          <p:nvPr/>
        </p:nvSpPr>
        <p:spPr>
          <a:xfrm>
            <a:off x="3728159" y="2904827"/>
            <a:ext cx="4171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990033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374 925 млн грн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sz="4400" b="1" dirty="0">
                <a:solidFill>
                  <a:srgbClr val="990033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 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72DA97A-51C1-40C0-B551-1A48B8AFEB47}"/>
              </a:ext>
            </a:extLst>
          </p:cNvPr>
          <p:cNvSpPr txBox="1"/>
          <p:nvPr/>
        </p:nvSpPr>
        <p:spPr>
          <a:xfrm>
            <a:off x="2667000" y="4091942"/>
            <a:ext cx="825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990033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31</a:t>
            </a:r>
            <a:r>
              <a:rPr lang="ru-RU" sz="4400" b="1" dirty="0">
                <a:solidFill>
                  <a:srgbClr val="9900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CDA4244-3C30-41CF-B9C1-DCD879BACD47}"/>
              </a:ext>
            </a:extLst>
          </p:cNvPr>
          <p:cNvSpPr txBox="1"/>
          <p:nvPr/>
        </p:nvSpPr>
        <p:spPr>
          <a:xfrm>
            <a:off x="3909186" y="5160131"/>
            <a:ext cx="8996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solidFill>
                  <a:srgbClr val="990033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39</a:t>
            </a:r>
            <a:r>
              <a:rPr lang="ru-RU" sz="2400" b="1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ru-RU" sz="4400" b="1" dirty="0">
                <a:solidFill>
                  <a:srgbClr val="990033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1C8A121B-4A5F-44FB-BA97-2CF14A8D7D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2" y="63182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5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EC8B798-76A0-4562-B6F3-D3B9D826120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40220">
                <a:moveTo>
                  <a:pt x="0" y="6840004"/>
                </a:moveTo>
                <a:lnTo>
                  <a:pt x="9144000" y="6840004"/>
                </a:lnTo>
                <a:lnTo>
                  <a:pt x="9144000" y="0"/>
                </a:lnTo>
                <a:lnTo>
                  <a:pt x="0" y="0"/>
                </a:lnTo>
                <a:lnTo>
                  <a:pt x="0" y="6840004"/>
                </a:lnTo>
                <a:close/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46A31C45-AB71-45AF-BD32-E43B980C930B}"/>
              </a:ext>
            </a:extLst>
          </p:cNvPr>
          <p:cNvSpPr txBox="1"/>
          <p:nvPr/>
        </p:nvSpPr>
        <p:spPr>
          <a:xfrm>
            <a:off x="762000" y="2084435"/>
            <a:ext cx="8104056" cy="1305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ru-RU" sz="3200" dirty="0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ЗОНА ТИСКУ! </a:t>
            </a:r>
          </a:p>
          <a:p>
            <a:pPr algn="ctr"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ru-RU" sz="2800" dirty="0" err="1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спеціалізовані</a:t>
            </a:r>
            <a:r>
              <a:rPr lang="ru-RU" sz="2800" dirty="0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підрозділи</a:t>
            </a:r>
            <a:r>
              <a:rPr lang="ru-RU" sz="2800" dirty="0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поліції</a:t>
            </a:r>
            <a:r>
              <a:rPr lang="ru-RU" sz="2800" dirty="0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, СБУ, НАБУ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A2D0C00-F18A-410F-86B9-842516768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19" y="62420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93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836" y="1058785"/>
            <a:ext cx="6684216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uk-UA" sz="2400" dirty="0">
                <a:solidFill>
                  <a:srgbClr val="990033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Ключові провадження року </a:t>
            </a:r>
            <a:endParaRPr dirty="0">
              <a:solidFill>
                <a:srgbClr val="990033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44293" y="2127250"/>
            <a:ext cx="7237075" cy="641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1359314" y="2"/>
            <a:ext cx="46355" cy="1428115"/>
          </a:xfrm>
          <a:custGeom>
            <a:avLst/>
            <a:gdLst/>
            <a:ahLst/>
            <a:cxnLst/>
            <a:rect l="l" t="t" r="r" b="b"/>
            <a:pathLst>
              <a:path w="46355" h="142811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26" name="Picture 2" descr="Результат пошуку зображень за запитом vab банк">
            <a:extLst>
              <a:ext uri="{FF2B5EF4-FFF2-40B4-BE49-F238E27FC236}">
                <a16:creationId xmlns:a16="http://schemas.microsoft.com/office/drawing/2014/main" id="{680E8CBA-03CC-472F-B41B-A089F86E2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93" y="1670050"/>
            <a:ext cx="2317951" cy="130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езультат пошуку зображень за запитом банк аркада">
            <a:extLst>
              <a:ext uri="{FF2B5EF4-FFF2-40B4-BE49-F238E27FC236}">
                <a16:creationId xmlns:a16="http://schemas.microsoft.com/office/drawing/2014/main" id="{C5BC9177-5D85-4947-B598-D1A50E23C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2725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Результат пошуку зображень за запитом АКБ банк">
            <a:extLst>
              <a:ext uri="{FF2B5EF4-FFF2-40B4-BE49-F238E27FC236}">
                <a16:creationId xmlns:a16="http://schemas.microsoft.com/office/drawing/2014/main" id="{4C7EE7DA-F84B-4A3C-A03A-AEB12036C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04" y="3051963"/>
            <a:ext cx="2148544" cy="161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Результат пошуку зображень за запитом Фінанси та кредит">
            <a:extLst>
              <a:ext uri="{FF2B5EF4-FFF2-40B4-BE49-F238E27FC236}">
                <a16:creationId xmlns:a16="http://schemas.microsoft.com/office/drawing/2014/main" id="{380FEB17-36F2-4C86-A352-7D304527C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120" y="4209781"/>
            <a:ext cx="2476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езультат пошуку зображень за запитом банк михайлівський">
            <a:extLst>
              <a:ext uri="{FF2B5EF4-FFF2-40B4-BE49-F238E27FC236}">
                <a16:creationId xmlns:a16="http://schemas.microsoft.com/office/drawing/2014/main" id="{3F9C9119-E97A-406A-B003-20A3C906A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41" y="4209781"/>
            <a:ext cx="2904389" cy="217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Результат пошуку зображень за запитом вектор банк">
            <a:extLst>
              <a:ext uri="{FF2B5EF4-FFF2-40B4-BE49-F238E27FC236}">
                <a16:creationId xmlns:a16="http://schemas.microsoft.com/office/drawing/2014/main" id="{BAC2C989-54C4-4964-8842-D2FE491B4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828" y="3549762"/>
            <a:ext cx="2378126" cy="105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BFAFF556-9814-4A4D-8EB5-E4376AD894B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2" y="63182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9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2149" y="1021287"/>
            <a:ext cx="6684216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2400" kern="1200" dirty="0">
                <a:solidFill>
                  <a:srgbClr val="A50021"/>
                </a:solidFill>
                <a:latin typeface="Trebuchet MS" panose="020B0603020202020204" pitchFamily="34" charset="0"/>
                <a:ea typeface="+mn-ea"/>
                <a:cs typeface="+mn-cs"/>
              </a:rPr>
              <a:t>Коло інтересів: </a:t>
            </a:r>
            <a:br>
              <a:rPr lang="ru-RU" kern="1200" dirty="0">
                <a:solidFill>
                  <a:prstClr val="black"/>
                </a:solidFill>
                <a:latin typeface="Cambria" pitchFamily="18" charset="0"/>
                <a:ea typeface="+mn-ea"/>
                <a:cs typeface="+mn-cs"/>
              </a:rPr>
            </a:b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75306" y="2005517"/>
            <a:ext cx="7237075" cy="3441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just">
              <a:lnSpc>
                <a:spcPct val="200000"/>
              </a:lnSpc>
              <a:buClr>
                <a:srgbClr val="A50021"/>
              </a:buClr>
              <a:buSzPct val="120000"/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Питання виділення рефінансування.</a:t>
            </a:r>
          </a:p>
          <a:p>
            <a:pPr marL="285750" lvl="0" indent="-285750" algn="just">
              <a:lnSpc>
                <a:spcPct val="200000"/>
              </a:lnSpc>
              <a:buClr>
                <a:srgbClr val="A50021"/>
              </a:buClr>
              <a:buSzPct val="120000"/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Операції з інсайдерами. </a:t>
            </a:r>
          </a:p>
          <a:p>
            <a:pPr marL="285750" lvl="0" indent="-285750" algn="just">
              <a:lnSpc>
                <a:spcPct val="200000"/>
              </a:lnSpc>
              <a:buClr>
                <a:srgbClr val="A50021"/>
              </a:buClr>
              <a:buSzPct val="120000"/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Дисконт при уступках. </a:t>
            </a:r>
          </a:p>
          <a:p>
            <a:pPr marL="285750" lvl="0" indent="-285750" algn="just">
              <a:lnSpc>
                <a:spcPct val="200000"/>
              </a:lnSpc>
              <a:buClr>
                <a:srgbClr val="A50021"/>
              </a:buClr>
              <a:buSzPct val="120000"/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Достатність і якість забезпечень.</a:t>
            </a:r>
          </a:p>
          <a:p>
            <a:pPr marL="285750" lvl="0" indent="-285750" algn="just">
              <a:lnSpc>
                <a:spcPct val="200000"/>
              </a:lnSpc>
              <a:buClr>
                <a:srgbClr val="A50021"/>
              </a:buClr>
              <a:buSzPct val="120000"/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Халатність при оформленні активних операцій банку і т. д.  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Clr>
                <a:srgbClr val="A50021"/>
              </a:buClr>
              <a:buSzPct val="120000"/>
              <a:buFont typeface="Wingdings" panose="05000000000000000000" pitchFamily="2" charset="2"/>
              <a:buChar char="ü"/>
            </a:pP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59314" y="2"/>
            <a:ext cx="46355" cy="1428115"/>
          </a:xfrm>
          <a:custGeom>
            <a:avLst/>
            <a:gdLst/>
            <a:ahLst/>
            <a:cxnLst/>
            <a:rect l="l" t="t" r="r" b="b"/>
            <a:pathLst>
              <a:path w="46355" h="142811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98117393-269C-4A8F-9EB9-C766E0017F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2" y="63182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18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44293" y="2127250"/>
            <a:ext cx="7237075" cy="641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1359314" y="2"/>
            <a:ext cx="46355" cy="1428115"/>
          </a:xfrm>
          <a:custGeom>
            <a:avLst/>
            <a:gdLst/>
            <a:ahLst/>
            <a:cxnLst/>
            <a:rect l="l" t="t" r="r" b="b"/>
            <a:pathLst>
              <a:path w="46355" h="142811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F30CC-6ACE-4470-AA2A-DF7368E44AA7}"/>
              </a:ext>
            </a:extLst>
          </p:cNvPr>
          <p:cNvSpPr txBox="1"/>
          <p:nvPr/>
        </p:nvSpPr>
        <p:spPr>
          <a:xfrm>
            <a:off x="1471344" y="975478"/>
            <a:ext cx="7301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A5002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Ключова цільова аудиторія:</a:t>
            </a:r>
            <a:endParaRPr lang="uk-UA" sz="2400" dirty="0">
              <a:latin typeface="Trebuchet MS" panose="020B0603020202020204" pitchFamily="34" charset="0"/>
              <a:ea typeface="Cambria" panose="02040503050406030204" pitchFamily="18" charset="0"/>
            </a:endParaRPr>
          </a:p>
          <a:p>
            <a:endParaRPr lang="uk-UA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BC81AE-BA34-4CA6-A186-F2DD3B51032D}"/>
              </a:ext>
            </a:extLst>
          </p:cNvPr>
          <p:cNvSpPr txBox="1"/>
          <p:nvPr/>
        </p:nvSpPr>
        <p:spPr>
          <a:xfrm>
            <a:off x="1345997" y="2306214"/>
            <a:ext cx="42959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Акціонери.</a:t>
            </a:r>
          </a:p>
          <a:p>
            <a:pPr>
              <a:buClr>
                <a:srgbClr val="990033"/>
              </a:buClr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Топ-менеджмент.</a:t>
            </a:r>
          </a:p>
          <a:p>
            <a:pPr>
              <a:buClr>
                <a:srgbClr val="990033"/>
              </a:buClr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Залучені в операції менеджери. 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A1BA70CE-A351-42C1-B547-2563BEE029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2" y="63182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1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EC8B798-76A0-4562-B6F3-D3B9D8261202}"/>
              </a:ext>
            </a:extLst>
          </p:cNvPr>
          <p:cNvSpPr/>
          <p:nvPr/>
        </p:nvSpPr>
        <p:spPr>
          <a:xfrm>
            <a:off x="0" y="-8255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40220">
                <a:moveTo>
                  <a:pt x="0" y="6840004"/>
                </a:moveTo>
                <a:lnTo>
                  <a:pt x="9144000" y="6840004"/>
                </a:lnTo>
                <a:lnTo>
                  <a:pt x="9144000" y="0"/>
                </a:lnTo>
                <a:lnTo>
                  <a:pt x="0" y="0"/>
                </a:lnTo>
                <a:lnTo>
                  <a:pt x="0" y="6840004"/>
                </a:lnTo>
                <a:close/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0EDDF254-4C22-45DD-9BE6-5CCE69DE324B}"/>
              </a:ext>
            </a:extLst>
          </p:cNvPr>
          <p:cNvSpPr txBox="1"/>
          <p:nvPr/>
        </p:nvSpPr>
        <p:spPr>
          <a:xfrm>
            <a:off x="216023" y="2355850"/>
            <a:ext cx="8686799" cy="13869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uk-UA" sz="3200" dirty="0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ПРОФЕСІОНАЛІЗМ правоохоронців</a:t>
            </a:r>
            <a:r>
              <a:rPr lang="ru-RU" sz="3200" dirty="0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 </a:t>
            </a:r>
          </a:p>
          <a:p>
            <a:pPr algn="ctr"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ru-RU" sz="3200" dirty="0">
                <a:solidFill>
                  <a:schemeClr val="bg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ЗНАЧНО ЗРІС 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CF8CBC-3A29-4FCF-86DD-D52EEE2051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19" y="62420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44293" y="2127250"/>
            <a:ext cx="7237075" cy="641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1359314" y="2"/>
            <a:ext cx="46355" cy="1428115"/>
          </a:xfrm>
          <a:custGeom>
            <a:avLst/>
            <a:gdLst/>
            <a:ahLst/>
            <a:cxnLst/>
            <a:rect l="l" t="t" r="r" b="b"/>
            <a:pathLst>
              <a:path w="46355" h="142811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F30CC-6ACE-4470-AA2A-DF7368E44AA7}"/>
              </a:ext>
            </a:extLst>
          </p:cNvPr>
          <p:cNvSpPr txBox="1"/>
          <p:nvPr/>
        </p:nvSpPr>
        <p:spPr>
          <a:xfrm>
            <a:off x="1471344" y="975478"/>
            <a:ext cx="730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A5002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Міжнародне співробітництво: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05F426B-A70E-43C5-9360-6CCD70C0156E}"/>
              </a:ext>
            </a:extLst>
          </p:cNvPr>
          <p:cNvSpPr txBox="1"/>
          <p:nvPr/>
        </p:nvSpPr>
        <p:spPr>
          <a:xfrm>
            <a:off x="1219200" y="2299265"/>
            <a:ext cx="71583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Арешти активів в іноземних банках.</a:t>
            </a:r>
          </a:p>
          <a:p>
            <a:pPr>
              <a:buClr>
                <a:srgbClr val="990033"/>
              </a:buClr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Заміна принципу взаємності на принцип ініціативності.</a:t>
            </a:r>
          </a:p>
          <a:p>
            <a:pPr>
              <a:buClr>
                <a:srgbClr val="990033"/>
              </a:buClr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Широка географія співпраці.  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D7D117CE-E0DA-4B4D-80B7-AE0ED2CEB1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2" y="63182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6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44293" y="2127250"/>
            <a:ext cx="7237075" cy="641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buClr>
                <a:srgbClr val="A50021"/>
              </a:buClr>
              <a:buSzPct val="120000"/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" name="object 5"/>
          <p:cNvSpPr/>
          <p:nvPr/>
        </p:nvSpPr>
        <p:spPr>
          <a:xfrm>
            <a:off x="1359314" y="2"/>
            <a:ext cx="46355" cy="1428115"/>
          </a:xfrm>
          <a:custGeom>
            <a:avLst/>
            <a:gdLst/>
            <a:ahLst/>
            <a:cxnLst/>
            <a:rect l="l" t="t" r="r" b="b"/>
            <a:pathLst>
              <a:path w="46355" h="1428115">
                <a:moveTo>
                  <a:pt x="0" y="4"/>
                </a:moveTo>
                <a:lnTo>
                  <a:pt x="0" y="1427543"/>
                </a:lnTo>
                <a:lnTo>
                  <a:pt x="45986" y="1378623"/>
                </a:lnTo>
                <a:lnTo>
                  <a:pt x="45986" y="4"/>
                </a:lnTo>
                <a:lnTo>
                  <a:pt x="0" y="4"/>
                </a:lnTo>
              </a:path>
            </a:pathLst>
          </a:custGeom>
          <a:solidFill>
            <a:srgbClr val="A92B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1F30CC-6ACE-4470-AA2A-DF7368E44AA7}"/>
              </a:ext>
            </a:extLst>
          </p:cNvPr>
          <p:cNvSpPr txBox="1"/>
          <p:nvPr/>
        </p:nvSpPr>
        <p:spPr>
          <a:xfrm>
            <a:off x="1438799" y="1019254"/>
            <a:ext cx="730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>
                <a:solidFill>
                  <a:srgbClr val="A50021"/>
                </a:solidFill>
                <a:latin typeface="Trebuchet MS" panose="020B0603020202020204" pitchFamily="34" charset="0"/>
                <a:ea typeface="Cambria" panose="02040503050406030204" pitchFamily="18" charset="0"/>
              </a:rPr>
              <a:t>Основні складнощі: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ACAECE-E689-46A7-B877-92C7A44DECDA}"/>
              </a:ext>
            </a:extLst>
          </p:cNvPr>
          <p:cNvSpPr txBox="1"/>
          <p:nvPr/>
        </p:nvSpPr>
        <p:spPr>
          <a:xfrm>
            <a:off x="1219200" y="2279650"/>
            <a:ext cx="515948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Комплексність.</a:t>
            </a:r>
          </a:p>
          <a:p>
            <a:pPr>
              <a:buClr>
                <a:srgbClr val="990033"/>
              </a:buClr>
            </a:pPr>
            <a:endParaRPr lang="uk-UA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latin typeface="Cambria" panose="02040503050406030204" pitchFamily="18" charset="0"/>
                <a:ea typeface="Cambria" panose="02040503050406030204" pitchFamily="18" charset="0"/>
              </a:rPr>
              <a:t>Мультитранзакційні міжнародні кейси. </a:t>
            </a:r>
          </a:p>
          <a:p>
            <a:endParaRPr lang="ru-RU" dirty="0"/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70B91E5D-2EB9-4797-8668-61F4E0618F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2" y="6318250"/>
            <a:ext cx="1782576" cy="33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1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26104</TotalTime>
  <Words>183</Words>
  <Application>Microsoft Office PowerPoint</Application>
  <PresentationFormat>Произвольный</PresentationFormat>
  <Paragraphs>65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 Narrow</vt:lpstr>
      <vt:lpstr>Calibri</vt:lpstr>
      <vt:lpstr>Cambria</vt:lpstr>
      <vt:lpstr>Trebuchet MS</vt:lpstr>
      <vt:lpstr>Wingdings</vt:lpstr>
      <vt:lpstr>Office Theme</vt:lpstr>
      <vt:lpstr>Презентация PowerPoint</vt:lpstr>
      <vt:lpstr>Фонд гарантування – ключовий постачальник кримінальних проваджень</vt:lpstr>
      <vt:lpstr>Презентация PowerPoint</vt:lpstr>
      <vt:lpstr>Ключові провадження року </vt:lpstr>
      <vt:lpstr>Коло інтересів: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Presentation_v3 копія</dc:title>
  <dc:creator>k.nikitenko</dc:creator>
  <cp:lastModifiedBy>User22</cp:lastModifiedBy>
  <cp:revision>192</cp:revision>
  <cp:lastPrinted>2021-02-09T14:05:28Z</cp:lastPrinted>
  <dcterms:created xsi:type="dcterms:W3CDTF">2017-09-26T14:27:42Z</dcterms:created>
  <dcterms:modified xsi:type="dcterms:W3CDTF">2021-02-09T15:07:45Z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2017-09-26T00:00:00Z</vt:filetime>
  </property>
  <property fmtid="{D5CDD505-2E9C-101B-9397-08002B2CF9AE}" pid="3" name="LastSaved">
    <vt:filetime>2017-09-26T00:00:00Z</vt:filetime>
  </property>
</Properties>
</file>