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uk-UA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0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uk-UA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uk-UA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086B0B-63BB-4034-87CC-F4C7FA7B973A}" type="slidenum">
              <a:rPr lang="uk-UA" sz="1400" b="0" strike="noStrike" spc="-1">
                <a:latin typeface="Times New Roman"/>
              </a:rPr>
              <a:t>‹#›</a:t>
            </a:fld>
            <a:endParaRPr lang="uk-UA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67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000" b="0" strike="noStrike" spc="-1">
                <a:latin typeface="Montserrat Medium"/>
              </a:rPr>
              <a:t>Шаблон первой. Выравнивание названия и логотипа идет по белой плашке в верхнем левом углу. Название набрано Montserrat 36 (Ж) ВСЕ ПРОПИСНЫЕ, выравнивание по сетке по левому краю. НИГДЕ В ТЕКСТЕ НЕ ДОПУСКАЮТСЯ ВИСЯЩИЕ СОЮЗЫ И ПРЕДЛОГИ. Межстрочный интервал 1.0</a:t>
            </a:r>
            <a:endParaRPr lang="uk-UA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000" b="0" strike="noStrike" spc="-1">
              <a:latin typeface="Arial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F44E0EA-185A-4623-8ECC-3CA4001CBCAF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20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000" b="0" strike="noStrike" spc="-1">
                <a:latin typeface="Arial"/>
              </a:rPr>
              <a:t>Выравнивание заголовка по низу цифры страницы. Выравнивание всех текстов идет по левому краю. Все заголовки на страницах набраны </a:t>
            </a:r>
            <a:r>
              <a:rPr lang="uk-UA" sz="2000" b="0" strike="noStrike" spc="-1">
                <a:latin typeface="Montserrat Medium"/>
              </a:rPr>
              <a:t>Montserrat  (Ж) ВСЕ ПРОПИСНЫЕ. На Данной странице кегль шрифта 24. Основной цвет набран серым цветом как нумерация страниц Montserrat Medium 18 кегль шрифта, выделения в тексте черные Montserrat  (Ж) или красные. Межстрочный интервал 1.0. Текстовый блок выравнивается по левому краю.  </a:t>
            </a:r>
            <a:endParaRPr lang="uk-UA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000" b="0" strike="noStrike" spc="-1"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8B97FEC-D76E-4C2F-B4DC-2EC8D470F4DA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671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uk-UA" sz="2000" b="0" strike="noStrike" spc="-1">
                <a:latin typeface="Arial"/>
              </a:rPr>
              <a:t>Расположение светло-серых элементов в виде половинок G и O зависит от наполненности страницы. Если угол перегружен (как в данном случае нижний правый, то распологать там элемент не стоит). Также на странице рандомно может располагаться адрес сайта или логотип компании. </a:t>
            </a:r>
          </a:p>
        </p:txBody>
      </p:sp>
      <p:sp>
        <p:nvSpPr>
          <p:cNvPr id="26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AC31B7-C42A-4E87-8F47-CC46DD4742EA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185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uk-UA" sz="2000" b="0" strike="noStrike" spc="-1">
                <a:latin typeface="Arial"/>
              </a:rPr>
              <a:t>Внутри элементов выравнивание также делается по левому краю, если надписи не большие то ВСЕ ПРОПИСНЫМИ.</a:t>
            </a:r>
          </a:p>
        </p:txBody>
      </p:sp>
      <p:sp>
        <p:nvSpPr>
          <p:cNvPr id="26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E1CFE4C-9782-45EB-94DC-5D23A47FA582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87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000" b="0" strike="noStrike" spc="-1">
                <a:latin typeface="Montserrat Medium"/>
              </a:rPr>
              <a:t>Шаблон последней страницы с одним спикером. Выравнивание фото и текстового блока идет по букве G. Текст выравнивается по левому краю. Имя набрано Montserrat 19 (Ж) ВСЕ ПРОПИСНЫЕ. Должность: Montserrat 12 (Ж) Как в предложениях. Телефон и e-mail: Montserrat 15 Как в предложениях. Межстрочный интервал 1.0</a:t>
            </a:r>
            <a:endParaRPr lang="uk-UA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2000" b="0" strike="noStrike" spc="-1">
              <a:latin typeface="Arial"/>
            </a:endParaRPr>
          </a:p>
        </p:txBody>
      </p:sp>
      <p:sp>
        <p:nvSpPr>
          <p:cNvPr id="27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BFA2364-0AE2-4897-B30B-07764B5A5D8C}" type="slidenum">
              <a:rPr lang="uk-UA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14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Minion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lIns="0" tIns="0" rIns="0" bIns="0" anchor="ctr"/>
          <a:lstStyle/>
          <a:p>
            <a:pPr>
              <a:lnSpc>
                <a:spcPct val="100000"/>
              </a:lnSpc>
            </a:pPr>
            <a:fld id="{73E71FD5-3A8F-4020-B672-38F83527B183}" type="datetime">
              <a:rPr lang="uk-UA" sz="1200" b="0" strike="noStrike" spc="-1">
                <a:solidFill>
                  <a:srgbClr val="B2B2B2"/>
                </a:solidFill>
                <a:latin typeface="Minion Pro"/>
              </a:rPr>
              <a:t>14.12.2020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fld id="{40AE65FC-A44E-4AA6-98C4-549E6F7E9359}" type="slidenum">
              <a:rPr lang="uk-UA" sz="1200" b="0" strike="noStrike" spc="-1">
                <a:solidFill>
                  <a:srgbClr val="B2B2B2"/>
                </a:solidFill>
                <a:latin typeface="Minion Pro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Minion Pro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Minion Pro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Minion Pro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Minion Pro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15B794A-E7C8-43A4-A5A3-E870EF75E4FB}" type="datetime">
              <a:rPr lang="uk-UA" sz="1200" b="0" strike="noStrike" spc="-1">
                <a:solidFill>
                  <a:srgbClr val="8B8B8B"/>
                </a:solidFill>
                <a:latin typeface="Minion Pro"/>
              </a:rPr>
              <a:t>14.12.2020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F148607-2481-4A79-94C1-6B24F834E26B}" type="slidenum">
              <a:rPr lang="uk-UA" sz="1200" b="0" strike="noStrike" spc="-1">
                <a:solidFill>
                  <a:srgbClr val="8B8B8B"/>
                </a:solidFill>
                <a:latin typeface="Minion Pro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Minion Pro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Minion Pro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Minion Pro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Minion Pro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9A8ED49-3DEF-49C4-918E-972B43EDDA5A}" type="datetime">
              <a:rPr lang="uk-UA" sz="1200" b="0" strike="noStrike" spc="-1">
                <a:solidFill>
                  <a:srgbClr val="8B8B8B"/>
                </a:solidFill>
                <a:latin typeface="Minion Pro"/>
              </a:rPr>
              <a:t>14.12.2020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6FD2E18-0665-45F8-9831-D488F7931F9B}" type="slidenum">
              <a:rPr lang="uk-UA" sz="1200" b="0" strike="noStrike" spc="-1">
                <a:solidFill>
                  <a:srgbClr val="8B8B8B"/>
                </a:solidFill>
                <a:latin typeface="Minion Pro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Minion Pro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Minion Pro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Minion Pro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Minion Pro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Minion Pro"/>
              </a:rPr>
              <a:t>Образец текста</a:t>
            </a: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Minion Pro"/>
              </a:rPr>
              <a:t>Второй уровень</a:t>
            </a: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Minion Pro"/>
              </a:rPr>
              <a:t>Третий уровень</a:t>
            </a: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Minion Pro"/>
              </a:rPr>
              <a:t>Четвертый уровень</a:t>
            </a: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Minion Pro"/>
              </a:rPr>
              <a:t>Пятый уровень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6C3710E-13F4-43CF-815B-DED6E0F00A91}" type="datetime">
              <a:rPr lang="uk-UA" sz="1200" b="0" strike="noStrike" spc="-1">
                <a:solidFill>
                  <a:srgbClr val="8B8B8B"/>
                </a:solidFill>
                <a:latin typeface="Minion Pro"/>
              </a:rPr>
              <a:t>14.12.2020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21DF385-BDDD-432A-8A50-0294DE3ADF71}" type="slidenum">
              <a:rPr lang="uk-UA" sz="1200" b="0" strike="noStrike" spc="-1">
                <a:solidFill>
                  <a:srgbClr val="8B8B8B"/>
                </a:solidFill>
                <a:latin typeface="Minion Pro"/>
              </a:rPr>
              <a:t>‹#›</a:t>
            </a:fld>
            <a:endParaRPr lang="uk-UA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-yxAz7LNDsA" TargetMode="Externa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5"/>
          <p:cNvPicPr/>
          <p:nvPr/>
        </p:nvPicPr>
        <p:blipFill>
          <a:blip r:embed="rId3"/>
          <a:stretch/>
        </p:blipFill>
        <p:spPr>
          <a:xfrm>
            <a:off x="-24680" y="-12600"/>
            <a:ext cx="8768880" cy="6870600"/>
          </a:xfrm>
          <a:prstGeom prst="rect">
            <a:avLst/>
          </a:prstGeom>
          <a:ln>
            <a:noFill/>
          </a:ln>
        </p:spPr>
      </p:pic>
      <p:sp>
        <p:nvSpPr>
          <p:cNvPr id="212" name="TextShape 1"/>
          <p:cNvSpPr txBox="1"/>
          <p:nvPr/>
        </p:nvSpPr>
        <p:spPr>
          <a:xfrm>
            <a:off x="2268000" y="1909872"/>
            <a:ext cx="6300000" cy="1737000"/>
          </a:xfrm>
          <a:prstGeom prst="rect">
            <a:avLst/>
          </a:prstGeom>
          <a:noFill/>
          <a:ln>
            <a:noFill/>
          </a:ln>
        </p:spPr>
        <p:txBody>
          <a:bodyPr lIns="0" tIns="90720" rIns="0" bIns="0" anchor="ctr"/>
          <a:lstStyle/>
          <a:p>
            <a:r>
              <a:rPr lang="ru-RU" sz="3600" b="1" strike="noStrike" spc="4" dirty="0">
                <a:solidFill>
                  <a:srgbClr val="FFFFFF"/>
                </a:solidFill>
                <a:latin typeface="Montserrat"/>
                <a:ea typeface="Calibri"/>
              </a:rPr>
              <a:t>Корпоративная культура на удаленной работе: что важно не упустить?</a:t>
            </a:r>
            <a:r>
              <a:rPr lang="ru-RU" sz="3600" b="1" strike="noStrike" spc="4" dirty="0">
                <a:solidFill>
                  <a:srgbClr val="FFFFFF"/>
                </a:solidFill>
                <a:latin typeface="Montserrat"/>
              </a:rPr>
              <a:t> </a:t>
            </a:r>
            <a:endParaRPr lang="ru-RU" sz="36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3" name="Рисунок 7"/>
          <p:cNvPicPr/>
          <p:nvPr/>
        </p:nvPicPr>
        <p:blipFill>
          <a:blip r:embed="rId4"/>
          <a:stretch/>
        </p:blipFill>
        <p:spPr>
          <a:xfrm>
            <a:off x="9650160" y="2091960"/>
            <a:ext cx="1949760" cy="35316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2164320" y="1893600"/>
            <a:ext cx="76503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0720" rIns="0" bIns="0" anchor="ctr"/>
          <a:lstStyle/>
          <a:p>
            <a:pPr>
              <a:lnSpc>
                <a:spcPct val="100000"/>
              </a:lnSpc>
            </a:pPr>
            <a:endParaRPr lang="uk-UA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2088000" y="1065960"/>
            <a:ext cx="9576000" cy="639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uk-UA" sz="1800" b="0" strike="noStrike" spc="-1" dirty="0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061720" y="622440"/>
            <a:ext cx="7841160" cy="45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2400" b="1" spc="-1" dirty="0" smtClean="0">
                <a:solidFill>
                  <a:srgbClr val="C00000"/>
                </a:solidFill>
                <a:latin typeface="Montserrat"/>
              </a:rPr>
              <a:t>It’s okay to</a:t>
            </a:r>
            <a:r>
              <a:rPr lang="uk-UA" sz="2400" b="1" spc="-1" dirty="0" smtClean="0">
                <a:solidFill>
                  <a:srgbClr val="C00000"/>
                </a:solidFill>
                <a:latin typeface="Montserrat"/>
              </a:rPr>
              <a:t>..?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0" y="0"/>
            <a:ext cx="252720" cy="2091600"/>
          </a:xfrm>
          <a:prstGeom prst="rect">
            <a:avLst/>
          </a:prstGeom>
          <a:solidFill>
            <a:srgbClr val="CB132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4"/>
          <p:cNvSpPr/>
          <p:nvPr/>
        </p:nvSpPr>
        <p:spPr>
          <a:xfrm>
            <a:off x="11929680" y="4184640"/>
            <a:ext cx="261720" cy="2687400"/>
          </a:xfrm>
          <a:prstGeom prst="rect">
            <a:avLst/>
          </a:prstGeom>
          <a:solidFill>
            <a:srgbClr val="CB132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9" name="Рисунок 8"/>
          <p:cNvPicPr/>
          <p:nvPr/>
        </p:nvPicPr>
        <p:blipFill>
          <a:blip r:embed="rId3"/>
          <a:stretch/>
        </p:blipFill>
        <p:spPr>
          <a:xfrm>
            <a:off x="11945160" y="2099520"/>
            <a:ext cx="264960" cy="1469520"/>
          </a:xfrm>
          <a:prstGeom prst="rect">
            <a:avLst/>
          </a:prstGeom>
          <a:ln>
            <a:noFill/>
          </a:ln>
        </p:spPr>
      </p:pic>
      <p:sp>
        <p:nvSpPr>
          <p:cNvPr id="220" name="CustomShape 5"/>
          <p:cNvSpPr/>
          <p:nvPr/>
        </p:nvSpPr>
        <p:spPr>
          <a:xfrm>
            <a:off x="11393280" y="426960"/>
            <a:ext cx="880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uk-UA" sz="3600" b="1" strike="noStrike" spc="-1">
                <a:solidFill>
                  <a:srgbClr val="3C3C3B"/>
                </a:solidFill>
                <a:latin typeface="Montserrat"/>
              </a:rPr>
              <a:t>02</a:t>
            </a:r>
            <a:endParaRPr lang="uk-UA" sz="3600" b="0" strike="noStrike" spc="-1">
              <a:latin typeface="Arial"/>
            </a:endParaRPr>
          </a:p>
        </p:txBody>
      </p:sp>
      <p:pic>
        <p:nvPicPr>
          <p:cNvPr id="221" name="Рисунок 2"/>
          <p:cNvPicPr/>
          <p:nvPr/>
        </p:nvPicPr>
        <p:blipFill>
          <a:blip r:embed="rId4"/>
          <a:stretch/>
        </p:blipFill>
        <p:spPr>
          <a:xfrm>
            <a:off x="253080" y="0"/>
            <a:ext cx="1063440" cy="210420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88000" y="4882009"/>
            <a:ext cx="84987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Вопросы «новой реальности», на которые работодатель должен</a:t>
            </a:r>
          </a:p>
          <a:p>
            <a:r>
              <a:rPr lang="ru-RU" b="1" dirty="0">
                <a:latin typeface="Montserrat" panose="00000500000000000000" pitchFamily="2" charset="-52"/>
              </a:rPr>
              <a:t>з</a:t>
            </a:r>
            <a:r>
              <a:rPr lang="ru-RU" b="1" dirty="0" smtClean="0">
                <a:latin typeface="Montserrat" panose="00000500000000000000" pitchFamily="2" charset="-52"/>
              </a:rPr>
              <a:t>аблаговременно</a:t>
            </a:r>
            <a:r>
              <a:rPr lang="ru-RU" dirty="0" smtClean="0">
                <a:latin typeface="Montserrat" panose="00000500000000000000" pitchFamily="2" charset="-52"/>
              </a:rPr>
              <a:t> дать один четкий ответ:  </a:t>
            </a:r>
          </a:p>
          <a:p>
            <a:endParaRPr lang="ru-RU" b="1" dirty="0">
              <a:solidFill>
                <a:srgbClr val="C00000"/>
              </a:solidFill>
              <a:latin typeface="Montserrat" panose="00000500000000000000" pitchFamily="2" charset="-52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ДА. ЭТО </a:t>
            </a:r>
            <a:r>
              <a:rPr lang="ru-RU" sz="2400" b="1" dirty="0" smtClean="0">
                <a:solidFill>
                  <a:srgbClr val="C00000"/>
                </a:solidFill>
                <a:latin typeface="Montserrat" panose="00000500000000000000" pitchFamily="2" charset="-52"/>
                <a:sym typeface="Symbol" panose="05050102010706020507" pitchFamily="18" charset="2"/>
              </a:rPr>
              <a:t></a:t>
            </a:r>
            <a:r>
              <a:rPr lang="ru-RU" sz="24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 НОРМАЛЬНО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1720" y="1412776"/>
            <a:ext cx="7941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●"/>
            </a:pPr>
            <a:r>
              <a:rPr lang="ru-RU" dirty="0" smtClean="0">
                <a:latin typeface="Montserrat" panose="00000500000000000000" pitchFamily="2" charset="-52"/>
              </a:rPr>
              <a:t>«Это нормально - при </a:t>
            </a:r>
            <a:r>
              <a:rPr lang="ru-RU" dirty="0">
                <a:latin typeface="Montserrat" panose="00000500000000000000" pitchFamily="2" charset="-52"/>
              </a:rPr>
              <a:t>долгих </a:t>
            </a:r>
            <a:r>
              <a:rPr lang="ru-RU" dirty="0" err="1">
                <a:latin typeface="Montserrat" panose="00000500000000000000" pitchFamily="2" charset="-52"/>
              </a:rPr>
              <a:t>видеозвонках</a:t>
            </a:r>
            <a:r>
              <a:rPr lang="ru-RU" dirty="0">
                <a:latin typeface="Montserrat" panose="00000500000000000000" pitchFamily="2" charset="-52"/>
              </a:rPr>
              <a:t> выключится на 10 </a:t>
            </a:r>
            <a:r>
              <a:rPr lang="ru-RU" dirty="0" smtClean="0">
                <a:latin typeface="Montserrat" panose="00000500000000000000" pitchFamily="2" charset="-52"/>
              </a:rPr>
              <a:t>минут?»</a:t>
            </a:r>
          </a:p>
          <a:p>
            <a:pPr>
              <a:buClr>
                <a:srgbClr val="C00000"/>
              </a:buClr>
            </a:pPr>
            <a:endParaRPr lang="ru-RU" dirty="0" smtClean="0">
              <a:latin typeface="Montserrat" panose="00000500000000000000" pitchFamily="2" charset="-52"/>
            </a:endParaRPr>
          </a:p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●"/>
            </a:pPr>
            <a:r>
              <a:rPr lang="ru-RU" dirty="0" smtClean="0">
                <a:latin typeface="Montserrat" panose="00000500000000000000" pitchFamily="2" charset="-52"/>
              </a:rPr>
              <a:t>«Это нормально - отметить </a:t>
            </a:r>
            <a:r>
              <a:rPr lang="ru-RU" dirty="0">
                <a:latin typeface="Montserrat" panose="00000500000000000000" pitchFamily="2" charset="-52"/>
              </a:rPr>
              <a:t>в календаре время, когда ты не готов к </a:t>
            </a:r>
            <a:r>
              <a:rPr lang="ru-RU" dirty="0" err="1">
                <a:latin typeface="Montserrat" panose="00000500000000000000" pitchFamily="2" charset="-52"/>
              </a:rPr>
              <a:t>созвонам</a:t>
            </a:r>
            <a:r>
              <a:rPr lang="ru-RU" dirty="0">
                <a:latin typeface="Montserrat" panose="00000500000000000000" pitchFamily="2" charset="-52"/>
              </a:rPr>
              <a:t>, потому что сфокусирован на </a:t>
            </a:r>
            <a:r>
              <a:rPr lang="ru-RU" dirty="0" smtClean="0">
                <a:latin typeface="Montserrat" panose="00000500000000000000" pitchFamily="2" charset="-52"/>
              </a:rPr>
              <a:t>работе?»</a:t>
            </a:r>
          </a:p>
          <a:p>
            <a:pPr>
              <a:buClr>
                <a:srgbClr val="C00000"/>
              </a:buClr>
            </a:pPr>
            <a:endParaRPr lang="ru-RU" dirty="0" smtClean="0">
              <a:latin typeface="Montserrat" panose="00000500000000000000" pitchFamily="2" charset="-52"/>
            </a:endParaRPr>
          </a:p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●"/>
            </a:pPr>
            <a:r>
              <a:rPr lang="ru-RU" dirty="0" smtClean="0">
                <a:latin typeface="Montserrat" panose="00000500000000000000" pitchFamily="2" charset="-52"/>
              </a:rPr>
              <a:t>«Это </a:t>
            </a:r>
            <a:r>
              <a:rPr lang="ru-RU" dirty="0">
                <a:latin typeface="Montserrat" panose="00000500000000000000" pitchFamily="2" charset="-52"/>
              </a:rPr>
              <a:t>нормально - </a:t>
            </a:r>
            <a:r>
              <a:rPr lang="ru-RU" dirty="0" smtClean="0">
                <a:latin typeface="Montserrat" panose="00000500000000000000" pitchFamily="2" charset="-52"/>
              </a:rPr>
              <a:t>сдвинуть </a:t>
            </a:r>
            <a:r>
              <a:rPr lang="ru-RU" dirty="0">
                <a:latin typeface="Montserrat" panose="00000500000000000000" pitchFamily="2" charset="-52"/>
              </a:rPr>
              <a:t>рабочий день на час раньше или позже, потому что ты теперь все время с </a:t>
            </a:r>
            <a:r>
              <a:rPr lang="ru-RU" dirty="0" smtClean="0">
                <a:latin typeface="Montserrat" panose="00000500000000000000" pitchFamily="2" charset="-52"/>
              </a:rPr>
              <a:t>семьей?» </a:t>
            </a:r>
          </a:p>
          <a:p>
            <a:pPr>
              <a:buClr>
                <a:srgbClr val="C00000"/>
              </a:buClr>
            </a:pPr>
            <a:endParaRPr lang="ru-RU" dirty="0" smtClean="0">
              <a:latin typeface="Montserrat" panose="00000500000000000000" pitchFamily="2" charset="-52"/>
            </a:endParaRPr>
          </a:p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●"/>
            </a:pPr>
            <a:r>
              <a:rPr lang="ru-RU" dirty="0" smtClean="0">
                <a:latin typeface="Montserrat" panose="00000500000000000000" pitchFamily="2" charset="-52"/>
              </a:rPr>
              <a:t>«Это </a:t>
            </a:r>
            <a:r>
              <a:rPr lang="ru-RU" dirty="0">
                <a:latin typeface="Montserrat" panose="00000500000000000000" pitchFamily="2" charset="-52"/>
              </a:rPr>
              <a:t>нормально - </a:t>
            </a:r>
            <a:r>
              <a:rPr lang="ru-RU" dirty="0" smtClean="0">
                <a:latin typeface="Montserrat" panose="00000500000000000000" pitchFamily="2" charset="-52"/>
              </a:rPr>
              <a:t>попросить </a:t>
            </a:r>
            <a:r>
              <a:rPr lang="ru-RU" dirty="0">
                <a:latin typeface="Montserrat" panose="00000500000000000000" pitchFamily="2" charset="-52"/>
              </a:rPr>
              <a:t>заранее уточнить, будет ли </a:t>
            </a:r>
            <a:r>
              <a:rPr lang="ru-RU" dirty="0" smtClean="0">
                <a:latin typeface="Montserrat" panose="00000500000000000000" pitchFamily="2" charset="-52"/>
              </a:rPr>
              <a:t>аудио- </a:t>
            </a:r>
            <a:r>
              <a:rPr lang="ru-RU" dirty="0">
                <a:latin typeface="Montserrat" panose="00000500000000000000" pitchFamily="2" charset="-52"/>
              </a:rPr>
              <a:t>или </a:t>
            </a:r>
            <a:r>
              <a:rPr lang="ru-RU" dirty="0" err="1" smtClean="0">
                <a:latin typeface="Montserrat" panose="00000500000000000000" pitchFamily="2" charset="-52"/>
              </a:rPr>
              <a:t>видеосозвон</a:t>
            </a:r>
            <a:r>
              <a:rPr lang="ru-RU" dirty="0">
                <a:latin typeface="Montserrat" panose="00000500000000000000" pitchFamily="2" charset="-52"/>
              </a:rPr>
              <a:t>, и предложить аудио вместо </a:t>
            </a:r>
            <a:r>
              <a:rPr lang="ru-RU" dirty="0" smtClean="0">
                <a:latin typeface="Montserrat" panose="00000500000000000000" pitchFamily="2" charset="-52"/>
              </a:rPr>
              <a:t>видео?»</a:t>
            </a:r>
            <a:endParaRPr lang="ru-RU" dirty="0">
              <a:latin typeface="Montserrat" panose="00000500000000000000" pitchFamily="2" charset="-5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1675328" y="1314160"/>
            <a:ext cx="3960440" cy="577800"/>
          </a:xfrm>
          <a:prstGeom prst="rect">
            <a:avLst/>
          </a:prstGeom>
          <a:solidFill>
            <a:srgbClr val="CB132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3200" spc="-1" dirty="0" err="1" smtClean="0">
                <a:solidFill>
                  <a:srgbClr val="FFFFFF"/>
                </a:solidFill>
                <a:latin typeface="Montserrat"/>
              </a:rPr>
              <a:t>АДАПТИВНОСТЬ</a:t>
            </a:r>
            <a:r>
              <a:rPr lang="uk-UA" sz="3200" spc="-1" dirty="0" smtClean="0">
                <a:solidFill>
                  <a:srgbClr val="FFFFFF"/>
                </a:solidFill>
                <a:latin typeface="Montserrat"/>
              </a:rPr>
              <a:t> 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223" name="Рисунок 5"/>
          <p:cNvPicPr/>
          <p:nvPr/>
        </p:nvPicPr>
        <p:blipFill>
          <a:blip r:embed="rId2"/>
          <a:stretch/>
        </p:blipFill>
        <p:spPr>
          <a:xfrm>
            <a:off x="10789920" y="4181040"/>
            <a:ext cx="1157760" cy="2698200"/>
          </a:xfrm>
          <a:prstGeom prst="rect">
            <a:avLst/>
          </a:prstGeom>
          <a:ln>
            <a:noFill/>
          </a:ln>
        </p:spPr>
      </p:pic>
      <p:sp>
        <p:nvSpPr>
          <p:cNvPr id="224" name="CustomShape 2"/>
          <p:cNvSpPr/>
          <p:nvPr/>
        </p:nvSpPr>
        <p:spPr>
          <a:xfrm>
            <a:off x="0" y="0"/>
            <a:ext cx="252720" cy="2091600"/>
          </a:xfrm>
          <a:prstGeom prst="rect">
            <a:avLst/>
          </a:prstGeom>
          <a:solidFill>
            <a:srgbClr val="CB132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3"/>
          <p:cNvSpPr/>
          <p:nvPr/>
        </p:nvSpPr>
        <p:spPr>
          <a:xfrm>
            <a:off x="11929680" y="4184640"/>
            <a:ext cx="261720" cy="2687400"/>
          </a:xfrm>
          <a:prstGeom prst="rect">
            <a:avLst/>
          </a:prstGeom>
          <a:solidFill>
            <a:srgbClr val="CB132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4"/>
          <p:cNvSpPr/>
          <p:nvPr/>
        </p:nvSpPr>
        <p:spPr>
          <a:xfrm>
            <a:off x="11281320" y="426960"/>
            <a:ext cx="974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uk-UA" sz="3600" b="1" strike="noStrike" spc="-1">
                <a:solidFill>
                  <a:srgbClr val="3C3C3B"/>
                </a:solidFill>
                <a:latin typeface="Montserrat"/>
              </a:rPr>
              <a:t>03</a:t>
            </a:r>
            <a:endParaRPr lang="uk-UA" sz="3600" b="0" strike="noStrike" spc="-1">
              <a:latin typeface="Arial"/>
            </a:endParaRPr>
          </a:p>
        </p:txBody>
      </p:sp>
      <p:pic>
        <p:nvPicPr>
          <p:cNvPr id="227" name="Рисунок 14"/>
          <p:cNvPicPr/>
          <p:nvPr/>
        </p:nvPicPr>
        <p:blipFill>
          <a:blip r:embed="rId3"/>
          <a:stretch/>
        </p:blipFill>
        <p:spPr>
          <a:xfrm>
            <a:off x="11945160" y="2099520"/>
            <a:ext cx="264960" cy="1469520"/>
          </a:xfrm>
          <a:prstGeom prst="rect">
            <a:avLst/>
          </a:prstGeom>
          <a:ln>
            <a:noFill/>
          </a:ln>
        </p:spPr>
      </p:pic>
      <p:sp>
        <p:nvSpPr>
          <p:cNvPr id="4" name="Прямокутник 3"/>
          <p:cNvSpPr/>
          <p:nvPr/>
        </p:nvSpPr>
        <p:spPr>
          <a:xfrm>
            <a:off x="1703512" y="298071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Способность </a:t>
            </a:r>
            <a:r>
              <a:rPr lang="ru-RU" b="1" spc="-1" dirty="0" smtClean="0">
                <a:solidFill>
                  <a:srgbClr val="C00000"/>
                </a:solidFill>
                <a:latin typeface="Montserrat" panose="00000500000000000000" pitchFamily="2" charset="-52"/>
                <a:ea typeface="Calibri"/>
              </a:rPr>
              <a:t>корпоративной</a:t>
            </a:r>
            <a:r>
              <a:rPr lang="ru-RU" b="1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 </a:t>
            </a:r>
            <a:r>
              <a:rPr lang="ru-RU" b="1" spc="-1" dirty="0" smtClean="0">
                <a:solidFill>
                  <a:srgbClr val="C00000"/>
                </a:solidFill>
                <a:latin typeface="Montserrat" panose="00000500000000000000" pitchFamily="2" charset="-52"/>
                <a:ea typeface="Calibri"/>
              </a:rPr>
              <a:t>культуры</a:t>
            </a:r>
            <a:r>
              <a:rPr lang="ru-RU" b="1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 </a:t>
            </a:r>
            <a:r>
              <a:rPr lang="ru-RU" b="1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адаптироваться </a:t>
            </a:r>
            <a:r>
              <a:rPr lang="ru-RU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— </a:t>
            </a: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это то, что </a:t>
            </a:r>
            <a:r>
              <a:rPr lang="ru-RU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отражает способность вашей организации внедрять инновации, экспериментировать и быстро использовать новые </a:t>
            </a: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возможности. То, что </a:t>
            </a:r>
            <a:r>
              <a:rPr lang="ru-RU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особенно </a:t>
            </a: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важно </a:t>
            </a:r>
            <a:r>
              <a:rPr lang="ru-RU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в </a:t>
            </a: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нынешнее время. </a:t>
            </a:r>
            <a:endParaRPr lang="uk-UA" spc="-1" dirty="0"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35960" y="1279895"/>
            <a:ext cx="4095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</a:rPr>
              <a:t>– один из важнейших факторов успеха в эпоху перемен.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Рисунок 17"/>
          <p:cNvPicPr/>
          <p:nvPr/>
        </p:nvPicPr>
        <p:blipFill>
          <a:blip r:embed="rId3"/>
          <a:stretch/>
        </p:blipFill>
        <p:spPr>
          <a:xfrm>
            <a:off x="11788200" y="2101680"/>
            <a:ext cx="494640" cy="176580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2088000" y="562680"/>
            <a:ext cx="8220600" cy="850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uk-UA" sz="2400" b="1" spc="-1" dirty="0" smtClean="0">
                <a:solidFill>
                  <a:srgbClr val="A51A03"/>
                </a:solidFill>
                <a:latin typeface="Montserrat"/>
                <a:ea typeface="Calibri"/>
              </a:rPr>
              <a:t>Практика</a:t>
            </a:r>
            <a:r>
              <a:rPr lang="ru-RU" sz="2400" b="1" strike="noStrike" spc="-1" dirty="0" smtClean="0">
                <a:solidFill>
                  <a:srgbClr val="A51A03"/>
                </a:solidFill>
                <a:latin typeface="Montserrat"/>
                <a:ea typeface="Calibri"/>
              </a:rPr>
              <a:t> GOLAW: </a:t>
            </a:r>
            <a:endParaRPr lang="ru-RU" sz="2400" b="1" strike="noStrike" spc="-1" dirty="0" smtClean="0">
              <a:solidFill>
                <a:srgbClr val="A51A03"/>
              </a:solidFill>
              <a:latin typeface="Montserrat"/>
              <a:ea typeface="Calibri"/>
            </a:endParaRPr>
          </a:p>
          <a:p>
            <a:r>
              <a:rPr lang="ru-RU" sz="2400" b="1" spc="-1" dirty="0" smtClean="0">
                <a:solidFill>
                  <a:srgbClr val="A51A03"/>
                </a:solidFill>
                <a:latin typeface="Montserrat"/>
                <a:ea typeface="Calibri"/>
              </a:rPr>
              <a:t>трансформация в </a:t>
            </a:r>
            <a:r>
              <a:rPr lang="uk-UA" sz="2400" b="1" strike="noStrike" spc="-1" dirty="0" err="1" smtClean="0">
                <a:solidFill>
                  <a:srgbClr val="A51A03"/>
                </a:solidFill>
                <a:latin typeface="Montserrat"/>
              </a:rPr>
              <a:t>период</a:t>
            </a:r>
            <a:r>
              <a:rPr lang="uk-UA" sz="2400" b="1" strike="noStrike" spc="-1" dirty="0" smtClean="0">
                <a:solidFill>
                  <a:srgbClr val="A51A03"/>
                </a:solidFill>
                <a:latin typeface="Montserrat"/>
              </a:rPr>
              <a:t> </a:t>
            </a:r>
            <a:r>
              <a:rPr lang="uk-UA" sz="2400" b="1" strike="noStrike" spc="-1" dirty="0" err="1" smtClean="0">
                <a:solidFill>
                  <a:srgbClr val="A51A03"/>
                </a:solidFill>
                <a:latin typeface="Montserrat"/>
              </a:rPr>
              <a:t>карантина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2088000" y="1916832"/>
            <a:ext cx="7056000" cy="3035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Культурные </a:t>
            </a:r>
            <a:r>
              <a:rPr lang="ru-RU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ценности </a:t>
            </a: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фирмы адаптируются под новые </a:t>
            </a:r>
            <a:r>
              <a:rPr lang="ru-RU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методы работы.</a:t>
            </a:r>
          </a:p>
          <a:p>
            <a:pPr marL="342900" indent="-342900">
              <a:buClr>
                <a:srgbClr val="C00000"/>
              </a:buClr>
              <a:buAutoNum type="arabicPeriod"/>
            </a:pPr>
            <a:endParaRPr lang="ru-RU" sz="1800" b="0" strike="noStrike" spc="-1" dirty="0" smtClean="0">
              <a:solidFill>
                <a:srgbClr val="3C3C3B"/>
              </a:solidFill>
              <a:latin typeface="Montserrat" panose="00000500000000000000" pitchFamily="2" charset="-52"/>
              <a:ea typeface="Calibri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pc="-1" dirty="0" smtClean="0">
                <a:latin typeface="Montserrat" panose="00000500000000000000" pitchFamily="2" charset="-52"/>
                <a:ea typeface="Calibri"/>
              </a:rPr>
              <a:t>Стабильность = спокойствие и уверенность в своем работодателе. </a:t>
            </a:r>
            <a:endParaRPr lang="ru-RU" spc="-1" dirty="0">
              <a:latin typeface="Montserrat" panose="00000500000000000000" pitchFamily="2" charset="-52"/>
              <a:ea typeface="Calibri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ru-RU" dirty="0"/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Расширение штата </a:t>
            </a:r>
            <a:r>
              <a:rPr lang="ru-RU" spc="-1" dirty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 </a:t>
            </a: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– один из ключевых элементов стратегии устойчивого развития фирмы в 2020.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ru-RU" spc="-1" dirty="0">
              <a:solidFill>
                <a:srgbClr val="3C3C3B"/>
              </a:solidFill>
              <a:latin typeface="Montserrat" panose="00000500000000000000" pitchFamily="2" charset="-52"/>
              <a:ea typeface="Calibri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ru-RU" spc="-1" dirty="0">
                <a:latin typeface="Montserrat" panose="00000500000000000000" pitchFamily="2" charset="-52"/>
                <a:ea typeface="Calibri"/>
              </a:rPr>
              <a:t>Соблюдение </a:t>
            </a:r>
            <a:r>
              <a:rPr lang="ru-RU" spc="-1" dirty="0" err="1">
                <a:latin typeface="Montserrat" panose="00000500000000000000" pitchFamily="2" charset="-52"/>
                <a:ea typeface="Calibri"/>
              </a:rPr>
              <a:t>work</a:t>
            </a:r>
            <a:r>
              <a:rPr lang="ru-RU" spc="-1" dirty="0">
                <a:latin typeface="Montserrat" panose="00000500000000000000" pitchFamily="2" charset="-52"/>
                <a:ea typeface="Calibri"/>
              </a:rPr>
              <a:t> / </a:t>
            </a:r>
            <a:r>
              <a:rPr lang="ru-RU" spc="-1" dirty="0" err="1">
                <a:latin typeface="Montserrat" panose="00000500000000000000" pitchFamily="2" charset="-52"/>
                <a:ea typeface="Calibri"/>
              </a:rPr>
              <a:t>life</a:t>
            </a:r>
            <a:r>
              <a:rPr lang="ru-RU" spc="-1" dirty="0">
                <a:latin typeface="Montserrat" panose="00000500000000000000" pitchFamily="2" charset="-52"/>
                <a:ea typeface="Calibri"/>
              </a:rPr>
              <a:t> </a:t>
            </a:r>
            <a:r>
              <a:rPr lang="ru-RU" spc="-1" dirty="0" err="1">
                <a:latin typeface="Montserrat" panose="00000500000000000000" pitchFamily="2" charset="-52"/>
                <a:ea typeface="Calibri"/>
              </a:rPr>
              <a:t>balance</a:t>
            </a:r>
            <a:r>
              <a:rPr lang="ru-RU" spc="-1" dirty="0">
                <a:latin typeface="Montserrat" panose="00000500000000000000" pitchFamily="2" charset="-52"/>
                <a:ea typeface="Calibri"/>
              </a:rPr>
              <a:t>. </a:t>
            </a:r>
            <a:endParaRPr lang="uk-UA" spc="-1" dirty="0">
              <a:latin typeface="Montserrat" panose="00000500000000000000" pitchFamily="2" charset="-52"/>
            </a:endParaRPr>
          </a:p>
          <a:p>
            <a:pPr>
              <a:buClr>
                <a:srgbClr val="C00000"/>
              </a:buClr>
            </a:pPr>
            <a:r>
              <a:rPr lang="ru-RU" spc="-1" dirty="0" smtClean="0">
                <a:solidFill>
                  <a:srgbClr val="3C3C3B"/>
                </a:solidFill>
                <a:latin typeface="Montserrat" panose="00000500000000000000" pitchFamily="2" charset="-52"/>
                <a:ea typeface="Calibri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endParaRPr lang="uk-UA" sz="1800" b="0" strike="noStrike" spc="-1" dirty="0">
              <a:latin typeface="Montserrat" panose="00000500000000000000" pitchFamily="2" charset="-52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0" y="0"/>
            <a:ext cx="252720" cy="2091600"/>
          </a:xfrm>
          <a:prstGeom prst="rect">
            <a:avLst/>
          </a:prstGeom>
          <a:solidFill>
            <a:srgbClr val="CB132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1929680" y="4184640"/>
            <a:ext cx="261720" cy="2687400"/>
          </a:xfrm>
          <a:prstGeom prst="rect">
            <a:avLst/>
          </a:prstGeom>
          <a:solidFill>
            <a:srgbClr val="CB132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7"/>
          <p:cNvSpPr/>
          <p:nvPr/>
        </p:nvSpPr>
        <p:spPr>
          <a:xfrm>
            <a:off x="11384280" y="426960"/>
            <a:ext cx="880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uk-UA" sz="3600" b="1" strike="noStrike" spc="-1">
                <a:solidFill>
                  <a:srgbClr val="3C3C3B"/>
                </a:solidFill>
                <a:latin typeface="Montserrat"/>
              </a:rPr>
              <a:t>04</a:t>
            </a:r>
            <a:endParaRPr lang="uk-UA" sz="3600" b="0" strike="noStrike" spc="-1">
              <a:latin typeface="Arial"/>
            </a:endParaRPr>
          </a:p>
        </p:txBody>
      </p:sp>
      <p:pic>
        <p:nvPicPr>
          <p:cNvPr id="237" name="Рисунок 19"/>
          <p:cNvPicPr/>
          <p:nvPr/>
        </p:nvPicPr>
        <p:blipFill>
          <a:blip r:embed="rId4"/>
          <a:stretch/>
        </p:blipFill>
        <p:spPr>
          <a:xfrm>
            <a:off x="253080" y="0"/>
            <a:ext cx="1063440" cy="2104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598040" y="640656"/>
            <a:ext cx="87415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uk-UA" sz="2400" b="1" strike="noStrike" spc="-1" dirty="0">
                <a:solidFill>
                  <a:srgbClr val="C00000"/>
                </a:solidFill>
                <a:latin typeface="Montserrat"/>
              </a:rPr>
              <a:t> </a:t>
            </a:r>
            <a:r>
              <a:rPr lang="uk-UA" sz="2400" b="1" strike="noStrike" spc="-1" dirty="0" err="1">
                <a:solidFill>
                  <a:srgbClr val="C00000"/>
                </a:solidFill>
                <a:latin typeface="Montserrat"/>
              </a:rPr>
              <a:t>WORK</a:t>
            </a:r>
            <a:r>
              <a:rPr lang="uk-UA" sz="2400" b="1" strike="noStrike" spc="-1" dirty="0">
                <a:solidFill>
                  <a:srgbClr val="C00000"/>
                </a:solidFill>
                <a:latin typeface="Montserrat"/>
              </a:rPr>
              <a:t> </a:t>
            </a:r>
            <a:r>
              <a:rPr lang="en-US" sz="2400" b="1" spc="-1" dirty="0" smtClean="0">
                <a:solidFill>
                  <a:srgbClr val="C00000"/>
                </a:solidFill>
                <a:latin typeface="Montserrat"/>
              </a:rPr>
              <a:t>/</a:t>
            </a:r>
            <a:r>
              <a:rPr lang="uk-UA" sz="2400" b="1" strike="noStrike" spc="-1" dirty="0" smtClean="0">
                <a:solidFill>
                  <a:srgbClr val="C00000"/>
                </a:solidFill>
                <a:latin typeface="Montserrat"/>
              </a:rPr>
              <a:t> </a:t>
            </a:r>
            <a:r>
              <a:rPr lang="uk-UA" sz="2400" b="1" strike="noStrike" spc="-1" dirty="0" err="1">
                <a:solidFill>
                  <a:srgbClr val="C00000"/>
                </a:solidFill>
                <a:latin typeface="Montserrat"/>
              </a:rPr>
              <a:t>LIFE</a:t>
            </a:r>
            <a:r>
              <a:rPr lang="uk-UA" sz="2400" b="1" strike="noStrike" spc="-1" dirty="0">
                <a:solidFill>
                  <a:srgbClr val="C00000"/>
                </a:solidFill>
                <a:latin typeface="Montserrat"/>
              </a:rPr>
              <a:t> </a:t>
            </a:r>
            <a:r>
              <a:rPr lang="uk-UA" sz="2400" b="1" strike="noStrike" spc="-1" dirty="0" err="1">
                <a:solidFill>
                  <a:srgbClr val="C00000"/>
                </a:solidFill>
                <a:latin typeface="Montserrat"/>
              </a:rPr>
              <a:t>BALANCE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717560" y="1412776"/>
            <a:ext cx="8502480" cy="393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uk-UA" b="1" strike="noStrike" spc="-1" dirty="0" err="1" smtClean="0">
                <a:solidFill>
                  <a:srgbClr val="000000"/>
                </a:solidFill>
                <a:latin typeface="Montserrat"/>
              </a:rPr>
              <a:t>Work</a:t>
            </a:r>
            <a:r>
              <a:rPr lang="uk-UA" b="1" strike="noStrike" spc="-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b="1" spc="-1" dirty="0" smtClean="0">
                <a:solidFill>
                  <a:srgbClr val="000000"/>
                </a:solidFill>
                <a:latin typeface="Montserrat"/>
              </a:rPr>
              <a:t>/</a:t>
            </a:r>
            <a:r>
              <a:rPr lang="uk-UA" b="1" strike="noStrike" spc="-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b="1" strike="noStrike" spc="-1" dirty="0" err="1">
                <a:solidFill>
                  <a:srgbClr val="000000"/>
                </a:solidFill>
                <a:latin typeface="Montserrat"/>
              </a:rPr>
              <a:t>life</a:t>
            </a:r>
            <a:r>
              <a:rPr lang="uk-UA" b="1" strike="noStrike" spc="-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b="1" strike="noStrike" spc="-1" dirty="0" err="1">
                <a:solidFill>
                  <a:srgbClr val="000000"/>
                </a:solidFill>
                <a:latin typeface="Montserrat"/>
              </a:rPr>
              <a:t>balance</a:t>
            </a:r>
            <a:r>
              <a:rPr lang="uk-UA" b="1" strike="noStrike" spc="-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trike="noStrike" spc="-1" dirty="0">
                <a:solidFill>
                  <a:srgbClr val="000000"/>
                </a:solidFill>
                <a:latin typeface="Montserrat"/>
              </a:rPr>
              <a:t>— </a:t>
            </a:r>
            <a:r>
              <a:rPr lang="uk-UA" strike="noStrike" spc="-1" dirty="0" err="1">
                <a:solidFill>
                  <a:srgbClr val="000000"/>
                </a:solidFill>
                <a:latin typeface="Montserrat"/>
              </a:rPr>
              <a:t>важнейший</a:t>
            </a:r>
            <a:r>
              <a:rPr lang="uk-UA" strike="noStrike" spc="-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trike="noStrike" spc="-1" dirty="0" smtClean="0">
                <a:solidFill>
                  <a:srgbClr val="000000"/>
                </a:solidFill>
                <a:latin typeface="Montserrat"/>
              </a:rPr>
              <a:t>принци</a:t>
            </a:r>
            <a:r>
              <a:rPr lang="uk-UA" spc="-1" dirty="0" smtClean="0">
                <a:solidFill>
                  <a:srgbClr val="000000"/>
                </a:solidFill>
                <a:latin typeface="Montserrat"/>
              </a:rPr>
              <a:t>п</a:t>
            </a:r>
            <a:r>
              <a:rPr lang="uk-UA" strike="noStrike" spc="-1" dirty="0" smtClean="0">
                <a:solidFill>
                  <a:srgbClr val="000000"/>
                </a:solidFill>
                <a:latin typeface="Montserrat"/>
              </a:rPr>
              <a:t>, </a:t>
            </a:r>
            <a:r>
              <a:rPr lang="uk-UA" strike="noStrike" spc="-1" dirty="0" err="1">
                <a:solidFill>
                  <a:srgbClr val="000000"/>
                </a:solidFill>
                <a:latin typeface="Montserrat"/>
              </a:rPr>
              <a:t>который</a:t>
            </a:r>
            <a:r>
              <a:rPr lang="uk-UA" strike="noStrike" spc="-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pc="-1" dirty="0" err="1" smtClean="0">
                <a:solidFill>
                  <a:srgbClr val="000000"/>
                </a:solidFill>
                <a:latin typeface="Montserrat"/>
              </a:rPr>
              <a:t>как</a:t>
            </a:r>
            <a:r>
              <a:rPr lang="uk-UA" spc="-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pc="-1" dirty="0" err="1" smtClean="0">
                <a:solidFill>
                  <a:srgbClr val="000000"/>
                </a:solidFill>
                <a:latin typeface="Montserrat"/>
              </a:rPr>
              <a:t>никогда</a:t>
            </a:r>
            <a:r>
              <a:rPr lang="uk-UA" spc="-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pc="-1" dirty="0" err="1" smtClean="0">
                <a:solidFill>
                  <a:srgbClr val="000000"/>
                </a:solidFill>
                <a:latin typeface="Montserrat"/>
              </a:rPr>
              <a:t>важен</a:t>
            </a:r>
            <a:r>
              <a:rPr lang="uk-UA" spc="-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pc="-1" dirty="0" smtClean="0">
                <a:solidFill>
                  <a:srgbClr val="000000"/>
                </a:solidFill>
                <a:latin typeface="Montserrat"/>
              </a:rPr>
              <a:t>в </a:t>
            </a:r>
            <a:r>
              <a:rPr lang="uk-UA" spc="-1" dirty="0" err="1" smtClean="0">
                <a:solidFill>
                  <a:srgbClr val="000000"/>
                </a:solidFill>
                <a:latin typeface="Montserrat"/>
              </a:rPr>
              <a:t>условиях</a:t>
            </a:r>
            <a:r>
              <a:rPr lang="uk-UA" spc="-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pc="-1" dirty="0" err="1" smtClean="0">
                <a:solidFill>
                  <a:srgbClr val="000000"/>
                </a:solidFill>
                <a:latin typeface="Montserrat"/>
              </a:rPr>
              <a:t>удаленной</a:t>
            </a:r>
            <a:r>
              <a:rPr lang="uk-UA" spc="-1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uk-UA" spc="-1" dirty="0" err="1" smtClean="0">
                <a:solidFill>
                  <a:srgbClr val="000000"/>
                </a:solidFill>
                <a:latin typeface="Montserrat"/>
              </a:rPr>
              <a:t>работы</a:t>
            </a:r>
            <a:r>
              <a:rPr lang="uk-UA" spc="-1" dirty="0" smtClean="0">
                <a:solidFill>
                  <a:srgbClr val="000000"/>
                </a:solidFill>
                <a:latin typeface="Montserrat"/>
              </a:rPr>
              <a:t>.</a:t>
            </a:r>
            <a:endParaRPr lang="uk-UA" strike="noStrike" spc="-1" dirty="0">
              <a:latin typeface="Arial"/>
            </a:endParaRPr>
          </a:p>
        </p:txBody>
      </p:sp>
      <p:pic>
        <p:nvPicPr>
          <p:cNvPr id="240" name="Рисунок 20"/>
          <p:cNvPicPr/>
          <p:nvPr/>
        </p:nvPicPr>
        <p:blipFill>
          <a:blip r:embed="rId3"/>
          <a:stretch/>
        </p:blipFill>
        <p:spPr>
          <a:xfrm>
            <a:off x="10789920" y="4181040"/>
            <a:ext cx="1157760" cy="2698200"/>
          </a:xfrm>
          <a:prstGeom prst="rect">
            <a:avLst/>
          </a:prstGeom>
          <a:ln>
            <a:noFill/>
          </a:ln>
        </p:spPr>
      </p:pic>
      <p:sp>
        <p:nvSpPr>
          <p:cNvPr id="241" name="CustomShape 3"/>
          <p:cNvSpPr/>
          <p:nvPr/>
        </p:nvSpPr>
        <p:spPr>
          <a:xfrm>
            <a:off x="0" y="0"/>
            <a:ext cx="252720" cy="2091600"/>
          </a:xfrm>
          <a:prstGeom prst="rect">
            <a:avLst/>
          </a:prstGeom>
          <a:solidFill>
            <a:srgbClr val="CB132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4"/>
          <p:cNvSpPr/>
          <p:nvPr/>
        </p:nvSpPr>
        <p:spPr>
          <a:xfrm>
            <a:off x="11929680" y="4184640"/>
            <a:ext cx="261720" cy="2687400"/>
          </a:xfrm>
          <a:prstGeom prst="rect">
            <a:avLst/>
          </a:prstGeom>
          <a:solidFill>
            <a:srgbClr val="CB132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5"/>
          <p:cNvSpPr/>
          <p:nvPr/>
        </p:nvSpPr>
        <p:spPr>
          <a:xfrm>
            <a:off x="11475720" y="426960"/>
            <a:ext cx="779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uk-UA" sz="3600" b="1" strike="noStrike" spc="-1">
                <a:solidFill>
                  <a:srgbClr val="3C3C3B"/>
                </a:solidFill>
                <a:latin typeface="Montserrat"/>
              </a:rPr>
              <a:t>5</a:t>
            </a:r>
            <a:endParaRPr lang="uk-UA" sz="3600" b="0" strike="noStrike" spc="-1">
              <a:latin typeface="Arial"/>
            </a:endParaRPr>
          </a:p>
        </p:txBody>
      </p:sp>
      <p:pic>
        <p:nvPicPr>
          <p:cNvPr id="244" name="Рисунок 26"/>
          <p:cNvPicPr/>
          <p:nvPr/>
        </p:nvPicPr>
        <p:blipFill>
          <a:blip r:embed="rId4"/>
          <a:stretch/>
        </p:blipFill>
        <p:spPr>
          <a:xfrm>
            <a:off x="11945160" y="2099520"/>
            <a:ext cx="264960" cy="146952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t="12711" r="4308" b="6998"/>
          <a:stretch/>
        </p:blipFill>
        <p:spPr>
          <a:xfrm>
            <a:off x="1785828" y="2276872"/>
            <a:ext cx="6192688" cy="3184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Рисунок 1"/>
          <p:cNvPicPr/>
          <p:nvPr/>
        </p:nvPicPr>
        <p:blipFill>
          <a:blip r:embed="rId3"/>
          <a:stretch/>
        </p:blipFill>
        <p:spPr>
          <a:xfrm>
            <a:off x="2880" y="0"/>
            <a:ext cx="12259080" cy="6853680"/>
          </a:xfrm>
          <a:prstGeom prst="rect">
            <a:avLst/>
          </a:prstGeom>
          <a:ln>
            <a:noFill/>
          </a:ln>
        </p:spPr>
      </p:pic>
      <p:sp>
        <p:nvSpPr>
          <p:cNvPr id="246" name="CustomShape 1"/>
          <p:cNvSpPr/>
          <p:nvPr/>
        </p:nvSpPr>
        <p:spPr>
          <a:xfrm>
            <a:off x="4233600" y="3963600"/>
            <a:ext cx="5137920" cy="37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640" rIns="0" bIns="0"/>
          <a:lstStyle/>
          <a:p>
            <a:pPr>
              <a:lnSpc>
                <a:spcPct val="100000"/>
              </a:lnSpc>
              <a:spcBef>
                <a:spcPts val="68"/>
              </a:spcBef>
            </a:pPr>
            <a:r>
              <a:rPr lang="uk-UA" sz="2400" b="1" strike="noStrike" spc="-1" dirty="0" err="1">
                <a:solidFill>
                  <a:srgbClr val="FFFFFF"/>
                </a:solidFill>
                <a:latin typeface="Montserrat"/>
              </a:rPr>
              <a:t>Спасибо</a:t>
            </a:r>
            <a:r>
              <a:rPr lang="uk-UA" sz="2400" b="1" strike="noStrike" spc="-1" dirty="0">
                <a:solidFill>
                  <a:srgbClr val="FFFFFF"/>
                </a:solidFill>
                <a:latin typeface="Montserrat"/>
              </a:rPr>
              <a:t> за </a:t>
            </a:r>
            <a:r>
              <a:rPr lang="uk-UA" sz="2400" b="1" strike="noStrike" spc="-1" dirty="0" err="1">
                <a:solidFill>
                  <a:srgbClr val="FFFFFF"/>
                </a:solidFill>
                <a:latin typeface="Montserrat"/>
              </a:rPr>
              <a:t>внимание</a:t>
            </a:r>
            <a:r>
              <a:rPr lang="uk-UA" sz="2400" b="1" strike="noStrike" spc="-1" dirty="0">
                <a:solidFill>
                  <a:srgbClr val="FFFFFF"/>
                </a:solidFill>
                <a:latin typeface="Montserrat"/>
              </a:rPr>
              <a:t>!</a:t>
            </a:r>
            <a:endParaRPr lang="uk-UA" sz="2400" b="0" strike="noStrike" spc="-1" dirty="0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4203360" y="2072016"/>
            <a:ext cx="2576880" cy="29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640" rIns="0" bIns="0"/>
          <a:lstStyle/>
          <a:p>
            <a:pPr marL="8640">
              <a:lnSpc>
                <a:spcPct val="100000"/>
              </a:lnSpc>
              <a:spcBef>
                <a:spcPts val="68"/>
              </a:spcBef>
            </a:pPr>
            <a:r>
              <a:rPr lang="uk-UA" sz="1900" b="1" strike="noStrike" spc="-24" dirty="0" err="1">
                <a:solidFill>
                  <a:srgbClr val="FFFFFF"/>
                </a:solidFill>
                <a:latin typeface="Montserrat"/>
              </a:rPr>
              <a:t>Мария</a:t>
            </a:r>
            <a:r>
              <a:rPr lang="uk-UA" sz="1900" b="1" strike="noStrike" spc="-24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uk-UA" sz="1900" b="1" strike="noStrike" spc="-24" dirty="0" err="1">
                <a:solidFill>
                  <a:srgbClr val="FFFFFF"/>
                </a:solidFill>
                <a:latin typeface="Montserrat"/>
              </a:rPr>
              <a:t>Ильясова</a:t>
            </a:r>
            <a:endParaRPr lang="uk-UA" sz="1900" b="0" strike="noStrike" spc="-1" dirty="0">
              <a:latin typeface="Arial"/>
            </a:endParaRPr>
          </a:p>
        </p:txBody>
      </p:sp>
      <p:pic>
        <p:nvPicPr>
          <p:cNvPr id="249" name="Рисунок 8"/>
          <p:cNvPicPr/>
          <p:nvPr/>
        </p:nvPicPr>
        <p:blipFill>
          <a:blip r:embed="rId4"/>
          <a:stretch/>
        </p:blipFill>
        <p:spPr>
          <a:xfrm>
            <a:off x="-9000" y="2105640"/>
            <a:ext cx="1161000" cy="2221200"/>
          </a:xfrm>
          <a:prstGeom prst="rect">
            <a:avLst/>
          </a:prstGeom>
          <a:ln>
            <a:noFill/>
          </a:ln>
        </p:spPr>
      </p:pic>
      <p:sp>
        <p:nvSpPr>
          <p:cNvPr id="250" name="CustomShape 4"/>
          <p:cNvSpPr/>
          <p:nvPr/>
        </p:nvSpPr>
        <p:spPr>
          <a:xfrm>
            <a:off x="4203360" y="2433600"/>
            <a:ext cx="3477240" cy="87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8640" rIns="0" bIns="0"/>
          <a:lstStyle/>
          <a:p>
            <a:pPr marL="8640">
              <a:lnSpc>
                <a:spcPct val="100000"/>
              </a:lnSpc>
              <a:spcBef>
                <a:spcPts val="68"/>
              </a:spcBef>
            </a:pPr>
            <a:r>
              <a:rPr lang="uk-UA" sz="1400" b="1" strike="noStrike" spc="-1" dirty="0">
                <a:solidFill>
                  <a:srgbClr val="FFFFFF"/>
                </a:solidFill>
                <a:latin typeface="Montserrat"/>
              </a:rPr>
              <a:t>HR-менеджер</a:t>
            </a:r>
            <a:endParaRPr lang="uk-UA" sz="1400" b="0" strike="noStrike" spc="-1" dirty="0">
              <a:latin typeface="Arial"/>
            </a:endParaRPr>
          </a:p>
          <a:p>
            <a:pPr marL="8640">
              <a:lnSpc>
                <a:spcPct val="100000"/>
              </a:lnSpc>
              <a:spcBef>
                <a:spcPts val="68"/>
              </a:spcBef>
            </a:pPr>
            <a:endParaRPr lang="uk-UA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510" b="0" strike="noStrike" spc="-1" dirty="0">
                <a:solidFill>
                  <a:srgbClr val="FFFFFF"/>
                </a:solidFill>
                <a:latin typeface="Montserrat"/>
              </a:rPr>
              <a:t>m.iliasova@golaw.ua</a:t>
            </a:r>
            <a:endParaRPr lang="uk-UA" sz="151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uk-UA" sz="1510" b="0" strike="noStrike" spc="-83" dirty="0">
                <a:solidFill>
                  <a:srgbClr val="FFFFFF"/>
                </a:solidFill>
                <a:latin typeface="Montserrat"/>
              </a:rPr>
              <a:t>+38 093 7781269</a:t>
            </a:r>
            <a:endParaRPr lang="uk-UA" sz="151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52" y="1679358"/>
            <a:ext cx="2527316" cy="3073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11903</TotalTime>
  <Words>477</Words>
  <Application>Microsoft Office PowerPoint</Application>
  <PresentationFormat>Широкоэкранный</PresentationFormat>
  <Paragraphs>49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Arial</vt:lpstr>
      <vt:lpstr>Calibri</vt:lpstr>
      <vt:lpstr>DejaVu Sans</vt:lpstr>
      <vt:lpstr>Minion Pro</vt:lpstr>
      <vt:lpstr>Montserrat</vt:lpstr>
      <vt:lpstr>Montserrat Medium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правильно использовать налоговые консультации</dc:title>
  <dc:subject/>
  <dc:creator>RePack by Diakov</dc:creator>
  <dc:description/>
  <cp:lastModifiedBy>Kristina Mkrtchian</cp:lastModifiedBy>
  <cp:revision>642</cp:revision>
  <dcterms:created xsi:type="dcterms:W3CDTF">2018-03-31T06:28:35Z</dcterms:created>
  <dcterms:modified xsi:type="dcterms:W3CDTF">2020-12-16T15:52:35Z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11</vt:i4>
  </property>
</Properties>
</file>