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64" r:id="rId3"/>
    <p:sldId id="257" r:id="rId4"/>
    <p:sldId id="258" r:id="rId5"/>
    <p:sldId id="261" r:id="rId6"/>
    <p:sldId id="259" r:id="rId7"/>
    <p:sldId id="260" r:id="rId8"/>
    <p:sldId id="262" r:id="rId9"/>
    <p:sldId id="263" r:id="rId10"/>
    <p:sldId id="266" r:id="rId11"/>
  </p:sldIdLst>
  <p:sldSz cx="9144000" cy="5143500" type="screen16x9"/>
  <p:notesSz cx="6858000" cy="9144000"/>
  <p:embeddedFontLst>
    <p:embeddedFont>
      <p:font typeface="Microsoft Sans Serif" panose="020B0604020202020204" pitchFamily="34" charset="0"/>
      <p:regular r:id="rId13"/>
    </p:embeddedFont>
    <p:embeddedFont>
      <p:font typeface="Impact" panose="020B0806030902050204" pitchFamily="34" charset="0"/>
      <p:regular r:id="rId14"/>
    </p:embeddedFont>
    <p:embeddedFont>
      <p:font typeface="Palatino Linotype" panose="02040502050505030304" pitchFamily="18" charset="0"/>
      <p:regular r:id="rId15"/>
      <p:bold r:id="rId16"/>
      <p:italic r:id="rId17"/>
      <p:boldItalic r:id="rId18"/>
    </p:embeddedFont>
    <p:embeddedFont>
      <p:font typeface="Yu Gothic UI Semibold" panose="020B0700000000000000" pitchFamily="34" charset="-128"/>
      <p:bold r:id="rId19"/>
    </p:embeddedFont>
    <p:embeddedFont>
      <p:font typeface="Montserrat" panose="020B0604020202020204" charset="-52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ac60aec7b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ac60aec7b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ac60aec7b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ac60aec7b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2167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ac60aec7ba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ac60aec7ba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ac60aec7ba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ac60aec7ba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ac60aec7ba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ac60aec7ba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ac60aec7ba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ac60aec7ba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ac60aec7ba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ac60aec7ba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3138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ac60aec7b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ac60aec7b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3906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667025" y="822675"/>
            <a:ext cx="7515300" cy="34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615150" y="674425"/>
            <a:ext cx="7730100" cy="29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3"/>
          <p:cNvSpPr/>
          <p:nvPr/>
        </p:nvSpPr>
        <p:spPr>
          <a:xfrm>
            <a:off x="763375" y="760125"/>
            <a:ext cx="7581900" cy="3646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1763975" y="1745850"/>
            <a:ext cx="5321400" cy="12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3700" dirty="0">
                <a:solidFill>
                  <a:srgbClr val="FFFFFF"/>
                </a:solidFill>
                <a:latin typeface="Palatino Linotype" panose="02040502050505030304" pitchFamily="18" charset="0"/>
                <a:ea typeface="Montserrat"/>
                <a:cs typeface="Montserrat"/>
                <a:sym typeface="Montserrat"/>
              </a:rPr>
              <a:t>Реклама </a:t>
            </a:r>
            <a:r>
              <a:rPr lang="uk" sz="3700" dirty="0" smtClean="0">
                <a:solidFill>
                  <a:srgbClr val="FFFFFF"/>
                </a:solidFill>
                <a:latin typeface="Palatino Linotype" panose="02040502050505030304" pitchFamily="18" charset="0"/>
                <a:ea typeface="Montserrat"/>
                <a:cs typeface="Montserrat"/>
                <a:sym typeface="Montserrat"/>
              </a:rPr>
              <a:t>та </a:t>
            </a:r>
            <a:r>
              <a:rPr lang="uk" sz="3700" dirty="0">
                <a:solidFill>
                  <a:srgbClr val="FFFFFF"/>
                </a:solidFill>
                <a:latin typeface="Palatino Linotype" panose="02040502050505030304" pitchFamily="18" charset="0"/>
                <a:ea typeface="Montserrat"/>
                <a:cs typeface="Montserrat"/>
                <a:sym typeface="Montserrat"/>
              </a:rPr>
              <a:t>IP</a:t>
            </a:r>
            <a:endParaRPr sz="3700" dirty="0">
              <a:solidFill>
                <a:srgbClr val="FFFFFF"/>
              </a:solidFill>
              <a:latin typeface="Palatino Linotype" panose="02040502050505030304" pitchFamily="18" charset="0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5300" y="3183825"/>
            <a:ext cx="1222501" cy="1222501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/>
          <p:nvPr/>
        </p:nvSpPr>
        <p:spPr>
          <a:xfrm>
            <a:off x="7596775" y="589575"/>
            <a:ext cx="155700" cy="3987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3"/>
          <p:cNvSpPr/>
          <p:nvPr/>
        </p:nvSpPr>
        <p:spPr>
          <a:xfrm>
            <a:off x="1256775" y="674425"/>
            <a:ext cx="155700" cy="3768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3"/>
          <p:cNvSpPr/>
          <p:nvPr/>
        </p:nvSpPr>
        <p:spPr>
          <a:xfrm>
            <a:off x="1553775" y="753575"/>
            <a:ext cx="84600" cy="3646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3"/>
          <p:cNvSpPr/>
          <p:nvPr/>
        </p:nvSpPr>
        <p:spPr>
          <a:xfrm>
            <a:off x="7298775" y="753575"/>
            <a:ext cx="84600" cy="3646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667025" y="822675"/>
            <a:ext cx="7515300" cy="34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615150" y="674425"/>
            <a:ext cx="7730100" cy="29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3"/>
          <p:cNvSpPr/>
          <p:nvPr/>
        </p:nvSpPr>
        <p:spPr>
          <a:xfrm>
            <a:off x="763375" y="760125"/>
            <a:ext cx="7581900" cy="3646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57" name="Google Shape;57;p13"/>
          <p:cNvSpPr txBox="1"/>
          <p:nvPr/>
        </p:nvSpPr>
        <p:spPr>
          <a:xfrm>
            <a:off x="1977375" y="1961324"/>
            <a:ext cx="5321400" cy="1349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uk-UA" b="1" smtClean="0">
                <a:solidFill>
                  <a:schemeClr val="bg1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Дякую за увагу!</a:t>
            </a:r>
            <a:endParaRPr lang="uk-UA" smtClean="0">
              <a:solidFill>
                <a:schemeClr val="bg1"/>
              </a:solidFill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  <a:p>
            <a:pPr algn="ctr"/>
            <a:endParaRPr lang="uk-UA" dirty="0" smtClean="0">
              <a:solidFill>
                <a:schemeClr val="bg1"/>
              </a:solidFill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  <a:p>
            <a:pPr algn="ctr"/>
            <a:r>
              <a:rPr lang="uk-UA" sz="1200" dirty="0" smtClean="0">
                <a:solidFill>
                  <a:schemeClr val="bg1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Селіванов Олександр, юрист музичного видавництва «</a:t>
            </a:r>
            <a:r>
              <a:rPr lang="en-US" sz="1200" smtClean="0">
                <a:solidFill>
                  <a:schemeClr val="bg1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BEST MUSIC</a:t>
            </a:r>
            <a:r>
              <a:rPr lang="uk-UA" sz="1200" smtClean="0">
                <a:solidFill>
                  <a:schemeClr val="bg1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»</a:t>
            </a:r>
            <a:endParaRPr lang="en-US" sz="1200" smtClean="0">
              <a:solidFill>
                <a:schemeClr val="bg1"/>
              </a:solidFill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  <a:p>
            <a:pPr algn="ctr"/>
            <a:r>
              <a:rPr lang="en-US" sz="1200" dirty="0" smtClean="0">
                <a:solidFill>
                  <a:srgbClr val="00B0F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TELEGRAM: </a:t>
            </a:r>
            <a:r>
              <a:rPr lang="en-US" sz="1200" dirty="0" smtClean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t.me/</a:t>
            </a:r>
            <a:r>
              <a:rPr lang="en-US" sz="1200" dirty="0" err="1" smtClean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BMandLaw</a:t>
            </a:r>
            <a:endParaRPr lang="en-US" sz="1200" dirty="0">
              <a:solidFill>
                <a:srgbClr val="FFFF00"/>
              </a:solidFill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  <a:p>
            <a:pPr algn="ctr"/>
            <a:endParaRPr sz="1200" dirty="0">
              <a:solidFill>
                <a:schemeClr val="bg1"/>
              </a:solidFill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5300" y="3183825"/>
            <a:ext cx="1222501" cy="1222501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/>
          <p:nvPr/>
        </p:nvSpPr>
        <p:spPr>
          <a:xfrm>
            <a:off x="7596775" y="589575"/>
            <a:ext cx="155700" cy="3987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3"/>
          <p:cNvSpPr/>
          <p:nvPr/>
        </p:nvSpPr>
        <p:spPr>
          <a:xfrm>
            <a:off x="1256775" y="674425"/>
            <a:ext cx="155700" cy="3768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3"/>
          <p:cNvSpPr/>
          <p:nvPr/>
        </p:nvSpPr>
        <p:spPr>
          <a:xfrm>
            <a:off x="1553775" y="753575"/>
            <a:ext cx="84600" cy="3646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3"/>
          <p:cNvSpPr/>
          <p:nvPr/>
        </p:nvSpPr>
        <p:spPr>
          <a:xfrm>
            <a:off x="7298775" y="753575"/>
            <a:ext cx="84600" cy="3646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044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667025" y="822675"/>
            <a:ext cx="7515300" cy="34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615150" y="674425"/>
            <a:ext cx="7730100" cy="29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3"/>
          <p:cNvSpPr/>
          <p:nvPr/>
        </p:nvSpPr>
        <p:spPr>
          <a:xfrm>
            <a:off x="763375" y="760125"/>
            <a:ext cx="7581900" cy="3646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1951438" y="1745875"/>
            <a:ext cx="5321400" cy="12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План виступу</a:t>
            </a:r>
            <a:r>
              <a:rPr lang="en-US" b="1" smtClean="0">
                <a:solidFill>
                  <a:schemeClr val="bg1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:</a:t>
            </a:r>
            <a:endParaRPr lang="ru-RU" b="1" smtClean="0">
              <a:solidFill>
                <a:schemeClr val="bg1"/>
              </a:solidFill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1</a:t>
            </a:r>
            <a:r>
              <a:rPr lang="ru-RU" dirty="0">
                <a:solidFill>
                  <a:schemeClr val="bg1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. </a:t>
            </a:r>
            <a:r>
              <a:rPr lang="uk-UA">
                <a:solidFill>
                  <a:schemeClr val="bg1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ОІВ, які найчастіше використовуються у рекламі</a:t>
            </a:r>
            <a:r>
              <a:rPr lang="ru-RU">
                <a:solidFill>
                  <a:schemeClr val="bg1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.</a:t>
            </a:r>
          </a:p>
          <a:p>
            <a:r>
              <a:rPr lang="ru-RU" dirty="0">
                <a:solidFill>
                  <a:schemeClr val="bg1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2. </a:t>
            </a:r>
            <a:r>
              <a:rPr lang="uk-UA">
                <a:solidFill>
                  <a:schemeClr val="bg1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На що слід звернути увагу при укладенні рекламних контрактів, що передбачають використанням ОІВ.</a:t>
            </a:r>
            <a:endParaRPr lang="ru-RU">
              <a:solidFill>
                <a:schemeClr val="bg1"/>
              </a:solidFill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  <a:p>
            <a:r>
              <a:rPr lang="ru-RU" dirty="0">
                <a:solidFill>
                  <a:schemeClr val="bg1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3.</a:t>
            </a:r>
            <a:r>
              <a:rPr lang="uk-UA">
                <a:solidFill>
                  <a:schemeClr val="bg1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Порушення прав інтелектуальної власності рекламними агентства (замовниками) при використанні ОІВ </a:t>
            </a:r>
            <a:r>
              <a:rPr lang="uk-UA">
                <a:solidFill>
                  <a:schemeClr val="bg1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у </a:t>
            </a:r>
            <a:r>
              <a:rPr lang="uk-UA" smtClean="0">
                <a:solidFill>
                  <a:schemeClr val="bg1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рекламі</a:t>
            </a:r>
            <a:r>
              <a:rPr lang="uk-UA">
                <a:solidFill>
                  <a:schemeClr val="bg1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.</a:t>
            </a:r>
            <a:endParaRPr dirty="0">
              <a:solidFill>
                <a:schemeClr val="bg1"/>
              </a:solidFill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5300" y="3183825"/>
            <a:ext cx="1222501" cy="1222501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/>
          <p:nvPr/>
        </p:nvSpPr>
        <p:spPr>
          <a:xfrm>
            <a:off x="7596775" y="589575"/>
            <a:ext cx="155700" cy="3987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3"/>
          <p:cNvSpPr/>
          <p:nvPr/>
        </p:nvSpPr>
        <p:spPr>
          <a:xfrm>
            <a:off x="1256775" y="674425"/>
            <a:ext cx="155700" cy="3768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3"/>
          <p:cNvSpPr/>
          <p:nvPr/>
        </p:nvSpPr>
        <p:spPr>
          <a:xfrm>
            <a:off x="1553775" y="753575"/>
            <a:ext cx="84600" cy="3646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3"/>
          <p:cNvSpPr/>
          <p:nvPr/>
        </p:nvSpPr>
        <p:spPr>
          <a:xfrm>
            <a:off x="7298775" y="753575"/>
            <a:ext cx="84600" cy="3646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270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/>
          <p:nvPr/>
        </p:nvSpPr>
        <p:spPr>
          <a:xfrm>
            <a:off x="0" y="369475"/>
            <a:ext cx="4259100" cy="2070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4"/>
          <p:cNvSpPr/>
          <p:nvPr/>
        </p:nvSpPr>
        <p:spPr>
          <a:xfrm>
            <a:off x="5450" y="2776350"/>
            <a:ext cx="4259100" cy="2070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4"/>
          <p:cNvSpPr txBox="1"/>
          <p:nvPr/>
        </p:nvSpPr>
        <p:spPr>
          <a:xfrm>
            <a:off x="176050" y="586575"/>
            <a:ext cx="4083000" cy="1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4"/>
          <p:cNvSpPr txBox="1"/>
          <p:nvPr/>
        </p:nvSpPr>
        <p:spPr>
          <a:xfrm>
            <a:off x="201100" y="478025"/>
            <a:ext cx="3665700" cy="15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600" b="1" dirty="0">
                <a:solidFill>
                  <a:srgbClr val="FFFF00"/>
                </a:solidFill>
                <a:latin typeface="Montserrat"/>
                <a:ea typeface="Montserrat"/>
                <a:cs typeface="Montserrat"/>
                <a:sym typeface="Montserrat"/>
              </a:rPr>
              <a:t>«Реклама»</a:t>
            </a:r>
            <a:r>
              <a:rPr lang="uk" sz="1100" b="1" dirty="0">
                <a:solidFill>
                  <a:srgbClr val="FFFF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uk" sz="11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endParaRPr sz="11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1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інформація про особу чи </a:t>
            </a:r>
            <a:r>
              <a:rPr lang="uk" sz="11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товар</a:t>
            </a:r>
            <a:r>
              <a:rPr lang="uk" sz="11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розповсюджена в будь-якій формі та в будь-який спосіб і призначена сформувати або підтримати обізнаність споживачів реклами та їх інтерес щодо таких особи чи </a:t>
            </a:r>
            <a:r>
              <a:rPr lang="uk" sz="11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товару</a:t>
            </a:r>
            <a:r>
              <a:rPr lang="uk" sz="11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1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71;p14"/>
          <p:cNvSpPr txBox="1"/>
          <p:nvPr/>
        </p:nvSpPr>
        <p:spPr>
          <a:xfrm>
            <a:off x="201100" y="2907825"/>
            <a:ext cx="3665700" cy="15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600" b="1" dirty="0">
                <a:solidFill>
                  <a:srgbClr val="FFFF00"/>
                </a:solidFill>
                <a:latin typeface="Montserrat"/>
                <a:ea typeface="Montserrat"/>
                <a:cs typeface="Montserrat"/>
                <a:sym typeface="Montserrat"/>
              </a:rPr>
              <a:t>«Товар»</a:t>
            </a:r>
            <a:r>
              <a:rPr lang="uk" sz="1100" b="1" dirty="0">
                <a:solidFill>
                  <a:srgbClr val="FFFF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uk" sz="11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endParaRPr sz="11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1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будь-який предмет господарського обігу, в тому числі продукція, роботи, послуги, цінні папери, </a:t>
            </a:r>
            <a:r>
              <a:rPr lang="uk" sz="1100" b="1" i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об'єкти права інтелектуальної власності.</a:t>
            </a:r>
            <a:endParaRPr sz="1100" b="1" i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72" name="Google Shape;72;p14"/>
          <p:cNvCxnSpPr/>
          <p:nvPr/>
        </p:nvCxnSpPr>
        <p:spPr>
          <a:xfrm rot="10800000" flipH="1">
            <a:off x="700" y="2582125"/>
            <a:ext cx="4266900" cy="84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3" name="Google Shape;73;p14"/>
          <p:cNvSpPr/>
          <p:nvPr/>
        </p:nvSpPr>
        <p:spPr>
          <a:xfrm>
            <a:off x="4651550" y="402875"/>
            <a:ext cx="4266900" cy="400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4"/>
          <p:cNvSpPr txBox="1"/>
          <p:nvPr/>
        </p:nvSpPr>
        <p:spPr>
          <a:xfrm>
            <a:off x="4826900" y="369475"/>
            <a:ext cx="3916200" cy="2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900">
                <a:solidFill>
                  <a:srgbClr val="FFFFFF"/>
                </a:solidFill>
              </a:rPr>
              <a:t>Види реклами:</a:t>
            </a:r>
            <a:endParaRPr sz="1900">
              <a:solidFill>
                <a:srgbClr val="FFFFFF"/>
              </a:solidFill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4684950" y="920575"/>
            <a:ext cx="3874200" cy="38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"/>
              <a:buChar char="-"/>
            </a:pPr>
            <a:r>
              <a:rPr lang="uk" sz="13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рекламні оголошення в друкованих засобах</a:t>
            </a:r>
            <a:endParaRPr sz="13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11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"/>
              <a:buChar char="-"/>
            </a:pPr>
            <a:r>
              <a:rPr lang="uk" sz="13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масової інформації </a:t>
            </a:r>
            <a:endParaRPr sz="13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11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"/>
              <a:buChar char="-"/>
            </a:pPr>
            <a:r>
              <a:rPr lang="uk" sz="13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рекламні оголошення на телебаченні;</a:t>
            </a:r>
            <a:endParaRPr sz="13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11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"/>
              <a:buChar char="-"/>
            </a:pPr>
            <a:r>
              <a:rPr lang="uk" sz="13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рекламні оголошення на радіо;</a:t>
            </a:r>
            <a:endParaRPr sz="13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11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"/>
              <a:buChar char="-"/>
            </a:pPr>
            <a:r>
              <a:rPr lang="uk" sz="13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рекламні оголошення на зовнішніх носіях </a:t>
            </a:r>
            <a:endParaRPr sz="13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11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"/>
              <a:buChar char="-"/>
            </a:pPr>
            <a:r>
              <a:rPr lang="uk" sz="13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рекламні оголошення в спеціалізованих друкованих виданнях </a:t>
            </a:r>
            <a:endParaRPr sz="13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11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"/>
              <a:buChar char="-"/>
            </a:pPr>
            <a:r>
              <a:rPr lang="uk" sz="13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рекламна сувенірна продукція </a:t>
            </a:r>
            <a:endParaRPr sz="13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11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"/>
              <a:buChar char="-"/>
            </a:pPr>
            <a:r>
              <a:rPr lang="uk" sz="13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реклама на транспорті;</a:t>
            </a:r>
            <a:endParaRPr sz="13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11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"/>
              <a:buChar char="-"/>
            </a:pPr>
            <a:r>
              <a:rPr lang="uk" sz="13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поштова реклама;</a:t>
            </a:r>
            <a:endParaRPr sz="13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11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"/>
              <a:buChar char="-"/>
            </a:pPr>
            <a:r>
              <a:rPr lang="uk" sz="13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реклама в засобах телекомунікацій 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6" name="Google Shape;76;p14"/>
          <p:cNvSpPr/>
          <p:nvPr/>
        </p:nvSpPr>
        <p:spPr>
          <a:xfrm>
            <a:off x="8592675" y="402875"/>
            <a:ext cx="125100" cy="400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4"/>
          <p:cNvSpPr/>
          <p:nvPr/>
        </p:nvSpPr>
        <p:spPr>
          <a:xfrm>
            <a:off x="4033675" y="361175"/>
            <a:ext cx="66900" cy="2070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4"/>
          <p:cNvSpPr/>
          <p:nvPr/>
        </p:nvSpPr>
        <p:spPr>
          <a:xfrm>
            <a:off x="4033575" y="2776350"/>
            <a:ext cx="66900" cy="2070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/>
          <p:nvPr/>
        </p:nvSpPr>
        <p:spPr>
          <a:xfrm>
            <a:off x="702075" y="295475"/>
            <a:ext cx="7839600" cy="918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5"/>
          <p:cNvSpPr/>
          <p:nvPr/>
        </p:nvSpPr>
        <p:spPr>
          <a:xfrm>
            <a:off x="850275" y="504125"/>
            <a:ext cx="7525200" cy="126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5"/>
          <p:cNvSpPr txBox="1"/>
          <p:nvPr/>
        </p:nvSpPr>
        <p:spPr>
          <a:xfrm>
            <a:off x="1008075" y="504125"/>
            <a:ext cx="6992925" cy="9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3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Об’єкти інтелектуальної </a:t>
            </a:r>
            <a:r>
              <a:rPr lang="uk" sz="2300" b="1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власності, які найчастіше використовуються у рекламі</a:t>
            </a:r>
            <a:endParaRPr sz="26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6" name="Google Shape;86;p15"/>
          <p:cNvSpPr txBox="1"/>
          <p:nvPr/>
        </p:nvSpPr>
        <p:spPr>
          <a:xfrm>
            <a:off x="609075" y="2299425"/>
            <a:ext cx="6898200" cy="18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uk" sz="1000" b="1" dirty="0" smtClean="0">
                <a:solidFill>
                  <a:schemeClr val="dk1"/>
                </a:solidFill>
                <a:highlight>
                  <a:srgbClr val="FFFFFF"/>
                </a:highlight>
                <a:latin typeface="Impact" panose="020B080603090205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Montserrat"/>
              </a:rPr>
              <a:t>Твори</a:t>
            </a:r>
            <a:r>
              <a:rPr lang="uk" sz="1000" b="1" dirty="0" smtClean="0">
                <a:solidFill>
                  <a:schemeClr val="dk1"/>
                </a:solidFill>
                <a:latin typeface="Impact" panose="020B080603090205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Montserrat"/>
              </a:rPr>
              <a:t> </a:t>
            </a:r>
            <a:r>
              <a:rPr lang="uk" sz="1000" dirty="0">
                <a:solidFill>
                  <a:srgbClr val="FF0000"/>
                </a:solidFill>
                <a:latin typeface="Impact" panose="020B080603090205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Montserrat"/>
              </a:rPr>
              <a:t>(</a:t>
            </a:r>
            <a:r>
              <a:rPr lang="uk" sz="1000" dirty="0">
                <a:solidFill>
                  <a:srgbClr val="FF0000"/>
                </a:solidFill>
                <a:highlight>
                  <a:srgbClr val="FFFFFF"/>
                </a:highlight>
                <a:latin typeface="Impact" panose="020B0806030902050204" pitchFamily="34" charset="0"/>
                <a:ea typeface="Microsoft Sans Serif" panose="020B0604020202020204" pitchFamily="34" charset="0"/>
                <a:cs typeface="Arial" panose="020B0604020202020204" pitchFamily="34" charset="0"/>
                <a:sym typeface="Montserrat"/>
              </a:rPr>
              <a:t>Музичні,</a:t>
            </a:r>
            <a:r>
              <a:rPr lang="uk" sz="1000" dirty="0">
                <a:solidFill>
                  <a:srgbClr val="FF0000"/>
                </a:solidFill>
                <a:latin typeface="Impact" panose="020B0806030902050204" pitchFamily="34" charset="0"/>
                <a:ea typeface="Microsoft Sans Serif" panose="020B0604020202020204" pitchFamily="34" charset="0"/>
                <a:cs typeface="Arial" panose="020B0604020202020204" pitchFamily="34" charset="0"/>
                <a:sym typeface="Montserrat"/>
              </a:rPr>
              <a:t> х</a:t>
            </a:r>
            <a:r>
              <a:rPr lang="uk" sz="1000" dirty="0">
                <a:solidFill>
                  <a:srgbClr val="FF0000"/>
                </a:solidFill>
                <a:highlight>
                  <a:srgbClr val="FFFFFF"/>
                </a:highlight>
                <a:latin typeface="Impact" panose="020B0806030902050204" pitchFamily="34" charset="0"/>
                <a:ea typeface="Microsoft Sans Serif" panose="020B0604020202020204" pitchFamily="34" charset="0"/>
                <a:cs typeface="Arial" panose="020B0604020202020204" pitchFamily="34" charset="0"/>
                <a:sym typeface="Montserrat"/>
              </a:rPr>
              <a:t>удожні твори, фотографічні твори, аудіовізуальні, тексти перекладів для дублювання, озвучення, субтитрування, літературні письмові твори</a:t>
            </a:r>
            <a:r>
              <a:rPr lang="uk" sz="1000" dirty="0" smtClean="0">
                <a:solidFill>
                  <a:srgbClr val="FF0000"/>
                </a:solidFill>
                <a:highlight>
                  <a:srgbClr val="FFFFFF"/>
                </a:highlight>
                <a:latin typeface="Impact" panose="020B080603090205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Montserrat"/>
              </a:rPr>
              <a:t>)</a:t>
            </a:r>
            <a:r>
              <a:rPr lang="en-US" sz="1000" dirty="0" smtClean="0">
                <a:solidFill>
                  <a:schemeClr val="tx1"/>
                </a:solidFill>
                <a:highlight>
                  <a:srgbClr val="FFFFFF"/>
                </a:highlight>
                <a:latin typeface="Impact" panose="020B080603090205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Montserrat"/>
              </a:rPr>
              <a:t>;</a:t>
            </a:r>
            <a:endParaRPr sz="1000" dirty="0">
              <a:solidFill>
                <a:schemeClr val="tx1"/>
              </a:solidFill>
              <a:highlight>
                <a:srgbClr val="FFFFFF"/>
              </a:highlight>
              <a:latin typeface="Impact" panose="020B080603090205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Montserrat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uk" sz="1000" dirty="0">
                <a:solidFill>
                  <a:schemeClr val="dk1"/>
                </a:solidFill>
                <a:highlight>
                  <a:srgbClr val="FFFFFF"/>
                </a:highlight>
                <a:latin typeface="Impact" panose="020B0806030902050204" pitchFamily="34" charset="0"/>
                <a:ea typeface="Montserrat"/>
                <a:cs typeface="Montserrat"/>
                <a:sym typeface="Montserrat"/>
              </a:rPr>
              <a:t>Фонограми;</a:t>
            </a:r>
            <a:endParaRPr sz="1000" dirty="0">
              <a:solidFill>
                <a:schemeClr val="dk1"/>
              </a:solidFill>
              <a:highlight>
                <a:srgbClr val="FFFFFF"/>
              </a:highlight>
              <a:latin typeface="Impact" panose="020B0806030902050204" pitchFamily="34" charset="0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uk" sz="1000" dirty="0">
                <a:solidFill>
                  <a:schemeClr val="dk1"/>
                </a:solidFill>
                <a:latin typeface="Impact" panose="020B0806030902050204" pitchFamily="34" charset="0"/>
                <a:ea typeface="Montserrat"/>
                <a:cs typeface="Montserrat"/>
                <a:sym typeface="Montserrat"/>
              </a:rPr>
              <a:t> </a:t>
            </a:r>
            <a:r>
              <a:rPr lang="uk" sz="1000" dirty="0" smtClean="0">
                <a:solidFill>
                  <a:schemeClr val="dk1"/>
                </a:solidFill>
                <a:highlight>
                  <a:srgbClr val="FFFFFF"/>
                </a:highlight>
                <a:latin typeface="Impact" panose="020B0806030902050204" pitchFamily="34" charset="0"/>
                <a:ea typeface="Montserrat"/>
                <a:cs typeface="Montserrat"/>
                <a:sym typeface="Montserrat"/>
              </a:rPr>
              <a:t>Виконання</a:t>
            </a:r>
            <a:r>
              <a:rPr lang="en-US" sz="1000" dirty="0" smtClean="0">
                <a:solidFill>
                  <a:schemeClr val="dk1"/>
                </a:solidFill>
                <a:highlight>
                  <a:srgbClr val="FFFFFF"/>
                </a:highlight>
                <a:latin typeface="Impact" panose="020B0806030902050204" pitchFamily="34" charset="0"/>
                <a:ea typeface="Montserrat"/>
                <a:cs typeface="Montserrat"/>
                <a:sym typeface="Montserrat"/>
              </a:rPr>
              <a:t>;</a:t>
            </a:r>
            <a:endParaRPr sz="1000" dirty="0">
              <a:solidFill>
                <a:schemeClr val="dk1"/>
              </a:solidFill>
              <a:highlight>
                <a:srgbClr val="FFFFFF"/>
              </a:highlight>
              <a:latin typeface="Impact" panose="020B0806030902050204" pitchFamily="34" charset="0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uk" sz="1000" dirty="0">
                <a:solidFill>
                  <a:schemeClr val="dk1"/>
                </a:solidFill>
                <a:highlight>
                  <a:srgbClr val="FFFFFF"/>
                </a:highlight>
                <a:latin typeface="Impact" panose="020B0806030902050204" pitchFamily="34" charset="0"/>
                <a:ea typeface="Montserrat"/>
                <a:cs typeface="Montserrat"/>
                <a:sym typeface="Montserrat"/>
              </a:rPr>
              <a:t>Знаки для товарів і послуг, комерційні позначення</a:t>
            </a:r>
            <a:r>
              <a:rPr lang="uk" sz="1000" dirty="0" smtClean="0">
                <a:solidFill>
                  <a:schemeClr val="dk1"/>
                </a:solidFill>
                <a:highlight>
                  <a:srgbClr val="FFFFFF"/>
                </a:highlight>
                <a:latin typeface="Impact" panose="020B0806030902050204" pitchFamily="34" charset="0"/>
                <a:ea typeface="Montserrat"/>
                <a:cs typeface="Montserrat"/>
                <a:sym typeface="Montserrat"/>
              </a:rPr>
              <a:t>;</a:t>
            </a:r>
            <a:endParaRPr sz="1000" dirty="0">
              <a:solidFill>
                <a:schemeClr val="dk1"/>
              </a:solidFill>
              <a:highlight>
                <a:srgbClr val="FFFFFF"/>
              </a:highlight>
              <a:latin typeface="Impact" panose="020B0806030902050204" pitchFamily="34" charset="0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uk" sz="1000" dirty="0" smtClean="0">
                <a:solidFill>
                  <a:schemeClr val="dk1"/>
                </a:solidFill>
                <a:highlight>
                  <a:srgbClr val="FFFFFF"/>
                </a:highlight>
                <a:latin typeface="Impact" panose="020B0806030902050204" pitchFamily="34" charset="0"/>
                <a:ea typeface="Montserrat"/>
                <a:cs typeface="Montserrat"/>
                <a:sym typeface="Montserrat"/>
              </a:rPr>
              <a:t>Об’єкти </a:t>
            </a:r>
            <a:r>
              <a:rPr lang="uk" sz="1000" dirty="0">
                <a:solidFill>
                  <a:schemeClr val="dk1"/>
                </a:solidFill>
                <a:highlight>
                  <a:srgbClr val="FFFFFF"/>
                </a:highlight>
                <a:latin typeface="Impact" panose="020B0806030902050204" pitchFamily="34" charset="0"/>
                <a:ea typeface="Montserrat"/>
                <a:cs typeface="Montserrat"/>
                <a:sym typeface="Montserrat"/>
              </a:rPr>
              <a:t>промислової власності</a:t>
            </a:r>
            <a:r>
              <a:rPr lang="uk" sz="1000" dirty="0">
                <a:solidFill>
                  <a:schemeClr val="dk1"/>
                </a:solidFill>
                <a:latin typeface="Impact" panose="020B0806030902050204" pitchFamily="34" charset="0"/>
              </a:rPr>
              <a:t> </a:t>
            </a:r>
            <a:r>
              <a:rPr lang="uk" sz="1000" dirty="0">
                <a:solidFill>
                  <a:srgbClr val="FF0000"/>
                </a:solidFill>
                <a:latin typeface="Impact" panose="020B0806030902050204" pitchFamily="34" charset="0"/>
              </a:rPr>
              <a:t>(</a:t>
            </a:r>
            <a:r>
              <a:rPr lang="uk" sz="1000" dirty="0">
                <a:solidFill>
                  <a:srgbClr val="FF0000"/>
                </a:solidFill>
                <a:highlight>
                  <a:srgbClr val="FFFFFF"/>
                </a:highlight>
                <a:latin typeface="Impact" panose="020B0806030902050204" pitchFamily="34" charset="0"/>
              </a:rPr>
              <a:t>Винаходи,корисні моделі,промислові зразки</a:t>
            </a:r>
            <a:r>
              <a:rPr lang="uk" sz="1000" dirty="0" smtClean="0">
                <a:solidFill>
                  <a:srgbClr val="FF0000"/>
                </a:solidFill>
                <a:highlight>
                  <a:srgbClr val="FFFFFF"/>
                </a:highlight>
                <a:latin typeface="Impact" panose="020B0806030902050204" pitchFamily="34" charset="0"/>
              </a:rPr>
              <a:t>)</a:t>
            </a:r>
            <a:r>
              <a:rPr lang="uk-UA" sz="1000" dirty="0" smtClean="0">
                <a:solidFill>
                  <a:schemeClr val="tx1"/>
                </a:solidFill>
                <a:highlight>
                  <a:srgbClr val="FFFFFF"/>
                </a:highlight>
                <a:latin typeface="Impact" panose="020B0806030902050204" pitchFamily="34" charset="0"/>
              </a:rPr>
              <a:t>.</a:t>
            </a:r>
            <a:endParaRPr sz="1000" dirty="0">
              <a:solidFill>
                <a:schemeClr val="tx1"/>
              </a:solidFill>
              <a:highlight>
                <a:srgbClr val="FFFFFF"/>
              </a:highlight>
              <a:latin typeface="Impact" panose="020B0806030902050204" pitchFamily="34" charset="0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5"/>
          <p:cNvSpPr txBox="1"/>
          <p:nvPr/>
        </p:nvSpPr>
        <p:spPr>
          <a:xfrm>
            <a:off x="1044375" y="4252150"/>
            <a:ext cx="7681800" cy="5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500" b="1" u="sng" dirty="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Використання об’єктів інтелектуальної власності відбувається на основі договірних відносин.</a:t>
            </a:r>
            <a:endParaRPr sz="1500" b="1" u="sng" dirty="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500" dirty="0"/>
          </a:p>
        </p:txBody>
      </p:sp>
      <p:sp>
        <p:nvSpPr>
          <p:cNvPr id="88" name="Google Shape;88;p15"/>
          <p:cNvSpPr/>
          <p:nvPr/>
        </p:nvSpPr>
        <p:spPr>
          <a:xfrm>
            <a:off x="395250" y="4202050"/>
            <a:ext cx="366300" cy="3675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77" y="325582"/>
            <a:ext cx="3401313" cy="21058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018" y="325582"/>
            <a:ext cx="3048000" cy="4572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77" y="2660072"/>
            <a:ext cx="3401313" cy="233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717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/>
        </p:nvSpPr>
        <p:spPr>
          <a:xfrm>
            <a:off x="543150" y="227525"/>
            <a:ext cx="80577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uk-UA" b="1" dirty="0">
                <a:latin typeface="Montserrat" panose="020B0604020202020204" charset="-52"/>
              </a:rPr>
              <a:t>На що слід звернути увагу при укладенні рекламних контрактів, що передбачають використанням </a:t>
            </a:r>
            <a:r>
              <a:rPr lang="uk-UA" b="1" dirty="0" smtClean="0">
                <a:latin typeface="Montserrat" panose="020B0604020202020204" charset="-52"/>
              </a:rPr>
              <a:t>ОІВ</a:t>
            </a:r>
            <a:endParaRPr lang="ru-RU" dirty="0">
              <a:latin typeface="Montserrat" panose="020B0604020202020204" charset="-52"/>
            </a:endParaRPr>
          </a:p>
        </p:txBody>
      </p:sp>
      <p:sp>
        <p:nvSpPr>
          <p:cNvPr id="94" name="Google Shape;94;p16"/>
          <p:cNvSpPr/>
          <p:nvPr/>
        </p:nvSpPr>
        <p:spPr>
          <a:xfrm>
            <a:off x="0" y="336075"/>
            <a:ext cx="651164" cy="417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6"/>
          <p:cNvSpPr/>
          <p:nvPr/>
        </p:nvSpPr>
        <p:spPr>
          <a:xfrm>
            <a:off x="8444344" y="336000"/>
            <a:ext cx="699655" cy="417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6"/>
          <p:cNvSpPr/>
          <p:nvPr/>
        </p:nvSpPr>
        <p:spPr>
          <a:xfrm>
            <a:off x="0" y="1070875"/>
            <a:ext cx="4217400" cy="3682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6"/>
          <p:cNvSpPr txBox="1"/>
          <p:nvPr/>
        </p:nvSpPr>
        <p:spPr>
          <a:xfrm>
            <a:off x="84200" y="1257600"/>
            <a:ext cx="4041600" cy="3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ontserrat"/>
              <a:buChar char="●"/>
            </a:pPr>
            <a:r>
              <a:rPr lang="uk" sz="1300" dirty="0">
                <a:solidFill>
                  <a:srgbClr val="FFFFFF"/>
                </a:solidFill>
                <a:latin typeface="Impact" panose="020B0806030902050204" pitchFamily="34" charset="0"/>
                <a:ea typeface="Montserrat"/>
                <a:cs typeface="Montserrat"/>
                <a:sym typeface="Montserrat"/>
              </a:rPr>
              <a:t>Визначити сам ОІВ, права на використання якого у рекламі передаються;</a:t>
            </a:r>
            <a:endParaRPr sz="1300" dirty="0">
              <a:solidFill>
                <a:srgbClr val="FFFFFF"/>
              </a:solidFill>
              <a:latin typeface="Impact" panose="020B0806030902050204" pitchFamily="34" charset="0"/>
              <a:ea typeface="Montserrat"/>
              <a:cs typeface="Montserrat"/>
              <a:sym typeface="Montserrat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 sz="900" i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Якщо замовник хоче використати музичний твір із текстом або без текста, то окрім авторських прав на сам твір треба надати майнові суміжні права на використання фонограми такого твору.</a:t>
            </a:r>
            <a:endParaRPr sz="900" i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 sz="900" i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Якщо замовник хоче використати музичній твір із текстом у чиємусь іншому виконанні, то йому потрібно отримати тільки майнові авторські права.</a:t>
            </a:r>
            <a:endParaRPr sz="900" i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115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ontserrat"/>
              <a:buChar char="●"/>
            </a:pPr>
            <a:r>
              <a:rPr lang="uk" sz="13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uk" sz="1300" dirty="0">
                <a:solidFill>
                  <a:srgbClr val="FFFFFF"/>
                </a:solidFill>
                <a:latin typeface="Impact" panose="020B0806030902050204" pitchFamily="34" charset="0"/>
                <a:ea typeface="Montserrat"/>
                <a:cs typeface="Montserrat"/>
                <a:sym typeface="Montserrat"/>
              </a:rPr>
              <a:t>Визначити правовласника </a:t>
            </a:r>
            <a:r>
              <a:rPr lang="uk" sz="1300" dirty="0" smtClean="0">
                <a:solidFill>
                  <a:srgbClr val="FFFFFF"/>
                </a:solidFill>
                <a:latin typeface="Impact" panose="020B0806030902050204" pitchFamily="34" charset="0"/>
                <a:ea typeface="Montserrat"/>
                <a:cs typeface="Montserrat"/>
                <a:sym typeface="Montserrat"/>
              </a:rPr>
              <a:t>ОІВ</a:t>
            </a:r>
            <a:r>
              <a:rPr lang="en-US" sz="1300" dirty="0" smtClean="0">
                <a:solidFill>
                  <a:srgbClr val="FFFFFF"/>
                </a:solidFill>
                <a:latin typeface="Impact" panose="020B0806030902050204" pitchFamily="34" charset="0"/>
                <a:ea typeface="Montserrat"/>
                <a:cs typeface="Montserrat"/>
                <a:sym typeface="Montserrat"/>
              </a:rPr>
              <a:t>;</a:t>
            </a:r>
            <a:endParaRPr sz="1300" dirty="0">
              <a:solidFill>
                <a:srgbClr val="FFFFFF"/>
              </a:solidFill>
              <a:latin typeface="Impact" panose="020B0806030902050204" pitchFamily="34" charset="0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1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4676600" y="1070875"/>
            <a:ext cx="4467300" cy="3682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6"/>
          <p:cNvSpPr txBox="1"/>
          <p:nvPr/>
        </p:nvSpPr>
        <p:spPr>
          <a:xfrm>
            <a:off x="4818550" y="1187775"/>
            <a:ext cx="3974400" cy="33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ontserrat"/>
              <a:buChar char="●"/>
            </a:pPr>
            <a:r>
              <a:rPr lang="uk" sz="1300" dirty="0">
                <a:solidFill>
                  <a:srgbClr val="FFFFFF"/>
                </a:solidFill>
                <a:latin typeface="Impact" panose="020B0806030902050204" pitchFamily="34" charset="0"/>
                <a:ea typeface="Montserrat"/>
                <a:cs typeface="Montserrat"/>
                <a:sym typeface="Montserrat"/>
              </a:rPr>
              <a:t>Умови передачі майнових прав на використання ОІВ;</a:t>
            </a:r>
            <a:endParaRPr sz="1300" dirty="0">
              <a:solidFill>
                <a:srgbClr val="FFFFFF"/>
              </a:solidFill>
              <a:latin typeface="Impact" panose="020B0806030902050204" pitchFamily="34" charset="0"/>
              <a:ea typeface="Montserrat"/>
              <a:cs typeface="Montserrat"/>
              <a:sym typeface="Montserrat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000" i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Відчуження виключних майнових прав у повному обсязі;</a:t>
            </a:r>
            <a:endParaRPr sz="1000" i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000" i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Ліцензія (виключна/невиключна/одинична) на використання ОІВ;</a:t>
            </a:r>
            <a:endParaRPr sz="1000" i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115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ontserrat"/>
              <a:buChar char="●"/>
            </a:pPr>
            <a:r>
              <a:rPr lang="uk" sz="1300" dirty="0">
                <a:solidFill>
                  <a:srgbClr val="FFFFFF"/>
                </a:solidFill>
                <a:latin typeface="Impact" panose="020B0806030902050204" pitchFamily="34" charset="0"/>
                <a:ea typeface="Montserrat"/>
                <a:cs typeface="Montserrat"/>
                <a:sym typeface="Montserrat"/>
              </a:rPr>
              <a:t>Способи використання ОІВ </a:t>
            </a:r>
            <a:r>
              <a:rPr lang="uk" sz="1300" b="1" dirty="0">
                <a:solidFill>
                  <a:srgbClr val="FFFF00"/>
                </a:solidFill>
                <a:latin typeface="Montserrat"/>
                <a:ea typeface="Montserrat"/>
                <a:cs typeface="Montserrat"/>
                <a:sym typeface="Montserrat"/>
              </a:rPr>
              <a:t>(у випадку ліцензії)</a:t>
            </a:r>
            <a:r>
              <a:rPr lang="uk" sz="13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;</a:t>
            </a:r>
            <a:endParaRPr sz="13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11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ontserrat"/>
              <a:buChar char="●"/>
            </a:pPr>
            <a:r>
              <a:rPr lang="uk" sz="1300" dirty="0">
                <a:solidFill>
                  <a:srgbClr val="FFFFFF"/>
                </a:solidFill>
                <a:latin typeface="Impact" panose="020B0806030902050204" pitchFamily="34" charset="0"/>
                <a:ea typeface="Montserrat"/>
                <a:cs typeface="Montserrat"/>
                <a:sym typeface="Montserrat"/>
              </a:rPr>
              <a:t>Строк використання ОІВ </a:t>
            </a:r>
            <a:r>
              <a:rPr lang="uk" sz="1300" b="1" dirty="0">
                <a:solidFill>
                  <a:srgbClr val="FFFF00"/>
                </a:solidFill>
                <a:latin typeface="Montserrat"/>
                <a:ea typeface="Montserrat"/>
                <a:cs typeface="Montserrat"/>
                <a:sym typeface="Montserrat"/>
              </a:rPr>
              <a:t>(у випадку ліцензії);</a:t>
            </a:r>
            <a:endParaRPr sz="1300" b="1" dirty="0">
              <a:solidFill>
                <a:srgbClr val="FFFF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11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ontserrat"/>
              <a:buChar char="●"/>
            </a:pPr>
            <a:r>
              <a:rPr lang="uk" sz="1300" dirty="0">
                <a:solidFill>
                  <a:srgbClr val="FFFFFF"/>
                </a:solidFill>
                <a:latin typeface="Impact" panose="020B0806030902050204" pitchFamily="34" charset="0"/>
                <a:ea typeface="Montserrat"/>
                <a:cs typeface="Montserrat"/>
                <a:sym typeface="Montserrat"/>
              </a:rPr>
              <a:t>Територія використання ОІВ </a:t>
            </a:r>
            <a:r>
              <a:rPr lang="uk" sz="1300" b="1" dirty="0">
                <a:solidFill>
                  <a:srgbClr val="FFFF00"/>
                </a:solidFill>
                <a:latin typeface="Montserrat"/>
                <a:ea typeface="Montserrat"/>
                <a:cs typeface="Montserrat"/>
                <a:sym typeface="Montserrat"/>
              </a:rPr>
              <a:t>(у випадку ліцензії).</a:t>
            </a:r>
            <a:endParaRPr sz="1300" b="1" dirty="0">
              <a:solidFill>
                <a:srgbClr val="FFFF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/>
          <p:nvPr/>
        </p:nvSpPr>
        <p:spPr>
          <a:xfrm>
            <a:off x="368100" y="-125"/>
            <a:ext cx="6012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7"/>
          <p:cNvSpPr txBox="1"/>
          <p:nvPr/>
        </p:nvSpPr>
        <p:spPr>
          <a:xfrm>
            <a:off x="1071600" y="-125"/>
            <a:ext cx="206700" cy="51435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7"/>
          <p:cNvSpPr txBox="1"/>
          <p:nvPr/>
        </p:nvSpPr>
        <p:spPr>
          <a:xfrm>
            <a:off x="1595525" y="194125"/>
            <a:ext cx="7214100" cy="10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7"/>
          <p:cNvSpPr txBox="1"/>
          <p:nvPr/>
        </p:nvSpPr>
        <p:spPr>
          <a:xfrm>
            <a:off x="1425275" y="351900"/>
            <a:ext cx="7554600" cy="11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800" b="1" dirty="0">
                <a:solidFill>
                  <a:schemeClr val="dk1"/>
                </a:solidFill>
                <a:latin typeface="Montserrat" panose="020B0604020202020204" charset="-52"/>
                <a:ea typeface="Montserrat"/>
                <a:cs typeface="Montserrat"/>
                <a:sym typeface="Montserrat"/>
              </a:rPr>
              <a:t>Порушення прав інтелектуальної власності рекламними </a:t>
            </a:r>
            <a:r>
              <a:rPr lang="uk" sz="1800" b="1" dirty="0" smtClean="0">
                <a:solidFill>
                  <a:schemeClr val="dk1"/>
                </a:solidFill>
                <a:latin typeface="Montserrat" panose="020B0604020202020204" charset="-52"/>
                <a:ea typeface="Montserrat"/>
                <a:cs typeface="Montserrat"/>
                <a:sym typeface="Montserrat"/>
              </a:rPr>
              <a:t>агентства</a:t>
            </a:r>
            <a:r>
              <a:rPr lang="ru-RU" sz="1800" b="1" dirty="0" smtClean="0">
                <a:solidFill>
                  <a:schemeClr val="dk1"/>
                </a:solidFill>
                <a:latin typeface="Montserrat" panose="020B0604020202020204" charset="-52"/>
                <a:ea typeface="Montserrat"/>
                <a:cs typeface="Montserrat"/>
                <a:sym typeface="Montserrat"/>
              </a:rPr>
              <a:t>ми</a:t>
            </a:r>
            <a:r>
              <a:rPr lang="uk" sz="1800" b="1" dirty="0" smtClean="0">
                <a:solidFill>
                  <a:schemeClr val="dk1"/>
                </a:solidFill>
                <a:latin typeface="Montserrat" panose="020B0604020202020204" charset="-52"/>
                <a:ea typeface="Montserrat"/>
                <a:cs typeface="Montserrat"/>
                <a:sym typeface="Montserrat"/>
              </a:rPr>
              <a:t> </a:t>
            </a:r>
            <a:r>
              <a:rPr lang="uk" sz="1800" b="1" dirty="0">
                <a:solidFill>
                  <a:schemeClr val="dk1"/>
                </a:solidFill>
                <a:latin typeface="Montserrat" panose="020B0604020202020204" charset="-52"/>
                <a:ea typeface="Montserrat"/>
                <a:cs typeface="Montserrat"/>
                <a:sym typeface="Montserrat"/>
              </a:rPr>
              <a:t>(замовниками) при використанні ОІВ у рекламі</a:t>
            </a:r>
            <a:endParaRPr sz="1800" b="1" dirty="0">
              <a:solidFill>
                <a:schemeClr val="dk1"/>
              </a:solidFill>
              <a:latin typeface="Montserrat" panose="020B0604020202020204" charset="-52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17"/>
          <p:cNvSpPr txBox="1"/>
          <p:nvPr/>
        </p:nvSpPr>
        <p:spPr>
          <a:xfrm>
            <a:off x="1741532" y="1753475"/>
            <a:ext cx="6237300" cy="30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just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</a:pPr>
            <a:r>
              <a:rPr lang="uk" sz="1600" dirty="0" smtClean="0">
                <a:solidFill>
                  <a:schemeClr val="dk1"/>
                </a:solidFill>
                <a:latin typeface="Impact" panose="020B0806030902050204" pitchFamily="34" charset="0"/>
                <a:ea typeface="Montserrat"/>
                <a:cs typeface="Montserrat"/>
                <a:sym typeface="Montserrat"/>
              </a:rPr>
              <a:t>Порушення </a:t>
            </a:r>
            <a:r>
              <a:rPr lang="uk" sz="1600" dirty="0">
                <a:solidFill>
                  <a:schemeClr val="dk1"/>
                </a:solidFill>
                <a:latin typeface="Impact" panose="020B0806030902050204" pitchFamily="34" charset="0"/>
                <a:ea typeface="Montserrat"/>
                <a:cs typeface="Montserrat"/>
                <a:sym typeface="Montserrat"/>
              </a:rPr>
              <a:t>немайнових прав </a:t>
            </a:r>
            <a:r>
              <a:rPr lang="uk" sz="1600" dirty="0" smtClean="0">
                <a:solidFill>
                  <a:schemeClr val="dk1"/>
                </a:solidFill>
                <a:latin typeface="Impact" panose="020B0806030902050204" pitchFamily="34" charset="0"/>
                <a:ea typeface="Montserrat"/>
                <a:cs typeface="Montserrat"/>
                <a:sym typeface="Montserrat"/>
              </a:rPr>
              <a:t>ІВ</a:t>
            </a:r>
            <a:r>
              <a:rPr lang="en-US" sz="1600" dirty="0" smtClean="0">
                <a:solidFill>
                  <a:schemeClr val="dk1"/>
                </a:solidFill>
                <a:latin typeface="Impact" panose="020B0806030902050204" pitchFamily="34" charset="0"/>
                <a:ea typeface="Montserrat"/>
                <a:cs typeface="Montserrat"/>
                <a:sym typeface="Montserrat"/>
              </a:rPr>
              <a:t>;</a:t>
            </a:r>
            <a:endParaRPr sz="1600" dirty="0">
              <a:solidFill>
                <a:schemeClr val="dk1"/>
              </a:solidFill>
              <a:latin typeface="Impact" panose="020B0806030902050204" pitchFamily="34" charset="0"/>
              <a:ea typeface="Montserrat"/>
              <a:cs typeface="Montserrat"/>
              <a:sym typeface="Montserrat"/>
            </a:endParaRPr>
          </a:p>
          <a:p>
            <a:pPr marL="457200" lvl="0" indent="-3302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</a:pPr>
            <a:r>
              <a:rPr lang="uk" sz="1600" dirty="0">
                <a:solidFill>
                  <a:schemeClr val="dk1"/>
                </a:solidFill>
                <a:latin typeface="Impact" panose="020B0806030902050204" pitchFamily="34" charset="0"/>
                <a:ea typeface="Montserrat"/>
                <a:cs typeface="Montserrat"/>
                <a:sym typeface="Montserrat"/>
              </a:rPr>
              <a:t>Порушення майнових прав </a:t>
            </a:r>
            <a:r>
              <a:rPr lang="uk" sz="1600" dirty="0" smtClean="0">
                <a:solidFill>
                  <a:schemeClr val="dk1"/>
                </a:solidFill>
                <a:latin typeface="Impact" panose="020B0806030902050204" pitchFamily="34" charset="0"/>
                <a:ea typeface="Montserrat"/>
                <a:cs typeface="Montserrat"/>
                <a:sym typeface="Montserrat"/>
              </a:rPr>
              <a:t>ІВ</a:t>
            </a:r>
            <a:r>
              <a:rPr lang="en-US" sz="1600" dirty="0">
                <a:solidFill>
                  <a:schemeClr val="dk1"/>
                </a:solidFill>
                <a:latin typeface="Impact" panose="020B0806030902050204" pitchFamily="34" charset="0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Impact" panose="020B0806030902050204" pitchFamily="34" charset="0"/>
                <a:ea typeface="Montserrat"/>
                <a:cs typeface="Montserrat"/>
                <a:sym typeface="Montserrat"/>
              </a:rPr>
              <a:t>(</a:t>
            </a:r>
            <a:r>
              <a:rPr lang="uk" sz="1600" dirty="0" smtClean="0">
                <a:solidFill>
                  <a:srgbClr val="FF0000"/>
                </a:solidFill>
                <a:latin typeface="Impact" panose="020B0806030902050204" pitchFamily="34" charset="0"/>
                <a:ea typeface="Montserrat"/>
                <a:cs typeface="Montserrat"/>
                <a:sym typeface="Montserrat"/>
              </a:rPr>
              <a:t>Використання </a:t>
            </a:r>
            <a:r>
              <a:rPr lang="uk" sz="1600" dirty="0">
                <a:solidFill>
                  <a:srgbClr val="FF0000"/>
                </a:solidFill>
                <a:latin typeface="Impact" panose="020B0806030902050204" pitchFamily="34" charset="0"/>
                <a:ea typeface="Montserrat"/>
                <a:cs typeface="Montserrat"/>
                <a:sym typeface="Montserrat"/>
              </a:rPr>
              <a:t>ОІВ способами, що не передбачені </a:t>
            </a:r>
            <a:r>
              <a:rPr lang="uk" sz="1600" dirty="0" smtClean="0">
                <a:solidFill>
                  <a:srgbClr val="FF0000"/>
                </a:solidFill>
                <a:latin typeface="Impact" panose="020B0806030902050204" pitchFamily="34" charset="0"/>
                <a:ea typeface="Montserrat"/>
                <a:cs typeface="Montserrat"/>
                <a:sym typeface="Montserrat"/>
              </a:rPr>
              <a:t>договором</a:t>
            </a:r>
            <a:r>
              <a:rPr lang="en-US" sz="1600" dirty="0" smtClean="0">
                <a:solidFill>
                  <a:srgbClr val="FF0000"/>
                </a:solidFill>
                <a:latin typeface="Impact" panose="020B0806030902050204" pitchFamily="34" charset="0"/>
                <a:ea typeface="Montserrat"/>
                <a:cs typeface="Montserrat"/>
                <a:sym typeface="Montserrat"/>
              </a:rPr>
              <a:t>)</a:t>
            </a:r>
            <a:r>
              <a:rPr lang="en-US" sz="1600" dirty="0" smtClean="0">
                <a:solidFill>
                  <a:schemeClr val="dk1"/>
                </a:solidFill>
                <a:latin typeface="Impact" panose="020B0806030902050204" pitchFamily="34" charset="0"/>
                <a:ea typeface="Montserrat"/>
                <a:cs typeface="Montserrat"/>
                <a:sym typeface="Montserrat"/>
              </a:rPr>
              <a:t>;</a:t>
            </a:r>
            <a:endParaRPr sz="1600" dirty="0">
              <a:solidFill>
                <a:schemeClr val="dk1"/>
              </a:solidFill>
              <a:latin typeface="Impact" panose="020B0806030902050204" pitchFamily="34" charset="0"/>
              <a:ea typeface="Montserrat"/>
              <a:cs typeface="Montserrat"/>
              <a:sym typeface="Montserrat"/>
            </a:endParaRPr>
          </a:p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</a:pPr>
            <a:r>
              <a:rPr lang="uk" sz="1600" dirty="0">
                <a:solidFill>
                  <a:schemeClr val="dk1"/>
                </a:solidFill>
                <a:latin typeface="Impact" panose="020B0806030902050204" pitchFamily="34" charset="0"/>
                <a:ea typeface="Montserrat"/>
                <a:cs typeface="Montserrat"/>
                <a:sym typeface="Montserrat"/>
              </a:rPr>
              <a:t>Незаконне використання знаку для товарів і </a:t>
            </a:r>
            <a:r>
              <a:rPr lang="uk" sz="1600" dirty="0" smtClean="0">
                <a:solidFill>
                  <a:schemeClr val="dk1"/>
                </a:solidFill>
                <a:latin typeface="Impact" panose="020B0806030902050204" pitchFamily="34" charset="0"/>
                <a:ea typeface="Montserrat"/>
                <a:cs typeface="Montserrat"/>
                <a:sym typeface="Montserrat"/>
              </a:rPr>
              <a:t>послуг</a:t>
            </a:r>
            <a:r>
              <a:rPr lang="en-US" sz="1600" dirty="0" smtClean="0">
                <a:solidFill>
                  <a:schemeClr val="dk1"/>
                </a:solidFill>
                <a:latin typeface="Impact" panose="020B0806030902050204" pitchFamily="34" charset="0"/>
                <a:ea typeface="Montserrat"/>
                <a:cs typeface="Montserrat"/>
                <a:sym typeface="Montserrat"/>
              </a:rPr>
              <a:t>;</a:t>
            </a:r>
            <a:endParaRPr sz="2000" dirty="0">
              <a:latin typeface="Impact" panose="020B080603090205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17"/>
          <p:cNvSpPr txBox="1"/>
          <p:nvPr/>
        </p:nvSpPr>
        <p:spPr>
          <a:xfrm>
            <a:off x="8809625" y="-125"/>
            <a:ext cx="206700" cy="51435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/>
          <p:nvPr/>
        </p:nvSpPr>
        <p:spPr>
          <a:xfrm>
            <a:off x="368100" y="-125"/>
            <a:ext cx="6012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7"/>
          <p:cNvSpPr txBox="1"/>
          <p:nvPr/>
        </p:nvSpPr>
        <p:spPr>
          <a:xfrm>
            <a:off x="1071600" y="-125"/>
            <a:ext cx="206700" cy="51435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7"/>
          <p:cNvSpPr txBox="1"/>
          <p:nvPr/>
        </p:nvSpPr>
        <p:spPr>
          <a:xfrm>
            <a:off x="1595525" y="194125"/>
            <a:ext cx="7214100" cy="10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7"/>
          <p:cNvSpPr txBox="1"/>
          <p:nvPr/>
        </p:nvSpPr>
        <p:spPr>
          <a:xfrm>
            <a:off x="1425275" y="351900"/>
            <a:ext cx="7554600" cy="11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800" b="1" dirty="0">
                <a:solidFill>
                  <a:schemeClr val="dk1"/>
                </a:solidFill>
                <a:latin typeface="Montserrat" panose="020B0604020202020204" charset="-52"/>
                <a:ea typeface="Montserrat"/>
                <a:cs typeface="Montserrat"/>
                <a:sym typeface="Montserrat"/>
              </a:rPr>
              <a:t>Порушення прав інтелектуальної власності рекламними </a:t>
            </a:r>
            <a:r>
              <a:rPr lang="uk" sz="1800" b="1" dirty="0" smtClean="0">
                <a:solidFill>
                  <a:schemeClr val="dk1"/>
                </a:solidFill>
                <a:latin typeface="Montserrat" panose="020B0604020202020204" charset="-52"/>
                <a:ea typeface="Montserrat"/>
                <a:cs typeface="Montserrat"/>
                <a:sym typeface="Montserrat"/>
              </a:rPr>
              <a:t>агентства</a:t>
            </a:r>
            <a:r>
              <a:rPr lang="ru-RU" sz="1800" b="1" dirty="0" smtClean="0">
                <a:solidFill>
                  <a:schemeClr val="dk1"/>
                </a:solidFill>
                <a:latin typeface="Montserrat" panose="020B0604020202020204" charset="-52"/>
                <a:ea typeface="Montserrat"/>
                <a:cs typeface="Montserrat"/>
                <a:sym typeface="Montserrat"/>
              </a:rPr>
              <a:t>ми</a:t>
            </a:r>
            <a:r>
              <a:rPr lang="uk" sz="1800" b="1" dirty="0" smtClean="0">
                <a:solidFill>
                  <a:schemeClr val="dk1"/>
                </a:solidFill>
                <a:latin typeface="Montserrat" panose="020B0604020202020204" charset="-52"/>
                <a:ea typeface="Montserrat"/>
                <a:cs typeface="Montserrat"/>
                <a:sym typeface="Montserrat"/>
              </a:rPr>
              <a:t> </a:t>
            </a:r>
            <a:r>
              <a:rPr lang="uk" sz="1800" b="1" dirty="0">
                <a:solidFill>
                  <a:schemeClr val="dk1"/>
                </a:solidFill>
                <a:latin typeface="Montserrat" panose="020B0604020202020204" charset="-52"/>
                <a:ea typeface="Montserrat"/>
                <a:cs typeface="Montserrat"/>
                <a:sym typeface="Montserrat"/>
              </a:rPr>
              <a:t>(замовниками) при використанні ОІВ у рекламі</a:t>
            </a:r>
            <a:endParaRPr sz="1800" b="1" dirty="0">
              <a:solidFill>
                <a:schemeClr val="dk1"/>
              </a:solidFill>
              <a:latin typeface="Montserrat" panose="020B0604020202020204" charset="-52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17"/>
          <p:cNvSpPr txBox="1"/>
          <p:nvPr/>
        </p:nvSpPr>
        <p:spPr>
          <a:xfrm>
            <a:off x="1741532" y="1753475"/>
            <a:ext cx="6237300" cy="30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just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</a:pPr>
            <a:r>
              <a:rPr lang="uk" sz="1600" dirty="0" smtClean="0">
                <a:solidFill>
                  <a:schemeClr val="dk1"/>
                </a:solidFill>
                <a:latin typeface="Impact" panose="020B0806030902050204" pitchFamily="34" charset="0"/>
                <a:ea typeface="Montserrat"/>
                <a:cs typeface="Montserrat"/>
                <a:sym typeface="Montserrat"/>
              </a:rPr>
              <a:t>Порушення </a:t>
            </a:r>
            <a:r>
              <a:rPr lang="uk" sz="1600" dirty="0">
                <a:solidFill>
                  <a:schemeClr val="dk1"/>
                </a:solidFill>
                <a:latin typeface="Impact" panose="020B0806030902050204" pitchFamily="34" charset="0"/>
                <a:ea typeface="Montserrat"/>
                <a:cs typeface="Montserrat"/>
                <a:sym typeface="Montserrat"/>
              </a:rPr>
              <a:t>немайнових прав </a:t>
            </a:r>
            <a:r>
              <a:rPr lang="uk" sz="1600" dirty="0" smtClean="0">
                <a:solidFill>
                  <a:schemeClr val="dk1"/>
                </a:solidFill>
                <a:latin typeface="Impact" panose="020B0806030902050204" pitchFamily="34" charset="0"/>
                <a:ea typeface="Montserrat"/>
                <a:cs typeface="Montserrat"/>
                <a:sym typeface="Montserrat"/>
              </a:rPr>
              <a:t>ІВ</a:t>
            </a:r>
            <a:r>
              <a:rPr lang="en-US" sz="1600" dirty="0" smtClean="0">
                <a:solidFill>
                  <a:schemeClr val="dk1"/>
                </a:solidFill>
                <a:latin typeface="Impact" panose="020B0806030902050204" pitchFamily="34" charset="0"/>
                <a:ea typeface="Montserrat"/>
                <a:cs typeface="Montserrat"/>
                <a:sym typeface="Montserrat"/>
              </a:rPr>
              <a:t>;</a:t>
            </a:r>
            <a:endParaRPr sz="1600" dirty="0">
              <a:solidFill>
                <a:schemeClr val="dk1"/>
              </a:solidFill>
              <a:latin typeface="Impact" panose="020B0806030902050204" pitchFamily="34" charset="0"/>
              <a:ea typeface="Montserrat"/>
              <a:cs typeface="Montserrat"/>
              <a:sym typeface="Montserrat"/>
            </a:endParaRPr>
          </a:p>
          <a:p>
            <a:pPr marL="457200" lvl="0" indent="-3302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</a:pPr>
            <a:r>
              <a:rPr lang="uk" sz="1600" dirty="0">
                <a:solidFill>
                  <a:schemeClr val="dk1"/>
                </a:solidFill>
                <a:latin typeface="Impact" panose="020B0806030902050204" pitchFamily="34" charset="0"/>
                <a:ea typeface="Montserrat"/>
                <a:cs typeface="Montserrat"/>
                <a:sym typeface="Montserrat"/>
              </a:rPr>
              <a:t>Порушення майнових прав </a:t>
            </a:r>
            <a:r>
              <a:rPr lang="uk" sz="1600" dirty="0" smtClean="0">
                <a:solidFill>
                  <a:schemeClr val="dk1"/>
                </a:solidFill>
                <a:latin typeface="Impact" panose="020B0806030902050204" pitchFamily="34" charset="0"/>
                <a:ea typeface="Montserrat"/>
                <a:cs typeface="Montserrat"/>
                <a:sym typeface="Montserrat"/>
              </a:rPr>
              <a:t>ІВ</a:t>
            </a:r>
            <a:r>
              <a:rPr lang="en-US" sz="1600" dirty="0">
                <a:solidFill>
                  <a:schemeClr val="dk1"/>
                </a:solidFill>
                <a:latin typeface="Impact" panose="020B0806030902050204" pitchFamily="34" charset="0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Impact" panose="020B0806030902050204" pitchFamily="34" charset="0"/>
                <a:ea typeface="Montserrat"/>
                <a:cs typeface="Montserrat"/>
                <a:sym typeface="Montserrat"/>
              </a:rPr>
              <a:t>(</a:t>
            </a:r>
            <a:r>
              <a:rPr lang="uk" sz="1600" dirty="0" smtClean="0">
                <a:solidFill>
                  <a:srgbClr val="FF0000"/>
                </a:solidFill>
                <a:latin typeface="Impact" panose="020B0806030902050204" pitchFamily="34" charset="0"/>
                <a:ea typeface="Montserrat"/>
                <a:cs typeface="Montserrat"/>
                <a:sym typeface="Montserrat"/>
              </a:rPr>
              <a:t>Використання </a:t>
            </a:r>
            <a:r>
              <a:rPr lang="uk" sz="1600" dirty="0">
                <a:solidFill>
                  <a:srgbClr val="FF0000"/>
                </a:solidFill>
                <a:latin typeface="Impact" panose="020B0806030902050204" pitchFamily="34" charset="0"/>
                <a:ea typeface="Montserrat"/>
                <a:cs typeface="Montserrat"/>
                <a:sym typeface="Montserrat"/>
              </a:rPr>
              <a:t>ОІВ способами, що не передбачені </a:t>
            </a:r>
            <a:r>
              <a:rPr lang="uk" sz="1600" dirty="0" smtClean="0">
                <a:solidFill>
                  <a:srgbClr val="FF0000"/>
                </a:solidFill>
                <a:latin typeface="Impact" panose="020B0806030902050204" pitchFamily="34" charset="0"/>
                <a:ea typeface="Montserrat"/>
                <a:cs typeface="Montserrat"/>
                <a:sym typeface="Montserrat"/>
              </a:rPr>
              <a:t>договором</a:t>
            </a:r>
            <a:r>
              <a:rPr lang="en-US" sz="1600" dirty="0" smtClean="0">
                <a:solidFill>
                  <a:srgbClr val="FF0000"/>
                </a:solidFill>
                <a:latin typeface="Impact" panose="020B0806030902050204" pitchFamily="34" charset="0"/>
                <a:ea typeface="Montserrat"/>
                <a:cs typeface="Montserrat"/>
                <a:sym typeface="Montserrat"/>
              </a:rPr>
              <a:t>)</a:t>
            </a:r>
            <a:r>
              <a:rPr lang="en-US" sz="1600" dirty="0" smtClean="0">
                <a:solidFill>
                  <a:schemeClr val="dk1"/>
                </a:solidFill>
                <a:latin typeface="Impact" panose="020B0806030902050204" pitchFamily="34" charset="0"/>
                <a:ea typeface="Montserrat"/>
                <a:cs typeface="Montserrat"/>
                <a:sym typeface="Montserrat"/>
              </a:rPr>
              <a:t>;</a:t>
            </a:r>
            <a:endParaRPr sz="1600" dirty="0">
              <a:solidFill>
                <a:schemeClr val="dk1"/>
              </a:solidFill>
              <a:latin typeface="Impact" panose="020B0806030902050204" pitchFamily="34" charset="0"/>
              <a:ea typeface="Montserrat"/>
              <a:cs typeface="Montserrat"/>
              <a:sym typeface="Montserrat"/>
            </a:endParaRPr>
          </a:p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</a:pPr>
            <a:r>
              <a:rPr lang="uk" sz="1600" dirty="0">
                <a:solidFill>
                  <a:schemeClr val="dk1"/>
                </a:solidFill>
                <a:latin typeface="Impact" panose="020B0806030902050204" pitchFamily="34" charset="0"/>
                <a:ea typeface="Montserrat"/>
                <a:cs typeface="Montserrat"/>
                <a:sym typeface="Montserrat"/>
              </a:rPr>
              <a:t>Незаконне використання знаку для товарів і </a:t>
            </a:r>
            <a:r>
              <a:rPr lang="uk" sz="1600" dirty="0" smtClean="0">
                <a:solidFill>
                  <a:schemeClr val="dk1"/>
                </a:solidFill>
                <a:latin typeface="Impact" panose="020B0806030902050204" pitchFamily="34" charset="0"/>
                <a:ea typeface="Montserrat"/>
                <a:cs typeface="Montserrat"/>
                <a:sym typeface="Montserrat"/>
              </a:rPr>
              <a:t>послуг</a:t>
            </a:r>
            <a:r>
              <a:rPr lang="en-US" sz="1600" dirty="0" smtClean="0">
                <a:solidFill>
                  <a:schemeClr val="dk1"/>
                </a:solidFill>
                <a:latin typeface="Impact" panose="020B0806030902050204" pitchFamily="34" charset="0"/>
                <a:ea typeface="Montserrat"/>
                <a:cs typeface="Montserrat"/>
                <a:sym typeface="Montserrat"/>
              </a:rPr>
              <a:t>;</a:t>
            </a:r>
            <a:endParaRPr sz="2000" dirty="0">
              <a:latin typeface="Impact" panose="020B080603090205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17"/>
          <p:cNvSpPr txBox="1"/>
          <p:nvPr/>
        </p:nvSpPr>
        <p:spPr>
          <a:xfrm>
            <a:off x="8809625" y="-125"/>
            <a:ext cx="206700" cy="51435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62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3616"/>
            <a:ext cx="9144000" cy="363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08805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459</Words>
  <Application>Microsoft Office PowerPoint</Application>
  <PresentationFormat>Экран (16:9)</PresentationFormat>
  <Paragraphs>50</Paragraphs>
  <Slides>10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Microsoft Sans Serif</vt:lpstr>
      <vt:lpstr>Arial</vt:lpstr>
      <vt:lpstr>Impact</vt:lpstr>
      <vt:lpstr>Palatino Linotype</vt:lpstr>
      <vt:lpstr>Yu Gothic UI Semibold</vt:lpstr>
      <vt:lpstr>Montserrat</vt:lpstr>
      <vt:lpstr>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BM-LAW</dc:creator>
  <cp:lastModifiedBy>copy.bm@outlook.com</cp:lastModifiedBy>
  <cp:revision>8</cp:revision>
  <dcterms:modified xsi:type="dcterms:W3CDTF">2020-11-24T10:30:57Z</dcterms:modified>
</cp:coreProperties>
</file>