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2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5921783"/>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ий слайд">
    <p:spTree>
      <p:nvGrpSpPr>
        <p:cNvPr id="1" name=""/>
        <p:cNvGrpSpPr/>
        <p:nvPr/>
      </p:nvGrpSpPr>
      <p:grpSpPr>
        <a:xfrm>
          <a:off x="0" y="0"/>
          <a:ext cx="0" cy="0"/>
          <a:chOff x="0" y="0"/>
          <a:chExt cx="0" cy="0"/>
        </a:xfrm>
      </p:grpSpPr>
      <p:sp>
        <p:nvSpPr>
          <p:cNvPr id="11" name="Текст заголовка"/>
          <p:cNvSpPr txBox="1">
            <a:spLocks noGrp="1"/>
          </p:cNvSpPr>
          <p:nvPr>
            <p:ph type="title"/>
          </p:nvPr>
        </p:nvSpPr>
        <p:spPr>
          <a:xfrm>
            <a:off x="1524000" y="1122362"/>
            <a:ext cx="9144000" cy="2387601"/>
          </a:xfrm>
          <a:prstGeom prst="rect">
            <a:avLst/>
          </a:prstGeom>
        </p:spPr>
        <p:txBody>
          <a:bodyPr anchor="b"/>
          <a:lstStyle>
            <a:lvl1pPr algn="ctr">
              <a:defRPr sz="6000"/>
            </a:lvl1pPr>
          </a:lstStyle>
          <a:p>
            <a:r>
              <a:t>Текст заголовка</a:t>
            </a:r>
          </a:p>
        </p:txBody>
      </p:sp>
      <p:sp>
        <p:nvSpPr>
          <p:cNvPr id="12" name="Уровень текста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і об’єкт">
    <p:spTree>
      <p:nvGrpSpPr>
        <p:cNvPr id="1" name=""/>
        <p:cNvGrpSpPr/>
        <p:nvPr/>
      </p:nvGrpSpPr>
      <p:grpSpPr>
        <a:xfrm>
          <a:off x="0" y="0"/>
          <a:ext cx="0" cy="0"/>
          <a:chOff x="0" y="0"/>
          <a:chExt cx="0" cy="0"/>
        </a:xfrm>
      </p:grpSpPr>
      <p:sp>
        <p:nvSpPr>
          <p:cNvPr id="20" name="Текст заголовка"/>
          <p:cNvSpPr txBox="1">
            <a:spLocks noGrp="1"/>
          </p:cNvSpPr>
          <p:nvPr>
            <p:ph type="title"/>
          </p:nvPr>
        </p:nvSpPr>
        <p:spPr>
          <a:prstGeom prst="rect">
            <a:avLst/>
          </a:prstGeom>
        </p:spPr>
        <p:txBody>
          <a:bodyPr/>
          <a:lstStyle/>
          <a:p>
            <a:r>
              <a:t>Текст заголовка</a:t>
            </a:r>
          </a:p>
        </p:txBody>
      </p:sp>
      <p:sp>
        <p:nvSpPr>
          <p:cNvPr id="21"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розділу">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831850" y="1709738"/>
            <a:ext cx="10515600" cy="2852737"/>
          </a:xfrm>
          <a:prstGeom prst="rect">
            <a:avLst/>
          </a:prstGeom>
        </p:spPr>
        <p:txBody>
          <a:bodyPr anchor="b"/>
          <a:lstStyle>
            <a:lvl1pPr>
              <a:defRPr sz="6000"/>
            </a:lvl1pPr>
          </a:lstStyle>
          <a:p>
            <a:r>
              <a:t>Текст заголовка</a:t>
            </a:r>
          </a:p>
        </p:txBody>
      </p:sp>
      <p:sp>
        <p:nvSpPr>
          <p:cNvPr id="30" name="Уровень текста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Два об’єкти">
    <p:spTree>
      <p:nvGrpSpPr>
        <p:cNvPr id="1" name=""/>
        <p:cNvGrpSpPr/>
        <p:nvPr/>
      </p:nvGrpSpPr>
      <p:grpSpPr>
        <a:xfrm>
          <a:off x="0" y="0"/>
          <a:ext cx="0" cy="0"/>
          <a:chOff x="0" y="0"/>
          <a:chExt cx="0" cy="0"/>
        </a:xfrm>
      </p:grpSpPr>
      <p:sp>
        <p:nvSpPr>
          <p:cNvPr id="38" name="Текст заголовка"/>
          <p:cNvSpPr txBox="1">
            <a:spLocks noGrp="1"/>
          </p:cNvSpPr>
          <p:nvPr>
            <p:ph type="title"/>
          </p:nvPr>
        </p:nvSpPr>
        <p:spPr>
          <a:prstGeom prst="rect">
            <a:avLst/>
          </a:prstGeom>
        </p:spPr>
        <p:txBody>
          <a:bodyPr/>
          <a:lstStyle/>
          <a:p>
            <a:r>
              <a:t>Текст заголовка</a:t>
            </a:r>
          </a:p>
        </p:txBody>
      </p:sp>
      <p:sp>
        <p:nvSpPr>
          <p:cNvPr id="39" name="Уровень текста 1…"/>
          <p:cNvSpPr txBox="1">
            <a:spLocks noGrp="1"/>
          </p:cNvSpPr>
          <p:nvPr>
            <p:ph type="body" sz="half" idx="1"/>
          </p:nvPr>
        </p:nvSpPr>
        <p:spPr>
          <a:xfrm>
            <a:off x="838200" y="1825625"/>
            <a:ext cx="5181600" cy="4351338"/>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Порівняння">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xfrm>
            <a:off x="839787" y="365125"/>
            <a:ext cx="10515601" cy="1325563"/>
          </a:xfrm>
          <a:prstGeom prst="rect">
            <a:avLst/>
          </a:prstGeom>
        </p:spPr>
        <p:txBody>
          <a:bodyPr/>
          <a:lstStyle/>
          <a:p>
            <a:r>
              <a:t>Текст заголовка</a:t>
            </a:r>
          </a:p>
        </p:txBody>
      </p:sp>
      <p:sp>
        <p:nvSpPr>
          <p:cNvPr id="48" name="Уровень текста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9" name="Місце для тексту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Лише заголовок">
    <p:spTree>
      <p:nvGrpSpPr>
        <p:cNvPr id="1" name=""/>
        <p:cNvGrpSpPr/>
        <p:nvPr/>
      </p:nvGrpSpPr>
      <p:grpSpPr>
        <a:xfrm>
          <a:off x="0" y="0"/>
          <a:ext cx="0" cy="0"/>
          <a:chOff x="0" y="0"/>
          <a:chExt cx="0" cy="0"/>
        </a:xfrm>
      </p:grpSpPr>
      <p:sp>
        <p:nvSpPr>
          <p:cNvPr id="57" name="Текст заголовка"/>
          <p:cNvSpPr txBox="1">
            <a:spLocks noGrp="1"/>
          </p:cNvSpPr>
          <p:nvPr>
            <p:ph type="title"/>
          </p:nvPr>
        </p:nvSpPr>
        <p:spPr>
          <a:prstGeom prst="rect">
            <a:avLst/>
          </a:prstGeom>
        </p:spPr>
        <p:txBody>
          <a:bodyPr/>
          <a:lstStyle/>
          <a:p>
            <a:r>
              <a:t>Текст заголовка</a:t>
            </a:r>
          </a:p>
        </p:txBody>
      </p:sp>
      <p:sp>
        <p:nvSpPr>
          <p:cNvPr id="5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стий слайд">
    <p:spTree>
      <p:nvGrpSpPr>
        <p:cNvPr id="1" name=""/>
        <p:cNvGrpSpPr/>
        <p:nvPr/>
      </p:nvGrpSpPr>
      <p:grpSpPr>
        <a:xfrm>
          <a:off x="0" y="0"/>
          <a:ext cx="0" cy="0"/>
          <a:chOff x="0" y="0"/>
          <a:chExt cx="0" cy="0"/>
        </a:xfrm>
      </p:grpSpPr>
      <p:sp>
        <p:nvSpPr>
          <p:cNvPr id="6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Вміст із підписом">
    <p:spTree>
      <p:nvGrpSpPr>
        <p:cNvPr id="1" name=""/>
        <p:cNvGrpSpPr/>
        <p:nvPr/>
      </p:nvGrpSpPr>
      <p:grpSpPr>
        <a:xfrm>
          <a:off x="0" y="0"/>
          <a:ext cx="0" cy="0"/>
          <a:chOff x="0" y="0"/>
          <a:chExt cx="0" cy="0"/>
        </a:xfrm>
      </p:grpSpPr>
      <p:sp>
        <p:nvSpPr>
          <p:cNvPr id="72" name="Текст заголовка"/>
          <p:cNvSpPr txBox="1">
            <a:spLocks noGrp="1"/>
          </p:cNvSpPr>
          <p:nvPr>
            <p:ph type="title"/>
          </p:nvPr>
        </p:nvSpPr>
        <p:spPr>
          <a:xfrm>
            <a:off x="839787" y="457200"/>
            <a:ext cx="3932239" cy="1600200"/>
          </a:xfrm>
          <a:prstGeom prst="rect">
            <a:avLst/>
          </a:prstGeom>
        </p:spPr>
        <p:txBody>
          <a:bodyPr anchor="b"/>
          <a:lstStyle>
            <a:lvl1pPr>
              <a:defRPr sz="3200"/>
            </a:lvl1pPr>
          </a:lstStyle>
          <a:p>
            <a:r>
              <a:t>Текст заголовка</a:t>
            </a:r>
          </a:p>
        </p:txBody>
      </p:sp>
      <p:sp>
        <p:nvSpPr>
          <p:cNvPr id="73" name="Уровень текста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4" name="Місце для тексту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Зображення з підписом">
    <p:spTree>
      <p:nvGrpSpPr>
        <p:cNvPr id="1" name=""/>
        <p:cNvGrpSpPr/>
        <p:nvPr/>
      </p:nvGrpSpPr>
      <p:grpSpPr>
        <a:xfrm>
          <a:off x="0" y="0"/>
          <a:ext cx="0" cy="0"/>
          <a:chOff x="0" y="0"/>
          <a:chExt cx="0" cy="0"/>
        </a:xfrm>
      </p:grpSpPr>
      <p:sp>
        <p:nvSpPr>
          <p:cNvPr id="82" name="Текст заголовка"/>
          <p:cNvSpPr txBox="1">
            <a:spLocks noGrp="1"/>
          </p:cNvSpPr>
          <p:nvPr>
            <p:ph type="title"/>
          </p:nvPr>
        </p:nvSpPr>
        <p:spPr>
          <a:xfrm>
            <a:off x="839787" y="457200"/>
            <a:ext cx="3932239" cy="1600200"/>
          </a:xfrm>
          <a:prstGeom prst="rect">
            <a:avLst/>
          </a:prstGeom>
        </p:spPr>
        <p:txBody>
          <a:bodyPr anchor="b"/>
          <a:lstStyle>
            <a:lvl1pPr>
              <a:defRPr sz="3200"/>
            </a:lvl1pPr>
          </a:lstStyle>
          <a:p>
            <a:r>
              <a:t>Текст заголовка</a:t>
            </a:r>
          </a:p>
        </p:txBody>
      </p:sp>
      <p:sp>
        <p:nvSpPr>
          <p:cNvPr id="83" name="Місце для зображення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Уровень текста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Текст заголовка</a:t>
            </a:r>
          </a:p>
        </p:txBody>
      </p:sp>
      <p:sp>
        <p:nvSpPr>
          <p:cNvPr id="3" name="Уровень текста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silchenko@ilf-ua.com"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5"/>
          <p:cNvSpPr txBox="1"/>
          <p:nvPr/>
        </p:nvSpPr>
        <p:spPr>
          <a:xfrm>
            <a:off x="656227" y="1877324"/>
            <a:ext cx="10879546"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000">
                <a:latin typeface="Roboto Bold"/>
                <a:ea typeface="Roboto Bold"/>
                <a:cs typeface="Roboto Bold"/>
                <a:sym typeface="Roboto Bold"/>
              </a:defRPr>
            </a:pPr>
            <a:r>
              <a:t>VIII МІЖНАРОДНИЙ СУДОВО-ПРАВОВИЙ ФОРУМ / 2020</a:t>
            </a:r>
          </a:p>
          <a:p>
            <a:pPr>
              <a:defRPr sz="1500">
                <a:latin typeface="Roboto Bold"/>
                <a:ea typeface="Roboto Bold"/>
                <a:cs typeface="Roboto Bold"/>
                <a:sym typeface="Roboto Bold"/>
              </a:defRPr>
            </a:pPr>
            <a:endParaRPr/>
          </a:p>
          <a:p>
            <a:pPr defTabSz="457200">
              <a:defRPr>
                <a:latin typeface="Roboto"/>
                <a:ea typeface="Roboto"/>
                <a:cs typeface="Roboto"/>
                <a:sym typeface="Roboto"/>
              </a:defRPr>
            </a:pPr>
            <a:r>
              <a:t>АДМІНІСТРАТИВНІ СПОРИ ЩОДО ПУБЛІЧНОЇ СЛУЖБИ: БАЗОВІ ПІДХОДИ І НОВІ КАТЕГОРІЇ</a:t>
            </a:r>
          </a:p>
        </p:txBody>
      </p:sp>
      <p:pic>
        <p:nvPicPr>
          <p:cNvPr id="95" name="Picture 3" descr="Picture 3"/>
          <p:cNvPicPr>
            <a:picLocks noChangeAspect="1"/>
          </p:cNvPicPr>
          <p:nvPr/>
        </p:nvPicPr>
        <p:blipFill>
          <a:blip r:embed="rId2">
            <a:extLst/>
          </a:blip>
          <a:stretch>
            <a:fillRect/>
          </a:stretch>
        </p:blipFill>
        <p:spPr>
          <a:xfrm>
            <a:off x="477734" y="357610"/>
            <a:ext cx="653122" cy="653121"/>
          </a:xfrm>
          <a:prstGeom prst="rect">
            <a:avLst/>
          </a:prstGeom>
          <a:ln w="12700">
            <a:miter lim="400000"/>
          </a:ln>
        </p:spPr>
      </p:pic>
      <p:sp>
        <p:nvSpPr>
          <p:cNvPr id="96" name="TextBox 7"/>
          <p:cNvSpPr txBox="1"/>
          <p:nvPr/>
        </p:nvSpPr>
        <p:spPr>
          <a:xfrm>
            <a:off x="8212991" y="3428135"/>
            <a:ext cx="2942392"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a:defRPr sz="1600">
                <a:latin typeface="Roboto Medium"/>
                <a:ea typeface="Roboto Medium"/>
                <a:cs typeface="Roboto Medium"/>
                <a:sym typeface="Roboto Medium"/>
              </a:defRPr>
            </a:pPr>
            <a:r>
              <a:t>Cергій Сільченко</a:t>
            </a:r>
          </a:p>
          <a:p>
            <a:pPr algn="r">
              <a:defRPr sz="1600">
                <a:latin typeface="Roboto Medium"/>
                <a:ea typeface="Roboto Medium"/>
                <a:cs typeface="Roboto Medium"/>
                <a:sym typeface="Roboto Medium"/>
              </a:defRPr>
            </a:pPr>
            <a:r>
              <a:t>партнер ILF</a:t>
            </a:r>
          </a:p>
        </p:txBody>
      </p:sp>
      <p:sp>
        <p:nvSpPr>
          <p:cNvPr id="97" name="Прямокутник 16"/>
          <p:cNvSpPr/>
          <p:nvPr/>
        </p:nvSpPr>
        <p:spPr>
          <a:xfrm>
            <a:off x="482721" y="1914612"/>
            <a:ext cx="75954" cy="1039090"/>
          </a:xfrm>
          <a:prstGeom prst="rect">
            <a:avLst/>
          </a:prstGeom>
          <a:solidFill>
            <a:srgbClr val="44D62C"/>
          </a:solidFill>
          <a:ln w="12700">
            <a:miter lim="400000"/>
          </a:ln>
        </p:spPr>
        <p:txBody>
          <a:bodyPr lIns="45719" rIns="45719" anchor="ctr"/>
          <a:lstStyle/>
          <a:p>
            <a:pPr algn="ctr">
              <a:defRPr>
                <a:solidFill>
                  <a:srgbClr val="FFFFFF"/>
                </a:solidFill>
              </a:defRPr>
            </a:pPr>
            <a:endParaRPr/>
          </a:p>
        </p:txBody>
      </p:sp>
      <p:pic>
        <p:nvPicPr>
          <p:cNvPr id="98" name="JuP.jpg" descr="JuP.jpg"/>
          <p:cNvPicPr>
            <a:picLocks noChangeAspect="1"/>
          </p:cNvPicPr>
          <p:nvPr/>
        </p:nvPicPr>
        <p:blipFill>
          <a:blip r:embed="rId3">
            <a:extLst/>
          </a:blip>
          <a:stretch>
            <a:fillRect/>
          </a:stretch>
        </p:blipFill>
        <p:spPr>
          <a:xfrm>
            <a:off x="1433330" y="100256"/>
            <a:ext cx="2772260" cy="1108905"/>
          </a:xfrm>
          <a:prstGeom prst="rect">
            <a:avLst/>
          </a:prstGeom>
          <a:ln w="12700">
            <a:miter lim="400000"/>
          </a:ln>
        </p:spPr>
      </p:pic>
      <p:pic>
        <p:nvPicPr>
          <p:cNvPr id="99" name="Рисунок 8" descr="Рисунок 8"/>
          <p:cNvPicPr>
            <a:picLocks noChangeAspect="1"/>
          </p:cNvPicPr>
          <p:nvPr/>
        </p:nvPicPr>
        <p:blipFill>
          <a:blip r:embed="rId4">
            <a:extLst/>
          </a:blip>
          <a:srcRect l="124" t="50158" b="28374"/>
          <a:stretch>
            <a:fillRect/>
          </a:stretch>
        </p:blipFill>
        <p:spPr>
          <a:xfrm>
            <a:off x="-15241" y="4450080"/>
            <a:ext cx="12230477" cy="17526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2" descr="Picture 2"/>
          <p:cNvPicPr>
            <a:picLocks noChangeAspect="1"/>
          </p:cNvPicPr>
          <p:nvPr/>
        </p:nvPicPr>
        <p:blipFill>
          <a:blip r:embed="rId2">
            <a:extLst/>
          </a:blip>
          <a:stretch>
            <a:fillRect/>
          </a:stretch>
        </p:blipFill>
        <p:spPr>
          <a:xfrm>
            <a:off x="295367" y="6391926"/>
            <a:ext cx="243579" cy="243579"/>
          </a:xfrm>
          <a:prstGeom prst="rect">
            <a:avLst/>
          </a:prstGeom>
          <a:ln w="12700">
            <a:miter lim="400000"/>
          </a:ln>
        </p:spPr>
      </p:pic>
      <p:sp>
        <p:nvSpPr>
          <p:cNvPr id="161" name="Прямоугольник 2"/>
          <p:cNvSpPr txBox="1"/>
          <p:nvPr/>
        </p:nvSpPr>
        <p:spPr>
          <a:xfrm>
            <a:off x="515172" y="402981"/>
            <a:ext cx="11343809"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latin typeface="Roboto Bold"/>
                <a:ea typeface="Roboto Bold"/>
                <a:cs typeface="Roboto Bold"/>
                <a:sym typeface="Roboto Bold"/>
              </a:defRPr>
            </a:lvl1pPr>
          </a:lstStyle>
          <a:p>
            <a:r>
              <a:rPr dirty="0"/>
              <a:t>МЕЖІ ТА МОЖЛИВІСТЬ ЗАСТОСУВАННЯ </a:t>
            </a:r>
            <a:r>
              <a:rPr dirty="0" smtClean="0"/>
              <a:t>ЗАГАЛЬНОГО</a:t>
            </a:r>
          </a:p>
          <a:p>
            <a:r>
              <a:rPr dirty="0" smtClean="0"/>
              <a:t> </a:t>
            </a:r>
            <a:r>
              <a:rPr dirty="0"/>
              <a:t>ЗАКОНОДАВСТВА (</a:t>
            </a:r>
            <a:r>
              <a:rPr dirty="0" err="1"/>
              <a:t>КЗпП</a:t>
            </a:r>
            <a:r>
              <a:rPr dirty="0"/>
              <a:t> </a:t>
            </a:r>
            <a:r>
              <a:rPr dirty="0" err="1"/>
              <a:t>України</a:t>
            </a:r>
            <a:r>
              <a:rPr dirty="0"/>
              <a:t>)</a:t>
            </a:r>
          </a:p>
        </p:txBody>
      </p:sp>
      <p:sp>
        <p:nvSpPr>
          <p:cNvPr id="162" name="Прямокутник 24"/>
          <p:cNvSpPr txBox="1"/>
          <p:nvPr/>
        </p:nvSpPr>
        <p:spPr>
          <a:xfrm>
            <a:off x="282718" y="1606718"/>
            <a:ext cx="11508405" cy="479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spcBef>
                <a:spcPts val="600"/>
              </a:spcBef>
              <a:defRPr>
                <a:latin typeface="Roboto"/>
                <a:ea typeface="Roboto"/>
                <a:cs typeface="Roboto"/>
                <a:sym typeface="Roboto"/>
              </a:defRPr>
            </a:pPr>
            <a:r>
              <a:t>Застосовується у тих випадках, коли спеціальним законом не врегульовані спірні правовідносини або коли про це йдеться у спеціальному законі (див. постанова ВС України від 17.02.2015 у справі № 21-8а15)</a:t>
            </a:r>
          </a:p>
          <a:p>
            <a:pPr defTabSz="457200">
              <a:spcBef>
                <a:spcPts val="600"/>
              </a:spcBef>
              <a:defRPr u="sng">
                <a:uFill>
                  <a:solidFill>
                    <a:srgbClr val="000000"/>
                  </a:solidFill>
                </a:uFill>
                <a:latin typeface="Roboto"/>
                <a:ea typeface="Roboto"/>
                <a:cs typeface="Roboto"/>
                <a:sym typeface="Roboto"/>
              </a:defRPr>
            </a:pPr>
            <a:r>
              <a:t>Постанова КАС ВС від 15.04.2020 у справі № 815/6442/16</a:t>
            </a:r>
            <a:r>
              <a:rPr u="none"/>
              <a:t>. Оскільки нормами Закону України «Про Національну поліцію» не врегульовані питання процедури поновлення на посаді поліцейських, звільнення яких визнано судом незаконним, до спірних правовідносин підлягають застосуванню положення Кодексу законів про працю.</a:t>
            </a:r>
          </a:p>
          <a:p>
            <a:pPr defTabSz="457200">
              <a:spcBef>
                <a:spcPts val="600"/>
              </a:spcBef>
              <a:defRPr u="sng">
                <a:uFill>
                  <a:solidFill>
                    <a:srgbClr val="000000"/>
                  </a:solidFill>
                </a:uFill>
                <a:latin typeface="Roboto"/>
                <a:ea typeface="Roboto"/>
                <a:cs typeface="Roboto"/>
                <a:sym typeface="Roboto"/>
              </a:defRPr>
            </a:pPr>
            <a:r>
              <a:t>Постанова КАС ВС від 18.07.2018 у справі № 821/761/17. </a:t>
            </a:r>
            <a:r>
              <a:rPr u="none"/>
              <a:t>Призначення особи на посаду прокурора і звільнення прокурора із займаної посади може відбуватися виключно з підстав та у порядку, передбаченому Законом № 1697-VII проте зважаючи на відсутність врегулювання вказаним Законом питання звільнення прокурорів за власним бажанням, суд першої інстанції застосував норми КЗпП України. Таке застосування норм, матеріального права Верховний Суд вважає правильним.</a:t>
            </a:r>
          </a:p>
          <a:p>
            <a:pPr defTabSz="457200">
              <a:spcBef>
                <a:spcPts val="600"/>
              </a:spcBef>
              <a:defRPr u="sng">
                <a:uFill>
                  <a:solidFill>
                    <a:srgbClr val="000000"/>
                  </a:solidFill>
                </a:uFill>
                <a:latin typeface="Roboto"/>
                <a:ea typeface="Roboto"/>
                <a:cs typeface="Roboto"/>
                <a:sym typeface="Roboto"/>
              </a:defRPr>
            </a:pPr>
            <a:r>
              <a:t>Постанова КАС ВС від 09.07.2020 у справі № 821/2093/16. </a:t>
            </a:r>
            <a:r>
              <a:rPr u="none"/>
              <a:t>Що ж стосується позовної вимоги про стягнення середнього заробітку за час затримки розрахунку при звільненні, то суди попередніх інстанцій правильно зазначили, що питання відповідальності за затримку розрахунку при звільненні з органів внутрішніх справ не врегульовані положеннями спеціального законодавства. </a:t>
            </a:r>
          </a:p>
        </p:txBody>
      </p:sp>
      <p:sp>
        <p:nvSpPr>
          <p:cNvPr id="163" name="Прямоугольник 26"/>
          <p:cNvSpPr/>
          <p:nvPr/>
        </p:nvSpPr>
        <p:spPr>
          <a:xfrm>
            <a:off x="0" y="376118"/>
            <a:ext cx="11946306" cy="1110368"/>
          </a:xfrm>
          <a:prstGeom prst="rect">
            <a:avLst/>
          </a:prstGeom>
          <a:ln w="28575">
            <a:solidFill>
              <a:srgbClr val="44D62C"/>
            </a:solidFill>
            <a:miter/>
          </a:ln>
        </p:spPr>
        <p:txBody>
          <a:bodyPr lIns="45719" rIns="45719" anchor="ctr"/>
          <a:lstStyle/>
          <a:p>
            <a:pPr algn="ctr">
              <a:defRPr>
                <a:solidFill>
                  <a:srgbClr val="FFFFFF"/>
                </a:solidFill>
              </a:defRPr>
            </a:pPr>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Прямоугольник 1"/>
          <p:cNvSpPr/>
          <p:nvPr/>
        </p:nvSpPr>
        <p:spPr>
          <a:xfrm>
            <a:off x="6059488" y="483651"/>
            <a:ext cx="6132514" cy="6151854"/>
          </a:xfrm>
          <a:prstGeom prst="rect">
            <a:avLst/>
          </a:prstGeom>
          <a:solidFill>
            <a:srgbClr val="44D62C">
              <a:alpha val="15000"/>
            </a:srgbClr>
          </a:solidFill>
          <a:ln w="12700">
            <a:miter lim="400000"/>
          </a:ln>
        </p:spPr>
        <p:txBody>
          <a:bodyPr lIns="45719" rIns="45719" anchor="ctr"/>
          <a:lstStyle/>
          <a:p>
            <a:pPr algn="ctr">
              <a:defRPr>
                <a:solidFill>
                  <a:srgbClr val="FFFFFF"/>
                </a:solidFill>
              </a:defRPr>
            </a:pPr>
            <a:endParaRPr/>
          </a:p>
        </p:txBody>
      </p:sp>
      <p:pic>
        <p:nvPicPr>
          <p:cNvPr id="166" name="Рисунок 2" descr="Рисунок 2"/>
          <p:cNvPicPr>
            <a:picLocks noChangeAspect="1"/>
          </p:cNvPicPr>
          <p:nvPr/>
        </p:nvPicPr>
        <p:blipFill>
          <a:blip r:embed="rId2">
            <a:extLst/>
          </a:blip>
          <a:srcRect b="2089"/>
          <a:stretch>
            <a:fillRect/>
          </a:stretch>
        </p:blipFill>
        <p:spPr>
          <a:xfrm>
            <a:off x="5546345" y="130577"/>
            <a:ext cx="6858001" cy="6714723"/>
          </a:xfrm>
          <a:prstGeom prst="rect">
            <a:avLst/>
          </a:prstGeom>
          <a:ln w="12700">
            <a:miter lim="400000"/>
          </a:ln>
        </p:spPr>
      </p:pic>
      <p:sp>
        <p:nvSpPr>
          <p:cNvPr id="167" name="Заголовок 1"/>
          <p:cNvSpPr txBox="1"/>
          <p:nvPr/>
        </p:nvSpPr>
        <p:spPr>
          <a:xfrm>
            <a:off x="639766" y="2437167"/>
            <a:ext cx="4517074" cy="963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3600">
                <a:latin typeface="Roboto Bold"/>
                <a:ea typeface="Roboto Bold"/>
                <a:cs typeface="Roboto Bold"/>
                <a:sym typeface="Roboto Bold"/>
              </a:defRPr>
            </a:lvl1pPr>
          </a:lstStyle>
          <a:p>
            <a:r>
              <a:t>Сергій Сільченко</a:t>
            </a:r>
          </a:p>
        </p:txBody>
      </p:sp>
      <p:sp>
        <p:nvSpPr>
          <p:cNvPr id="168" name="Прямоугольник 8"/>
          <p:cNvSpPr txBox="1"/>
          <p:nvPr/>
        </p:nvSpPr>
        <p:spPr>
          <a:xfrm>
            <a:off x="889552" y="4516392"/>
            <a:ext cx="4398729" cy="802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300" u="sng">
                <a:solidFill>
                  <a:srgbClr val="101820"/>
                </a:solidFill>
                <a:latin typeface="Roboto"/>
                <a:ea typeface="Roboto"/>
                <a:cs typeface="Roboto"/>
                <a:sym typeface="Roboto"/>
              </a:defRPr>
            </a:pPr>
            <a:r>
              <a:rPr>
                <a:solidFill>
                  <a:srgbClr val="0563C1"/>
                </a:solidFill>
                <a:uFill>
                  <a:solidFill>
                    <a:srgbClr val="0563C1"/>
                  </a:solidFill>
                </a:uFill>
                <a:hlinkClick r:id="rId3"/>
              </a:rPr>
              <a:t>silchenko@ilf-ua.com</a:t>
            </a:r>
          </a:p>
          <a:p>
            <a:pPr>
              <a:defRPr sz="2300">
                <a:latin typeface="Roboto"/>
                <a:ea typeface="Roboto"/>
                <a:cs typeface="Roboto"/>
                <a:sym typeface="Roboto"/>
              </a:defRPr>
            </a:pPr>
            <a:r>
              <a:t>+38 050 300 83 87</a:t>
            </a:r>
          </a:p>
        </p:txBody>
      </p:sp>
      <p:sp>
        <p:nvSpPr>
          <p:cNvPr id="169" name="Прямоугольник 9"/>
          <p:cNvSpPr txBox="1"/>
          <p:nvPr/>
        </p:nvSpPr>
        <p:spPr>
          <a:xfrm>
            <a:off x="639766" y="3219963"/>
            <a:ext cx="4682727"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latin typeface="Roboto Medium"/>
                <a:ea typeface="Roboto Medium"/>
                <a:cs typeface="Roboto Medium"/>
                <a:sym typeface="Roboto Medium"/>
              </a:defRPr>
            </a:pPr>
            <a:r>
              <a:t>Адвокат, партнер юридичної компанії ILF, </a:t>
            </a:r>
          </a:p>
          <a:p>
            <a:pPr>
              <a:defRPr>
                <a:latin typeface="Roboto Medium"/>
                <a:ea typeface="Roboto Medium"/>
                <a:cs typeface="Roboto Medium"/>
                <a:sym typeface="Roboto Medium"/>
              </a:defRPr>
            </a:pPr>
            <a:r>
              <a:t>керівник практики бізнес-консалтингу</a:t>
            </a:r>
          </a:p>
        </p:txBody>
      </p:sp>
      <p:pic>
        <p:nvPicPr>
          <p:cNvPr id="170" name="Picture 5" descr="Picture 5"/>
          <p:cNvPicPr>
            <a:picLocks noChangeAspect="1"/>
          </p:cNvPicPr>
          <p:nvPr/>
        </p:nvPicPr>
        <p:blipFill>
          <a:blip r:embed="rId4">
            <a:extLst/>
          </a:blip>
          <a:stretch>
            <a:fillRect/>
          </a:stretch>
        </p:blipFill>
        <p:spPr>
          <a:xfrm>
            <a:off x="597219" y="4638795"/>
            <a:ext cx="243811" cy="243811"/>
          </a:xfrm>
          <a:prstGeom prst="rect">
            <a:avLst/>
          </a:prstGeom>
          <a:ln w="12700">
            <a:miter lim="400000"/>
          </a:ln>
        </p:spPr>
      </p:pic>
      <p:pic>
        <p:nvPicPr>
          <p:cNvPr id="171" name="Picture 7" descr="Picture 7"/>
          <p:cNvPicPr>
            <a:picLocks noChangeAspect="1"/>
          </p:cNvPicPr>
          <p:nvPr/>
        </p:nvPicPr>
        <p:blipFill>
          <a:blip r:embed="rId5">
            <a:extLst/>
          </a:blip>
          <a:stretch>
            <a:fillRect/>
          </a:stretch>
        </p:blipFill>
        <p:spPr>
          <a:xfrm>
            <a:off x="597219" y="4959163"/>
            <a:ext cx="243811" cy="243811"/>
          </a:xfrm>
          <a:prstGeom prst="rect">
            <a:avLst/>
          </a:prstGeom>
          <a:ln w="12700">
            <a:miter lim="400000"/>
          </a:ln>
        </p:spPr>
      </p:pic>
      <p:pic>
        <p:nvPicPr>
          <p:cNvPr id="172" name="Picture 2" descr="Picture 2"/>
          <p:cNvPicPr>
            <a:picLocks noChangeAspect="1"/>
          </p:cNvPicPr>
          <p:nvPr/>
        </p:nvPicPr>
        <p:blipFill>
          <a:blip r:embed="rId6">
            <a:extLst/>
          </a:blip>
          <a:stretch>
            <a:fillRect/>
          </a:stretch>
        </p:blipFill>
        <p:spPr>
          <a:xfrm>
            <a:off x="295367" y="6391926"/>
            <a:ext cx="243579" cy="243579"/>
          </a:xfrm>
          <a:prstGeom prst="rect">
            <a:avLst/>
          </a:prstGeom>
          <a:ln w="12700">
            <a:miter lim="400000"/>
          </a:ln>
        </p:spPr>
      </p:pic>
      <p:sp>
        <p:nvSpPr>
          <p:cNvPr id="173" name="Прямоугольник 2"/>
          <p:cNvSpPr txBox="1"/>
          <p:nvPr/>
        </p:nvSpPr>
        <p:spPr>
          <a:xfrm>
            <a:off x="584666" y="1391912"/>
            <a:ext cx="3355737"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latin typeface="Roboto Bold"/>
                <a:ea typeface="Roboto Bold"/>
                <a:cs typeface="Roboto Bold"/>
                <a:sym typeface="Roboto Bold"/>
              </a:defRPr>
            </a:lvl1pPr>
          </a:lstStyle>
          <a:p>
            <a:r>
              <a:t>Дякую за увагу!</a:t>
            </a:r>
          </a:p>
        </p:txBody>
      </p:sp>
      <p:sp>
        <p:nvSpPr>
          <p:cNvPr id="174" name="Straight Connector 5"/>
          <p:cNvSpPr/>
          <p:nvPr/>
        </p:nvSpPr>
        <p:spPr>
          <a:xfrm flipH="1">
            <a:off x="564145" y="2713476"/>
            <a:ext cx="1" cy="1097514"/>
          </a:xfrm>
          <a:prstGeom prst="line">
            <a:avLst/>
          </a:prstGeom>
          <a:ln w="57150">
            <a:solidFill>
              <a:srgbClr val="44D62C"/>
            </a:solidFill>
            <a:miter/>
          </a:ln>
        </p:spPr>
        <p:txBody>
          <a:bodyPr lIns="45719" rIns="45719"/>
          <a:lstStyle/>
          <a:p>
            <a:endParaRPr/>
          </a:p>
        </p:txBody>
      </p:sp>
      <p:sp>
        <p:nvSpPr>
          <p:cNvPr id="175" name="Прямокутник 28"/>
          <p:cNvSpPr/>
          <p:nvPr/>
        </p:nvSpPr>
        <p:spPr>
          <a:xfrm>
            <a:off x="0" y="4388887"/>
            <a:ext cx="5482424" cy="1084814"/>
          </a:xfrm>
          <a:prstGeom prst="rect">
            <a:avLst/>
          </a:prstGeom>
          <a:ln w="12700">
            <a:solidFill>
              <a:srgbClr val="44D62C"/>
            </a:solidFill>
            <a:miter/>
          </a:ln>
        </p:spPr>
        <p:txBody>
          <a:bodyPr lIns="45719" rIns="45719" anchor="ctr"/>
          <a:lstStyle/>
          <a:p>
            <a:pPr algn="ctr">
              <a:defRPr>
                <a:solidFill>
                  <a:srgbClr val="FFFFFF"/>
                </a:solidFill>
              </a:defRPr>
            </a:pPr>
            <a:endParaRPr/>
          </a:p>
        </p:txBody>
      </p:sp>
      <p:sp>
        <p:nvSpPr>
          <p:cNvPr id="176" name="Пряма сполучна лінія 4"/>
          <p:cNvSpPr/>
          <p:nvPr/>
        </p:nvSpPr>
        <p:spPr>
          <a:xfrm>
            <a:off x="-1" y="1964961"/>
            <a:ext cx="3815807" cy="11728"/>
          </a:xfrm>
          <a:prstGeom prst="line">
            <a:avLst/>
          </a:prstGeom>
          <a:ln w="28575">
            <a:solidFill>
              <a:srgbClr val="44D62C"/>
            </a:solidFill>
            <a:miter/>
          </a:ln>
        </p:spPr>
        <p:txBody>
          <a:bodyPr lIns="45719" rIns="45719"/>
          <a:lstStyle/>
          <a:p>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2" descr="Picture 2"/>
          <p:cNvPicPr>
            <a:picLocks noChangeAspect="1"/>
          </p:cNvPicPr>
          <p:nvPr/>
        </p:nvPicPr>
        <p:blipFill>
          <a:blip r:embed="rId2">
            <a:extLst/>
          </a:blip>
          <a:srcRect l="31760" r="16917"/>
          <a:stretch>
            <a:fillRect/>
          </a:stretch>
        </p:blipFill>
        <p:spPr>
          <a:xfrm>
            <a:off x="9860280" y="0"/>
            <a:ext cx="2346961" cy="6859403"/>
          </a:xfrm>
          <a:prstGeom prst="rect">
            <a:avLst/>
          </a:prstGeom>
          <a:ln w="12700">
            <a:miter lim="400000"/>
          </a:ln>
        </p:spPr>
      </p:pic>
      <p:pic>
        <p:nvPicPr>
          <p:cNvPr id="102" name="Picture 2" descr="Picture 2"/>
          <p:cNvPicPr>
            <a:picLocks noChangeAspect="1"/>
          </p:cNvPicPr>
          <p:nvPr/>
        </p:nvPicPr>
        <p:blipFill>
          <a:blip r:embed="rId3">
            <a:extLst/>
          </a:blip>
          <a:stretch>
            <a:fillRect/>
          </a:stretch>
        </p:blipFill>
        <p:spPr>
          <a:xfrm>
            <a:off x="295367" y="6391926"/>
            <a:ext cx="243579" cy="243579"/>
          </a:xfrm>
          <a:prstGeom prst="rect">
            <a:avLst/>
          </a:prstGeom>
          <a:ln w="12700">
            <a:miter lim="400000"/>
          </a:ln>
        </p:spPr>
      </p:pic>
      <p:sp>
        <p:nvSpPr>
          <p:cNvPr id="103" name="Прямоугольник 2"/>
          <p:cNvSpPr txBox="1"/>
          <p:nvPr/>
        </p:nvSpPr>
        <p:spPr>
          <a:xfrm>
            <a:off x="515172" y="402981"/>
            <a:ext cx="7997588"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latin typeface="Roboto Bold"/>
                <a:ea typeface="Roboto Bold"/>
                <a:cs typeface="Roboto Bold"/>
                <a:sym typeface="Roboto Bold"/>
              </a:defRPr>
            </a:lvl1pPr>
          </a:lstStyle>
          <a:p>
            <a:r>
              <a:t>БАЗОВІ ПІДХОДИ ВИРІШЕННЯ СПОРІВ</a:t>
            </a:r>
          </a:p>
        </p:txBody>
      </p:sp>
      <p:sp>
        <p:nvSpPr>
          <p:cNvPr id="104" name="Прямокутник 24"/>
          <p:cNvSpPr txBox="1"/>
          <p:nvPr/>
        </p:nvSpPr>
        <p:spPr>
          <a:xfrm>
            <a:off x="282718" y="1644818"/>
            <a:ext cx="9329913" cy="184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spcBef>
                <a:spcPts val="600"/>
              </a:spcBef>
              <a:defRPr b="1">
                <a:latin typeface="Roboto"/>
                <a:ea typeface="Roboto"/>
                <a:cs typeface="Roboto"/>
                <a:sym typeface="Roboto"/>
              </a:defRPr>
            </a:pPr>
            <a:r>
              <a:rPr b="0" u="sng"/>
              <a:t>Юрисдикція адміністративних судів поширюється</a:t>
            </a:r>
            <a:r>
              <a:rPr b="0"/>
              <a:t> не на будь-які трудові спори, а лише ті, які пов'язані з прийняттям громадян на публічну службу, її проходженням, звільненням з неї.</a:t>
            </a:r>
          </a:p>
          <a:p>
            <a:pPr defTabSz="457200">
              <a:spcBef>
                <a:spcPts val="600"/>
              </a:spcBef>
              <a:defRPr>
                <a:latin typeface="Roboto"/>
                <a:ea typeface="Roboto"/>
                <a:cs typeface="Roboto"/>
                <a:sym typeface="Roboto"/>
              </a:defRPr>
            </a:pPr>
            <a:r>
              <a:t>При наданні спору статусу публічно-правового з приводу прийняття громадян на публічну службу, проходження, звільнення з публічної служби, необхідно встановити наявність таких підстав: </a:t>
            </a:r>
          </a:p>
        </p:txBody>
      </p:sp>
      <p:sp>
        <p:nvSpPr>
          <p:cNvPr id="105" name="Прямоугольник 26"/>
          <p:cNvSpPr/>
          <p:nvPr/>
        </p:nvSpPr>
        <p:spPr>
          <a:xfrm>
            <a:off x="0" y="376118"/>
            <a:ext cx="8588634" cy="607727"/>
          </a:xfrm>
          <a:prstGeom prst="rect">
            <a:avLst/>
          </a:prstGeom>
          <a:ln w="28575">
            <a:solidFill>
              <a:srgbClr val="44D62C"/>
            </a:solidFill>
            <a:miter/>
          </a:ln>
        </p:spPr>
        <p:txBody>
          <a:bodyPr lIns="45719" rIns="45719" anchor="ctr"/>
          <a:lstStyle/>
          <a:p>
            <a:pPr algn="ctr">
              <a:defRPr>
                <a:solidFill>
                  <a:srgbClr val="FFFFFF"/>
                </a:solidFill>
              </a:defRPr>
            </a:pPr>
            <a:endParaRPr/>
          </a:p>
        </p:txBody>
      </p:sp>
      <p:sp>
        <p:nvSpPr>
          <p:cNvPr id="106" name="Прямокутник 35"/>
          <p:cNvSpPr txBox="1"/>
          <p:nvPr/>
        </p:nvSpPr>
        <p:spPr>
          <a:xfrm>
            <a:off x="689258" y="3688927"/>
            <a:ext cx="104089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Roboto"/>
                <a:ea typeface="Roboto"/>
                <a:cs typeface="Roboto"/>
                <a:sym typeface="Roboto"/>
              </a:defRPr>
            </a:lvl1pPr>
          </a:lstStyle>
          <a:p>
            <a:r>
              <a:t>Чи проходила особа конкурс на заняття вакантної посади</a:t>
            </a:r>
          </a:p>
        </p:txBody>
      </p:sp>
      <p:sp>
        <p:nvSpPr>
          <p:cNvPr id="107" name="TextBox 36"/>
          <p:cNvSpPr txBox="1"/>
          <p:nvPr/>
        </p:nvSpPr>
        <p:spPr>
          <a:xfrm>
            <a:off x="295366" y="3658151"/>
            <a:ext cx="259530" cy="421641"/>
          </a:xfrm>
          <a:prstGeom prst="rect">
            <a:avLst/>
          </a:prstGeom>
          <a:solidFill>
            <a:srgbClr val="307A8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a:solidFill>
                  <a:srgbClr val="FFFFFF"/>
                </a:solidFill>
                <a:latin typeface="Roboto Black"/>
                <a:ea typeface="Roboto Black"/>
                <a:cs typeface="Roboto Black"/>
                <a:sym typeface="Roboto Black"/>
              </a:defRPr>
            </a:lvl1pPr>
          </a:lstStyle>
          <a:p>
            <a:r>
              <a:t>1</a:t>
            </a:r>
          </a:p>
        </p:txBody>
      </p:sp>
      <p:sp>
        <p:nvSpPr>
          <p:cNvPr id="108" name="Прямокутник 37"/>
          <p:cNvSpPr txBox="1"/>
          <p:nvPr/>
        </p:nvSpPr>
        <p:spPr>
          <a:xfrm>
            <a:off x="689258" y="4244180"/>
            <a:ext cx="104089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Roboto"/>
                <a:ea typeface="Roboto"/>
                <a:cs typeface="Roboto"/>
                <a:sym typeface="Roboto"/>
              </a:defRPr>
            </a:lvl1pPr>
          </a:lstStyle>
          <a:p>
            <a:r>
              <a:t>Чи складала така особа присягу посадової особи</a:t>
            </a:r>
          </a:p>
        </p:txBody>
      </p:sp>
      <p:sp>
        <p:nvSpPr>
          <p:cNvPr id="109" name="TextBox 38"/>
          <p:cNvSpPr txBox="1"/>
          <p:nvPr/>
        </p:nvSpPr>
        <p:spPr>
          <a:xfrm>
            <a:off x="295366" y="4213404"/>
            <a:ext cx="259530" cy="421641"/>
          </a:xfrm>
          <a:prstGeom prst="rect">
            <a:avLst/>
          </a:prstGeom>
          <a:solidFill>
            <a:srgbClr val="307A8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a:solidFill>
                  <a:srgbClr val="FFFFFF"/>
                </a:solidFill>
                <a:latin typeface="Roboto Black"/>
                <a:ea typeface="Roboto Black"/>
                <a:cs typeface="Roboto Black"/>
                <a:sym typeface="Roboto Black"/>
              </a:defRPr>
            </a:lvl1pPr>
          </a:lstStyle>
          <a:p>
            <a:r>
              <a:t>2</a:t>
            </a:r>
          </a:p>
        </p:txBody>
      </p:sp>
      <p:sp>
        <p:nvSpPr>
          <p:cNvPr id="110" name="Прямокутник 39"/>
          <p:cNvSpPr txBox="1"/>
          <p:nvPr/>
        </p:nvSpPr>
        <p:spPr>
          <a:xfrm>
            <a:off x="689258" y="4794055"/>
            <a:ext cx="104089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Roboto"/>
                <a:ea typeface="Roboto"/>
                <a:cs typeface="Roboto"/>
                <a:sym typeface="Roboto"/>
              </a:defRPr>
            </a:lvl1pPr>
          </a:lstStyle>
          <a:p>
            <a:r>
              <a:t>Чи присвоювався їй ранг у межах відповідної категорії посад</a:t>
            </a:r>
          </a:p>
        </p:txBody>
      </p:sp>
      <p:sp>
        <p:nvSpPr>
          <p:cNvPr id="111" name="TextBox 40"/>
          <p:cNvSpPr txBox="1"/>
          <p:nvPr/>
        </p:nvSpPr>
        <p:spPr>
          <a:xfrm>
            <a:off x="295366" y="4763279"/>
            <a:ext cx="259530" cy="421641"/>
          </a:xfrm>
          <a:prstGeom prst="rect">
            <a:avLst/>
          </a:prstGeom>
          <a:solidFill>
            <a:srgbClr val="307A8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a:solidFill>
                  <a:srgbClr val="FFFFFF"/>
                </a:solidFill>
                <a:latin typeface="Roboto Black"/>
                <a:ea typeface="Roboto Black"/>
                <a:cs typeface="Roboto Black"/>
                <a:sym typeface="Roboto Black"/>
              </a:defRPr>
            </a:lvl1pPr>
          </a:lstStyle>
          <a:p>
            <a:r>
              <a:t>3</a:t>
            </a:r>
          </a:p>
        </p:txBody>
      </p:sp>
      <p:sp>
        <p:nvSpPr>
          <p:cNvPr id="112" name="Прямокутник 41"/>
          <p:cNvSpPr txBox="1"/>
          <p:nvPr/>
        </p:nvSpPr>
        <p:spPr>
          <a:xfrm>
            <a:off x="689259" y="5333046"/>
            <a:ext cx="892337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u="sng">
                <a:latin typeface="Roboto"/>
                <a:ea typeface="Roboto"/>
                <a:cs typeface="Roboto"/>
                <a:sym typeface="Roboto"/>
              </a:defRPr>
            </a:lvl1pPr>
          </a:lstStyle>
          <a:p>
            <a:r>
              <a:t>постанова ВП ВС від 27.02.2019 у справі № 815/6096/17</a:t>
            </a:r>
          </a:p>
        </p:txBody>
      </p:sp>
      <p:sp>
        <p:nvSpPr>
          <p:cNvPr id="113" name="Прямокутник 28"/>
          <p:cNvSpPr/>
          <p:nvPr/>
        </p:nvSpPr>
        <p:spPr>
          <a:xfrm>
            <a:off x="10032651" y="250188"/>
            <a:ext cx="2172143" cy="6385317"/>
          </a:xfrm>
          <a:prstGeom prst="rect">
            <a:avLst/>
          </a:prstGeom>
          <a:ln w="12700">
            <a:solidFill>
              <a:srgbClr val="307A8A"/>
            </a:solidFill>
            <a:miter/>
          </a:ln>
        </p:spPr>
        <p:txBody>
          <a:bodyPr lIns="45719" rIns="45719" anchor="ctr"/>
          <a:lstStyle/>
          <a:p>
            <a:pPr algn="ctr">
              <a:defRPr>
                <a:solidFill>
                  <a:srgbClr val="FFFFFF"/>
                </a:solidFill>
              </a:defRPr>
            </a:pPr>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Picture 2"/>
          <p:cNvPicPr>
            <a:picLocks noChangeAspect="1"/>
          </p:cNvPicPr>
          <p:nvPr/>
        </p:nvPicPr>
        <p:blipFill>
          <a:blip r:embed="rId2">
            <a:extLst/>
          </a:blip>
          <a:stretch>
            <a:fillRect/>
          </a:stretch>
        </p:blipFill>
        <p:spPr>
          <a:xfrm>
            <a:off x="295367" y="6391926"/>
            <a:ext cx="243579" cy="243579"/>
          </a:xfrm>
          <a:prstGeom prst="rect">
            <a:avLst/>
          </a:prstGeom>
          <a:ln w="12700">
            <a:miter lim="400000"/>
          </a:ln>
        </p:spPr>
      </p:pic>
      <p:sp>
        <p:nvSpPr>
          <p:cNvPr id="116" name="Прямоугольник 2"/>
          <p:cNvSpPr txBox="1"/>
          <p:nvPr/>
        </p:nvSpPr>
        <p:spPr>
          <a:xfrm>
            <a:off x="515172" y="402981"/>
            <a:ext cx="7997588"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latin typeface="Roboto Bold"/>
                <a:ea typeface="Roboto Bold"/>
                <a:cs typeface="Roboto Bold"/>
                <a:sym typeface="Roboto Bold"/>
              </a:defRPr>
            </a:lvl1pPr>
          </a:lstStyle>
          <a:p>
            <a:r>
              <a:t>БАЗОВІ ПІДХОДИ ВИРІШЕННЯ СПОРІВ</a:t>
            </a:r>
          </a:p>
        </p:txBody>
      </p:sp>
      <p:sp>
        <p:nvSpPr>
          <p:cNvPr id="117" name="Прямокутник 24"/>
          <p:cNvSpPr txBox="1"/>
          <p:nvPr/>
        </p:nvSpPr>
        <p:spPr>
          <a:xfrm>
            <a:off x="282718" y="1644818"/>
            <a:ext cx="11626564"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spcBef>
                <a:spcPts val="600"/>
              </a:spcBef>
              <a:defRPr>
                <a:latin typeface="Roboto"/>
                <a:ea typeface="Roboto"/>
                <a:cs typeface="Roboto"/>
                <a:sym typeface="Roboto"/>
              </a:defRPr>
            </a:pPr>
            <a:r>
              <a:t>Спори з приводу прийняття громадянина на публічну службу, її проходження, звільнення з публічної служби охоплюють весь спектр спорів, що виникають у відносинах публічної служби.  </a:t>
            </a:r>
          </a:p>
          <a:p>
            <a:pPr defTabSz="457200">
              <a:spcBef>
                <a:spcPts val="600"/>
              </a:spcBef>
              <a:defRPr b="1">
                <a:latin typeface="Roboto"/>
                <a:ea typeface="Roboto"/>
                <a:cs typeface="Roboto"/>
                <a:sym typeface="Roboto"/>
              </a:defRPr>
            </a:pPr>
            <a:r>
              <a:rPr b="0"/>
              <a:t>Разом з цим, </a:t>
            </a:r>
            <a:r>
              <a:rPr b="0" u="sng"/>
              <a:t>до цієї категорії не належать трудові спори: </a:t>
            </a:r>
          </a:p>
        </p:txBody>
      </p:sp>
      <p:sp>
        <p:nvSpPr>
          <p:cNvPr id="118" name="Прямоугольник 26"/>
          <p:cNvSpPr/>
          <p:nvPr/>
        </p:nvSpPr>
        <p:spPr>
          <a:xfrm>
            <a:off x="0" y="376118"/>
            <a:ext cx="8588634" cy="607727"/>
          </a:xfrm>
          <a:prstGeom prst="rect">
            <a:avLst/>
          </a:prstGeom>
          <a:ln w="28575">
            <a:solidFill>
              <a:srgbClr val="44D62C"/>
            </a:solidFill>
            <a:miter/>
          </a:ln>
        </p:spPr>
        <p:txBody>
          <a:bodyPr lIns="45719" rIns="45719" anchor="ctr"/>
          <a:lstStyle/>
          <a:p>
            <a:pPr algn="ctr">
              <a:defRPr>
                <a:solidFill>
                  <a:srgbClr val="FFFFFF"/>
                </a:solidFill>
              </a:defRPr>
            </a:pPr>
            <a:endParaRPr/>
          </a:p>
        </p:txBody>
      </p:sp>
      <p:sp>
        <p:nvSpPr>
          <p:cNvPr id="119" name="Прямокутник 35"/>
          <p:cNvSpPr txBox="1"/>
          <p:nvPr/>
        </p:nvSpPr>
        <p:spPr>
          <a:xfrm>
            <a:off x="689258" y="2951867"/>
            <a:ext cx="104089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spcBef>
                <a:spcPts val="600"/>
              </a:spcBef>
              <a:defRPr>
                <a:latin typeface="Roboto"/>
                <a:ea typeface="Roboto"/>
                <a:cs typeface="Roboto"/>
                <a:sym typeface="Roboto"/>
              </a:defRPr>
            </a:lvl1pPr>
          </a:lstStyle>
          <a:p>
            <a:r>
              <a:t>Керівників та інших працівників державних і комунальних підприємств, установ та організацій</a:t>
            </a:r>
          </a:p>
        </p:txBody>
      </p:sp>
      <p:sp>
        <p:nvSpPr>
          <p:cNvPr id="120" name="TextBox 36"/>
          <p:cNvSpPr txBox="1"/>
          <p:nvPr/>
        </p:nvSpPr>
        <p:spPr>
          <a:xfrm>
            <a:off x="295367" y="2921090"/>
            <a:ext cx="293636" cy="421641"/>
          </a:xfrm>
          <a:prstGeom prst="rect">
            <a:avLst/>
          </a:prstGeom>
          <a:solidFill>
            <a:srgbClr val="307A8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a:solidFill>
                  <a:srgbClr val="FFFFFF"/>
                </a:solidFill>
                <a:latin typeface="Roboto Black"/>
                <a:ea typeface="Roboto Black"/>
                <a:cs typeface="Roboto Black"/>
                <a:sym typeface="Roboto Black"/>
              </a:defRPr>
            </a:lvl1pPr>
          </a:lstStyle>
          <a:p>
            <a:r>
              <a:t>А</a:t>
            </a:r>
          </a:p>
        </p:txBody>
      </p:sp>
      <p:sp>
        <p:nvSpPr>
          <p:cNvPr id="121" name="Прямокутник 37"/>
          <p:cNvSpPr txBox="1"/>
          <p:nvPr/>
        </p:nvSpPr>
        <p:spPr>
          <a:xfrm>
            <a:off x="689258" y="3481720"/>
            <a:ext cx="10408958"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spcBef>
                <a:spcPts val="600"/>
              </a:spcBef>
              <a:defRPr>
                <a:latin typeface="Roboto"/>
                <a:ea typeface="Roboto"/>
                <a:cs typeface="Roboto"/>
                <a:sym typeface="Roboto"/>
              </a:defRPr>
            </a:lvl1pPr>
          </a:lstStyle>
          <a:p>
            <a:r>
              <a:t>Працівників, які працюють за трудовим договором у державних органах і органах місцевого самоврядування</a:t>
            </a:r>
          </a:p>
        </p:txBody>
      </p:sp>
      <p:sp>
        <p:nvSpPr>
          <p:cNvPr id="122" name="TextBox 38"/>
          <p:cNvSpPr txBox="1"/>
          <p:nvPr/>
        </p:nvSpPr>
        <p:spPr>
          <a:xfrm>
            <a:off x="295367" y="3476343"/>
            <a:ext cx="289134" cy="421641"/>
          </a:xfrm>
          <a:prstGeom prst="rect">
            <a:avLst/>
          </a:prstGeom>
          <a:solidFill>
            <a:srgbClr val="307A8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a:solidFill>
                  <a:srgbClr val="FFFFFF"/>
                </a:solidFill>
                <a:latin typeface="Roboto Black"/>
                <a:ea typeface="Roboto Black"/>
                <a:cs typeface="Roboto Black"/>
                <a:sym typeface="Roboto Black"/>
              </a:defRPr>
            </a:lvl1pPr>
          </a:lstStyle>
          <a:p>
            <a:r>
              <a:t>Б</a:t>
            </a:r>
          </a:p>
        </p:txBody>
      </p:sp>
      <p:sp>
        <p:nvSpPr>
          <p:cNvPr id="123" name="Прямокутник 39"/>
          <p:cNvSpPr txBox="1"/>
          <p:nvPr/>
        </p:nvSpPr>
        <p:spPr>
          <a:xfrm>
            <a:off x="689258" y="4133195"/>
            <a:ext cx="1040895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Roboto"/>
                <a:ea typeface="Roboto"/>
                <a:cs typeface="Roboto"/>
                <a:sym typeface="Roboto"/>
              </a:defRPr>
            </a:lvl1pPr>
          </a:lstStyle>
          <a:p>
            <a:r>
              <a:t>Працівників бюджетних установ та інше</a:t>
            </a:r>
          </a:p>
        </p:txBody>
      </p:sp>
      <p:sp>
        <p:nvSpPr>
          <p:cNvPr id="124" name="TextBox 40"/>
          <p:cNvSpPr txBox="1"/>
          <p:nvPr/>
        </p:nvSpPr>
        <p:spPr>
          <a:xfrm>
            <a:off x="295367" y="4102418"/>
            <a:ext cx="290498" cy="421641"/>
          </a:xfrm>
          <a:prstGeom prst="rect">
            <a:avLst/>
          </a:prstGeom>
          <a:solidFill>
            <a:srgbClr val="307A8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a:solidFill>
                  <a:srgbClr val="FFFFFF"/>
                </a:solidFill>
                <a:latin typeface="Roboto Black"/>
                <a:ea typeface="Roboto Black"/>
                <a:cs typeface="Roboto Black"/>
                <a:sym typeface="Roboto Black"/>
              </a:defRPr>
            </a:lvl1pPr>
          </a:lstStyle>
          <a:p>
            <a:r>
              <a:t>В</a:t>
            </a:r>
          </a:p>
        </p:txBody>
      </p:sp>
      <p:sp>
        <p:nvSpPr>
          <p:cNvPr id="125" name="Прямокутник 24"/>
          <p:cNvSpPr txBox="1"/>
          <p:nvPr/>
        </p:nvSpPr>
        <p:spPr>
          <a:xfrm>
            <a:off x="282718" y="4728493"/>
            <a:ext cx="11626564" cy="1285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spcBef>
                <a:spcPts val="600"/>
              </a:spcBef>
              <a:defRPr>
                <a:latin typeface="Roboto"/>
                <a:ea typeface="Roboto"/>
                <a:cs typeface="Roboto"/>
                <a:sym typeface="Roboto"/>
              </a:defRPr>
            </a:pPr>
            <a:r>
              <a:t>Під час визначення предметної юрисдикції справ суди повинні виходити із суті права та/або інтересу, за захистом якого звернулася особа, заявлених вимог, характеру спірних правовідносин, змісту та юридичної природи обставин у справі.</a:t>
            </a:r>
          </a:p>
          <a:p>
            <a:pPr defTabSz="457200">
              <a:spcBef>
                <a:spcPts val="600"/>
              </a:spcBef>
              <a:defRPr u="sng">
                <a:uFill>
                  <a:solidFill>
                    <a:srgbClr val="000000"/>
                  </a:solidFill>
                </a:uFill>
                <a:latin typeface="Roboto"/>
                <a:ea typeface="Roboto"/>
                <a:cs typeface="Roboto"/>
                <a:sym typeface="Roboto"/>
              </a:defRPr>
            </a:pPr>
            <a:r>
              <a:t>постанова ВП ВС від 27.02.2019 у справі № 815/6096/17</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2" descr="Picture 2"/>
          <p:cNvPicPr>
            <a:picLocks noChangeAspect="1"/>
          </p:cNvPicPr>
          <p:nvPr/>
        </p:nvPicPr>
        <p:blipFill>
          <a:blip r:embed="rId2">
            <a:extLst/>
          </a:blip>
          <a:stretch>
            <a:fillRect/>
          </a:stretch>
        </p:blipFill>
        <p:spPr>
          <a:xfrm>
            <a:off x="295367" y="6391926"/>
            <a:ext cx="243579" cy="243579"/>
          </a:xfrm>
          <a:prstGeom prst="rect">
            <a:avLst/>
          </a:prstGeom>
          <a:ln w="12700">
            <a:miter lim="400000"/>
          </a:ln>
        </p:spPr>
      </p:pic>
      <p:sp>
        <p:nvSpPr>
          <p:cNvPr id="128" name="Прямоугольник 2"/>
          <p:cNvSpPr txBox="1"/>
          <p:nvPr/>
        </p:nvSpPr>
        <p:spPr>
          <a:xfrm>
            <a:off x="515172" y="402981"/>
            <a:ext cx="7997588"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latin typeface="Roboto Bold"/>
                <a:ea typeface="Roboto Bold"/>
                <a:cs typeface="Roboto Bold"/>
                <a:sym typeface="Roboto Bold"/>
              </a:defRPr>
            </a:lvl1pPr>
          </a:lstStyle>
          <a:p>
            <a:r>
              <a:t>БАЗОВІ ПІДХОДИ ВИРІШЕННЯ СПОРІВ</a:t>
            </a:r>
          </a:p>
        </p:txBody>
      </p:sp>
      <p:sp>
        <p:nvSpPr>
          <p:cNvPr id="129" name="Прямокутник 24"/>
          <p:cNvSpPr txBox="1"/>
          <p:nvPr/>
        </p:nvSpPr>
        <p:spPr>
          <a:xfrm>
            <a:off x="282718" y="1644818"/>
            <a:ext cx="11626564" cy="3901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spcBef>
                <a:spcPts val="600"/>
              </a:spcBef>
              <a:defRPr>
                <a:latin typeface="Roboto"/>
                <a:ea typeface="Roboto"/>
                <a:cs typeface="Roboto"/>
                <a:sym typeface="Roboto"/>
              </a:defRPr>
            </a:pPr>
            <a:r>
              <a:t>Cпір у правовідносинах, які виникають із трудових відносин, не пов'язаних з проходженням публічної служби, є приватноправовим незалежно від участі в ньому суб'єкта публічного права.</a:t>
            </a:r>
          </a:p>
          <a:p>
            <a:pPr defTabSz="457200">
              <a:spcBef>
                <a:spcPts val="600"/>
              </a:spcBef>
              <a:defRPr u="sng">
                <a:uFill>
                  <a:solidFill>
                    <a:srgbClr val="000000"/>
                  </a:solidFill>
                </a:uFill>
                <a:latin typeface="Roboto"/>
                <a:ea typeface="Roboto"/>
                <a:cs typeface="Roboto"/>
                <a:sym typeface="Roboto"/>
              </a:defRPr>
            </a:pPr>
            <a:r>
              <a:t>постанова ВП ВС від 27.03.2019 у справі № 814/2514/17</a:t>
            </a:r>
          </a:p>
          <a:p>
            <a:pPr defTabSz="457200">
              <a:spcBef>
                <a:spcPts val="600"/>
              </a:spcBef>
              <a:defRPr u="sng">
                <a:uFill>
                  <a:solidFill>
                    <a:srgbClr val="000000"/>
                  </a:solidFill>
                </a:uFill>
                <a:latin typeface="Roboto"/>
                <a:ea typeface="Roboto"/>
                <a:cs typeface="Roboto"/>
                <a:sym typeface="Roboto"/>
              </a:defRPr>
            </a:pPr>
            <a:r>
              <a:t>постанова ВП ВС від 01.04.2020 у справі № 804/2823/16</a:t>
            </a:r>
          </a:p>
          <a:p>
            <a:pPr defTabSz="457200">
              <a:spcBef>
                <a:spcPts val="600"/>
              </a:spcBef>
              <a:defRPr u="sng">
                <a:uFill>
                  <a:solidFill>
                    <a:srgbClr val="000000"/>
                  </a:solidFill>
                </a:uFill>
                <a:latin typeface="Roboto"/>
                <a:ea typeface="Roboto"/>
                <a:cs typeface="Roboto"/>
                <a:sym typeface="Roboto"/>
              </a:defRPr>
            </a:pPr>
            <a:endParaRPr/>
          </a:p>
          <a:p>
            <a:pPr defTabSz="457200">
              <a:spcBef>
                <a:spcPts val="600"/>
              </a:spcBef>
              <a:defRPr>
                <a:uFill>
                  <a:solidFill>
                    <a:srgbClr val="000000"/>
                  </a:solidFill>
                </a:uFill>
                <a:latin typeface="Roboto"/>
                <a:ea typeface="Roboto"/>
                <a:cs typeface="Roboto"/>
                <a:sym typeface="Roboto"/>
              </a:defRPr>
            </a:pPr>
            <a:r>
              <a:t>Приватноправові відносини вирізняються наявністю майнового чи немайнового інтересу учасника. Спір має приватноправовий характер, якщо він обумовлений порушенням або загрозою порушення приватного права чи інтересу, як правило майнового, конкретного суб'єкта, що підлягає захисту в спосіб, передбачений законодавством для сфери приватноправових відносин, навіть якщо до порушення приватного права чи інтересу призвели управлінські дії суб'єктів владних повноважень.</a:t>
            </a:r>
          </a:p>
          <a:p>
            <a:pPr defTabSz="457200">
              <a:spcBef>
                <a:spcPts val="600"/>
              </a:spcBef>
              <a:defRPr u="sng">
                <a:uFill>
                  <a:solidFill>
                    <a:srgbClr val="000000"/>
                  </a:solidFill>
                </a:uFill>
                <a:latin typeface="Roboto"/>
                <a:ea typeface="Roboto"/>
                <a:cs typeface="Roboto"/>
                <a:sym typeface="Roboto"/>
              </a:defRPr>
            </a:pPr>
            <a:r>
              <a:t>постанова ВП ВС від 23.10.2019 у справі № 826/1304/18</a:t>
            </a:r>
          </a:p>
        </p:txBody>
      </p:sp>
      <p:sp>
        <p:nvSpPr>
          <p:cNvPr id="130" name="Прямоугольник 26"/>
          <p:cNvSpPr/>
          <p:nvPr/>
        </p:nvSpPr>
        <p:spPr>
          <a:xfrm>
            <a:off x="0" y="376118"/>
            <a:ext cx="8588634" cy="607727"/>
          </a:xfrm>
          <a:prstGeom prst="rect">
            <a:avLst/>
          </a:prstGeom>
          <a:ln w="28575">
            <a:solidFill>
              <a:srgbClr val="44D62C"/>
            </a:solidFill>
            <a:miter/>
          </a:ln>
        </p:spPr>
        <p:txBody>
          <a:bodyPr lIns="45719" rIns="45719" anchor="ctr"/>
          <a:lstStyle/>
          <a:p>
            <a:pPr algn="ctr">
              <a:defRPr>
                <a:solidFill>
                  <a:srgbClr val="FFFFFF"/>
                </a:solidFill>
              </a:defRPr>
            </a:pPr>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2" descr="Picture 2"/>
          <p:cNvPicPr>
            <a:picLocks noChangeAspect="1"/>
          </p:cNvPicPr>
          <p:nvPr/>
        </p:nvPicPr>
        <p:blipFill>
          <a:blip r:embed="rId2">
            <a:extLst/>
          </a:blip>
          <a:stretch>
            <a:fillRect/>
          </a:stretch>
        </p:blipFill>
        <p:spPr>
          <a:xfrm>
            <a:off x="295367" y="6391926"/>
            <a:ext cx="243579" cy="243579"/>
          </a:xfrm>
          <a:prstGeom prst="rect">
            <a:avLst/>
          </a:prstGeom>
          <a:ln w="12700">
            <a:miter lim="400000"/>
          </a:ln>
        </p:spPr>
      </p:pic>
      <p:sp>
        <p:nvSpPr>
          <p:cNvPr id="133" name="Прямоугольник 2"/>
          <p:cNvSpPr txBox="1"/>
          <p:nvPr/>
        </p:nvSpPr>
        <p:spPr>
          <a:xfrm>
            <a:off x="515172" y="402981"/>
            <a:ext cx="7733071"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latin typeface="Roboto Bold"/>
                <a:ea typeface="Roboto Bold"/>
                <a:cs typeface="Roboto Bold"/>
                <a:sym typeface="Roboto Bold"/>
              </a:defRPr>
            </a:lvl1pPr>
          </a:lstStyle>
          <a:p>
            <a:r>
              <a:t>НЕ Є ПУБЛІЧНО-ПРАВОВИМИ СПОРИ</a:t>
            </a:r>
          </a:p>
        </p:txBody>
      </p:sp>
      <p:sp>
        <p:nvSpPr>
          <p:cNvPr id="134" name="Прямокутник 24"/>
          <p:cNvSpPr txBox="1"/>
          <p:nvPr/>
        </p:nvSpPr>
        <p:spPr>
          <a:xfrm>
            <a:off x="282718" y="1644818"/>
            <a:ext cx="9329913" cy="4688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spcBef>
                <a:spcPts val="600"/>
              </a:spcBef>
              <a:defRPr>
                <a:latin typeface="Roboto"/>
                <a:ea typeface="Roboto"/>
                <a:cs typeface="Roboto"/>
                <a:sym typeface="Roboto"/>
              </a:defRPr>
            </a:pPr>
            <a:r>
              <a:t>Про визначення умов призначення та про призначення на посаду органом місцевого самоврядування керівника комунального вищого навчального закладу.</a:t>
            </a:r>
          </a:p>
          <a:p>
            <a:pPr defTabSz="457200">
              <a:spcBef>
                <a:spcPts val="600"/>
              </a:spcBef>
              <a:defRPr u="sng">
                <a:uFill>
                  <a:solidFill>
                    <a:srgbClr val="000000"/>
                  </a:solidFill>
                </a:uFill>
                <a:latin typeface="Roboto"/>
                <a:ea typeface="Roboto"/>
                <a:cs typeface="Roboto"/>
                <a:sym typeface="Roboto"/>
              </a:defRPr>
            </a:pPr>
            <a:r>
              <a:t>постанова ВП ВС від 30.01.2019 у справі № 569/5553/17</a:t>
            </a:r>
          </a:p>
          <a:p>
            <a:pPr defTabSz="457200">
              <a:spcBef>
                <a:spcPts val="600"/>
              </a:spcBef>
              <a:defRPr>
                <a:uFill>
                  <a:solidFill>
                    <a:srgbClr val="000000"/>
                  </a:solidFill>
                </a:uFill>
                <a:latin typeface="Roboto"/>
                <a:ea typeface="Roboto"/>
                <a:cs typeface="Roboto"/>
                <a:sym typeface="Roboto"/>
              </a:defRPr>
            </a:pPr>
            <a:r>
              <a:t>Про звільнення з посади головного лікаря районного центру первинної медико-санітарної допомоги, що перебуває у комунальній власності районної ради.</a:t>
            </a:r>
          </a:p>
          <a:p>
            <a:pPr defTabSz="457200">
              <a:spcBef>
                <a:spcPts val="600"/>
              </a:spcBef>
              <a:defRPr u="sng">
                <a:uFill>
                  <a:solidFill>
                    <a:srgbClr val="000000"/>
                  </a:solidFill>
                </a:uFill>
                <a:latin typeface="Roboto"/>
                <a:ea typeface="Roboto"/>
                <a:cs typeface="Roboto"/>
                <a:sym typeface="Roboto"/>
              </a:defRPr>
            </a:pPr>
            <a:r>
              <a:t>постанова ВП ВС від 23.01.2019 у справі № 822/160/16</a:t>
            </a:r>
          </a:p>
          <a:p>
            <a:pPr defTabSz="457200">
              <a:spcBef>
                <a:spcPts val="600"/>
              </a:spcBef>
              <a:defRPr>
                <a:uFill>
                  <a:solidFill>
                    <a:srgbClr val="000000"/>
                  </a:solidFill>
                </a:uFill>
                <a:latin typeface="Roboto"/>
                <a:ea typeface="Roboto"/>
                <a:cs typeface="Roboto"/>
                <a:sym typeface="Roboto"/>
              </a:defRPr>
            </a:pPr>
            <a:r>
              <a:t>Про поновлення на посаді службовця територіального управління НБУ.</a:t>
            </a:r>
          </a:p>
          <a:p>
            <a:pPr defTabSz="457200">
              <a:spcBef>
                <a:spcPts val="600"/>
              </a:spcBef>
              <a:defRPr u="sng">
                <a:uFill>
                  <a:solidFill>
                    <a:srgbClr val="000000"/>
                  </a:solidFill>
                </a:uFill>
                <a:latin typeface="Roboto"/>
                <a:ea typeface="Roboto"/>
                <a:cs typeface="Roboto"/>
                <a:sym typeface="Roboto"/>
              </a:defRPr>
            </a:pPr>
            <a:r>
              <a:t>постанова ВП ВС від 01.04.2020 у справі № 804/2823/16</a:t>
            </a:r>
          </a:p>
          <a:p>
            <a:pPr defTabSz="457200">
              <a:spcBef>
                <a:spcPts val="600"/>
              </a:spcBef>
              <a:defRPr>
                <a:uFill>
                  <a:solidFill>
                    <a:srgbClr val="000000"/>
                  </a:solidFill>
                </a:uFill>
                <a:latin typeface="Roboto"/>
                <a:ea typeface="Roboto"/>
                <a:cs typeface="Roboto"/>
                <a:sym typeface="Roboto"/>
              </a:defRPr>
            </a:pPr>
            <a:r>
              <a:t>Про поновлення на роботі співробітника Національної академії державного управління при Президентові України.</a:t>
            </a:r>
          </a:p>
          <a:p>
            <a:pPr defTabSz="457200">
              <a:spcBef>
                <a:spcPts val="600"/>
              </a:spcBef>
              <a:defRPr u="sng">
                <a:uFill>
                  <a:solidFill>
                    <a:srgbClr val="000000"/>
                  </a:solidFill>
                </a:uFill>
                <a:latin typeface="Roboto"/>
                <a:ea typeface="Roboto"/>
                <a:cs typeface="Roboto"/>
                <a:sym typeface="Roboto"/>
              </a:defRPr>
            </a:pPr>
            <a:r>
              <a:t>постанова ВП ВС від 23.10.2019 у справі № 826/1304/18</a:t>
            </a:r>
          </a:p>
          <a:p>
            <a:pPr defTabSz="457200">
              <a:spcBef>
                <a:spcPts val="600"/>
              </a:spcBef>
              <a:defRPr>
                <a:uFill>
                  <a:solidFill>
                    <a:srgbClr val="000000"/>
                  </a:solidFill>
                </a:uFill>
                <a:latin typeface="Roboto"/>
                <a:ea typeface="Roboto"/>
                <a:cs typeface="Roboto"/>
                <a:sym typeface="Roboto"/>
              </a:defRPr>
            </a:pPr>
            <a:r>
              <a:t>Про поновлення на посаді завідуючої обласної психолого-медико-педагогічної консультації Департаменту освіти і науки Одеської ОДА.</a:t>
            </a:r>
          </a:p>
          <a:p>
            <a:pPr defTabSz="457200">
              <a:spcBef>
                <a:spcPts val="600"/>
              </a:spcBef>
              <a:defRPr u="sng">
                <a:uFill>
                  <a:solidFill>
                    <a:srgbClr val="000000"/>
                  </a:solidFill>
                </a:uFill>
                <a:latin typeface="Roboto"/>
                <a:ea typeface="Roboto"/>
                <a:cs typeface="Roboto"/>
                <a:sym typeface="Roboto"/>
              </a:defRPr>
            </a:pPr>
            <a:r>
              <a:t>постанова ВП ВС від 27.02.2019 у справі № 815/6096/17</a:t>
            </a:r>
          </a:p>
        </p:txBody>
      </p:sp>
      <p:sp>
        <p:nvSpPr>
          <p:cNvPr id="135" name="Прямоугольник 26"/>
          <p:cNvSpPr/>
          <p:nvPr/>
        </p:nvSpPr>
        <p:spPr>
          <a:xfrm>
            <a:off x="0" y="376118"/>
            <a:ext cx="8324483" cy="607727"/>
          </a:xfrm>
          <a:prstGeom prst="rect">
            <a:avLst/>
          </a:prstGeom>
          <a:ln w="28575">
            <a:solidFill>
              <a:srgbClr val="44D62C"/>
            </a:solidFill>
            <a:miter/>
          </a:ln>
        </p:spPr>
        <p:txBody>
          <a:bodyPr lIns="45719" rIns="45719" anchor="ctr"/>
          <a:lstStyle/>
          <a:p>
            <a:pPr algn="ctr">
              <a:defRPr>
                <a:solidFill>
                  <a:srgbClr val="FFFFFF"/>
                </a:solidFill>
              </a:defRPr>
            </a:pPr>
            <a:endParaRPr/>
          </a:p>
        </p:txBody>
      </p:sp>
      <p:pic>
        <p:nvPicPr>
          <p:cNvPr id="136" name="Picture 4" descr="Picture 4"/>
          <p:cNvPicPr>
            <a:picLocks noChangeAspect="1"/>
          </p:cNvPicPr>
          <p:nvPr/>
        </p:nvPicPr>
        <p:blipFill>
          <a:blip r:embed="rId3">
            <a:extLst/>
          </a:blip>
          <a:srcRect l="21127" t="275" r="22566"/>
          <a:stretch>
            <a:fillRect/>
          </a:stretch>
        </p:blipFill>
        <p:spPr>
          <a:xfrm>
            <a:off x="9734549" y="-24793"/>
            <a:ext cx="2661864" cy="6916205"/>
          </a:xfrm>
          <a:prstGeom prst="rect">
            <a:avLst/>
          </a:prstGeom>
          <a:ln w="12700">
            <a:miter lim="400000"/>
          </a:ln>
        </p:spPr>
      </p:pic>
      <p:sp>
        <p:nvSpPr>
          <p:cNvPr id="137" name="Прямокутник 28"/>
          <p:cNvSpPr/>
          <p:nvPr/>
        </p:nvSpPr>
        <p:spPr>
          <a:xfrm>
            <a:off x="10032651" y="250188"/>
            <a:ext cx="2363761" cy="6385317"/>
          </a:xfrm>
          <a:prstGeom prst="rect">
            <a:avLst/>
          </a:prstGeom>
          <a:ln w="12700">
            <a:solidFill>
              <a:srgbClr val="307A8A"/>
            </a:solidFill>
            <a:miter/>
          </a:ln>
        </p:spPr>
        <p:txBody>
          <a:bodyPr lIns="45719" rIns="45719" anchor="ctr"/>
          <a:lstStyle/>
          <a:p>
            <a:pPr algn="ctr">
              <a:defRPr>
                <a:solidFill>
                  <a:srgbClr val="FFFFFF"/>
                </a:solidFill>
              </a:defRPr>
            </a:pPr>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2" descr="Picture 2"/>
          <p:cNvPicPr>
            <a:picLocks noChangeAspect="1"/>
          </p:cNvPicPr>
          <p:nvPr/>
        </p:nvPicPr>
        <p:blipFill>
          <a:blip r:embed="rId2">
            <a:extLst/>
          </a:blip>
          <a:stretch>
            <a:fillRect/>
          </a:stretch>
        </p:blipFill>
        <p:spPr>
          <a:xfrm>
            <a:off x="295367" y="6391926"/>
            <a:ext cx="243579" cy="243579"/>
          </a:xfrm>
          <a:prstGeom prst="rect">
            <a:avLst/>
          </a:prstGeom>
          <a:ln w="12700">
            <a:miter lim="400000"/>
          </a:ln>
        </p:spPr>
      </p:pic>
      <p:sp>
        <p:nvSpPr>
          <p:cNvPr id="140" name="Прямоугольник 2"/>
          <p:cNvSpPr txBox="1"/>
          <p:nvPr/>
        </p:nvSpPr>
        <p:spPr>
          <a:xfrm>
            <a:off x="515172" y="402981"/>
            <a:ext cx="8203926"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200" b="1">
                <a:latin typeface="Roboto Bold"/>
                <a:ea typeface="Roboto Bold"/>
                <a:cs typeface="Roboto Bold"/>
                <a:sym typeface="Roboto Bold"/>
              </a:defRPr>
            </a:pPr>
            <a:r>
              <a:rPr dirty="0"/>
              <a:t>«ПРОБЛЕМНІ» КАТЕГОРІЇ </a:t>
            </a:r>
            <a:r>
              <a:rPr dirty="0" smtClean="0"/>
              <a:t>СПОРІВ </a:t>
            </a:r>
            <a:endParaRPr dirty="0"/>
          </a:p>
          <a:p>
            <a:pPr>
              <a:defRPr b="1">
                <a:latin typeface="Roboto Bold"/>
                <a:ea typeface="Roboto Bold"/>
                <a:cs typeface="Roboto Bold"/>
                <a:sym typeface="Roboto Bold"/>
              </a:defRPr>
            </a:pPr>
            <a:r>
              <a:rPr dirty="0"/>
              <a:t>ТРУДОВІ СПОРИ ПРО ПОНОВЛЕННЯ НА РОБОТУ ПОМІЧНИКІВ СУДДІВ</a:t>
            </a:r>
          </a:p>
        </p:txBody>
      </p:sp>
      <p:sp>
        <p:nvSpPr>
          <p:cNvPr id="141" name="Прямокутник 24"/>
          <p:cNvSpPr txBox="1"/>
          <p:nvPr/>
        </p:nvSpPr>
        <p:spPr>
          <a:xfrm>
            <a:off x="282718" y="1644817"/>
            <a:ext cx="11508405" cy="473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spcBef>
                <a:spcPts val="600"/>
              </a:spcBef>
              <a:defRPr>
                <a:latin typeface="Roboto"/>
                <a:ea typeface="Roboto"/>
                <a:cs typeface="Roboto"/>
                <a:sym typeface="Roboto"/>
              </a:defRPr>
            </a:pPr>
            <a:r>
              <a:t>Наявна суперечлива практика ВП ВС з приводу юрисдикції:</a:t>
            </a:r>
          </a:p>
          <a:p>
            <a:pPr defTabSz="457200">
              <a:spcBef>
                <a:spcPts val="600"/>
              </a:spcBef>
              <a:defRPr b="1">
                <a:latin typeface="Roboto"/>
                <a:ea typeface="Roboto"/>
                <a:cs typeface="Roboto"/>
                <a:sym typeface="Roboto"/>
              </a:defRPr>
            </a:pPr>
            <a:r>
              <a:t>Адміністративна:</a:t>
            </a:r>
          </a:p>
          <a:p>
            <a:pPr defTabSz="457200">
              <a:spcBef>
                <a:spcPts val="600"/>
              </a:spcBef>
              <a:defRPr>
                <a:uFill>
                  <a:solidFill>
                    <a:srgbClr val="000000"/>
                  </a:solidFill>
                </a:uFill>
                <a:latin typeface="Roboto"/>
                <a:ea typeface="Roboto"/>
                <a:cs typeface="Roboto"/>
                <a:sym typeface="Roboto"/>
              </a:defRPr>
            </a:pPr>
            <a:r>
              <a:rPr u="sng"/>
              <a:t>постанова ВП ВС від 02.10.2019 у справі № 815/1594/17: </a:t>
            </a:r>
            <a:r>
              <a:t>за окресленими властивостями, які характеризують правовий статус помічника судді, його повноваження, призначення, функції та завдання, можна визнати, що особа, яка обіймає посаду помічника судді, повинна підпадати під визначення особи, яка здійснює публічну службу.</a:t>
            </a:r>
          </a:p>
          <a:p>
            <a:pPr defTabSz="457200">
              <a:spcBef>
                <a:spcPts val="600"/>
              </a:spcBef>
              <a:defRPr u="sng">
                <a:uFill>
                  <a:solidFill>
                    <a:srgbClr val="000000"/>
                  </a:solidFill>
                </a:uFill>
                <a:latin typeface="Roboto"/>
                <a:ea typeface="Roboto"/>
                <a:cs typeface="Roboto"/>
                <a:sym typeface="Roboto"/>
              </a:defRPr>
            </a:pPr>
            <a:r>
              <a:t>постанова ВП ВС від 13.11.2019 у справі № 640/293/19</a:t>
            </a:r>
          </a:p>
          <a:p>
            <a:pPr defTabSz="457200">
              <a:spcBef>
                <a:spcPts val="600"/>
              </a:spcBef>
              <a:defRPr b="1">
                <a:uFill>
                  <a:solidFill>
                    <a:srgbClr val="000000"/>
                  </a:solidFill>
                </a:uFill>
                <a:latin typeface="Roboto"/>
                <a:ea typeface="Roboto"/>
                <a:cs typeface="Roboto"/>
                <a:sym typeface="Roboto"/>
              </a:defRPr>
            </a:pPr>
            <a:r>
              <a:t>Цивільна:</a:t>
            </a:r>
          </a:p>
          <a:p>
            <a:pPr defTabSz="457200">
              <a:spcBef>
                <a:spcPts val="600"/>
              </a:spcBef>
              <a:defRPr>
                <a:uFill>
                  <a:solidFill>
                    <a:srgbClr val="000000"/>
                  </a:solidFill>
                </a:uFill>
                <a:latin typeface="Roboto"/>
                <a:ea typeface="Roboto"/>
                <a:cs typeface="Roboto"/>
                <a:sym typeface="Roboto"/>
              </a:defRPr>
            </a:pPr>
            <a:r>
              <a:rPr u="sng"/>
              <a:t>постанова ВП ВС від 13.03.2019 у справі № 14-555цс18: </a:t>
            </a:r>
            <a:r>
              <a:t>справа підлягає розгляду в порядку цивільного судочинства, так як станом на час звільнення позивача 01 березня 2017 року посада помічника (додаткового помічника) судді відносилася до патронатної служби, не належала до державної служби, а тому на спірні правовідносини не поширювалася дія Закону України «Про державну службу», у той же час поширювалися гарантії, передбачені КЗпП України.</a:t>
            </a:r>
          </a:p>
          <a:p>
            <a:pPr defTabSz="457200">
              <a:spcBef>
                <a:spcPts val="600"/>
              </a:spcBef>
              <a:defRPr>
                <a:uFill>
                  <a:solidFill>
                    <a:srgbClr val="000000"/>
                  </a:solidFill>
                </a:uFill>
                <a:latin typeface="+mn-lt"/>
                <a:ea typeface="+mn-ea"/>
                <a:cs typeface="+mn-cs"/>
                <a:sym typeface="Helvetica"/>
              </a:defRPr>
            </a:pPr>
            <a:r>
              <a:rPr u="sng"/>
              <a:t>Постановою КЦС ВС від 15.07.2020 у справі № 368/561/19-ц </a:t>
            </a:r>
            <a:r>
              <a:t>цю справу передано на розгляд Великої Палати Верховного Суду.</a:t>
            </a:r>
          </a:p>
        </p:txBody>
      </p:sp>
      <p:sp>
        <p:nvSpPr>
          <p:cNvPr id="142" name="Прямоугольник 26"/>
          <p:cNvSpPr/>
          <p:nvPr/>
        </p:nvSpPr>
        <p:spPr>
          <a:xfrm>
            <a:off x="0" y="376118"/>
            <a:ext cx="8773466" cy="957967"/>
          </a:xfrm>
          <a:prstGeom prst="rect">
            <a:avLst/>
          </a:prstGeom>
          <a:ln w="28575">
            <a:solidFill>
              <a:srgbClr val="44D62C"/>
            </a:solidFill>
            <a:miter/>
          </a:ln>
        </p:spPr>
        <p:txBody>
          <a:bodyPr lIns="45719" rIns="45719" anchor="ctr"/>
          <a:lstStyle/>
          <a:p>
            <a:pPr algn="ctr">
              <a:defRPr>
                <a:solidFill>
                  <a:srgbClr val="FFFFFF"/>
                </a:solidFill>
              </a:defRPr>
            </a:pPr>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2" descr="Picture 2"/>
          <p:cNvPicPr>
            <a:picLocks noChangeAspect="1"/>
          </p:cNvPicPr>
          <p:nvPr/>
        </p:nvPicPr>
        <p:blipFill>
          <a:blip r:embed="rId2">
            <a:extLst/>
          </a:blip>
          <a:stretch>
            <a:fillRect/>
          </a:stretch>
        </p:blipFill>
        <p:spPr>
          <a:xfrm>
            <a:off x="295367" y="6391926"/>
            <a:ext cx="243579" cy="243579"/>
          </a:xfrm>
          <a:prstGeom prst="rect">
            <a:avLst/>
          </a:prstGeom>
          <a:ln w="12700">
            <a:miter lim="400000"/>
          </a:ln>
        </p:spPr>
      </p:pic>
      <p:sp>
        <p:nvSpPr>
          <p:cNvPr id="145" name="Прямоугольник 2"/>
          <p:cNvSpPr txBox="1"/>
          <p:nvPr/>
        </p:nvSpPr>
        <p:spPr>
          <a:xfrm>
            <a:off x="515172" y="402981"/>
            <a:ext cx="8173069" cy="1107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200" b="1">
                <a:latin typeface="Roboto Bold"/>
                <a:ea typeface="Roboto Bold"/>
                <a:cs typeface="Roboto Bold"/>
                <a:sym typeface="Roboto Bold"/>
              </a:defRPr>
            </a:pPr>
            <a:r>
              <a:rPr dirty="0"/>
              <a:t>«ПРОБЛЕМНІ» КАТЕГОРІЇ </a:t>
            </a:r>
            <a:r>
              <a:rPr dirty="0" smtClean="0"/>
              <a:t>СПОРІВ </a:t>
            </a:r>
            <a:endParaRPr dirty="0"/>
          </a:p>
          <a:p>
            <a:pPr>
              <a:defRPr sz="1700" b="1">
                <a:latin typeface="Roboto Bold"/>
                <a:ea typeface="Roboto Bold"/>
                <a:cs typeface="Roboto Bold"/>
                <a:sym typeface="Roboto Bold"/>
              </a:defRPr>
            </a:pPr>
            <a:r>
              <a:rPr dirty="0"/>
              <a:t>ПРО ВІДШКОДУВАННЯ ВИТРАТ, ПОВ’ЯЗАНИХ З НАВЧАННЯМ КУРСАНТІВ </a:t>
            </a:r>
          </a:p>
          <a:p>
            <a:pPr>
              <a:defRPr sz="1700" b="1">
                <a:latin typeface="Roboto Bold"/>
                <a:ea typeface="Roboto Bold"/>
                <a:cs typeface="Roboto Bold"/>
                <a:sym typeface="Roboto Bold"/>
              </a:defRPr>
            </a:pPr>
            <a:r>
              <a:rPr dirty="0"/>
              <a:t>У ВИЩИХ НАВЧАЛЬНИХ ЗАКЛАДАХ МО, МВС, СБУ ТОЩО</a:t>
            </a:r>
          </a:p>
        </p:txBody>
      </p:sp>
      <p:sp>
        <p:nvSpPr>
          <p:cNvPr id="146" name="Прямокутник 24"/>
          <p:cNvSpPr txBox="1"/>
          <p:nvPr/>
        </p:nvSpPr>
        <p:spPr>
          <a:xfrm>
            <a:off x="282718" y="1606718"/>
            <a:ext cx="11649404" cy="2072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spcBef>
                <a:spcPts val="600"/>
              </a:spcBef>
              <a:defRPr>
                <a:latin typeface="Roboto"/>
                <a:ea typeface="Roboto"/>
                <a:cs typeface="Roboto"/>
                <a:sym typeface="Roboto"/>
              </a:defRPr>
            </a:pPr>
            <a:r>
              <a:t>Відбулася зміна юрисдикції з цивільної на адміністративну.</a:t>
            </a:r>
          </a:p>
          <a:p>
            <a:pPr defTabSz="457200">
              <a:spcBef>
                <a:spcPts val="600"/>
              </a:spcBef>
              <a:defRPr u="sng">
                <a:uFill>
                  <a:solidFill>
                    <a:srgbClr val="000000"/>
                  </a:solidFill>
                </a:uFill>
                <a:latin typeface="Roboto"/>
                <a:ea typeface="Roboto"/>
                <a:cs typeface="Roboto"/>
                <a:sym typeface="Roboto"/>
              </a:defRPr>
            </a:pPr>
            <a:r>
              <a:t>постанова ВП ВС від 19.03.2019 у справі № 723/18/17</a:t>
            </a:r>
          </a:p>
          <a:p>
            <a:pPr defTabSz="457200">
              <a:spcBef>
                <a:spcPts val="600"/>
              </a:spcBef>
              <a:defRPr>
                <a:uFill>
                  <a:solidFill>
                    <a:srgbClr val="000000"/>
                  </a:solidFill>
                </a:uFill>
                <a:latin typeface="Roboto"/>
                <a:ea typeface="Roboto"/>
                <a:cs typeface="Roboto"/>
                <a:sym typeface="Roboto"/>
              </a:defRPr>
            </a:pPr>
            <a:r>
              <a:t>У розумінні положень ч. 4 ст. 5 КАС України та п. 2 Порядку № 964, ВНЗ не є належним позивачем у цій справі.</a:t>
            </a:r>
          </a:p>
          <a:p>
            <a:pPr defTabSz="457200">
              <a:spcBef>
                <a:spcPts val="600"/>
              </a:spcBef>
              <a:defRPr u="sng">
                <a:uFill>
                  <a:solidFill>
                    <a:srgbClr val="000000"/>
                  </a:solidFill>
                </a:uFill>
                <a:latin typeface="Roboto"/>
                <a:ea typeface="Roboto"/>
                <a:cs typeface="Roboto"/>
                <a:sym typeface="Roboto"/>
              </a:defRPr>
            </a:pPr>
            <a:r>
              <a:t>постанова Другого ААС від 28.02.2020 у справі № 520/8425/19</a:t>
            </a:r>
          </a:p>
          <a:p>
            <a:pPr defTabSz="457200">
              <a:spcBef>
                <a:spcPts val="600"/>
              </a:spcBef>
              <a:defRPr u="sng">
                <a:uFill>
                  <a:solidFill>
                    <a:srgbClr val="000000"/>
                  </a:solidFill>
                </a:uFill>
                <a:latin typeface="Roboto"/>
                <a:ea typeface="Roboto"/>
                <a:cs typeface="Roboto"/>
                <a:sym typeface="Roboto"/>
              </a:defRPr>
            </a:pPr>
            <a:r>
              <a:t>постанова Другого ААС від 17.07.2020 у справі № 520/11992/19</a:t>
            </a:r>
          </a:p>
        </p:txBody>
      </p:sp>
      <p:sp>
        <p:nvSpPr>
          <p:cNvPr id="147" name="Прямоугольник 26"/>
          <p:cNvSpPr/>
          <p:nvPr/>
        </p:nvSpPr>
        <p:spPr>
          <a:xfrm>
            <a:off x="0" y="376118"/>
            <a:ext cx="8857215" cy="1135767"/>
          </a:xfrm>
          <a:prstGeom prst="rect">
            <a:avLst/>
          </a:prstGeom>
          <a:ln w="28575">
            <a:solidFill>
              <a:srgbClr val="44D62C"/>
            </a:solidFill>
            <a:miter/>
          </a:ln>
        </p:spPr>
        <p:txBody>
          <a:bodyPr lIns="45719" rIns="45719" anchor="ctr"/>
          <a:lstStyle/>
          <a:p>
            <a:pPr algn="ctr">
              <a:defRPr>
                <a:solidFill>
                  <a:srgbClr val="FFFFFF"/>
                </a:solidFill>
              </a:defRPr>
            </a:pPr>
            <a:endParaRPr/>
          </a:p>
        </p:txBody>
      </p:sp>
      <p:pic>
        <p:nvPicPr>
          <p:cNvPr id="148" name="Рисунок 7" descr="Рисунок 7"/>
          <p:cNvPicPr>
            <a:picLocks noChangeAspect="1"/>
          </p:cNvPicPr>
          <p:nvPr/>
        </p:nvPicPr>
        <p:blipFill>
          <a:blip r:embed="rId3">
            <a:extLst/>
          </a:blip>
          <a:srcRect t="63724" b="7995"/>
          <a:stretch>
            <a:fillRect/>
          </a:stretch>
        </p:blipFill>
        <p:spPr>
          <a:xfrm>
            <a:off x="-10012" y="3862992"/>
            <a:ext cx="12234728" cy="230997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2" descr="Picture 2"/>
          <p:cNvPicPr>
            <a:picLocks noChangeAspect="1"/>
          </p:cNvPicPr>
          <p:nvPr/>
        </p:nvPicPr>
        <p:blipFill>
          <a:blip r:embed="rId2">
            <a:extLst/>
          </a:blip>
          <a:stretch>
            <a:fillRect/>
          </a:stretch>
        </p:blipFill>
        <p:spPr>
          <a:xfrm>
            <a:off x="295367" y="6391926"/>
            <a:ext cx="243579" cy="243579"/>
          </a:xfrm>
          <a:prstGeom prst="rect">
            <a:avLst/>
          </a:prstGeom>
          <a:ln w="12700">
            <a:miter lim="400000"/>
          </a:ln>
        </p:spPr>
      </p:pic>
      <p:sp>
        <p:nvSpPr>
          <p:cNvPr id="151" name="Прямоугольник 2"/>
          <p:cNvSpPr txBox="1"/>
          <p:nvPr/>
        </p:nvSpPr>
        <p:spPr>
          <a:xfrm>
            <a:off x="515172" y="402981"/>
            <a:ext cx="9939101"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latin typeface="Roboto Bold"/>
                <a:ea typeface="Roboto Bold"/>
                <a:cs typeface="Roboto Bold"/>
                <a:sym typeface="Roboto Bold"/>
              </a:defRPr>
            </a:lvl1pPr>
          </a:lstStyle>
          <a:p>
            <a:r>
              <a:t>ОСОБЛИВОСТІ ЗАЗНАЧЕНОЇ КАТЕГОРІЇ СПОРІВ</a:t>
            </a:r>
          </a:p>
        </p:txBody>
      </p:sp>
      <p:sp>
        <p:nvSpPr>
          <p:cNvPr id="152" name="Прямокутник 24"/>
          <p:cNvSpPr txBox="1"/>
          <p:nvPr/>
        </p:nvSpPr>
        <p:spPr>
          <a:xfrm>
            <a:off x="282718" y="1644818"/>
            <a:ext cx="11626564" cy="331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spcBef>
                <a:spcPts val="600"/>
              </a:spcBef>
              <a:defRPr>
                <a:solidFill>
                  <a:srgbClr val="424242"/>
                </a:solidFill>
                <a:latin typeface="Roboto"/>
                <a:ea typeface="Roboto"/>
                <a:cs typeface="Roboto"/>
                <a:sym typeface="Roboto"/>
              </a:defRPr>
            </a:pPr>
            <a:r>
              <a:rPr>
                <a:solidFill>
                  <a:srgbClr val="000000"/>
                </a:solidFill>
              </a:rPr>
              <a:t>Застосування строків звернення до суду (ч. 5 ст. 122 КАС України)</a:t>
            </a:r>
            <a:r>
              <a:rPr b="1">
                <a:solidFill>
                  <a:srgbClr val="000000"/>
                </a:solidFill>
              </a:rPr>
              <a:t> </a:t>
            </a:r>
            <a:r>
              <a:t>щодо прийняття громадян на публічну службу, її проходження, звільнення з публічної служби встановлюється місячний строк.</a:t>
            </a:r>
          </a:p>
          <a:p>
            <a:pPr defTabSz="457200">
              <a:spcBef>
                <a:spcPts val="600"/>
              </a:spcBef>
              <a:defRPr u="sng">
                <a:uFill>
                  <a:solidFill>
                    <a:srgbClr val="000000"/>
                  </a:solidFill>
                </a:uFill>
                <a:latin typeface="Roboto"/>
                <a:ea typeface="Roboto"/>
                <a:cs typeface="Roboto"/>
                <a:sym typeface="Roboto"/>
              </a:defRPr>
            </a:pPr>
            <a:r>
              <a:t>Постанова КАС ВС від 23.07.2020 у справі № 367/3829/17</a:t>
            </a:r>
          </a:p>
          <a:p>
            <a:pPr defTabSz="457200">
              <a:spcBef>
                <a:spcPts val="600"/>
              </a:spcBef>
              <a:defRPr>
                <a:uFill>
                  <a:solidFill>
                    <a:srgbClr val="000000"/>
                  </a:solidFill>
                </a:uFill>
                <a:latin typeface="Roboto"/>
                <a:ea typeface="Roboto"/>
                <a:cs typeface="Roboto"/>
                <a:sym typeface="Roboto"/>
              </a:defRPr>
            </a:pPr>
            <a:r>
              <a:t>…при розгляді спорів з приводу прийняття громадян на публічну службу, її проходження, звільнення з публічної служби </a:t>
            </a:r>
            <a:r>
              <a:rPr b="1"/>
              <a:t>застосовуються строки звернення до суду, встановлені спеціальними законами</a:t>
            </a:r>
            <a:r>
              <a:t>. У разі коли ці закони зазначені питання не врегульовують, то </a:t>
            </a:r>
            <a:r>
              <a:rPr b="1"/>
              <a:t>з врахуванням необхідності субсидіарного застосування законів про працю суди повинні виходити із строків звернення до суду, визначених ч. 1 ст. 233 КЗпП</a:t>
            </a:r>
            <a:r>
              <a:t>. Тому громадянин може звернутися із заявою про вирішення спору в тримісячний строк із дня, коли він дізнався або повинен був дізнатися про порушення свого права, а у справах про звільнення з публічної служби - у місячний строк із дня вручення копії наказу про звільнення або з дня видачі трудової книжки.</a:t>
            </a:r>
          </a:p>
        </p:txBody>
      </p:sp>
      <p:sp>
        <p:nvSpPr>
          <p:cNvPr id="153" name="Прямоугольник 26"/>
          <p:cNvSpPr/>
          <p:nvPr/>
        </p:nvSpPr>
        <p:spPr>
          <a:xfrm>
            <a:off x="0" y="376118"/>
            <a:ext cx="10534132" cy="607727"/>
          </a:xfrm>
          <a:prstGeom prst="rect">
            <a:avLst/>
          </a:prstGeom>
          <a:ln w="28575">
            <a:solidFill>
              <a:srgbClr val="44D62C"/>
            </a:solidFill>
            <a:miter/>
          </a:ln>
        </p:spPr>
        <p:txBody>
          <a:bodyPr lIns="45719" rIns="45719" anchor="ctr"/>
          <a:lstStyle/>
          <a:p>
            <a:pPr algn="ctr">
              <a:defRPr>
                <a:solidFill>
                  <a:srgbClr val="FFFFFF"/>
                </a:solidFill>
              </a:defRPr>
            </a:pPr>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2" descr="Picture 2"/>
          <p:cNvPicPr>
            <a:picLocks noChangeAspect="1"/>
          </p:cNvPicPr>
          <p:nvPr/>
        </p:nvPicPr>
        <p:blipFill>
          <a:blip r:embed="rId2">
            <a:extLst/>
          </a:blip>
          <a:stretch>
            <a:fillRect/>
          </a:stretch>
        </p:blipFill>
        <p:spPr>
          <a:xfrm>
            <a:off x="295367" y="6391926"/>
            <a:ext cx="243579" cy="243579"/>
          </a:xfrm>
          <a:prstGeom prst="rect">
            <a:avLst/>
          </a:prstGeom>
          <a:ln w="12700">
            <a:miter lim="400000"/>
          </a:ln>
        </p:spPr>
      </p:pic>
      <p:sp>
        <p:nvSpPr>
          <p:cNvPr id="156" name="Прямоугольник 2"/>
          <p:cNvSpPr txBox="1"/>
          <p:nvPr/>
        </p:nvSpPr>
        <p:spPr>
          <a:xfrm>
            <a:off x="515172" y="402981"/>
            <a:ext cx="9939101"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latin typeface="Roboto Bold"/>
                <a:ea typeface="Roboto Bold"/>
                <a:cs typeface="Roboto Bold"/>
                <a:sym typeface="Roboto Bold"/>
              </a:defRPr>
            </a:lvl1pPr>
          </a:lstStyle>
          <a:p>
            <a:r>
              <a:t>ОСОБЛИВОСТІ ЗАЗНАЧЕНОЇ КАТЕГОРІЇ СПОРІВ</a:t>
            </a:r>
          </a:p>
        </p:txBody>
      </p:sp>
      <p:sp>
        <p:nvSpPr>
          <p:cNvPr id="157" name="Прямокутник 24"/>
          <p:cNvSpPr txBox="1"/>
          <p:nvPr/>
        </p:nvSpPr>
        <p:spPr>
          <a:xfrm>
            <a:off x="282718" y="1644818"/>
            <a:ext cx="11626564" cy="339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spcBef>
                <a:spcPts val="600"/>
              </a:spcBef>
              <a:defRPr u="sng">
                <a:uFill>
                  <a:solidFill>
                    <a:srgbClr val="000000"/>
                  </a:solidFill>
                </a:uFill>
                <a:latin typeface="Roboto"/>
                <a:ea typeface="Roboto"/>
                <a:cs typeface="Roboto"/>
                <a:sym typeface="Roboto"/>
              </a:defRPr>
            </a:pPr>
            <a:r>
              <a:t>Ухвала КАС ВС від 24.07.2020 у справі № 240/532/20 </a:t>
            </a:r>
          </a:p>
          <a:p>
            <a:pPr defTabSz="457200">
              <a:spcBef>
                <a:spcPts val="600"/>
              </a:spcBef>
              <a:defRPr>
                <a:uFill>
                  <a:solidFill>
                    <a:srgbClr val="000000"/>
                  </a:solidFill>
                </a:uFill>
                <a:latin typeface="Roboto"/>
                <a:ea typeface="Roboto"/>
                <a:cs typeface="Roboto"/>
                <a:sym typeface="Roboto"/>
              </a:defRPr>
            </a:pPr>
            <a:r>
              <a:t>Суд апеляційної інстанції …виходив з того, що спірні відносини пов'язані зі звільненням з публічної служби, тому під час обчислення строку звернення до суду із позовом цієї категорії застосуванню підлягають саме положення КАС України, як норми спеціального процесуального закону. …Додатково суд апеляційної інстанції послався на аналогічний висновок викладений у постановах Верховного Суду від 04 грудня 2019 року у справі N 815/2681/17, від 22 січня 2020 року у справі N 620/1982/19. </a:t>
            </a:r>
          </a:p>
          <a:p>
            <a:pPr defTabSz="457200">
              <a:spcBef>
                <a:spcPts val="600"/>
              </a:spcBef>
              <a:defRPr>
                <a:uFill>
                  <a:solidFill>
                    <a:srgbClr val="000000"/>
                  </a:solidFill>
                </a:uFill>
                <a:latin typeface="Roboto"/>
                <a:ea typeface="Roboto"/>
                <a:cs typeface="Roboto"/>
                <a:sym typeface="Roboto"/>
              </a:defRPr>
            </a:pPr>
            <a:endParaRPr/>
          </a:p>
          <a:p>
            <a:pPr defTabSz="457200">
              <a:spcBef>
                <a:spcPts val="600"/>
              </a:spcBef>
              <a:defRPr>
                <a:uFill>
                  <a:solidFill>
                    <a:srgbClr val="000000"/>
                  </a:solidFill>
                </a:uFill>
                <a:latin typeface="Roboto"/>
                <a:ea typeface="Roboto"/>
                <a:cs typeface="Roboto"/>
                <a:sym typeface="Roboto"/>
              </a:defRPr>
            </a:pPr>
            <a:r>
              <a:t>У постановах Верховного Суду, зокрема, від 11 лютого 2020 року у справі N 420/2934/19 та від 13 березня 2019 року у справі N 813/1001/17 Суд …зробив інший правовий висновок …. про необхідність застосування до спірних правовідносин саме тримісячного строку звернення до суду відповідно до частини першої статті 233 КЗпП України.</a:t>
            </a:r>
          </a:p>
        </p:txBody>
      </p:sp>
      <p:sp>
        <p:nvSpPr>
          <p:cNvPr id="158" name="Прямоугольник 26"/>
          <p:cNvSpPr/>
          <p:nvPr/>
        </p:nvSpPr>
        <p:spPr>
          <a:xfrm>
            <a:off x="0" y="376118"/>
            <a:ext cx="10534132" cy="607727"/>
          </a:xfrm>
          <a:prstGeom prst="rect">
            <a:avLst/>
          </a:prstGeom>
          <a:ln w="28575">
            <a:solidFill>
              <a:srgbClr val="44D62C"/>
            </a:solidFill>
            <a:miter/>
          </a:ln>
        </p:spPr>
        <p:txBody>
          <a:bodyPr lIns="45719" rIns="45719" anchor="ctr"/>
          <a:lstStyle/>
          <a:p>
            <a:pPr algn="ctr">
              <a:defRPr>
                <a:solidFill>
                  <a:srgbClr val="FFFFFF"/>
                </a:solidFill>
              </a:defRPr>
            </a:pPr>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Calibri"/>
        <a:ea typeface="Calibri"/>
        <a:cs typeface="Calibri"/>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Calibri"/>
        <a:ea typeface="Calibri"/>
        <a:cs typeface="Calibri"/>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1115</Words>
  <Application>Microsoft Office PowerPoint</Application>
  <PresentationFormat>Произвольный</PresentationFormat>
  <Paragraphs>82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ssilchenko</dc:creator>
  <cp:lastModifiedBy>ssilchenko</cp:lastModifiedBy>
  <cp:revision>2</cp:revision>
  <dcterms:modified xsi:type="dcterms:W3CDTF">2020-08-03T14:03:06Z</dcterms:modified>
</cp:coreProperties>
</file>