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1" r:id="rId1"/>
  </p:sldMasterIdLst>
  <p:notesMasterIdLst>
    <p:notesMasterId r:id="rId6"/>
  </p:notesMasterIdLst>
  <p:handoutMasterIdLst>
    <p:handoutMasterId r:id="rId7"/>
  </p:handoutMasterIdLst>
  <p:sldIdLst>
    <p:sldId id="541" r:id="rId2"/>
    <p:sldId id="553" r:id="rId3"/>
    <p:sldId id="560" r:id="rId4"/>
    <p:sldId id="554" r:id="rId5"/>
  </p:sldIdLst>
  <p:sldSz cx="12192000" cy="6858000"/>
  <p:notesSz cx="7023100" cy="9309100"/>
  <p:embeddedFontLst>
    <p:embeddedFont>
      <p:font typeface="Segoe UI Light" panose="020B0502040204020203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ahoma" panose="020B0604030504040204" pitchFamily="34" charset="0"/>
      <p:regular r:id="rId14"/>
      <p:bold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D30A3E0-6296-4462-BEEE-1D379732B023}">
          <p14:sldIdLst/>
        </p14:section>
        <p14:section name="О совете" id="{1A603E3F-8E66-434F-B173-5F5C7894A72B}">
          <p14:sldIdLst>
            <p14:sldId id="541"/>
            <p14:sldId id="553"/>
            <p14:sldId id="560"/>
            <p14:sldId id="554"/>
          </p14:sldIdLst>
        </p14:section>
        <p14:section name="Жалобы" id="{5DA9FEAA-9124-414E-B979-B9797ACE7121}">
          <p14:sldIdLst/>
        </p14:section>
        <p14:section name="Как подать жалобу" id="{C73846C3-EA24-4E95-AABF-10F786FB7BC5}">
          <p14:sldIdLst/>
        </p14:section>
        <p14:section name="Статистика" id="{B2653A0E-0C23-4138-9CC2-76056A3169CA}">
          <p14:sldIdLst/>
        </p14:section>
        <p14:section name="Результат" id="{DFE181F8-56ED-449E-A2DD-78FF50EF6276}">
          <p14:sldIdLst/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3A52"/>
    <a:srgbClr val="405C9A"/>
    <a:srgbClr val="5473B8"/>
    <a:srgbClr val="1F6B91"/>
    <a:srgbClr val="FDFDFD"/>
    <a:srgbClr val="C8E5F3"/>
    <a:srgbClr val="F2F2F2"/>
    <a:srgbClr val="E7E6E6"/>
    <a:srgbClr val="695A69"/>
    <a:srgbClr val="AA7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649" autoAdjust="0"/>
  </p:normalViewPr>
  <p:slideViewPr>
    <p:cSldViewPr snapToGrid="0" snapToObjects="1">
      <p:cViewPr varScale="1">
        <p:scale>
          <a:sx n="112" d="100"/>
          <a:sy n="112" d="100"/>
        </p:scale>
        <p:origin x="414" y="96"/>
      </p:cViewPr>
      <p:guideLst>
        <p:guide pos="384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REPORTs\2020\Q3%202020\btccomplaints_01_10_2020.xlsx_General%20fi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REPORTs\Presentations\2020\Nov%202020\btccomplaints_02_11_2020_10_32_a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Sheet1!$G$37:$G$54</c:f>
              <c:strCache>
                <c:ptCount val="18"/>
                <c:pt idx="0">
                  <c:v>Q3</c:v>
                </c:pt>
                <c:pt idx="1">
                  <c:v>Q4</c:v>
                </c:pt>
                <c:pt idx="2">
                  <c:v>Q1</c:v>
                </c:pt>
                <c:pt idx="3">
                  <c:v>Q2</c:v>
                </c:pt>
                <c:pt idx="4">
                  <c:v>Q3</c:v>
                </c:pt>
                <c:pt idx="5">
                  <c:v>Q4</c:v>
                </c:pt>
                <c:pt idx="6">
                  <c:v>Q1</c:v>
                </c:pt>
                <c:pt idx="7">
                  <c:v>Q2</c:v>
                </c:pt>
                <c:pt idx="8">
                  <c:v>Q3</c:v>
                </c:pt>
                <c:pt idx="9">
                  <c:v>Q4</c:v>
                </c:pt>
                <c:pt idx="10">
                  <c:v>Q1</c:v>
                </c:pt>
                <c:pt idx="11">
                  <c:v>Q2</c:v>
                </c:pt>
                <c:pt idx="12">
                  <c:v>Q3</c:v>
                </c:pt>
                <c:pt idx="13">
                  <c:v>Q4</c:v>
                </c:pt>
                <c:pt idx="14">
                  <c:v>Q1</c:v>
                </c:pt>
                <c:pt idx="15">
                  <c:v>Q2</c:v>
                </c:pt>
                <c:pt idx="16">
                  <c:v>Q3</c:v>
                </c:pt>
                <c:pt idx="17">
                  <c:v>Q4</c:v>
                </c:pt>
              </c:strCache>
            </c:strRef>
          </c:cat>
          <c:val>
            <c:numRef>
              <c:f>Sheet1!$H$37:$H$54</c:f>
              <c:numCache>
                <c:formatCode>General</c:formatCode>
                <c:ptCount val="18"/>
                <c:pt idx="0">
                  <c:v>242</c:v>
                </c:pt>
                <c:pt idx="1">
                  <c:v>275</c:v>
                </c:pt>
                <c:pt idx="2">
                  <c:v>264</c:v>
                </c:pt>
                <c:pt idx="3">
                  <c:v>237</c:v>
                </c:pt>
                <c:pt idx="4">
                  <c:v>408</c:v>
                </c:pt>
                <c:pt idx="5">
                  <c:v>729</c:v>
                </c:pt>
                <c:pt idx="6">
                  <c:v>646</c:v>
                </c:pt>
                <c:pt idx="7">
                  <c:v>411</c:v>
                </c:pt>
                <c:pt idx="8">
                  <c:v>308</c:v>
                </c:pt>
                <c:pt idx="9">
                  <c:v>427</c:v>
                </c:pt>
                <c:pt idx="10">
                  <c:v>408</c:v>
                </c:pt>
                <c:pt idx="11">
                  <c:v>398</c:v>
                </c:pt>
                <c:pt idx="12">
                  <c:v>428</c:v>
                </c:pt>
                <c:pt idx="13">
                  <c:v>412</c:v>
                </c:pt>
                <c:pt idx="14">
                  <c:v>462</c:v>
                </c:pt>
                <c:pt idx="15">
                  <c:v>385</c:v>
                </c:pt>
                <c:pt idx="16">
                  <c:v>439</c:v>
                </c:pt>
                <c:pt idx="17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BC-43B1-B866-C8A9BA8AB56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807920304"/>
        <c:axId val="1807921968"/>
      </c:lineChart>
      <c:catAx>
        <c:axId val="180792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921968"/>
        <c:crosses val="autoZero"/>
        <c:auto val="1"/>
        <c:lblAlgn val="ctr"/>
        <c:lblOffset val="100"/>
        <c:noMultiLvlLbl val="0"/>
      </c:catAx>
      <c:valAx>
        <c:axId val="180792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792030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Sheet6!$D$8:$D$14</c:f>
              <c:strCache>
                <c:ptCount val="7"/>
                <c:pt idx="0">
                  <c:v>Legislation drafts/amendments</c:v>
                </c:pt>
                <c:pt idx="1">
                  <c:v>Actions of the Ministry of Justice</c:v>
                </c:pt>
                <c:pt idx="2">
                  <c:v>Customs issues</c:v>
                </c:pt>
                <c:pt idx="3">
                  <c:v>Actions of local councils/municipalities</c:v>
                </c:pt>
                <c:pt idx="4">
                  <c:v>Actions of State Regulators</c:v>
                </c:pt>
                <c:pt idx="5">
                  <c:v>Actions of Law-enforcement agencies</c:v>
                </c:pt>
                <c:pt idx="6">
                  <c:v>Tax issues</c:v>
                </c:pt>
              </c:strCache>
            </c:strRef>
          </c:cat>
          <c:val>
            <c:numRef>
              <c:f>Sheet6!$E$8:$E$14</c:f>
              <c:numCache>
                <c:formatCode>General</c:formatCode>
                <c:ptCount val="7"/>
                <c:pt idx="0">
                  <c:v>237</c:v>
                </c:pt>
                <c:pt idx="1">
                  <c:v>255</c:v>
                </c:pt>
                <c:pt idx="2">
                  <c:v>320</c:v>
                </c:pt>
                <c:pt idx="3">
                  <c:v>351</c:v>
                </c:pt>
                <c:pt idx="4">
                  <c:v>630</c:v>
                </c:pt>
                <c:pt idx="5">
                  <c:v>1279</c:v>
                </c:pt>
                <c:pt idx="6">
                  <c:v>4333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8-49A2-B544-0630310738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84094847"/>
        <c:axId val="1984092351"/>
      </c:barChart>
      <c:catAx>
        <c:axId val="1984094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4092351"/>
        <c:crosses val="autoZero"/>
        <c:auto val="1"/>
        <c:lblAlgn val="ctr"/>
        <c:lblOffset val="100"/>
        <c:noMultiLvlLbl val="0"/>
      </c:catAx>
      <c:valAx>
        <c:axId val="1984092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4094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43835" cy="466644"/>
          </a:xfrm>
          <a:prstGeom prst="rect">
            <a:avLst/>
          </a:prstGeom>
        </p:spPr>
        <p:txBody>
          <a:bodyPr vert="horz" lIns="91417" tIns="45707" rIns="91417" bIns="45707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630" y="0"/>
            <a:ext cx="3043835" cy="466644"/>
          </a:xfrm>
          <a:prstGeom prst="rect">
            <a:avLst/>
          </a:prstGeom>
        </p:spPr>
        <p:txBody>
          <a:bodyPr vert="horz" lIns="91417" tIns="45707" rIns="91417" bIns="45707" rtlCol="0"/>
          <a:lstStyle>
            <a:lvl1pPr algn="r">
              <a:defRPr sz="1200"/>
            </a:lvl1pPr>
          </a:lstStyle>
          <a:p>
            <a:fld id="{A44FE4EC-AB75-461D-8125-AA0533FB5255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42459"/>
            <a:ext cx="3043835" cy="466644"/>
          </a:xfrm>
          <a:prstGeom prst="rect">
            <a:avLst/>
          </a:prstGeom>
        </p:spPr>
        <p:txBody>
          <a:bodyPr vert="horz" lIns="91417" tIns="45707" rIns="91417" bIns="45707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630" y="8842459"/>
            <a:ext cx="3043835" cy="466644"/>
          </a:xfrm>
          <a:prstGeom prst="rect">
            <a:avLst/>
          </a:prstGeom>
        </p:spPr>
        <p:txBody>
          <a:bodyPr vert="horz" lIns="91417" tIns="45707" rIns="91417" bIns="45707" rtlCol="0" anchor="b"/>
          <a:lstStyle>
            <a:lvl1pPr algn="r">
              <a:defRPr sz="1200"/>
            </a:lvl1pPr>
          </a:lstStyle>
          <a:p>
            <a:fld id="{A70C681F-0C86-496E-ACB6-815487ADD7B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3240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3043343" cy="467072"/>
          </a:xfrm>
          <a:prstGeom prst="rect">
            <a:avLst/>
          </a:prstGeom>
        </p:spPr>
        <p:txBody>
          <a:bodyPr vert="horz" lIns="93107" tIns="46553" rIns="93107" bIns="46553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3"/>
            <a:ext cx="3043343" cy="467072"/>
          </a:xfrm>
          <a:prstGeom prst="rect">
            <a:avLst/>
          </a:prstGeom>
        </p:spPr>
        <p:txBody>
          <a:bodyPr vert="horz" lIns="93107" tIns="46553" rIns="93107" bIns="46553" rtlCol="0"/>
          <a:lstStyle>
            <a:lvl1pPr algn="r">
              <a:defRPr sz="1200"/>
            </a:lvl1pPr>
          </a:lstStyle>
          <a:p>
            <a:fld id="{CB7422C6-2015-4A5F-AA97-0783610CCFE7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5225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7" tIns="46553" rIns="93107" bIns="46553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3"/>
            <a:ext cx="5618480" cy="3665459"/>
          </a:xfrm>
          <a:prstGeom prst="rect">
            <a:avLst/>
          </a:prstGeom>
        </p:spPr>
        <p:txBody>
          <a:bodyPr vert="horz" lIns="93107" tIns="46553" rIns="93107" bIns="465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42031"/>
            <a:ext cx="3043343" cy="467071"/>
          </a:xfrm>
          <a:prstGeom prst="rect">
            <a:avLst/>
          </a:prstGeom>
        </p:spPr>
        <p:txBody>
          <a:bodyPr vert="horz" lIns="93107" tIns="46553" rIns="93107" bIns="46553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1"/>
            <a:ext cx="3043343" cy="467071"/>
          </a:xfrm>
          <a:prstGeom prst="rect">
            <a:avLst/>
          </a:prstGeom>
        </p:spPr>
        <p:txBody>
          <a:bodyPr vert="horz" lIns="93107" tIns="46553" rIns="93107" bIns="46553" rtlCol="0" anchor="b"/>
          <a:lstStyle>
            <a:lvl1pPr algn="r">
              <a:defRPr sz="1200"/>
            </a:lvl1pPr>
          </a:lstStyle>
          <a:p>
            <a:fld id="{66D58E03-6B8D-4718-B5A5-CBB50605DC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300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58E03-6B8D-4718-B5A5-CBB50605DC57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26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58E03-6B8D-4718-B5A5-CBB50605DC57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278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58E03-6B8D-4718-B5A5-CBB50605DC57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7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5DF-92C2-438F-B166-82A4DADF9510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8BB8-B870-4707-98FA-0AF4746E1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69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5DF-92C2-438F-B166-82A4DADF9510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8BB8-B870-4707-98FA-0AF4746E1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4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5DF-92C2-438F-B166-82A4DADF9510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8BB8-B870-4707-98FA-0AF4746E1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9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5DF-92C2-438F-B166-82A4DADF9510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8BB8-B870-4707-98FA-0AF4746E1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3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D5DF-92C2-438F-B166-82A4DADF9510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D8BB8-B870-4707-98FA-0AF4746E1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0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8D5DF-92C2-438F-B166-82A4DADF9510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D8BB8-B870-4707-98FA-0AF4746E1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7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003" y="113770"/>
            <a:ext cx="10515600" cy="1325563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accent4"/>
                </a:solidFill>
              </a:rPr>
              <a:t>7</a:t>
            </a:r>
            <a:r>
              <a:rPr lang="en-US" sz="2900" dirty="0" smtClean="0">
                <a:solidFill>
                  <a:schemeClr val="accent4"/>
                </a:solidFill>
              </a:rPr>
              <a:t>955</a:t>
            </a:r>
            <a:r>
              <a:rPr lang="ru-RU" sz="2900" dirty="0" smtClean="0">
                <a:solidFill>
                  <a:schemeClr val="accent4"/>
                </a:solidFill>
              </a:rPr>
              <a:t> </a:t>
            </a:r>
            <a:r>
              <a:rPr lang="en-US" sz="2900" dirty="0" smtClean="0">
                <a:solidFill>
                  <a:schemeClr val="accent4"/>
                </a:solidFill>
              </a:rPr>
              <a:t>COMPLAINTS </a:t>
            </a:r>
            <a:r>
              <a:rPr lang="en-US" sz="2900" dirty="0"/>
              <a:t>RECEIVED</a:t>
            </a:r>
            <a:r>
              <a:rPr lang="en-US" sz="2900" dirty="0">
                <a:solidFill>
                  <a:schemeClr val="accent4"/>
                </a:solidFill>
              </a:rPr>
              <a:t> </a:t>
            </a:r>
            <a:r>
              <a:rPr lang="en-US" sz="2900" dirty="0"/>
              <a:t>BY </a:t>
            </a:r>
            <a:r>
              <a:rPr lang="uk-UA" sz="2900" dirty="0" smtClean="0"/>
              <a:t>01</a:t>
            </a:r>
            <a:r>
              <a:rPr lang="en-US" sz="2900" dirty="0" smtClean="0"/>
              <a:t> NOVEMBER 2020</a:t>
            </a:r>
            <a:endParaRPr lang="ru-RU" sz="2900" dirty="0"/>
          </a:p>
        </p:txBody>
      </p:sp>
      <p:sp>
        <p:nvSpPr>
          <p:cNvPr id="7" name="TextBox 6"/>
          <p:cNvSpPr txBox="1"/>
          <p:nvPr/>
        </p:nvSpPr>
        <p:spPr>
          <a:xfrm>
            <a:off x="437618" y="6099566"/>
            <a:ext cx="157761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2016</a:t>
            </a:r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838200" y="1105696"/>
            <a:ext cx="10197206" cy="0"/>
          </a:xfrm>
          <a:prstGeom prst="line">
            <a:avLst/>
          </a:prstGeom>
          <a:ln>
            <a:solidFill>
              <a:srgbClr val="67C7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231" y="150253"/>
            <a:ext cx="1449844" cy="4297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71769" y="6099566"/>
            <a:ext cx="201609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</a:t>
            </a:r>
            <a:r>
              <a:rPr lang="en-US" b="1" dirty="0" smtClean="0"/>
              <a:t>7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05312" y="6084537"/>
            <a:ext cx="201609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</a:t>
            </a:r>
            <a:r>
              <a:rPr lang="en-US" b="1" dirty="0"/>
              <a:t>8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63490" y="6099566"/>
            <a:ext cx="201609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201</a:t>
            </a:r>
            <a:r>
              <a:rPr lang="en-US" b="1" dirty="0" smtClean="0"/>
              <a:t>9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246598" y="6099566"/>
            <a:ext cx="157761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</a:t>
            </a:r>
            <a:r>
              <a:rPr lang="en-US" b="1" dirty="0" smtClean="0"/>
              <a:t>20</a:t>
            </a:r>
            <a:endParaRPr lang="ru-RU" b="1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525559"/>
              </p:ext>
            </p:extLst>
          </p:nvPr>
        </p:nvGraphicFramePr>
        <p:xfrm>
          <a:off x="76912" y="1105697"/>
          <a:ext cx="12041024" cy="484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600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003" y="11377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KEY SUBJECTS</a:t>
            </a:r>
            <a:r>
              <a:rPr lang="en-US" dirty="0"/>
              <a:t> OF COMPLAINTS</a:t>
            </a:r>
            <a:endParaRPr lang="ru-RU" dirty="0"/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838200" y="1105696"/>
            <a:ext cx="10197206" cy="0"/>
          </a:xfrm>
          <a:prstGeom prst="line">
            <a:avLst/>
          </a:prstGeom>
          <a:ln>
            <a:solidFill>
              <a:srgbClr val="67C7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231" y="150253"/>
            <a:ext cx="1449844" cy="429744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478763"/>
              </p:ext>
            </p:extLst>
          </p:nvPr>
        </p:nvGraphicFramePr>
        <p:xfrm>
          <a:off x="1213503" y="1341689"/>
          <a:ext cx="9477285" cy="5264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563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667" y="113770"/>
            <a:ext cx="1087025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GEOGRAPHY</a:t>
            </a:r>
            <a:r>
              <a:rPr lang="en-US" dirty="0" smtClean="0"/>
              <a:t> OF RECEIVED COMPLAINTS</a:t>
            </a:r>
            <a:endParaRPr lang="ru-RU" b="1" dirty="0"/>
          </a:p>
        </p:txBody>
      </p:sp>
      <p:cxnSp>
        <p:nvCxnSpPr>
          <p:cNvPr id="9" name="Прямая соединительная линия 8"/>
          <p:cNvCxnSpPr>
            <a:cxnSpLocks/>
          </p:cNvCxnSpPr>
          <p:nvPr/>
        </p:nvCxnSpPr>
        <p:spPr>
          <a:xfrm>
            <a:off x="838200" y="1105696"/>
            <a:ext cx="10197206" cy="0"/>
          </a:xfrm>
          <a:prstGeom prst="line">
            <a:avLst/>
          </a:prstGeom>
          <a:ln>
            <a:solidFill>
              <a:srgbClr val="67C7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28" y="1213248"/>
            <a:ext cx="9400374" cy="5723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8606" y="2784471"/>
            <a:ext cx="10853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Kyiv region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649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4308" y="2063726"/>
            <a:ext cx="781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KYIV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3071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1264" y="1696420"/>
            <a:ext cx="1397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Chernihiv region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110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6550" y="2029477"/>
            <a:ext cx="12204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Sumy region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43675" y="2857696"/>
            <a:ext cx="1271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Poltava region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50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50830" y="3081924"/>
            <a:ext cx="1298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Kharkiv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region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591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50847" y="3330047"/>
            <a:ext cx="1267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Luhans’k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region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54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15328" y="4278537"/>
            <a:ext cx="1240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Donets’k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region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65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9252" y="3895671"/>
            <a:ext cx="1739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accent1">
                    <a:lumMod val="75000"/>
                  </a:schemeClr>
                </a:solidFill>
              </a:rPr>
              <a:t>Dnipropetrovs’ka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 region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639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6468" y="4653334"/>
            <a:ext cx="1515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Zaporizhzhya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region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365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3090" y="5152271"/>
            <a:ext cx="12986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Kherson region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102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3930" y="5961893"/>
            <a:ext cx="707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Crimea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3176" y="3880871"/>
            <a:ext cx="1739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Kirovohrads’ka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region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26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0853" y="3358923"/>
            <a:ext cx="1271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Cherkasy region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70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43200" y="4420015"/>
            <a:ext cx="14022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Mykolayiv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region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75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44752" y="4864794"/>
            <a:ext cx="1096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Odesa region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489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8993" y="3530764"/>
            <a:ext cx="1343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Vinnytsya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region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81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2313" y="2279570"/>
            <a:ext cx="13808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Zhytomyr region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118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0284" y="1674711"/>
            <a:ext cx="10613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Rivne region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84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56438" y="1886092"/>
            <a:ext cx="1295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Volyns’ka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region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94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28387" y="2826992"/>
            <a:ext cx="1164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L’viv region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236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7640" y="3019586"/>
            <a:ext cx="1090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Ternopil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region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66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7114" y="2966998"/>
            <a:ext cx="1083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Khmel’nyts’ka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region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110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21490" y="4137350"/>
            <a:ext cx="1410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Chernivtsi region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05612" y="3705662"/>
            <a:ext cx="12255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Ivano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Frankivs’k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region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105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4926" y="3965571"/>
            <a:ext cx="1443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</a:rPr>
              <a:t>Zakarpats’ka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region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77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231" y="150253"/>
            <a:ext cx="1449844" cy="4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3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3"/>
          <p:cNvSpPr/>
          <p:nvPr/>
        </p:nvSpPr>
        <p:spPr>
          <a:xfrm>
            <a:off x="1079150" y="1368182"/>
            <a:ext cx="949308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4"/>
                </a:solidFill>
              </a:rPr>
              <a:t>7955 </a:t>
            </a:r>
            <a:r>
              <a:rPr lang="en-US" sz="2400" dirty="0" smtClean="0">
                <a:solidFill>
                  <a:schemeClr val="bg1"/>
                </a:solidFill>
              </a:rPr>
              <a:t>complaints received and </a:t>
            </a:r>
            <a:r>
              <a:rPr lang="en-US" sz="2400" b="1" dirty="0" smtClean="0">
                <a:solidFill>
                  <a:schemeClr val="accent4"/>
                </a:solidFill>
              </a:rPr>
              <a:t>5307 </a:t>
            </a:r>
            <a:r>
              <a:rPr lang="en-US" sz="2400" dirty="0">
                <a:solidFill>
                  <a:schemeClr val="bg1"/>
                </a:solidFill>
              </a:rPr>
              <a:t>cases are closed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4"/>
                </a:solidFill>
              </a:rPr>
              <a:t>89% </a:t>
            </a:r>
            <a:r>
              <a:rPr lang="en-US" sz="2400" dirty="0" smtClean="0">
                <a:solidFill>
                  <a:schemeClr val="bg1"/>
                </a:solidFill>
              </a:rPr>
              <a:t>individual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</a:t>
            </a:r>
            <a:r>
              <a:rPr lang="ru-RU" sz="2400" dirty="0">
                <a:solidFill>
                  <a:schemeClr val="bg1"/>
                </a:solidFill>
              </a:rPr>
              <a:t>е</a:t>
            </a:r>
            <a:r>
              <a:rPr lang="en-US" sz="2400" dirty="0">
                <a:solidFill>
                  <a:schemeClr val="bg1"/>
                </a:solidFill>
              </a:rPr>
              <a:t>commendations implemented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uk-UA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/>
                </a:solidFill>
              </a:rPr>
              <a:t>1</a:t>
            </a:r>
            <a:r>
              <a:rPr lang="en-US" sz="2400" b="1" dirty="0" smtClean="0">
                <a:solidFill>
                  <a:schemeClr val="accent4"/>
                </a:solidFill>
              </a:rPr>
              <a:t>6</a:t>
            </a:r>
            <a:r>
              <a:rPr lang="ru-RU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>
                <a:solidFill>
                  <a:schemeClr val="accent4"/>
                </a:solidFill>
              </a:rPr>
              <a:t>systemic reports </a:t>
            </a:r>
            <a:r>
              <a:rPr lang="en-US" sz="2400" dirty="0" smtClean="0">
                <a:solidFill>
                  <a:schemeClr val="bg1"/>
                </a:solidFill>
              </a:rPr>
              <a:t>published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</a:rPr>
              <a:t>37% of</a:t>
            </a:r>
            <a:r>
              <a:rPr lang="ru-RU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>
                <a:solidFill>
                  <a:schemeClr val="accent4"/>
                </a:solidFill>
              </a:rPr>
              <a:t>systemic </a:t>
            </a:r>
            <a:r>
              <a:rPr lang="en-US" sz="2400" b="1" dirty="0" smtClean="0">
                <a:solidFill>
                  <a:schemeClr val="accent4"/>
                </a:solidFill>
              </a:rPr>
              <a:t>recommendations </a:t>
            </a:r>
            <a:r>
              <a:rPr lang="en-US" sz="2400" dirty="0" smtClean="0">
                <a:solidFill>
                  <a:schemeClr val="bg1"/>
                </a:solidFill>
              </a:rPr>
              <a:t>implemented</a:t>
            </a: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</a:rPr>
              <a:t>72% complaints </a:t>
            </a:r>
            <a:r>
              <a:rPr lang="en-US" sz="2400" dirty="0">
                <a:solidFill>
                  <a:schemeClr val="bg1"/>
                </a:solidFill>
              </a:rPr>
              <a:t>are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from small and medium business</a:t>
            </a:r>
            <a:endParaRPr lang="uk-UA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4"/>
                </a:solidFill>
              </a:rPr>
              <a:t>8</a:t>
            </a:r>
            <a:r>
              <a:rPr lang="en-US" sz="2400" b="1" dirty="0">
                <a:solidFill>
                  <a:schemeClr val="accent4"/>
                </a:solidFill>
              </a:rPr>
              <a:t>3% complainants </a:t>
            </a:r>
            <a:r>
              <a:rPr lang="en-US" sz="2400" dirty="0">
                <a:solidFill>
                  <a:schemeClr val="bg1"/>
                </a:solidFill>
              </a:rPr>
              <a:t>are local </a:t>
            </a:r>
            <a:r>
              <a:rPr lang="en-US" sz="2400" dirty="0" smtClean="0">
                <a:solidFill>
                  <a:schemeClr val="bg1"/>
                </a:solidFill>
              </a:rPr>
              <a:t>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</a:rPr>
              <a:t>UAH </a:t>
            </a:r>
            <a:r>
              <a:rPr lang="en-US" sz="2400" b="1" smtClean="0">
                <a:solidFill>
                  <a:schemeClr val="accent4"/>
                </a:solidFill>
              </a:rPr>
              <a:t>18 699 288 375 </a:t>
            </a:r>
            <a:r>
              <a:rPr lang="en-US" sz="2400" smtClean="0">
                <a:solidFill>
                  <a:schemeClr val="bg1"/>
                </a:solidFill>
              </a:rPr>
              <a:t>direct </a:t>
            </a:r>
            <a:r>
              <a:rPr lang="en-US" sz="2400" dirty="0">
                <a:solidFill>
                  <a:schemeClr val="bg1"/>
                </a:solidFill>
              </a:rPr>
              <a:t>financial impact</a:t>
            </a:r>
            <a:endParaRPr lang="uk-UA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4"/>
                </a:solidFill>
              </a:rPr>
              <a:t>9</a:t>
            </a:r>
            <a:r>
              <a:rPr lang="en-US" sz="2400" b="1" dirty="0" smtClean="0">
                <a:solidFill>
                  <a:schemeClr val="accent4"/>
                </a:solidFill>
              </a:rPr>
              <a:t>8% </a:t>
            </a:r>
            <a:r>
              <a:rPr lang="en-US" sz="2400" dirty="0">
                <a:solidFill>
                  <a:schemeClr val="bg1"/>
                </a:solidFill>
              </a:rPr>
              <a:t>complainants are satisfied with </a:t>
            </a:r>
            <a:r>
              <a:rPr lang="en-US" sz="2400" dirty="0" smtClean="0">
                <a:solidFill>
                  <a:schemeClr val="bg1"/>
                </a:solidFill>
              </a:rPr>
              <a:t>cooperation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/>
                </a:solidFill>
              </a:rPr>
              <a:t>TOP</a:t>
            </a:r>
            <a:r>
              <a:rPr lang="ru-RU" sz="2400" b="1" dirty="0">
                <a:solidFill>
                  <a:schemeClr val="accent4"/>
                </a:solidFill>
              </a:rPr>
              <a:t>-5 </a:t>
            </a:r>
            <a:r>
              <a:rPr lang="en-US" sz="2400" b="1" dirty="0">
                <a:solidFill>
                  <a:schemeClr val="accent4"/>
                </a:solidFill>
              </a:rPr>
              <a:t>most active regions</a:t>
            </a:r>
            <a:r>
              <a:rPr lang="en-US" sz="2400" b="1" dirty="0">
                <a:solidFill>
                  <a:schemeClr val="bg2"/>
                </a:solidFill>
              </a:rPr>
              <a:t>: </a:t>
            </a:r>
            <a:r>
              <a:rPr lang="en-US" sz="2400" dirty="0">
                <a:solidFill>
                  <a:schemeClr val="bg2"/>
                </a:solidFill>
              </a:rPr>
              <a:t>Kyiv</a:t>
            </a:r>
            <a:r>
              <a:rPr lang="en-US" sz="2400" b="1" dirty="0">
                <a:solidFill>
                  <a:schemeClr val="bg2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(</a:t>
            </a:r>
            <a:r>
              <a:rPr lang="en-US" sz="2400" dirty="0" smtClean="0">
                <a:solidFill>
                  <a:schemeClr val="bg1"/>
                </a:solidFill>
              </a:rPr>
              <a:t>39</a:t>
            </a:r>
            <a:r>
              <a:rPr lang="ru-RU" sz="2400" dirty="0" smtClean="0">
                <a:solidFill>
                  <a:schemeClr val="bg1"/>
                </a:solidFill>
              </a:rPr>
              <a:t>%), </a:t>
            </a:r>
            <a:r>
              <a:rPr lang="en-US" sz="2400" dirty="0">
                <a:solidFill>
                  <a:schemeClr val="bg1"/>
                </a:solidFill>
              </a:rPr>
              <a:t>Dnipropetrovsk region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en-US" sz="2400" dirty="0">
                <a:solidFill>
                  <a:schemeClr val="bg1"/>
                </a:solidFill>
              </a:rPr>
              <a:t>8</a:t>
            </a:r>
            <a:r>
              <a:rPr lang="ru-RU" sz="2400" dirty="0">
                <a:solidFill>
                  <a:schemeClr val="bg1"/>
                </a:solidFill>
              </a:rPr>
              <a:t>%), К</a:t>
            </a:r>
            <a:r>
              <a:rPr lang="en-US" sz="2400" dirty="0" err="1">
                <a:solidFill>
                  <a:schemeClr val="bg1"/>
                </a:solidFill>
              </a:rPr>
              <a:t>yiv</a:t>
            </a:r>
            <a:r>
              <a:rPr lang="en-US" sz="2400" dirty="0">
                <a:solidFill>
                  <a:schemeClr val="bg1"/>
                </a:solidFill>
              </a:rPr>
              <a:t> region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en-US" sz="2400" dirty="0">
                <a:solidFill>
                  <a:schemeClr val="bg1"/>
                </a:solidFill>
              </a:rPr>
              <a:t>8</a:t>
            </a:r>
            <a:r>
              <a:rPr lang="ru-RU" sz="2400" dirty="0">
                <a:solidFill>
                  <a:schemeClr val="bg1"/>
                </a:solidFill>
              </a:rPr>
              <a:t>%), </a:t>
            </a:r>
            <a:r>
              <a:rPr lang="en-US" sz="2400" dirty="0" err="1">
                <a:solidFill>
                  <a:schemeClr val="bg1"/>
                </a:solidFill>
              </a:rPr>
              <a:t>Kharkiv</a:t>
            </a:r>
            <a:r>
              <a:rPr lang="en-US" sz="2400" dirty="0">
                <a:solidFill>
                  <a:schemeClr val="bg1"/>
                </a:solidFill>
              </a:rPr>
              <a:t> region</a:t>
            </a:r>
            <a:r>
              <a:rPr lang="ru-RU" sz="2400" dirty="0">
                <a:solidFill>
                  <a:schemeClr val="bg1"/>
                </a:solidFill>
              </a:rPr>
              <a:t> (7%), О</a:t>
            </a:r>
            <a:r>
              <a:rPr lang="en-US" sz="2400" dirty="0" err="1">
                <a:solidFill>
                  <a:schemeClr val="bg1"/>
                </a:solidFill>
              </a:rPr>
              <a:t>desa</a:t>
            </a:r>
            <a:r>
              <a:rPr lang="en-US" sz="2400" dirty="0">
                <a:solidFill>
                  <a:schemeClr val="bg1"/>
                </a:solidFill>
              </a:rPr>
              <a:t> region </a:t>
            </a:r>
            <a:r>
              <a:rPr lang="ru-RU" sz="2400" dirty="0">
                <a:solidFill>
                  <a:schemeClr val="bg1"/>
                </a:solidFill>
              </a:rPr>
              <a:t>(</a:t>
            </a:r>
            <a:r>
              <a:rPr lang="en-US" sz="2400" dirty="0">
                <a:solidFill>
                  <a:schemeClr val="bg1"/>
                </a:solidFill>
              </a:rPr>
              <a:t>6</a:t>
            </a:r>
            <a:r>
              <a:rPr lang="ru-RU" sz="2400" dirty="0">
                <a:solidFill>
                  <a:schemeClr val="bg1"/>
                </a:solidFill>
              </a:rPr>
              <a:t>%)</a:t>
            </a:r>
            <a:endParaRPr lang="uk-UA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51094" y="537285"/>
            <a:ext cx="4635331" cy="7611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FACTS </a:t>
            </a: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2015-2020</a:t>
            </a:r>
            <a:r>
              <a:rPr 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206" y="998850"/>
            <a:ext cx="297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</a:rPr>
              <a:t>as of </a:t>
            </a:r>
            <a:r>
              <a:rPr lang="en-US" dirty="0" smtClean="0">
                <a:solidFill>
                  <a:schemeClr val="bg1"/>
                </a:solidFill>
              </a:rPr>
              <a:t>01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11</a:t>
            </a:r>
            <a:r>
              <a:rPr lang="ru-RU" dirty="0" smtClean="0">
                <a:solidFill>
                  <a:schemeClr val="bg1"/>
                </a:solidFill>
              </a:rPr>
              <a:t>.20</a:t>
            </a:r>
            <a:r>
              <a:rPr lang="en-US" dirty="0" smtClean="0">
                <a:solidFill>
                  <a:schemeClr val="bg1"/>
                </a:solidFill>
              </a:rPr>
              <a:t>20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231" y="150253"/>
            <a:ext cx="1449844" cy="4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64872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Ombudsm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74E83"/>
      </a:accent1>
      <a:accent2>
        <a:srgbClr val="75BDE1"/>
      </a:accent2>
      <a:accent3>
        <a:srgbClr val="A8A8A8"/>
      </a:accent3>
      <a:accent4>
        <a:srgbClr val="C8DC64"/>
      </a:accent4>
      <a:accent5>
        <a:srgbClr val="595959"/>
      </a:accent5>
      <a:accent6>
        <a:srgbClr val="F2F2F2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Bebas Neue Bold"/>
        <a:ea typeface=""/>
        <a:cs typeface=""/>
      </a:majorFont>
      <a:minorFont>
        <a:latin typeface="Segoe U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9433</TotalTime>
  <Words>213</Words>
  <Application>Microsoft Office PowerPoint</Application>
  <PresentationFormat>Widescreen</PresentationFormat>
  <Paragraphs>53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Segoe UI Light</vt:lpstr>
      <vt:lpstr>Calibri</vt:lpstr>
      <vt:lpstr>Tahoma</vt:lpstr>
      <vt:lpstr>Arial</vt:lpstr>
      <vt:lpstr>Специальное оформление</vt:lpstr>
      <vt:lpstr>7955 COMPLAINTS RECEIVED BY 01 NOVEMBER 2020</vt:lpstr>
      <vt:lpstr>KEY SUBJECTS OF COMPLAINTS</vt:lpstr>
      <vt:lpstr>GEOGRAPHY OF RECEIVED COMPLAINTS</vt:lpstr>
      <vt:lpstr>PowerPoint Presentation</vt:lpstr>
    </vt:vector>
  </TitlesOfParts>
  <Company>PCVGG-GBCF3-72PW4-GRMFK-Q7DD3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1plus1 1plus1</dc:creator>
  <cp:lastModifiedBy>Yuliua Akselrod</cp:lastModifiedBy>
  <cp:revision>1070</cp:revision>
  <cp:lastPrinted>2020-01-30T08:14:11Z</cp:lastPrinted>
  <dcterms:created xsi:type="dcterms:W3CDTF">2015-05-12T16:11:00Z</dcterms:created>
  <dcterms:modified xsi:type="dcterms:W3CDTF">2020-11-10T15:00:01Z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7772292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