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9"/>
  </p:notesMasterIdLst>
  <p:handoutMasterIdLst>
    <p:handoutMasterId r:id="rId10"/>
  </p:handoutMasterIdLst>
  <p:sldIdLst>
    <p:sldId id="469" r:id="rId2"/>
    <p:sldId id="562" r:id="rId3"/>
    <p:sldId id="750" r:id="rId4"/>
    <p:sldId id="749" r:id="rId5"/>
    <p:sldId id="709" r:id="rId6"/>
    <p:sldId id="751" r:id="rId7"/>
    <p:sldId id="457" r:id="rId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3" userDrawn="1">
          <p15:clr>
            <a:srgbClr val="A4A3A4"/>
          </p15:clr>
        </p15:guide>
        <p15:guide id="2" orient="horz" pos="903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245" userDrawn="1">
          <p15:clr>
            <a:srgbClr val="A4A3A4"/>
          </p15:clr>
        </p15:guide>
        <p15:guide id="5" pos="55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CF"/>
    <a:srgbClr val="006BC5"/>
    <a:srgbClr val="006DC8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569" autoAdjust="0"/>
    <p:restoredTop sz="90931"/>
  </p:normalViewPr>
  <p:slideViewPr>
    <p:cSldViewPr snapToGrid="0" snapToObjects="1">
      <p:cViewPr varScale="1">
        <p:scale>
          <a:sx n="85" d="100"/>
          <a:sy n="85" d="100"/>
        </p:scale>
        <p:origin x="-1291" y="-72"/>
      </p:cViewPr>
      <p:guideLst>
        <p:guide orient="horz" pos="233"/>
        <p:guide orient="horz" pos="903"/>
        <p:guide orient="horz" pos="3984"/>
        <p:guide pos="245"/>
        <p:guide pos="551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4272" y="16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6D33BD8-FDD1-094A-A4E6-EDCD90831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53DA0C-885C-0247-B3CE-6815DCAC23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B6A93-809F-7948-85F3-018E324E55C7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A38C3D-8117-AE4D-8A82-FFEFFF1BEC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0E9538-AF9A-0149-BBE9-251505EEF4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09AD-F0A8-B140-AD0A-48C42EB3EE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5694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CB935-B14B-9141-A5B7-B65163803703}" type="datetimeFigureOut">
              <a:rPr lang="en-US" smtClean="0"/>
              <a:pPr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EC090-49E1-4846-BBB9-5D83CB951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94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992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392907" y="1432203"/>
            <a:ext cx="5529263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420B5-0C7D-8A40-916E-9DC1FF97152E}"/>
              </a:ext>
            </a:extLst>
          </p:cNvPr>
          <p:cNvSpPr/>
          <p:nvPr userDrawn="1"/>
        </p:nvSpPr>
        <p:spPr>
          <a:xfrm>
            <a:off x="2" y="6582430"/>
            <a:ext cx="9143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96801"/>
            <a:ext cx="12954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5533198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955" y="368302"/>
            <a:ext cx="5535274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6043614" y="3"/>
            <a:ext cx="3100387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02ADE0-6197-0045-A171-F99710876162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bg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0" y="6581820"/>
            <a:ext cx="9144000" cy="2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53EFE1-30FC-964A-B601-DC25F1C90F5A}"/>
              </a:ext>
            </a:extLst>
          </p:cNvPr>
          <p:cNvSpPr/>
          <p:nvPr userDrawn="1"/>
        </p:nvSpPr>
        <p:spPr>
          <a:xfrm>
            <a:off x="0" y="1"/>
            <a:ext cx="9144000" cy="6852890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86955" y="1432200"/>
            <a:ext cx="412249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4122494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954" y="368302"/>
            <a:ext cx="4125603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392907" y="1882171"/>
            <a:ext cx="4119563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B04532-9DB0-9045-8D14-4A2BD39999D1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-1" y="3"/>
            <a:ext cx="6394268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86954" y="1432200"/>
            <a:ext cx="554201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4" y="899161"/>
            <a:ext cx="5537847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955" y="368302"/>
            <a:ext cx="553991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xmlns="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3614" y="3"/>
            <a:ext cx="3100387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386955" y="1882171"/>
            <a:ext cx="5539978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582427"/>
            <a:ext cx="9144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6F8CB0-56F9-B845-96D8-3B45FAE9965D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A6918A-9821-0B4B-80DF-08E8CF72E4BE}"/>
              </a:ext>
            </a:extLst>
          </p:cNvPr>
          <p:cNvSpPr/>
          <p:nvPr userDrawn="1"/>
        </p:nvSpPr>
        <p:spPr>
          <a:xfrm>
            <a:off x="0" y="6581820"/>
            <a:ext cx="9144000" cy="2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AC262DF-24F5-0747-8294-1596B1A0211A}"/>
              </a:ext>
            </a:extLst>
          </p:cNvPr>
          <p:cNvSpPr/>
          <p:nvPr userDrawn="1"/>
        </p:nvSpPr>
        <p:spPr>
          <a:xfrm>
            <a:off x="0" y="1"/>
            <a:ext cx="9144000" cy="6852890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227" y="368300"/>
            <a:ext cx="5543549" cy="3081910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338"/>
              </a:spcAft>
              <a:defRPr sz="2025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“Insert Quote”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90700" y="6596798"/>
            <a:ext cx="55626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1648" y="6596800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7050" y="6596800"/>
            <a:ext cx="386951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33532E-63C3-6947-BB80-D22C958A69B5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34C0F4-422B-BE4E-9100-D6A50FCF4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511300"/>
            <a:ext cx="9144000" cy="5346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BDCA5E-72C5-F448-A703-5B66843980DE}"/>
              </a:ext>
            </a:extLst>
          </p:cNvPr>
          <p:cNvSpPr/>
          <p:nvPr userDrawn="1"/>
        </p:nvSpPr>
        <p:spPr>
          <a:xfrm>
            <a:off x="0" y="6613864"/>
            <a:ext cx="9144000" cy="2441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4823" y="5862190"/>
            <a:ext cx="4374356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1292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02" y="4737102"/>
            <a:ext cx="6815798" cy="1011487"/>
          </a:xfrm>
          <a:prstGeom prst="rect">
            <a:avLst/>
          </a:prstGeom>
        </p:spPr>
        <p:txBody>
          <a:bodyPr/>
          <a:lstStyle>
            <a:lvl1pPr algn="ctr">
              <a:defRPr sz="2954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35843" y="6222226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15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8ABD1E-5F8F-974D-9F5B-44448CC4E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6953" y="6062542"/>
            <a:ext cx="674585" cy="4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93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-1" y="6581822"/>
            <a:ext cx="9144001" cy="276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55" y="1431382"/>
            <a:ext cx="8227219" cy="412750"/>
          </a:xfrm>
          <a:prstGeom prst="rect">
            <a:avLst/>
          </a:prstGeom>
        </p:spPr>
        <p:txBody>
          <a:bodyPr/>
          <a:lstStyle>
            <a:lvl1pPr>
              <a:defRPr sz="2954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55" y="1962243"/>
            <a:ext cx="8227219" cy="237308"/>
          </a:xfrm>
          <a:prstGeom prst="rect">
            <a:avLst/>
          </a:prstGeom>
        </p:spPr>
        <p:txBody>
          <a:bodyPr rtlCol="0"/>
          <a:lstStyle>
            <a:lvl1pPr marL="0" indent="0" defTabSz="166158" fontAlgn="auto">
              <a:lnSpc>
                <a:spcPct val="100000"/>
              </a:lnSpc>
              <a:spcAft>
                <a:spcPct val="0"/>
              </a:spcAft>
              <a:buNone/>
              <a:defRPr sz="1292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90700" y="6596798"/>
            <a:ext cx="55626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2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1648" y="6596800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92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7050" y="6596800"/>
            <a:ext cx="386951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92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508E10-FC94-CA4F-AACD-95CC7B599D3F}"/>
              </a:ext>
            </a:extLst>
          </p:cNvPr>
          <p:cNvSpPr txBox="1"/>
          <p:nvPr userDrawn="1"/>
        </p:nvSpPr>
        <p:spPr>
          <a:xfrm>
            <a:off x="386955" y="6620971"/>
            <a:ext cx="1295399" cy="19883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92" b="0">
                <a:solidFill>
                  <a:schemeClr val="tx1"/>
                </a:solidFill>
              </a:rPr>
              <a:t>www.dlapiper.com</a:t>
            </a:r>
          </a:p>
        </p:txBody>
      </p:sp>
    </p:spTree>
    <p:extLst>
      <p:ext uri="{BB962C8B-B14F-4D97-AF65-F5344CB8AC3E}">
        <p14:creationId xmlns:p14="http://schemas.microsoft.com/office/powerpoint/2010/main" xmlns="" val="297094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420B5-0C7D-8A40-916E-9DC1FF97152E}"/>
              </a:ext>
            </a:extLst>
          </p:cNvPr>
          <p:cNvSpPr/>
          <p:nvPr userDrawn="1"/>
        </p:nvSpPr>
        <p:spPr>
          <a:xfrm>
            <a:off x="2" y="6582430"/>
            <a:ext cx="9143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86955" y="1432200"/>
            <a:ext cx="55420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5542076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954" y="368302"/>
            <a:ext cx="5544147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3614" y="3"/>
            <a:ext cx="3100387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393082" y="1882171"/>
            <a:ext cx="5533850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61FE49-990C-C841-9BDF-D4208D9102D9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bg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v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954" y="1789951"/>
            <a:ext cx="5490063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55" y="2903868"/>
            <a:ext cx="4374356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135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35843" y="6222226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25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7A214F-3704-5647-B4DC-FA2DD3D2A6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6953" y="6062542"/>
            <a:ext cx="730800" cy="427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0" y="1432202"/>
            <a:ext cx="9144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420B5-0C7D-8A40-916E-9DC1FF97152E}"/>
              </a:ext>
            </a:extLst>
          </p:cNvPr>
          <p:cNvSpPr/>
          <p:nvPr userDrawn="1"/>
        </p:nvSpPr>
        <p:spPr>
          <a:xfrm>
            <a:off x="2" y="6582430"/>
            <a:ext cx="9143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8370094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DC2E20-C2FF-0545-8359-7199B27C8986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bg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0" y="3"/>
            <a:ext cx="9144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8370094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BF0F17-D7C8-7243-BD94-CF6519775FE5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392906" y="1882171"/>
            <a:ext cx="8364141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420B5-0C7D-8A40-916E-9DC1FF97152E}"/>
              </a:ext>
            </a:extLst>
          </p:cNvPr>
          <p:cNvSpPr/>
          <p:nvPr userDrawn="1"/>
        </p:nvSpPr>
        <p:spPr>
          <a:xfrm>
            <a:off x="2" y="6582430"/>
            <a:ext cx="9143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92906" y="1432200"/>
            <a:ext cx="836414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96801"/>
            <a:ext cx="12954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8370094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2906" y="368302"/>
            <a:ext cx="8364141" cy="577153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7B676B-81AB-4F40-889E-2B27FCDDC40C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bg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/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7527FA5-454B-6E4B-AA54-C83F88CAEF9C}"/>
              </a:ext>
            </a:extLst>
          </p:cNvPr>
          <p:cNvSpPr/>
          <p:nvPr userDrawn="1"/>
        </p:nvSpPr>
        <p:spPr>
          <a:xfrm>
            <a:off x="0" y="6581820"/>
            <a:ext cx="9144000" cy="276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7C60008-02E4-7949-9120-9A82894AC9F6}"/>
              </a:ext>
            </a:extLst>
          </p:cNvPr>
          <p:cNvSpPr/>
          <p:nvPr userDrawn="1"/>
        </p:nvSpPr>
        <p:spPr>
          <a:xfrm>
            <a:off x="0" y="1"/>
            <a:ext cx="9144000" cy="6852890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55" y="1431382"/>
            <a:ext cx="8227219" cy="412750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55" y="1962243"/>
            <a:ext cx="8227219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90700" y="6596798"/>
            <a:ext cx="55626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1648" y="6596800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7050" y="6596800"/>
            <a:ext cx="386951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F99679-FA99-BB4A-AEDB-FBBADD2E95DD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  <p:extLst>
      <p:ext uri="{BB962C8B-B14F-4D97-AF65-F5344CB8AC3E}">
        <p14:creationId xmlns:p14="http://schemas.microsoft.com/office/powerpoint/2010/main" xmlns="" val="314755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7420B5-0C7D-8A40-916E-9DC1FF97152E}"/>
              </a:ext>
            </a:extLst>
          </p:cNvPr>
          <p:cNvSpPr/>
          <p:nvPr userDrawn="1"/>
        </p:nvSpPr>
        <p:spPr>
          <a:xfrm>
            <a:off x="2" y="6582430"/>
            <a:ext cx="9143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96800"/>
            <a:ext cx="12954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5" y="899161"/>
            <a:ext cx="8370094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96D894-8C8C-FC4D-A661-AD233FFAC7C5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bg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0" y="3"/>
            <a:ext cx="9144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xmlns="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649" y="6582427"/>
            <a:ext cx="12954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7049" y="6582429"/>
            <a:ext cx="386951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xmlns="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54" y="899161"/>
            <a:ext cx="5535216" cy="237308"/>
          </a:xfrm>
          <a:prstGeom prst="rect">
            <a:avLst/>
          </a:prstGeom>
        </p:spPr>
        <p:txBody>
          <a:bodyPr rtlCol="0"/>
          <a:lstStyle>
            <a:lvl1pPr marL="0" indent="0" defTabSz="135000" fontAlgn="auto">
              <a:lnSpc>
                <a:spcPct val="100000"/>
              </a:lnSpc>
              <a:spcAft>
                <a:spcPct val="0"/>
              </a:spcAft>
              <a:buNone/>
              <a:defRPr sz="135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ct val="0"/>
              </a:spcAft>
              <a:defRPr/>
            </a:pPr>
            <a:r>
              <a:rPr lang="en-US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955" y="368302"/>
            <a:ext cx="5537291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392907" y="1432203"/>
            <a:ext cx="5529263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 userDrawn="1"/>
        </p:nvSpPr>
        <p:spPr>
          <a:xfrm>
            <a:off x="6043614" y="3"/>
            <a:ext cx="3100387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82427"/>
            <a:ext cx="9144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34A717-4F04-9545-85D8-8A0971AD3063}"/>
              </a:ext>
            </a:extLst>
          </p:cNvPr>
          <p:cNvSpPr txBox="1"/>
          <p:nvPr userDrawn="1"/>
        </p:nvSpPr>
        <p:spPr>
          <a:xfrm>
            <a:off x="386955" y="6620970"/>
            <a:ext cx="1295399" cy="1789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563" b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1648" y="6596800"/>
            <a:ext cx="12954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7050" y="6596800"/>
            <a:ext cx="386951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63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1" y="368302"/>
            <a:ext cx="8369699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352" y="1431928"/>
            <a:ext cx="8369300" cy="4876799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90700" y="6596798"/>
            <a:ext cx="55626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9144000" cy="6852890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xmlns="" val="12347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815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07" r:id="rId10"/>
    <p:sldLayoutId id="2147483806" r:id="rId11"/>
    <p:sldLayoutId id="2147483805" r:id="rId12"/>
    <p:sldLayoutId id="2147483816" r:id="rId13"/>
    <p:sldLayoutId id="214748381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129481" indent="-129481" algn="l" defTabSz="514350" rtl="0" eaLnBrk="1" latinLnBrk="0" hangingPunct="1">
        <a:lnSpc>
          <a:spcPts val="1238"/>
        </a:lnSpc>
        <a:spcBef>
          <a:spcPts val="563"/>
        </a:spcBef>
        <a:buClrTx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59854" indent="-133053" algn="l" defTabSz="514350" rtl="0" eaLnBrk="1" latinLnBrk="0" hangingPunct="1">
        <a:lnSpc>
          <a:spcPts val="1238"/>
        </a:lnSpc>
        <a:spcBef>
          <a:spcPts val="281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84870" indent="-127695" algn="l" defTabSz="514350" rtl="0" eaLnBrk="1" latinLnBrk="0" hangingPunct="1">
        <a:lnSpc>
          <a:spcPts val="1238"/>
        </a:lnSpc>
        <a:spcBef>
          <a:spcPts val="281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27695" algn="l" defTabSz="514350" rtl="0" eaLnBrk="1" latinLnBrk="0" hangingPunct="1">
        <a:lnSpc>
          <a:spcPts val="1238"/>
        </a:lnSpc>
        <a:spcBef>
          <a:spcPts val="28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643831" indent="-126802" algn="l" defTabSz="514350" rtl="0" eaLnBrk="1" latinLnBrk="0" hangingPunct="1">
        <a:lnSpc>
          <a:spcPts val="1238"/>
        </a:lnSpc>
        <a:spcBef>
          <a:spcPts val="28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776883" indent="-131267" algn="l" defTabSz="514350" rtl="0" eaLnBrk="1" latinLnBrk="0" hangingPunct="1">
        <a:lnSpc>
          <a:spcPct val="90000"/>
        </a:lnSpc>
        <a:spcBef>
          <a:spcPts val="28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903685" indent="-131267" algn="l" defTabSz="514350" rtl="0" eaLnBrk="1" latinLnBrk="0" hangingPunct="1">
        <a:lnSpc>
          <a:spcPct val="90000"/>
        </a:lnSpc>
        <a:spcBef>
          <a:spcPts val="28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25129" indent="-126802" algn="l" defTabSz="514350" rtl="0" eaLnBrk="1" latinLnBrk="0" hangingPunct="1">
        <a:lnSpc>
          <a:spcPct val="90000"/>
        </a:lnSpc>
        <a:spcBef>
          <a:spcPts val="281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156097" indent="-128588" algn="l" defTabSz="514350" rtl="0" eaLnBrk="1" latinLnBrk="0" hangingPunct="1">
        <a:lnSpc>
          <a:spcPct val="90000"/>
        </a:lnSpc>
        <a:spcBef>
          <a:spcPts val="281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2" pos="2916" userDrawn="1">
          <p15:clr>
            <a:srgbClr val="A4A3A4"/>
          </p15:clr>
        </p15:guide>
        <p15:guide id="3" orient="horz" pos="232" userDrawn="1">
          <p15:clr>
            <a:srgbClr val="F26B43"/>
          </p15:clr>
        </p15:guide>
        <p15:guide id="4" pos="244" userDrawn="1">
          <p15:clr>
            <a:srgbClr val="F26B43"/>
          </p15:clr>
        </p15:guide>
        <p15:guide id="5" pos="5516" userDrawn="1">
          <p15:clr>
            <a:srgbClr val="F26B43"/>
          </p15:clr>
        </p15:guide>
        <p15:guide id="6" pos="1061" userDrawn="1">
          <p15:clr>
            <a:srgbClr val="A4A3A4"/>
          </p15:clr>
        </p15:guide>
        <p15:guide id="7" pos="1134" userDrawn="1">
          <p15:clr>
            <a:srgbClr val="A4A3A4"/>
          </p15:clr>
        </p15:guide>
        <p15:guide id="10" pos="2843" userDrawn="1">
          <p15:clr>
            <a:srgbClr val="A4A3A4"/>
          </p15:clr>
        </p15:guide>
        <p15:guide id="11" pos="3734" userDrawn="1">
          <p15:clr>
            <a:srgbClr val="A4A3A4"/>
          </p15:clr>
        </p15:guide>
        <p15:guide id="12" pos="3807" userDrawn="1">
          <p15:clr>
            <a:srgbClr val="A4A3A4"/>
          </p15:clr>
        </p15:guide>
        <p15:guide id="13" pos="4626" userDrawn="1">
          <p15:clr>
            <a:srgbClr val="A4A3A4"/>
          </p15:clr>
        </p15:guide>
        <p15:guide id="14" pos="4700" userDrawn="1">
          <p15:clr>
            <a:srgbClr val="A4A3A4"/>
          </p15:clr>
        </p15:guide>
        <p15:guide id="15" pos="1952" userDrawn="1">
          <p15:clr>
            <a:srgbClr val="A4A3A4"/>
          </p15:clr>
        </p15:guide>
        <p15:guide id="16" pos="2025" userDrawn="1">
          <p15:clr>
            <a:srgbClr val="A4A3A4"/>
          </p15:clr>
        </p15:guide>
        <p15:guide id="17" orient="horz" pos="3974" userDrawn="1">
          <p15:clr>
            <a:srgbClr val="F26B43"/>
          </p15:clr>
        </p15:guide>
        <p15:guide id="18" orient="horz" pos="9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Galyna.Zagorodniuk@dlapiper.co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/>
              <a:t>Галина Загороднюк</a:t>
            </a:r>
          </a:p>
          <a:p>
            <a:r>
              <a:rPr lang="uk-UA"/>
              <a:t>8 липня 2020 року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6679" y="4737102"/>
            <a:ext cx="6973221" cy="1011487"/>
          </a:xfrm>
        </p:spPr>
        <p:txBody>
          <a:bodyPr/>
          <a:lstStyle/>
          <a:p>
            <a:r>
              <a:rPr lang="uk-UA" sz="2800"/>
              <a:t>Скринінг іноземних інвестицій</a:t>
            </a:r>
            <a:r>
              <a:rPr lang="en-US" sz="2800"/>
              <a:t> vs </a:t>
            </a:r>
            <a:r>
              <a:rPr lang="ru-RU" sz="2800"/>
              <a:t>антимонопольне регулювання</a:t>
            </a:r>
            <a:r>
              <a:rPr lang="uk-UA" sz="2800"/>
              <a:t> в Україні </a:t>
            </a:r>
            <a:endParaRPr lang="en-US" sz="2800"/>
          </a:p>
        </p:txBody>
      </p:sp>
      <p:pic>
        <p:nvPicPr>
          <p:cNvPr id="9" name="Picture 8" descr="A picture containing circuit, sign, meter&#10;&#10;Description automatically generated">
            <a:extLst>
              <a:ext uri="{FF2B5EF4-FFF2-40B4-BE49-F238E27FC236}">
                <a16:creationId xmlns:a16="http://schemas.microsoft.com/office/drawing/2014/main" xmlns="" id="{20FC5DBB-BA94-4F31-BAD1-68E487EC37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2187" y="5677082"/>
            <a:ext cx="14954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8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Іноземні інвестиції: світові тенденції</a:t>
            </a:r>
            <a:endParaRPr lang="en-US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>
          <a:xfrm>
            <a:off x="388652" y="4091245"/>
            <a:ext cx="2001199" cy="199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>
          <a:xfrm>
            <a:off x="386862" y="1796498"/>
            <a:ext cx="2002990" cy="1995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8652" y="3716333"/>
            <a:ext cx="2001199" cy="44236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>
              <a:latin typeface="Arial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491975" y="3765922"/>
            <a:ext cx="1624790" cy="266570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У світі</a:t>
            </a:r>
            <a:endParaRPr lang="en-US" sz="100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485797" y="1881467"/>
            <a:ext cx="1750565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46"/>
              </a:spcBef>
              <a:buNone/>
            </a:pPr>
            <a:r>
              <a:rPr lang="uk-UA" sz="1400"/>
              <a:t>Обсяг прямих іноземних інвестицій (ПІІ)  – </a:t>
            </a:r>
          </a:p>
          <a:p>
            <a:pPr marL="0" indent="0" algn="ctr">
              <a:spcBef>
                <a:spcPts val="346"/>
              </a:spcBef>
              <a:buNone/>
            </a:pPr>
            <a:r>
              <a:rPr lang="uk-UA" sz="1400" b="1"/>
              <a:t>1,5 трлн. дол. США</a:t>
            </a:r>
          </a:p>
          <a:p>
            <a:pPr marL="0" indent="0" algn="ctr">
              <a:spcBef>
                <a:spcPts val="346"/>
              </a:spcBef>
              <a:buNone/>
            </a:pPr>
            <a:r>
              <a:rPr lang="uk-UA" sz="1400">
                <a:latin typeface="Arial"/>
              </a:rPr>
              <a:t>в 2019 році </a:t>
            </a:r>
            <a:endParaRPr lang="en-US" sz="1400">
              <a:latin typeface="Arial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732057" y="4145986"/>
            <a:ext cx="1234103" cy="1702191"/>
          </a:xfrm>
          <a:prstGeom prst="rect">
            <a:avLst/>
          </a:prstGeom>
        </p:spPr>
        <p:txBody>
          <a:bodyPr vert="horz" wrap="square" lIns="63305" tIns="31652" rIns="63305" bIns="31652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46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1,5 </a:t>
            </a:r>
            <a:br>
              <a:rPr lang="uk-UA" sz="6646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uk-UA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трлн. дол. США</a:t>
            </a:r>
            <a:endParaRPr lang="en-US" sz="4431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>
          <a:xfrm>
            <a:off x="2506648" y="4105243"/>
            <a:ext cx="2001199" cy="1995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346"/>
              </a:spcBef>
            </a:pPr>
            <a:endParaRPr lang="uk-UA" sz="1400"/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>
          <a:xfrm>
            <a:off x="2507050" y="1796498"/>
            <a:ext cx="2001199" cy="1995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07051" y="3668535"/>
            <a:ext cx="2000796" cy="44236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>
              <a:latin typeface="Arial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2595490" y="3328113"/>
            <a:ext cx="1624790" cy="266570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Загальні тенденції</a:t>
            </a:r>
          </a:p>
        </p:txBody>
      </p:sp>
      <p:sp>
        <p:nvSpPr>
          <p:cNvPr id="42" name="Content Placeholder 2"/>
          <p:cNvSpPr txBox="1"/>
          <p:nvPr/>
        </p:nvSpPr>
        <p:spPr>
          <a:xfrm>
            <a:off x="2595489" y="4273384"/>
            <a:ext cx="1750565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46"/>
              </a:spcBef>
              <a:buNone/>
            </a:pPr>
            <a:endParaRPr lang="en-US" sz="1015">
              <a:latin typeface="Arial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>
          <a:xfrm>
            <a:off x="4630033" y="4118157"/>
            <a:ext cx="2006564" cy="199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>
          <a:xfrm>
            <a:off x="4630033" y="1796498"/>
            <a:ext cx="2006564" cy="1995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30034" y="3716333"/>
            <a:ext cx="2004774" cy="44236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4817848" y="3837499"/>
            <a:ext cx="1629145" cy="266570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В Україні</a:t>
            </a:r>
            <a:endParaRPr lang="en-US" sz="100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49" name="Content Placeholder 2"/>
          <p:cNvSpPr txBox="1"/>
          <p:nvPr/>
        </p:nvSpPr>
        <p:spPr>
          <a:xfrm>
            <a:off x="4516056" y="1901252"/>
            <a:ext cx="2001199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0000" defTabSz="720000">
              <a:spcBef>
                <a:spcPts val="346"/>
              </a:spcBef>
            </a:pPr>
            <a:endParaRPr lang="en-US" sz="1400"/>
          </a:p>
        </p:txBody>
      </p:sp>
      <p:sp>
        <p:nvSpPr>
          <p:cNvPr id="52" name="Rectangle 15"/>
          <p:cNvSpPr>
            <a:spLocks noChangeArrowheads="1"/>
          </p:cNvSpPr>
          <p:nvPr/>
        </p:nvSpPr>
        <p:spPr>
          <a:xfrm>
            <a:off x="6712846" y="4032492"/>
            <a:ext cx="2006564" cy="1995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53" name="Rectangle 15"/>
          <p:cNvSpPr>
            <a:spLocks noChangeArrowheads="1"/>
          </p:cNvSpPr>
          <p:nvPr/>
        </p:nvSpPr>
        <p:spPr>
          <a:xfrm>
            <a:off x="6756995" y="1793272"/>
            <a:ext cx="2006564" cy="19959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477">
              <a:solidFill>
                <a:srgbClr val="0073CF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57705" y="3716333"/>
            <a:ext cx="2005854" cy="44236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>
              <a:latin typeface="Arial"/>
            </a:endParaRPr>
          </a:p>
        </p:txBody>
      </p:sp>
      <p:sp>
        <p:nvSpPr>
          <p:cNvPr id="55" name="Content Placeholder 2"/>
          <p:cNvSpPr txBox="1"/>
          <p:nvPr/>
        </p:nvSpPr>
        <p:spPr>
          <a:xfrm>
            <a:off x="6854175" y="3765922"/>
            <a:ext cx="1629145" cy="266570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COVID-19</a:t>
            </a:r>
            <a:endParaRPr lang="en-US" sz="100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6" name="Content Placeholder 2"/>
          <p:cNvSpPr txBox="1"/>
          <p:nvPr/>
        </p:nvSpPr>
        <p:spPr>
          <a:xfrm>
            <a:off x="6847980" y="4273384"/>
            <a:ext cx="1755257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46"/>
              </a:spcBef>
              <a:buNone/>
            </a:pPr>
            <a:endParaRPr lang="en-US" sz="1015"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EBD867-359A-604D-9F4C-8D0302C5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34959B9E-4B22-4D40-9F04-B0B6B81F90EE}"/>
              </a:ext>
            </a:extLst>
          </p:cNvPr>
          <p:cNvSpPr txBox="1"/>
          <p:nvPr/>
        </p:nvSpPr>
        <p:spPr>
          <a:xfrm>
            <a:off x="2595490" y="4342547"/>
            <a:ext cx="1880642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defTabSz="720000">
              <a:spcBef>
                <a:spcPts val="346"/>
              </a:spcBef>
            </a:pPr>
            <a:r>
              <a:rPr lang="uk-UA" sz="1400">
                <a:solidFill>
                  <a:srgbClr val="182440"/>
                </a:solidFill>
              </a:rPr>
              <a:t>Лібералізація допуску ПІІ</a:t>
            </a:r>
          </a:p>
          <a:p>
            <a:pPr marL="342000" lvl="0" indent="-342000" defTabSz="720000">
              <a:spcBef>
                <a:spcPts val="346"/>
              </a:spcBef>
            </a:pPr>
            <a:r>
              <a:rPr lang="uk-UA" sz="1400">
                <a:solidFill>
                  <a:srgbClr val="182440"/>
                </a:solidFill>
              </a:rPr>
              <a:t>Посилення контролю над ПІІ у стратегічні сфери</a:t>
            </a:r>
            <a:endParaRPr lang="en-US" sz="1400">
              <a:solidFill>
                <a:srgbClr val="182440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3E4E8A79-FF98-4940-9B38-B66B198AB131}"/>
              </a:ext>
            </a:extLst>
          </p:cNvPr>
          <p:cNvSpPr txBox="1"/>
          <p:nvPr/>
        </p:nvSpPr>
        <p:spPr>
          <a:xfrm>
            <a:off x="5018767" y="4145986"/>
            <a:ext cx="1234103" cy="1702191"/>
          </a:xfrm>
          <a:prstGeom prst="rect">
            <a:avLst/>
          </a:prstGeom>
        </p:spPr>
        <p:txBody>
          <a:bodyPr vert="horz" wrap="square" lIns="63305" tIns="31652" rIns="63305" bIns="31652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6646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3,1 </a:t>
            </a:r>
            <a:br>
              <a:rPr lang="uk-UA" sz="6646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</a:br>
            <a:r>
              <a:rPr lang="uk-UA" sz="20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млрд. дол. США</a:t>
            </a:r>
            <a:endParaRPr lang="en-US" sz="4431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56421E36-32E0-4B98-B916-E47FE37D222C}"/>
              </a:ext>
            </a:extLst>
          </p:cNvPr>
          <p:cNvSpPr txBox="1"/>
          <p:nvPr/>
        </p:nvSpPr>
        <p:spPr>
          <a:xfrm>
            <a:off x="4696428" y="2041671"/>
            <a:ext cx="1750565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346"/>
              </a:spcBef>
              <a:buNone/>
            </a:pPr>
            <a:r>
              <a:rPr lang="uk-UA" sz="1400">
                <a:solidFill>
                  <a:srgbClr val="182440"/>
                </a:solidFill>
              </a:rPr>
              <a:t>Обсяг ПІІ зріс до </a:t>
            </a:r>
            <a:br>
              <a:rPr lang="uk-UA" sz="1400">
                <a:solidFill>
                  <a:srgbClr val="182440"/>
                </a:solidFill>
              </a:rPr>
            </a:br>
            <a:r>
              <a:rPr lang="uk-UA" sz="1400" b="1">
                <a:solidFill>
                  <a:srgbClr val="182440"/>
                </a:solidFill>
              </a:rPr>
              <a:t>3,1 млрд. дол. США</a:t>
            </a:r>
          </a:p>
          <a:p>
            <a:pPr marL="0" lvl="0" indent="0" algn="ctr">
              <a:spcBef>
                <a:spcPts val="346"/>
              </a:spcBef>
              <a:buNone/>
            </a:pPr>
            <a:r>
              <a:rPr lang="uk-UA" sz="1400">
                <a:solidFill>
                  <a:srgbClr val="182440"/>
                </a:solidFill>
              </a:rPr>
              <a:t>в 2019 році – </a:t>
            </a:r>
            <a:br>
              <a:rPr lang="uk-UA" sz="1400">
                <a:solidFill>
                  <a:srgbClr val="182440"/>
                </a:solidFill>
              </a:rPr>
            </a:br>
            <a:r>
              <a:rPr lang="uk-UA" sz="1400">
                <a:solidFill>
                  <a:srgbClr val="182440"/>
                </a:solidFill>
              </a:rPr>
              <a:t>на</a:t>
            </a:r>
            <a:r>
              <a:rPr lang="uk-UA" sz="1400" b="1">
                <a:solidFill>
                  <a:srgbClr val="182440"/>
                </a:solidFill>
              </a:rPr>
              <a:t> 30% </a:t>
            </a:r>
            <a:r>
              <a:rPr lang="uk-UA" sz="1400">
                <a:solidFill>
                  <a:srgbClr val="182440"/>
                </a:solidFill>
              </a:rPr>
              <a:t>більше ніж у 2018 році</a:t>
            </a:r>
            <a:endParaRPr lang="en-US" sz="1400">
              <a:solidFill>
                <a:srgbClr val="182440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734F0744-1F77-48CF-BF77-331593C6C6BC}"/>
              </a:ext>
            </a:extLst>
          </p:cNvPr>
          <p:cNvSpPr txBox="1"/>
          <p:nvPr/>
        </p:nvSpPr>
        <p:spPr>
          <a:xfrm>
            <a:off x="6819554" y="4342547"/>
            <a:ext cx="1880642" cy="1511814"/>
          </a:xfrm>
          <a:prstGeom prst="rect">
            <a:avLst/>
          </a:prstGeom>
        </p:spPr>
        <p:txBody>
          <a:bodyPr vert="horz" lIns="63305" tIns="31652" rIns="63305" bIns="316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defTabSz="720000">
              <a:spcBef>
                <a:spcPts val="346"/>
              </a:spcBef>
            </a:pPr>
            <a:r>
              <a:rPr lang="uk-UA" sz="1400">
                <a:solidFill>
                  <a:srgbClr val="182440"/>
                </a:solidFill>
              </a:rPr>
              <a:t>Падіння обсягу інвестицій</a:t>
            </a:r>
          </a:p>
          <a:p>
            <a:pPr marL="342000" lvl="0" indent="-342000" defTabSz="720000">
              <a:spcBef>
                <a:spcPts val="346"/>
              </a:spcBef>
            </a:pPr>
            <a:r>
              <a:rPr lang="uk-UA" sz="1400">
                <a:solidFill>
                  <a:srgbClr val="182440"/>
                </a:solidFill>
              </a:rPr>
              <a:t>Заходи держав щодо протидії кризі та пандемії</a:t>
            </a:r>
            <a:endParaRPr lang="en-US" sz="1400">
              <a:solidFill>
                <a:srgbClr val="1824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8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26EF393-0BA0-0A42-96EF-0D1BF8E9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Скринінг іноземних інвестицій</a:t>
            </a:r>
            <a:endParaRPr lang="en-US"/>
          </a:p>
        </p:txBody>
      </p:sp>
      <p:pic>
        <p:nvPicPr>
          <p:cNvPr id="8" name="Picture 7" descr="A picture containing indoor, table, desk, computer&#10;&#10;Description automatically generated">
            <a:extLst>
              <a:ext uri="{FF2B5EF4-FFF2-40B4-BE49-F238E27FC236}">
                <a16:creationId xmlns:a16="http://schemas.microsoft.com/office/drawing/2014/main" xmlns="" id="{C8590BBB-5C8B-4924-9390-7DAB27EA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1014412"/>
            <a:ext cx="76200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04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uk-UA"/>
              <a:t>Посилення скринінгу іноземних інвестицій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Вплив </a:t>
            </a:r>
            <a:r>
              <a:rPr lang="en-GB"/>
              <a:t>COVID-19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9D25FE-69BF-A24E-96FC-3686FBAB5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2A9EC4A-96FC-0248-8862-CCD0DE2185F3}"/>
              </a:ext>
            </a:extLst>
          </p:cNvPr>
          <p:cNvCxnSpPr/>
          <p:nvPr/>
        </p:nvCxnSpPr>
        <p:spPr>
          <a:xfrm>
            <a:off x="2340619" y="3217136"/>
            <a:ext cx="0" cy="377282"/>
          </a:xfrm>
          <a:prstGeom prst="line">
            <a:avLst/>
          </a:prstGeom>
          <a:ln w="12700" cap="flat" algn="ctr">
            <a:solidFill>
              <a:schemeClr val="tx2"/>
            </a:solidFill>
            <a:prstDash val="solid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CE7CA38B-4726-3643-96D6-BB9A06098BD5}"/>
              </a:ext>
            </a:extLst>
          </p:cNvPr>
          <p:cNvCxnSpPr/>
          <p:nvPr/>
        </p:nvCxnSpPr>
        <p:spPr>
          <a:xfrm>
            <a:off x="3721744" y="3217136"/>
            <a:ext cx="0" cy="377282"/>
          </a:xfrm>
          <a:prstGeom prst="line">
            <a:avLst/>
          </a:prstGeom>
          <a:ln w="12700" cap="flat" algn="ctr">
            <a:solidFill>
              <a:schemeClr val="tx2"/>
            </a:solidFill>
            <a:prstDash val="solid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BB5030C-6683-FB45-ADC1-492B30365398}"/>
              </a:ext>
            </a:extLst>
          </p:cNvPr>
          <p:cNvCxnSpPr/>
          <p:nvPr/>
        </p:nvCxnSpPr>
        <p:spPr>
          <a:xfrm>
            <a:off x="5126681" y="3217136"/>
            <a:ext cx="0" cy="377282"/>
          </a:xfrm>
          <a:prstGeom prst="line">
            <a:avLst/>
          </a:prstGeom>
          <a:ln w="12700" cap="flat" algn="ctr">
            <a:solidFill>
              <a:schemeClr val="tx2"/>
            </a:solidFill>
            <a:prstDash val="solid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94022F5-BD0B-ED44-B447-AAE5B4CC1C13}"/>
              </a:ext>
            </a:extLst>
          </p:cNvPr>
          <p:cNvCxnSpPr/>
          <p:nvPr/>
        </p:nvCxnSpPr>
        <p:spPr>
          <a:xfrm>
            <a:off x="6543525" y="3217136"/>
            <a:ext cx="0" cy="377282"/>
          </a:xfrm>
          <a:prstGeom prst="line">
            <a:avLst/>
          </a:prstGeom>
          <a:ln w="12700" cap="flat" algn="ctr">
            <a:solidFill>
              <a:schemeClr val="tx2"/>
            </a:solidFill>
            <a:prstDash val="solid"/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83A353B4-6CDF-EB40-857B-426CDD039554}"/>
              </a:ext>
            </a:extLst>
          </p:cNvPr>
          <p:cNvSpPr txBox="1"/>
          <p:nvPr/>
        </p:nvSpPr>
        <p:spPr>
          <a:xfrm>
            <a:off x="1772561" y="2297493"/>
            <a:ext cx="1133781" cy="447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40</a:t>
            </a:r>
            <a:r>
              <a:rPr lang="uk-UA" sz="18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%</a:t>
            </a:r>
            <a:endParaRPr lang="en-US" sz="1200">
              <a:solidFill>
                <a:schemeClr val="tx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xmlns="" id="{3E6E52FB-0091-A943-8054-A17720CA2418}"/>
              </a:ext>
            </a:extLst>
          </p:cNvPr>
          <p:cNvSpPr/>
          <p:nvPr/>
        </p:nvSpPr>
        <p:spPr>
          <a:xfrm>
            <a:off x="5710500" y="1720373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Freeform 7">
            <a:extLst>
              <a:ext uri="{FF2B5EF4-FFF2-40B4-BE49-F238E27FC236}">
                <a16:creationId xmlns:a16="http://schemas.microsoft.com/office/drawing/2014/main" xmlns="" id="{E4D3A7F6-D0F3-774C-AF75-96C1FEF39851}"/>
              </a:ext>
            </a:extLst>
          </p:cNvPr>
          <p:cNvSpPr/>
          <p:nvPr/>
        </p:nvSpPr>
        <p:spPr>
          <a:xfrm flipV="1">
            <a:off x="4320312" y="2521174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Freeform 7">
            <a:extLst>
              <a:ext uri="{FF2B5EF4-FFF2-40B4-BE49-F238E27FC236}">
                <a16:creationId xmlns:a16="http://schemas.microsoft.com/office/drawing/2014/main" xmlns="" id="{BB3B9C16-0AD4-664A-B8B4-5D91CCFDF13D}"/>
              </a:ext>
            </a:extLst>
          </p:cNvPr>
          <p:cNvSpPr/>
          <p:nvPr/>
        </p:nvSpPr>
        <p:spPr>
          <a:xfrm>
            <a:off x="2931026" y="1720373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xmlns="" id="{ED5FFA55-8736-034C-A0E9-E8E54F6D1B13}"/>
              </a:ext>
            </a:extLst>
          </p:cNvPr>
          <p:cNvSpPr/>
          <p:nvPr/>
        </p:nvSpPr>
        <p:spPr>
          <a:xfrm>
            <a:off x="1542559" y="1720373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xmlns="" id="{733AC1D9-FA65-774E-A51B-39125CA386C3}"/>
              </a:ext>
            </a:extLst>
          </p:cNvPr>
          <p:cNvSpPr/>
          <p:nvPr/>
        </p:nvSpPr>
        <p:spPr>
          <a:xfrm flipV="1">
            <a:off x="1542559" y="2521174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Freeform 7">
            <a:extLst>
              <a:ext uri="{FF2B5EF4-FFF2-40B4-BE49-F238E27FC236}">
                <a16:creationId xmlns:a16="http://schemas.microsoft.com/office/drawing/2014/main" xmlns="" id="{E1DF8038-FA0D-1048-B0ED-93ABFC77F910}"/>
              </a:ext>
            </a:extLst>
          </p:cNvPr>
          <p:cNvSpPr/>
          <p:nvPr/>
        </p:nvSpPr>
        <p:spPr>
          <a:xfrm flipV="1">
            <a:off x="2931026" y="2521174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xmlns="" id="{9D2EBB7D-FD91-0E4B-A9CE-88302D6E4985}"/>
              </a:ext>
            </a:extLst>
          </p:cNvPr>
          <p:cNvSpPr/>
          <p:nvPr/>
        </p:nvSpPr>
        <p:spPr>
          <a:xfrm>
            <a:off x="4320312" y="1720373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xmlns="" id="{75F501F7-1A6C-E043-8DB3-14BBB670FC22}"/>
              </a:ext>
            </a:extLst>
          </p:cNvPr>
          <p:cNvSpPr/>
          <p:nvPr/>
        </p:nvSpPr>
        <p:spPr>
          <a:xfrm flipV="1">
            <a:off x="5710500" y="2521174"/>
            <a:ext cx="1605041" cy="801503"/>
          </a:xfrm>
          <a:custGeom>
            <a:avLst/>
            <a:gdLst>
              <a:gd name="T0" fmla="*/ 210 w 421"/>
              <a:gd name="T1" fmla="*/ 57 h 210"/>
              <a:gd name="T2" fmla="*/ 364 w 421"/>
              <a:gd name="T3" fmla="*/ 210 h 210"/>
              <a:gd name="T4" fmla="*/ 421 w 421"/>
              <a:gd name="T5" fmla="*/ 210 h 210"/>
              <a:gd name="T6" fmla="*/ 210 w 421"/>
              <a:gd name="T7" fmla="*/ 0 h 210"/>
              <a:gd name="T8" fmla="*/ 0 w 421"/>
              <a:gd name="T9" fmla="*/ 210 h 210"/>
              <a:gd name="T10" fmla="*/ 57 w 421"/>
              <a:gd name="T11" fmla="*/ 210 h 210"/>
              <a:gd name="T12" fmla="*/ 210 w 421"/>
              <a:gd name="T13" fmla="*/ 57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1" h="210">
                <a:moveTo>
                  <a:pt x="210" y="57"/>
                </a:moveTo>
                <a:cubicBezTo>
                  <a:pt x="295" y="57"/>
                  <a:pt x="364" y="126"/>
                  <a:pt x="364" y="210"/>
                </a:cubicBezTo>
                <a:cubicBezTo>
                  <a:pt x="421" y="210"/>
                  <a:pt x="421" y="210"/>
                  <a:pt x="421" y="210"/>
                </a:cubicBezTo>
                <a:cubicBezTo>
                  <a:pt x="421" y="93"/>
                  <a:pt x="327" y="0"/>
                  <a:pt x="210" y="0"/>
                </a:cubicBezTo>
                <a:cubicBezTo>
                  <a:pt x="93" y="0"/>
                  <a:pt x="0" y="93"/>
                  <a:pt x="0" y="210"/>
                </a:cubicBezTo>
                <a:cubicBezTo>
                  <a:pt x="57" y="210"/>
                  <a:pt x="57" y="210"/>
                  <a:pt x="57" y="210"/>
                </a:cubicBezTo>
                <a:cubicBezTo>
                  <a:pt x="57" y="126"/>
                  <a:pt x="126" y="57"/>
                  <a:pt x="210" y="5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xmlns="" id="{795B908C-A882-F648-A434-4E88AFED9614}"/>
              </a:ext>
            </a:extLst>
          </p:cNvPr>
          <p:cNvSpPr txBox="1"/>
          <p:nvPr/>
        </p:nvSpPr>
        <p:spPr>
          <a:xfrm>
            <a:off x="4501897" y="3770330"/>
            <a:ext cx="1365503" cy="15199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75"/>
              </a:spcBef>
              <a:buNone/>
            </a:pPr>
            <a:r>
              <a:rPr lang="uk-UA" sz="1200"/>
              <a:t>Фокус на галузі охорони здоров'я</a:t>
            </a:r>
            <a:endParaRPr lang="en-US" sz="1200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xmlns="" id="{0A715423-C872-934B-8065-9A16A88CE4B5}"/>
              </a:ext>
            </a:extLst>
          </p:cNvPr>
          <p:cNvSpPr txBox="1"/>
          <p:nvPr/>
        </p:nvSpPr>
        <p:spPr>
          <a:xfrm>
            <a:off x="2931026" y="3770330"/>
            <a:ext cx="1507621" cy="6775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75"/>
              </a:spcBef>
              <a:buNone/>
            </a:pPr>
            <a:r>
              <a:rPr lang="uk-UA" sz="1200"/>
              <a:t>Заохочення інвестицій, підтримка галузей (авіація) та компаній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xmlns="" id="{70557F83-FBBC-4341-97D3-A7FEC5B18094}"/>
              </a:ext>
            </a:extLst>
          </p:cNvPr>
          <p:cNvSpPr txBox="1"/>
          <p:nvPr/>
        </p:nvSpPr>
        <p:spPr>
          <a:xfrm>
            <a:off x="1688595" y="3770330"/>
            <a:ext cx="1301716" cy="5574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75"/>
              </a:spcBef>
              <a:buNone/>
            </a:pPr>
            <a:r>
              <a:rPr lang="uk-UA" sz="1200"/>
              <a:t>Зменшення ПІІ в 2020-2021 роках (прогноз </a:t>
            </a:r>
            <a:r>
              <a:rPr lang="en-US" sz="1200"/>
              <a:t>UNCTAD)</a:t>
            </a: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xmlns="" id="{A680666C-27AB-574C-93AD-41BF103E3CC2}"/>
              </a:ext>
            </a:extLst>
          </p:cNvPr>
          <p:cNvSpPr txBox="1"/>
          <p:nvPr/>
        </p:nvSpPr>
        <p:spPr>
          <a:xfrm>
            <a:off x="5950036" y="3770330"/>
            <a:ext cx="1365503" cy="13704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75"/>
              </a:spcBef>
              <a:buNone/>
            </a:pPr>
            <a:r>
              <a:rPr lang="ru-RU" sz="1200"/>
              <a:t>Рекомендації ЄС від 25.03.2020: заклик до членів ЄС запровадити скринінг у критичних сферах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xmlns="" id="{34084FA5-48BA-864F-9AF5-4C77108DB934}"/>
              </a:ext>
            </a:extLst>
          </p:cNvPr>
          <p:cNvSpPr txBox="1"/>
          <p:nvPr/>
        </p:nvSpPr>
        <p:spPr>
          <a:xfrm>
            <a:off x="3166656" y="2297493"/>
            <a:ext cx="1133781" cy="447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Заходи держав</a:t>
            </a:r>
            <a:endParaRPr lang="en-US" sz="1000">
              <a:solidFill>
                <a:schemeClr val="tx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xmlns="" id="{142ADC50-57C2-ED40-9B88-03E06DDF3713}"/>
              </a:ext>
            </a:extLst>
          </p:cNvPr>
          <p:cNvSpPr txBox="1"/>
          <p:nvPr/>
        </p:nvSpPr>
        <p:spPr>
          <a:xfrm>
            <a:off x="4555942" y="2297493"/>
            <a:ext cx="1133781" cy="447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Посилення скринінгу</a:t>
            </a:r>
            <a:endParaRPr lang="en-US" sz="1000">
              <a:solidFill>
                <a:schemeClr val="tx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0BD59576-92ED-104B-AF04-711274425835}"/>
              </a:ext>
            </a:extLst>
          </p:cNvPr>
          <p:cNvSpPr txBox="1"/>
          <p:nvPr/>
        </p:nvSpPr>
        <p:spPr>
          <a:xfrm>
            <a:off x="5950037" y="2297493"/>
            <a:ext cx="1133781" cy="4473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rPr>
              <a:t>ЄС</a:t>
            </a:r>
            <a:endParaRPr lang="en-US" sz="1200">
              <a:solidFill>
                <a:schemeClr val="tx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xmlns="" id="{FBDEC0C0-9D10-4536-9EBB-32983F21B05A}"/>
              </a:ext>
            </a:extLst>
          </p:cNvPr>
          <p:cNvSpPr txBox="1"/>
          <p:nvPr/>
        </p:nvSpPr>
        <p:spPr>
          <a:xfrm>
            <a:off x="309830" y="5140747"/>
            <a:ext cx="8524339" cy="801503"/>
          </a:xfrm>
          <a:prstGeom prst="rect">
            <a:avLst/>
          </a:prstGeom>
        </p:spPr>
        <p:txBody>
          <a:bodyPr/>
          <a:lstStyle>
            <a:lvl1pPr marL="129481" indent="-129481" algn="l" defTabSz="514350" rtl="0" eaLnBrk="1" latinLnBrk="0" hangingPunct="1">
              <a:lnSpc>
                <a:spcPts val="1238"/>
              </a:lnSpc>
              <a:spcBef>
                <a:spcPts val="563"/>
              </a:spcBef>
              <a:buClrTx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9854" indent="-133053" algn="l" defTabSz="514350" rtl="0" eaLnBrk="1" latinLnBrk="0" hangingPunct="1">
              <a:lnSpc>
                <a:spcPts val="1238"/>
              </a:lnSpc>
              <a:spcBef>
                <a:spcPts val="281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870" indent="-127695" algn="l" defTabSz="514350" rtl="0" eaLnBrk="1" latinLnBrk="0" hangingPunct="1">
              <a:lnSpc>
                <a:spcPts val="1238"/>
              </a:lnSpc>
              <a:spcBef>
                <a:spcPts val="281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-127695" algn="l" defTabSz="514350" rtl="0" eaLnBrk="1" latinLnBrk="0" hangingPunct="1">
              <a:lnSpc>
                <a:spcPts val="1238"/>
              </a:lnSpc>
              <a:spcBef>
                <a:spcPts val="28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3831" indent="-126802" algn="l" defTabSz="514350" rtl="0" eaLnBrk="1" latinLnBrk="0" hangingPunct="1">
              <a:lnSpc>
                <a:spcPts val="1238"/>
              </a:lnSpc>
              <a:spcBef>
                <a:spcPts val="28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76883" indent="-131267" algn="l" defTabSz="514350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3685" indent="-131267" algn="l" defTabSz="514350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5129" indent="-126802" algn="l" defTabSz="514350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6097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801" lvl="1" indent="0">
              <a:buNone/>
            </a:pPr>
            <a:endParaRPr lang="uk-UA" sz="1200"/>
          </a:p>
        </p:txBody>
      </p:sp>
    </p:spTree>
    <p:extLst>
      <p:ext uri="{BB962C8B-B14F-4D97-AF65-F5344CB8AC3E}">
        <p14:creationId xmlns:p14="http://schemas.microsoft.com/office/powerpoint/2010/main" xmlns="" val="7272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72B7B4F-612C-D44B-BA22-2DF57D8B4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955" y="1097829"/>
            <a:ext cx="8370094" cy="931644"/>
          </a:xfrm>
        </p:spPr>
        <p:txBody>
          <a:bodyPr/>
          <a:lstStyle/>
          <a:p>
            <a:pPr algn="ctr" defTabSz="914400">
              <a:spcBef>
                <a:spcPts val="1000"/>
              </a:spcBef>
            </a:pPr>
            <a:r>
              <a:rPr lang="ru-RU" sz="1400">
                <a:solidFill>
                  <a:schemeClr val="tx1"/>
                </a:solidFill>
              </a:rPr>
              <a:t/>
            </a:r>
            <a:br>
              <a:rPr lang="ru-RU" sz="1400">
                <a:solidFill>
                  <a:schemeClr val="tx1"/>
                </a:solidFill>
              </a:rPr>
            </a:br>
            <a:r>
              <a:rPr lang="ru-RU" sz="1600">
                <a:solidFill>
                  <a:schemeClr val="tx1"/>
                </a:solidFill>
              </a:rPr>
              <a:t>Значна частина великих транскордонних M&amp;A угод у 2018-2020 роках незавершені </a:t>
            </a:r>
            <a:br>
              <a:rPr lang="ru-RU" sz="1600">
                <a:solidFill>
                  <a:schemeClr val="tx1"/>
                </a:solidFill>
              </a:rPr>
            </a:br>
            <a:r>
              <a:rPr lang="ru-RU" sz="1600">
                <a:solidFill>
                  <a:schemeClr val="tx1"/>
                </a:solidFill>
              </a:rPr>
              <a:t>через регуляторні або політичні причини</a:t>
            </a:r>
            <a:endParaRPr lang="uk-UA" sz="140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797016B-A479-2046-BC6E-BF287E6C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Скринінг іноземних інвестицій 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/>
        </p:nvSpPr>
        <p:spPr>
          <a:xfrm>
            <a:off x="2480186" y="2701646"/>
            <a:ext cx="1956822" cy="3325298"/>
          </a:xfrm>
          <a:prstGeom prst="rect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12" name="Content Placeholder 7"/>
          <p:cNvSpPr txBox="1"/>
          <p:nvPr/>
        </p:nvSpPr>
        <p:spPr>
          <a:xfrm>
            <a:off x="2544902" y="3144558"/>
            <a:ext cx="1850784" cy="2701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6538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25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55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4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uk-UA" sz="1200" b="1"/>
              <a:t>Заборонені з причин конкуренції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2018:</a:t>
            </a:r>
          </a:p>
          <a:p>
            <a:pPr>
              <a:lnSpc>
                <a:spcPct val="100000"/>
              </a:lnSpc>
            </a:pPr>
            <a:r>
              <a:rPr lang="en-US" sz="1200"/>
              <a:t>Aperam – VDM Metals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2019:</a:t>
            </a:r>
          </a:p>
          <a:p>
            <a:pPr>
              <a:lnSpc>
                <a:spcPct val="100000"/>
              </a:lnSpc>
            </a:pPr>
            <a:r>
              <a:rPr lang="en-US" sz="1200"/>
              <a:t>T-Systems – IBM </a:t>
            </a:r>
          </a:p>
          <a:p>
            <a:pPr>
              <a:lnSpc>
                <a:spcPct val="100000"/>
              </a:lnSpc>
            </a:pPr>
            <a:r>
              <a:rPr lang="en-US" sz="1200"/>
              <a:t>Siemens – Alstom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2020:</a:t>
            </a:r>
          </a:p>
          <a:p>
            <a:pPr>
              <a:lnSpc>
                <a:spcPct val="100000"/>
              </a:lnSpc>
            </a:pPr>
            <a:r>
              <a:rPr lang="en-US" sz="1200"/>
              <a:t>Aurobindo – Sandoz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/>
        </p:nvSpPr>
        <p:spPr>
          <a:xfrm>
            <a:off x="4594858" y="2681601"/>
            <a:ext cx="1956822" cy="3325298"/>
          </a:xfrm>
          <a:prstGeom prst="rect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5C996B-0918-804B-BD4C-32A658B584F3}"/>
              </a:ext>
            </a:extLst>
          </p:cNvPr>
          <p:cNvSpPr/>
          <p:nvPr/>
        </p:nvSpPr>
        <p:spPr>
          <a:xfrm>
            <a:off x="394408" y="2701646"/>
            <a:ext cx="1956131" cy="3325298"/>
          </a:xfrm>
          <a:prstGeom prst="rect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25" name="Content Placeholder 7"/>
          <p:cNvSpPr txBox="1"/>
          <p:nvPr/>
        </p:nvSpPr>
        <p:spPr>
          <a:xfrm>
            <a:off x="489300" y="3144559"/>
            <a:ext cx="1843639" cy="2701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6538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25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55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4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uk-UA" sz="1200" b="1"/>
              <a:t>Заборонені з причин національної безпеки</a:t>
            </a:r>
            <a:endParaRPr lang="en-US" sz="1200" b="1"/>
          </a:p>
          <a:p>
            <a:pPr marL="0" indent="0">
              <a:lnSpc>
                <a:spcPct val="100000"/>
              </a:lnSpc>
              <a:buNone/>
            </a:pPr>
            <a:r>
              <a:rPr lang="uk-UA" sz="1200"/>
              <a:t>2018:</a:t>
            </a:r>
          </a:p>
          <a:p>
            <a:pPr>
              <a:lnSpc>
                <a:spcPct val="100000"/>
              </a:lnSpc>
            </a:pPr>
            <a:r>
              <a:rPr lang="en-US" sz="1200"/>
              <a:t>Huawei</a:t>
            </a:r>
            <a:r>
              <a:rPr lang="uk-UA" sz="1200"/>
              <a:t> </a:t>
            </a:r>
            <a:r>
              <a:rPr lang="en-US" sz="1200"/>
              <a:t>– AT&amp;T</a:t>
            </a:r>
          </a:p>
          <a:p>
            <a:pPr>
              <a:lnSpc>
                <a:spcPct val="100000"/>
              </a:lnSpc>
            </a:pPr>
            <a:r>
              <a:rPr lang="ru-RU" sz="1200"/>
              <a:t>Qualcomm</a:t>
            </a:r>
            <a:r>
              <a:rPr lang="en-US" sz="1200"/>
              <a:t> </a:t>
            </a:r>
            <a:r>
              <a:rPr lang="ru-RU" sz="1200"/>
              <a:t>– Broadcom</a:t>
            </a:r>
            <a:endParaRPr lang="en-US" sz="1200"/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2019:</a:t>
            </a:r>
          </a:p>
          <a:p>
            <a:pPr>
              <a:lnSpc>
                <a:spcPct val="100000"/>
              </a:lnSpc>
            </a:pPr>
            <a:r>
              <a:rPr lang="en-US" sz="1200"/>
              <a:t>Grindr </a:t>
            </a:r>
            <a:r>
              <a:rPr lang="uk-UA" sz="1200"/>
              <a:t>– </a:t>
            </a:r>
            <a:r>
              <a:rPr lang="en-US" sz="1200"/>
              <a:t>Kunlun</a:t>
            </a:r>
            <a:endParaRPr lang="uk-UA" sz="1200"/>
          </a:p>
          <a:p>
            <a:pPr>
              <a:lnSpc>
                <a:spcPct val="100000"/>
              </a:lnSpc>
            </a:pPr>
            <a:r>
              <a:rPr lang="en-US" sz="1200"/>
              <a:t>China Three Gorges –EDP</a:t>
            </a:r>
            <a:endParaRPr lang="ru-RU" sz="1200"/>
          </a:p>
          <a:p>
            <a:pPr marL="0" indent="0">
              <a:lnSpc>
                <a:spcPct val="100000"/>
              </a:lnSpc>
              <a:buNone/>
            </a:pPr>
            <a:endParaRPr lang="en-US" sz="1200"/>
          </a:p>
        </p:txBody>
      </p:sp>
      <p:sp>
        <p:nvSpPr>
          <p:cNvPr id="26" name="Content Placeholder 7"/>
          <p:cNvSpPr txBox="1"/>
          <p:nvPr/>
        </p:nvSpPr>
        <p:spPr>
          <a:xfrm>
            <a:off x="4647877" y="3144799"/>
            <a:ext cx="1850783" cy="2701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6538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25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55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4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uk-UA" sz="1200" b="1"/>
              <a:t>Заборонені з інших регуляторних причин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1200"/>
              <a:t>2018:</a:t>
            </a:r>
          </a:p>
          <a:p>
            <a:pPr>
              <a:lnSpc>
                <a:spcPct val="100000"/>
              </a:lnSpc>
            </a:pPr>
            <a:r>
              <a:rPr lang="en-US" sz="1200"/>
              <a:t>Blackstone – AMA Group</a:t>
            </a:r>
            <a:endParaRPr lang="uk-UA" sz="1200"/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2019:</a:t>
            </a:r>
          </a:p>
          <a:p>
            <a:pPr>
              <a:lnSpc>
                <a:spcPct val="100000"/>
              </a:lnSpc>
            </a:pPr>
            <a:r>
              <a:rPr lang="en-US" sz="1200"/>
              <a:t>Renault </a:t>
            </a:r>
            <a:r>
              <a:rPr lang="uk-UA" sz="1200"/>
              <a:t>– </a:t>
            </a:r>
            <a:r>
              <a:rPr lang="en-US" sz="1200"/>
              <a:t>Fiat Chrysler</a:t>
            </a:r>
            <a:endParaRPr lang="uk-UA" sz="1200"/>
          </a:p>
          <a:p>
            <a:r>
              <a:rPr lang="en-US" sz="1200"/>
              <a:t>Avista </a:t>
            </a:r>
            <a:r>
              <a:rPr lang="uk-UA" sz="1200"/>
              <a:t>– </a:t>
            </a:r>
            <a:r>
              <a:rPr lang="en-US" sz="1200"/>
              <a:t>Hydro One</a:t>
            </a:r>
            <a:endParaRPr lang="uk-UA" sz="1200"/>
          </a:p>
          <a:p>
            <a:pPr>
              <a:lnSpc>
                <a:spcPct val="100000"/>
              </a:lnSpc>
            </a:pPr>
            <a:endParaRPr lang="en-US" sz="12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C3F46A2-7A90-6548-9ED9-65FD7730EAA4}"/>
              </a:ext>
            </a:extLst>
          </p:cNvPr>
          <p:cNvSpPr/>
          <p:nvPr/>
        </p:nvSpPr>
        <p:spPr>
          <a:xfrm>
            <a:off x="1071632" y="2375498"/>
            <a:ext cx="678975" cy="678974"/>
          </a:xfrm>
          <a:prstGeom prst="ellipse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375" tIns="30375" rIns="30375" bIns="30375" rtlCol="0" anchor="ctr"/>
          <a:lstStyle/>
          <a:p>
            <a:pPr algn="ctr"/>
            <a:endParaRPr lang="en-US" sz="788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048AA1-29FA-5645-B74A-1EA6BCF49161}"/>
              </a:ext>
            </a:extLst>
          </p:cNvPr>
          <p:cNvSpPr/>
          <p:nvPr/>
        </p:nvSpPr>
        <p:spPr>
          <a:xfrm>
            <a:off x="5238109" y="2386840"/>
            <a:ext cx="678975" cy="678974"/>
          </a:xfrm>
          <a:prstGeom prst="ellipse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375" tIns="30375" rIns="30375" bIns="30375" rtlCol="0" anchor="ctr"/>
          <a:lstStyle/>
          <a:p>
            <a:pPr algn="ctr"/>
            <a:endParaRPr lang="en-US" sz="788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E67BD27-A8ED-9346-AA32-31EC5DD4DA08}"/>
              </a:ext>
            </a:extLst>
          </p:cNvPr>
          <p:cNvSpPr/>
          <p:nvPr/>
        </p:nvSpPr>
        <p:spPr>
          <a:xfrm>
            <a:off x="3119653" y="2375498"/>
            <a:ext cx="678975" cy="678974"/>
          </a:xfrm>
          <a:prstGeom prst="ellipse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375" tIns="30375" rIns="30375" bIns="30375" rtlCol="0" anchor="ctr"/>
          <a:lstStyle/>
          <a:p>
            <a:pPr algn="ctr"/>
            <a:endParaRPr lang="en-US" sz="788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742217F-527E-4DE7-84EE-9E68CA61042D}"/>
              </a:ext>
            </a:extLst>
          </p:cNvPr>
          <p:cNvSpPr/>
          <p:nvPr/>
        </p:nvSpPr>
        <p:spPr>
          <a:xfrm>
            <a:off x="6711721" y="2681601"/>
            <a:ext cx="2033421" cy="3325298"/>
          </a:xfrm>
          <a:prstGeom prst="rect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bg2"/>
              </a:solidFill>
            </a:endParaRP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xmlns="" id="{8CCB9DE3-A4D5-48CC-BA56-A1447AD276AD}"/>
              </a:ext>
            </a:extLst>
          </p:cNvPr>
          <p:cNvSpPr txBox="1"/>
          <p:nvPr/>
        </p:nvSpPr>
        <p:spPr>
          <a:xfrm>
            <a:off x="6803040" y="3144558"/>
            <a:ext cx="1850783" cy="27011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36538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25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55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4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uk-UA" sz="1200" b="1"/>
              <a:t>Учасники відмовилися до закінчення розгляду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2018:</a:t>
            </a:r>
          </a:p>
          <a:p>
            <a:pPr>
              <a:lnSpc>
                <a:spcPct val="100000"/>
              </a:lnSpc>
            </a:pPr>
            <a:r>
              <a:rPr lang="en-US" sz="1200"/>
              <a:t>Shenzhen Energy – Recurrent Energy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/>
              <a:t>2019:</a:t>
            </a:r>
          </a:p>
          <a:p>
            <a:pPr>
              <a:lnSpc>
                <a:spcPct val="100000"/>
              </a:lnSpc>
            </a:pPr>
            <a:r>
              <a:rPr lang="en-US" sz="1200"/>
              <a:t>Tata Steel </a:t>
            </a:r>
            <a:r>
              <a:rPr lang="uk-UA" sz="1200"/>
              <a:t>–</a:t>
            </a:r>
            <a:r>
              <a:rPr lang="en-US" sz="1200"/>
              <a:t> Hebsteel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9469B3E-7B12-49B3-B581-ABBC856365FF}"/>
              </a:ext>
            </a:extLst>
          </p:cNvPr>
          <p:cNvSpPr/>
          <p:nvPr/>
        </p:nvSpPr>
        <p:spPr>
          <a:xfrm>
            <a:off x="7480262" y="2301366"/>
            <a:ext cx="678975" cy="678974"/>
          </a:xfrm>
          <a:prstGeom prst="ellipse">
            <a:avLst/>
          </a:prstGeom>
          <a:solidFill>
            <a:schemeClr val="bg1"/>
          </a:solidFill>
          <a:ln w="6350" cap="flat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0375" tIns="30375" rIns="30375" bIns="30375" rtlCol="0" anchor="ctr"/>
          <a:lstStyle/>
          <a:p>
            <a:pPr algn="ctr"/>
            <a:endParaRPr lang="en-US" sz="788"/>
          </a:p>
        </p:txBody>
      </p:sp>
      <p:pic>
        <p:nvPicPr>
          <p:cNvPr id="4" name="Graphic 3" descr="Lock">
            <a:extLst>
              <a:ext uri="{FF2B5EF4-FFF2-40B4-BE49-F238E27FC236}">
                <a16:creationId xmlns:a16="http://schemas.microsoft.com/office/drawing/2014/main" xmlns="" id="{DC4C8B32-4935-454D-ADA1-9727D841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082" y="2375498"/>
            <a:ext cx="637661" cy="637661"/>
          </a:xfrm>
          <a:prstGeom prst="rect">
            <a:avLst/>
          </a:prstGeom>
        </p:spPr>
      </p:pic>
      <p:pic>
        <p:nvPicPr>
          <p:cNvPr id="8" name="Graphic 7" descr="Podium">
            <a:extLst>
              <a:ext uri="{FF2B5EF4-FFF2-40B4-BE49-F238E27FC236}">
                <a16:creationId xmlns:a16="http://schemas.microsoft.com/office/drawing/2014/main" xmlns="" id="{14E80D4F-1D32-4741-89B3-117974425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56315" y="2364002"/>
            <a:ext cx="623792" cy="623792"/>
          </a:xfrm>
          <a:prstGeom prst="rect">
            <a:avLst/>
          </a:prstGeom>
        </p:spPr>
      </p:pic>
      <p:pic>
        <p:nvPicPr>
          <p:cNvPr id="10" name="Graphic 9" descr="Document">
            <a:extLst>
              <a:ext uri="{FF2B5EF4-FFF2-40B4-BE49-F238E27FC236}">
                <a16:creationId xmlns:a16="http://schemas.microsoft.com/office/drawing/2014/main" xmlns="" id="{AF198A8C-2D2F-4ABF-BD3F-A4D765CE45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25398" y="2452301"/>
            <a:ext cx="551091" cy="551091"/>
          </a:xfrm>
          <a:prstGeom prst="rect">
            <a:avLst/>
          </a:prstGeom>
        </p:spPr>
      </p:pic>
      <p:pic>
        <p:nvPicPr>
          <p:cNvPr id="14" name="Graphic 13" descr="Run">
            <a:extLst>
              <a:ext uri="{FF2B5EF4-FFF2-40B4-BE49-F238E27FC236}">
                <a16:creationId xmlns:a16="http://schemas.microsoft.com/office/drawing/2014/main" xmlns="" id="{10FF5030-9C21-4706-983D-5BF557B998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36484" y="2359042"/>
            <a:ext cx="566531" cy="5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07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26EF393-0BA0-0A42-96EF-0D1BF8E9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68302"/>
            <a:ext cx="5057501" cy="577153"/>
          </a:xfrm>
        </p:spPr>
        <p:txBody>
          <a:bodyPr/>
          <a:lstStyle/>
          <a:p>
            <a:r>
              <a:rPr lang="uk-UA"/>
              <a:t>Скринінг іноземних інвестицій в Україні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2D1E05-20CC-5E42-B620-A1006EA3EBF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3082" y="1743075"/>
            <a:ext cx="5533850" cy="4746622"/>
          </a:xfrm>
        </p:spPr>
        <p:txBody>
          <a:bodyPr/>
          <a:lstStyle/>
          <a:p>
            <a:r>
              <a:rPr lang="uk-UA" sz="1800"/>
              <a:t>Відсутній механізм скринінгу</a:t>
            </a:r>
          </a:p>
          <a:p>
            <a:endParaRPr lang="uk-UA" sz="1800"/>
          </a:p>
          <a:p>
            <a:endParaRPr lang="uk-UA" sz="1800"/>
          </a:p>
          <a:p>
            <a:r>
              <a:rPr lang="uk-UA" sz="1800"/>
              <a:t>Відсутній спеціальний орган скринінгу </a:t>
            </a:r>
          </a:p>
          <a:p>
            <a:endParaRPr lang="uk-UA" sz="1800"/>
          </a:p>
          <a:p>
            <a:endParaRPr lang="uk-UA" sz="1800"/>
          </a:p>
          <a:p>
            <a:r>
              <a:rPr lang="uk-UA" sz="1800"/>
              <a:t>Де-факто функцію виконує АМКУ</a:t>
            </a:r>
          </a:p>
          <a:p>
            <a:endParaRPr lang="uk-UA" sz="1800"/>
          </a:p>
          <a:p>
            <a:endParaRPr lang="uk-UA" sz="1800"/>
          </a:p>
          <a:p>
            <a:r>
              <a:rPr lang="uk-UA" sz="1800"/>
              <a:t>Перспективне законодавство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xmlns="" id="{6105DEB2-0354-7C4F-844F-FD1E156627E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46267" r="22808"/>
          <a:stretch>
            <a:fillRect/>
          </a:stretch>
        </p:blipFill>
        <p:spPr>
          <a:xfrm>
            <a:off x="6043613" y="0"/>
            <a:ext cx="3100387" cy="6582429"/>
          </a:xfrm>
        </p:spPr>
      </p:pic>
    </p:spTree>
    <p:extLst>
      <p:ext uri="{BB962C8B-B14F-4D97-AF65-F5344CB8AC3E}">
        <p14:creationId xmlns:p14="http://schemas.microsoft.com/office/powerpoint/2010/main" xmlns="" val="4952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BAD6C4-5702-BC45-80ED-FA8B81BD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9" y="781943"/>
            <a:ext cx="8227219" cy="412750"/>
          </a:xfrm>
        </p:spPr>
        <p:txBody>
          <a:bodyPr/>
          <a:lstStyle/>
          <a:p>
            <a:r>
              <a:rPr lang="uk-UA"/>
              <a:t>Дякую за увагу!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38428" y="1962242"/>
            <a:ext cx="5975746" cy="1718475"/>
          </a:xfrm>
        </p:spPr>
        <p:txBody>
          <a:bodyPr/>
          <a:lstStyle/>
          <a:p>
            <a:r>
              <a:rPr lang="uk-UA" sz="1800" b="1"/>
              <a:t>Галина Загороднюк</a:t>
            </a:r>
            <a:endParaRPr lang="uk-UA" b="1"/>
          </a:p>
          <a:p>
            <a:r>
              <a:rPr lang="uk-UA"/>
              <a:t>Партнер, Голова практики конкурентного права</a:t>
            </a:r>
          </a:p>
          <a:p>
            <a:r>
              <a:rPr lang="uk-UA"/>
              <a:t>Ді Ел Ей Пайпер Україна</a:t>
            </a:r>
          </a:p>
          <a:p>
            <a:r>
              <a:rPr lang="en-US">
                <a:hlinkClick r:id="rId2"/>
              </a:rPr>
              <a:t>Galyna.Zagorodniuk@dlapiper.com</a:t>
            </a:r>
            <a:endParaRPr lang="en-US"/>
          </a:p>
          <a:p>
            <a:r>
              <a:rPr lang="en-US"/>
              <a:t>+38 067 4663255</a:t>
            </a:r>
          </a:p>
          <a:p>
            <a:r>
              <a:rPr lang="en-US"/>
              <a:t>+38 044 490 9561</a:t>
            </a:r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B72DD3-9A81-4F49-98B6-8D21799E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3911180"/>
            <a:ext cx="9144000" cy="2617040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5F81B8F7-CEF2-4926-8D1B-C9BC5576FA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6955" y="1425155"/>
            <a:ext cx="1864519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微軟正黑體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 Light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 Light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Geor" typeface="Sylfaen"/>
        <a:font script="Guru" typeface="Raavi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haa" typeface="MV Boli"/>
        <a:font script="Telu" typeface="Gautami"/>
        <a:font script="Ethi" typeface="Nyala"/>
        <a:font script="Lisu" typeface="Segoe UI"/>
        <a:font script="Jpan" typeface="游ゴシック"/>
        <a:font script="Talu" typeface="Microsoft New Tai Lue"/>
        <a:font script="Syrn" typeface="Estrangelo Edessa"/>
        <a:font script="Sinh" typeface="Iskoola Pota"/>
        <a:font script="Sora" typeface="Nirmala UI"/>
        <a:font script="Deva" typeface="Mangal"/>
        <a:font script="Knda" typeface="Tunga"/>
        <a:font script="Orya" typeface="Kaling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Taml" typeface="Latha"/>
        <a:font script="Laoo" typeface="DokChampa"/>
        <a:font script="Tfng" typeface="Ebrima"/>
        <a:font script="Mong" typeface="Mongolian Baiti"/>
        <a:font script="Hans" typeface="等线"/>
        <a:font script="Phag" typeface="Phagspa"/>
        <a:font script="Armn" typeface="Arial"/>
        <a:font script="Osma" typeface="Ebrima"/>
        <a:font script="Hant" typeface="新細明體"/>
        <a:font script="Tibt" typeface="Microsoft Himalaya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263</Words>
  <Application>Microsoft Office PowerPoint</Application>
  <PresentationFormat>Экран (4:3)</PresentationFormat>
  <Paragraphs>83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DLA Piper Master</vt:lpstr>
      <vt:lpstr>Скринінг іноземних інвестицій vs антимонопольне регулювання в Україні </vt:lpstr>
      <vt:lpstr>Іноземні інвестиції: світові тенденції</vt:lpstr>
      <vt:lpstr>Скринінг іноземних інвестицій</vt:lpstr>
      <vt:lpstr>Вплив COVID-19</vt:lpstr>
      <vt:lpstr>Скринінг іноземних інвестицій </vt:lpstr>
      <vt:lpstr>Скринінг іноземних інвестицій в Україні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Скринінг іноземних інвестицій vs антимонопольне регулювання в Україні </dc:title>
  <dc:creator>Марьяна Скорук</dc:creator>
  <cp:lastModifiedBy>Марьяна Скорук</cp:lastModifiedBy>
  <cp:revision>1</cp:revision>
  <cp:lastPrinted>2020-07-07T12:32:46Z</cp:lastPrinted>
  <dcterms:created xsi:type="dcterms:W3CDTF">2020-07-07T12:32:46Z</dcterms:created>
  <dcterms:modified xsi:type="dcterms:W3CDTF">2020-07-07T09:38:05Z</dcterms:modified>
</cp:coreProperties>
</file>