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ileron Regular Bold" panose="020B0604020202020204" charset="0"/>
      <p:regular r:id="rId15"/>
    </p:embeddedFont>
    <p:embeddedFont>
      <p:font typeface="Aileron Regular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acial Indifference" panose="020B0604020202020204" charset="0"/>
      <p:regular r:id="rId21"/>
    </p:embeddedFont>
    <p:embeddedFont>
      <p:font typeface="Glacial Indifferen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4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247442" y="-218492"/>
            <a:ext cx="4381500" cy="11713806"/>
          </a:xfrm>
          <a:prstGeom prst="rect">
            <a:avLst/>
          </a:prstGeom>
          <a:solidFill>
            <a:srgbClr val="2DC3E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40229" y="-765687"/>
            <a:ext cx="10497963" cy="1517777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5" name="AutoShape 5"/>
          <p:cNvSpPr/>
          <p:nvPr/>
        </p:nvSpPr>
        <p:spPr>
          <a:xfrm>
            <a:off x="-57150" y="4133850"/>
            <a:ext cx="1028700" cy="7010400"/>
          </a:xfrm>
          <a:prstGeom prst="rect">
            <a:avLst/>
          </a:prstGeom>
          <a:solidFill>
            <a:srgbClr val="2DC3EB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610489" y="-1058876"/>
            <a:ext cx="3273906" cy="32739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73930" y="3965754"/>
            <a:ext cx="8299768" cy="2281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90"/>
              </a:lnSpc>
            </a:pPr>
            <a:r>
              <a:rPr lang="en-US" sz="5890" b="1" spc="70" dirty="0">
                <a:solidFill>
                  <a:srgbClr val="5A7584"/>
                </a:solidFill>
                <a:latin typeface="Glacial Indifference Bold"/>
              </a:rPr>
              <a:t>ПРАКТИЧНІ </a:t>
            </a:r>
          </a:p>
          <a:p>
            <a:pPr>
              <a:lnSpc>
                <a:spcPts val="5890"/>
              </a:lnSpc>
            </a:pPr>
            <a:r>
              <a:rPr lang="en-US" sz="5890" b="1" spc="70" dirty="0">
                <a:solidFill>
                  <a:srgbClr val="5A7584"/>
                </a:solidFill>
                <a:latin typeface="Glacial Indifference Bold"/>
              </a:rPr>
              <a:t>АСПЕКТИ ЗАХИСТУ</a:t>
            </a:r>
          </a:p>
          <a:p>
            <a:pPr>
              <a:lnSpc>
                <a:spcPts val="5890"/>
              </a:lnSpc>
            </a:pPr>
            <a:r>
              <a:rPr lang="en-US" sz="5890" b="1" spc="70" dirty="0">
                <a:solidFill>
                  <a:srgbClr val="5A7584"/>
                </a:solidFill>
                <a:latin typeface="Glacial Indifference Bold"/>
              </a:rPr>
              <a:t>ЗЕМЕЛЬНОГО БАНКУ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4164" y="7581900"/>
            <a:ext cx="12016058" cy="144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spc="32" dirty="0">
                <a:solidFill>
                  <a:srgbClr val="21B5E4"/>
                </a:solidFill>
                <a:latin typeface="Glacial Indifference Bold"/>
              </a:rPr>
              <a:t>СВІТЛАНА ТЕТЕРЯ</a:t>
            </a:r>
          </a:p>
          <a:p>
            <a:pPr>
              <a:lnSpc>
                <a:spcPts val="3470"/>
              </a:lnSpc>
            </a:pPr>
            <a:r>
              <a:rPr lang="en-US" sz="2478" spc="24" dirty="0">
                <a:solidFill>
                  <a:srgbClr val="465E64"/>
                </a:solidFill>
                <a:latin typeface="Glacial Indifference"/>
              </a:rPr>
              <a:t>КЕРІВНИК ПРАКТИКИ АГРАРНОГО ТА </a:t>
            </a:r>
          </a:p>
          <a:p>
            <a:pPr>
              <a:lnSpc>
                <a:spcPts val="3470"/>
              </a:lnSpc>
            </a:pPr>
            <a:r>
              <a:rPr lang="en-US" sz="2478" spc="24" dirty="0">
                <a:solidFill>
                  <a:srgbClr val="465E64"/>
                </a:solidFill>
                <a:latin typeface="Glacial Indifference"/>
              </a:rPr>
              <a:t>ЗЕМЕЛЬНОГО ПРАВА EVERLEGAL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930" y="-382462"/>
            <a:ext cx="4515720" cy="28223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3" name="AutoShape 3"/>
          <p:cNvSpPr/>
          <p:nvPr/>
        </p:nvSpPr>
        <p:spPr>
          <a:xfrm>
            <a:off x="-233265" y="2538243"/>
            <a:ext cx="19331473" cy="3111759"/>
          </a:xfrm>
          <a:prstGeom prst="rect">
            <a:avLst/>
          </a:prstGeom>
          <a:solidFill>
            <a:srgbClr val="2DC3EB"/>
          </a:solidFill>
        </p:spPr>
      </p:sp>
      <p:sp>
        <p:nvSpPr>
          <p:cNvPr id="5" name="AutoShape 5"/>
          <p:cNvSpPr/>
          <p:nvPr/>
        </p:nvSpPr>
        <p:spPr>
          <a:xfrm rot="-5400000">
            <a:off x="14154150" y="-2013974"/>
            <a:ext cx="38100" cy="8229600"/>
          </a:xfrm>
          <a:prstGeom prst="rect">
            <a:avLst/>
          </a:prstGeom>
          <a:solidFill>
            <a:srgbClr val="2DC3EB"/>
          </a:solidFill>
        </p:spPr>
      </p:sp>
      <p:sp>
        <p:nvSpPr>
          <p:cNvPr id="6" name="TextBox 6"/>
          <p:cNvSpPr txBox="1"/>
          <p:nvPr/>
        </p:nvSpPr>
        <p:spPr>
          <a:xfrm>
            <a:off x="3941468" y="3058377"/>
            <a:ext cx="13165433" cy="2066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5"/>
              </a:lnSpc>
            </a:pP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Поділ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/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об'єднання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земельної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ділянки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чи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застосовується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ч. 12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ст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. 33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Закону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України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"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Про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оренду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землі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" (у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разі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зміни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межі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або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цільового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призначення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земельної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ділянки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поновлення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договору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оренди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землі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здійснюється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у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порядку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одержання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земельної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ділянки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на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праві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2824" b="1" dirty="0" err="1">
                <a:solidFill>
                  <a:srgbClr val="FFFFFF"/>
                </a:solidFill>
                <a:latin typeface="Glacial Indifference Bold"/>
              </a:rPr>
              <a:t>оренди</a:t>
            </a:r>
            <a:r>
              <a:rPr lang="en-US" sz="2824" b="1" dirty="0">
                <a:solidFill>
                  <a:srgbClr val="FFFFFF"/>
                </a:solidFill>
                <a:latin typeface="Glacial Indifference Bold"/>
              </a:rPr>
              <a:t>)?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41468" y="6065249"/>
            <a:ext cx="13070638" cy="299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9"/>
              </a:lnSpc>
            </a:pPr>
            <a:r>
              <a:rPr lang="en-US" sz="2772" dirty="0" err="1">
                <a:solidFill>
                  <a:srgbClr val="5A7584"/>
                </a:solidFill>
                <a:latin typeface="Glacial Indifference Bold"/>
              </a:rPr>
              <a:t>так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–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постанови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КГС ВС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22.01.2019 у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№ 912/1856/16,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20.02.2019 у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№ 904/792/18,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28.03.2019 у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№ 911/510/18,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16.05.2019 у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№ 925/478/17</a:t>
            </a:r>
          </a:p>
          <a:p>
            <a:pPr>
              <a:lnSpc>
                <a:spcPts val="4019"/>
              </a:lnSpc>
            </a:pP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       </a:t>
            </a:r>
          </a:p>
          <a:p>
            <a:pPr>
              <a:lnSpc>
                <a:spcPts val="4019"/>
              </a:lnSpc>
            </a:pPr>
            <a:r>
              <a:rPr lang="en-US" sz="2772" dirty="0" err="1">
                <a:solidFill>
                  <a:srgbClr val="5A7584"/>
                </a:solidFill>
                <a:latin typeface="Glacial Indifference Bold"/>
              </a:rPr>
              <a:t>ні</a:t>
            </a:r>
            <a:r>
              <a:rPr lang="en-US" sz="2772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–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постанова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КГС ВС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23.01.2020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року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у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№ 917/130/19 з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посланням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на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практику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ВП ВС у </a:t>
            </a:r>
            <a:r>
              <a:rPr lang="en-US" sz="2772" dirty="0" err="1">
                <a:solidFill>
                  <a:srgbClr val="5A7584"/>
                </a:solidFill>
                <a:latin typeface="Glacial Indifference"/>
              </a:rPr>
              <a:t>справах</a:t>
            </a:r>
            <a:r>
              <a:rPr lang="en-US" sz="2772" dirty="0">
                <a:solidFill>
                  <a:srgbClr val="5A7584"/>
                </a:solidFill>
                <a:latin typeface="Glacial Indifference"/>
              </a:rPr>
              <a:t> № 922/2723/17, № 367/2022/15-ц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08611" y="6281408"/>
            <a:ext cx="1056433" cy="1059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8611" y="8054052"/>
            <a:ext cx="1056433" cy="105643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912605" y="629557"/>
            <a:ext cx="6099501" cy="122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21B5E4"/>
                </a:solidFill>
                <a:latin typeface="Glacial Indifference"/>
              </a:rPr>
              <a:t>ЗЛОВЖИВАННЯ ПІД ЧАС ПОНОВЛЕННЯ ДОГОВОРІВ</a:t>
            </a:r>
          </a:p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21B5E4"/>
                </a:solidFill>
                <a:latin typeface="Glacial Indifference"/>
              </a:rPr>
              <a:t>ЩОДО ЗЕМЕЛЬНИХ ДІЛЯНОК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5558" y="0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C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12605" y="629557"/>
            <a:ext cx="6099501" cy="122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FFFFFF"/>
                </a:solidFill>
                <a:latin typeface="Glacial Indifference"/>
              </a:rPr>
              <a:t>ЗЛОВЖИВАННЯ ПІД ЧАС ПОНОВЛЕННЯ ДОГОВОРІВ</a:t>
            </a:r>
          </a:p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FFFFFF"/>
                </a:solidFill>
                <a:latin typeface="Glacial Indifference"/>
              </a:rPr>
              <a:t>ЩОДО ЗЕМЕЛЬНИХ ДІЛЯНОК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14154150" y="-2013974"/>
            <a:ext cx="381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-429208" y="2617787"/>
            <a:ext cx="21315784" cy="2911298"/>
            <a:chOff x="0" y="0"/>
            <a:chExt cx="4957235" cy="677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235" cy="677056"/>
            </a:xfrm>
            <a:custGeom>
              <a:avLst/>
              <a:gdLst/>
              <a:ahLst/>
              <a:cxnLst/>
              <a:rect l="l" t="t" r="r" b="b"/>
              <a:pathLst>
                <a:path w="4957235" h="677056">
                  <a:moveTo>
                    <a:pt x="0" y="0"/>
                  </a:moveTo>
                  <a:lnTo>
                    <a:pt x="4957235" y="0"/>
                  </a:lnTo>
                  <a:lnTo>
                    <a:pt x="4957235" y="677056"/>
                  </a:lnTo>
                  <a:lnTo>
                    <a:pt x="0" y="6770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65203" y="3453994"/>
            <a:ext cx="13893997" cy="1153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01"/>
              </a:lnSpc>
            </a:pP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Укладення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прихованих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договорів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оренди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землі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(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договори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на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надання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послуг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,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про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спільну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діяльність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242" b="1" dirty="0" err="1">
                <a:solidFill>
                  <a:srgbClr val="5A7584"/>
                </a:solidFill>
                <a:latin typeface="Glacial Indifference Bold"/>
              </a:rPr>
              <a:t>тощо</a:t>
            </a:r>
            <a:r>
              <a:rPr lang="en-US" sz="3242" b="1" dirty="0">
                <a:solidFill>
                  <a:srgbClr val="5A7584"/>
                </a:solidFill>
                <a:latin typeface="Glacial Indifference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65203" y="6074774"/>
            <a:ext cx="13761036" cy="303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5"/>
              </a:lnSpc>
            </a:pP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Частіше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за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все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такі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цивільно-правові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договори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мають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ознаки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договору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оренди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і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підлягають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визнанню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удаваними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згідно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зі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ст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. 235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Цивільного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кодексу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України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, а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за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наявності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підстав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встановлених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у ч. 1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ст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. 215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Цивільного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кодексу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України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визнанню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недійсними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(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постанови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ВС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від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21.03.2018 у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справі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№ 915/188/17,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від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12.06.2018 у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справі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№ 925/587/17,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від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05.12.2018 у </a:t>
            </a:r>
            <a:r>
              <a:rPr lang="en-US" sz="2824" dirty="0" err="1">
                <a:solidFill>
                  <a:srgbClr val="FFFFFF"/>
                </a:solidFill>
                <a:latin typeface="Glacial Indifference"/>
              </a:rPr>
              <a:t>справі</a:t>
            </a:r>
            <a:r>
              <a:rPr lang="en-US" sz="2824" dirty="0">
                <a:solidFill>
                  <a:srgbClr val="FFFFFF"/>
                </a:solidFill>
                <a:latin typeface="Glacial Indifference"/>
              </a:rPr>
              <a:t> № 923/129/17)</a:t>
            </a:r>
          </a:p>
        </p:txBody>
      </p:sp>
      <p:sp>
        <p:nvSpPr>
          <p:cNvPr id="8" name="AutoShape 8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791991" y="2617787"/>
            <a:ext cx="2911298" cy="29112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3658" y="600982"/>
            <a:ext cx="2688088" cy="4300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05524" y="3461260"/>
            <a:ext cx="3058406" cy="5797040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6098572" y="3461260"/>
            <a:ext cx="3058406" cy="5797040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391621" y="3461260"/>
            <a:ext cx="3058406" cy="5797040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2684669" y="3461260"/>
            <a:ext cx="3058406" cy="5797040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2805524" y="3461260"/>
            <a:ext cx="3058406" cy="1454060"/>
          </a:xfrm>
          <a:prstGeom prst="rect">
            <a:avLst/>
          </a:prstGeom>
          <a:solidFill>
            <a:srgbClr val="2DC3EB">
              <a:alpha val="63921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098572" y="3461260"/>
            <a:ext cx="3058406" cy="1454060"/>
          </a:xfrm>
          <a:prstGeom prst="rect">
            <a:avLst/>
          </a:prstGeom>
          <a:solidFill>
            <a:srgbClr val="2DC3EB"/>
          </a:solidFill>
        </p:spPr>
      </p:sp>
      <p:sp>
        <p:nvSpPr>
          <p:cNvPr id="8" name="AutoShape 8"/>
          <p:cNvSpPr/>
          <p:nvPr/>
        </p:nvSpPr>
        <p:spPr>
          <a:xfrm>
            <a:off x="9391621" y="3461260"/>
            <a:ext cx="3058406" cy="1454060"/>
          </a:xfrm>
          <a:prstGeom prst="rect">
            <a:avLst/>
          </a:prstGeom>
          <a:solidFill>
            <a:srgbClr val="1288AD"/>
          </a:solidFill>
        </p:spPr>
      </p:sp>
      <p:sp>
        <p:nvSpPr>
          <p:cNvPr id="9" name="AutoShape 9"/>
          <p:cNvSpPr/>
          <p:nvPr/>
        </p:nvSpPr>
        <p:spPr>
          <a:xfrm>
            <a:off x="12684669" y="3461260"/>
            <a:ext cx="3058406" cy="145406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10" name="TextBox 10"/>
          <p:cNvSpPr txBox="1"/>
          <p:nvPr/>
        </p:nvSpPr>
        <p:spPr>
          <a:xfrm>
            <a:off x="1840310" y="3557858"/>
            <a:ext cx="429125" cy="45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>
                <a:solidFill>
                  <a:srgbClr val="FFFFFF"/>
                </a:solidFill>
                <a:latin typeface="Aileron Regular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69413" y="5362610"/>
            <a:ext cx="2540567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відсутність</a:t>
            </a:r>
            <a:endParaRPr lang="en-US" sz="2200" dirty="0">
              <a:solidFill>
                <a:srgbClr val="5A7584"/>
              </a:solidFill>
              <a:latin typeface="Glacial Indifference"/>
            </a:endParaRPr>
          </a:p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реєстрації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земельної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ділянки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в ДЗК /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прав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на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земельну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ділянку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в ДРРПНМ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05524" y="1080692"/>
            <a:ext cx="12937552" cy="17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0"/>
              </a:lnSpc>
            </a:pPr>
            <a:r>
              <a:rPr lang="en-US" sz="3207" b="1" dirty="0">
                <a:solidFill>
                  <a:srgbClr val="21B5E4"/>
                </a:solidFill>
                <a:latin typeface="Glacial Indifference Bold"/>
              </a:rPr>
              <a:t>ВТРАТА ПРАВ НА ЗЕМЕЛЬНІ ДІЛЯНКИ ЧЕРЕЗ ЇХ НЕНАЛЕЖНЕ ОФОРМЛЕННЯ ТА НЕНАЛЕЖНЕ ВИКОНАННЯ УМОВ ДОГОВОРІВ ЩОДО ЗЕМЕЛЬНИХ ДІЛЯНОК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62462" y="5266945"/>
            <a:ext cx="2493914" cy="271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державна</a:t>
            </a:r>
            <a:endParaRPr lang="en-US" sz="2200" dirty="0">
              <a:solidFill>
                <a:srgbClr val="5A7584"/>
              </a:solidFill>
              <a:latin typeface="Glacial Indifference"/>
            </a:endParaRPr>
          </a:p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реєстрація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прав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на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земельну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ділянку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з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порушенням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встановленого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законом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порядку</a:t>
            </a:r>
            <a:endParaRPr lang="en-US" sz="2200" dirty="0">
              <a:solidFill>
                <a:srgbClr val="5A7584"/>
              </a:solidFill>
              <a:latin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55510" y="5362610"/>
            <a:ext cx="2517240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укладення</a:t>
            </a:r>
            <a:endParaRPr lang="en-US" sz="2200" dirty="0">
              <a:solidFill>
                <a:srgbClr val="5A7584"/>
              </a:solidFill>
              <a:latin typeface="Glacial Indifference"/>
            </a:endParaRPr>
          </a:p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договорів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щодо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землі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з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порушенням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законодавства</a:t>
            </a:r>
            <a:endParaRPr lang="en-US" sz="2200" dirty="0">
              <a:solidFill>
                <a:srgbClr val="5A7584"/>
              </a:solidFill>
              <a:latin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55252" y="5362610"/>
            <a:ext cx="2517240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відсутність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належної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фіксації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виплати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орендної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плати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та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виконання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інших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умов</a:t>
            </a:r>
            <a:r>
              <a:rPr lang="en-US" sz="22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200" dirty="0" err="1">
                <a:solidFill>
                  <a:srgbClr val="5A7584"/>
                </a:solidFill>
                <a:latin typeface="Glacial Indifference"/>
              </a:rPr>
              <a:t>договору</a:t>
            </a:r>
            <a:endParaRPr lang="en-US" sz="2200" dirty="0">
              <a:solidFill>
                <a:srgbClr val="5A7584"/>
              </a:solidFill>
              <a:latin typeface="Glacial Indifference"/>
            </a:endParaRPr>
          </a:p>
        </p:txBody>
      </p:sp>
      <p:sp>
        <p:nvSpPr>
          <p:cNvPr id="16" name="AutoShape 16"/>
          <p:cNvSpPr/>
          <p:nvPr/>
        </p:nvSpPr>
        <p:spPr>
          <a:xfrm rot="-5400000">
            <a:off x="9563544" y="-2755921"/>
            <a:ext cx="56178" cy="1464439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AutoShape 17"/>
          <p:cNvSpPr/>
          <p:nvPr/>
        </p:nvSpPr>
        <p:spPr>
          <a:xfrm>
            <a:off x="625558" y="2532000"/>
            <a:ext cx="38100" cy="822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6213050" y="8487823"/>
            <a:ext cx="2911298" cy="29112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070988" y="304098"/>
            <a:ext cx="2911298" cy="291129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9911" y="8742617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97250" y="0"/>
            <a:ext cx="4381500" cy="10640786"/>
          </a:xfrm>
          <a:prstGeom prst="rect">
            <a:avLst/>
          </a:prstGeom>
          <a:solidFill>
            <a:srgbClr val="2DC3E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90037" y="-807379"/>
            <a:ext cx="10497963" cy="1517777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5" name="AutoShape 5"/>
          <p:cNvSpPr/>
          <p:nvPr/>
        </p:nvSpPr>
        <p:spPr>
          <a:xfrm>
            <a:off x="-57150" y="4133850"/>
            <a:ext cx="1028700" cy="7010400"/>
          </a:xfrm>
          <a:prstGeom prst="rect">
            <a:avLst/>
          </a:prstGeom>
          <a:solidFill>
            <a:srgbClr val="2DC3EB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610489" y="-1058876"/>
            <a:ext cx="3273906" cy="32739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73930" y="4038600"/>
            <a:ext cx="9325453" cy="203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2"/>
              </a:lnSpc>
            </a:pPr>
            <a:r>
              <a:rPr lang="en-US" sz="4994" b="1" spc="49" dirty="0">
                <a:solidFill>
                  <a:srgbClr val="21B5E4"/>
                </a:solidFill>
                <a:latin typeface="Glacial Indifference Bold"/>
              </a:rPr>
              <a:t>СВІТЛАНА ТЕТЕРЯ</a:t>
            </a:r>
          </a:p>
          <a:p>
            <a:pPr>
              <a:lnSpc>
                <a:spcPts val="4568"/>
              </a:lnSpc>
            </a:pPr>
            <a:r>
              <a:rPr lang="en-US" sz="3262" spc="32" dirty="0">
                <a:solidFill>
                  <a:srgbClr val="5A7584"/>
                </a:solidFill>
                <a:latin typeface="Glacial Indifference"/>
              </a:rPr>
              <a:t>КЕРІВНИК ПРАКТИКИ АГРАРНОГО</a:t>
            </a:r>
          </a:p>
          <a:p>
            <a:pPr>
              <a:lnSpc>
                <a:spcPts val="4568"/>
              </a:lnSpc>
            </a:pPr>
            <a:r>
              <a:rPr lang="en-US" sz="3262" spc="32" dirty="0">
                <a:solidFill>
                  <a:srgbClr val="5A7584"/>
                </a:solidFill>
                <a:latin typeface="Glacial Indifference"/>
              </a:rPr>
              <a:t>ТА ЗЕМЕЛЬНОГО ПРАВА EVERLEGAL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730" y="-495300"/>
            <a:ext cx="5444588" cy="34028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73930" y="7246749"/>
            <a:ext cx="9782148" cy="140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2"/>
              </a:lnSpc>
            </a:pPr>
            <a:r>
              <a:rPr lang="en-US" sz="4058" spc="40">
                <a:solidFill>
                  <a:srgbClr val="5A7584"/>
                </a:solidFill>
                <a:latin typeface="Glacial Indifference"/>
              </a:rPr>
              <a:t>svitlana.teteria@everlegal.ua</a:t>
            </a:r>
          </a:p>
          <a:p>
            <a:pPr>
              <a:lnSpc>
                <a:spcPts val="5682"/>
              </a:lnSpc>
            </a:pPr>
            <a:r>
              <a:rPr lang="en-US" sz="4058" spc="40">
                <a:solidFill>
                  <a:srgbClr val="5A7584"/>
                </a:solidFill>
                <a:latin typeface="Glacial Indifference"/>
              </a:rPr>
              <a:t>+380 44 337 0016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300" y="-266700"/>
            <a:ext cx="38100" cy="74675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672725" y="6515100"/>
            <a:ext cx="2941500" cy="29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9000"/>
          </a:blip>
          <a:srcRect/>
          <a:stretch>
            <a:fillRect/>
          </a:stretch>
        </p:blipFill>
        <p:spPr>
          <a:xfrm rot="2169001">
            <a:off x="11685570" y="-1553903"/>
            <a:ext cx="8759420" cy="95457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04150" y="3276126"/>
            <a:ext cx="14814279" cy="5566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4"/>
              </a:lnSpc>
            </a:pP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               </a:t>
            </a:r>
          </a:p>
          <a:p>
            <a:pPr marL="546155" lvl="1" indent="-273078">
              <a:lnSpc>
                <a:spcPts val="3374"/>
              </a:lnSpc>
              <a:buFont typeface="Arial"/>
              <a:buChar char="•"/>
            </a:pP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відсутність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системи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протидії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фізичному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захопленню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 </a:t>
            </a:r>
          </a:p>
          <a:p>
            <a:pPr>
              <a:lnSpc>
                <a:spcPts val="3374"/>
              </a:lnSpc>
            </a:pP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           </a:t>
            </a:r>
          </a:p>
          <a:p>
            <a:pPr marL="546155" lvl="1" indent="-273078">
              <a:lnSpc>
                <a:spcPts val="3374"/>
              </a:lnSpc>
              <a:buFont typeface="Arial"/>
              <a:buChar char="•"/>
            </a:pP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маніпуляції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з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державними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реєстрами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</a:t>
            </a:r>
          </a:p>
          <a:p>
            <a:pPr>
              <a:lnSpc>
                <a:spcPts val="3374"/>
              </a:lnSpc>
            </a:pP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              </a:t>
            </a:r>
          </a:p>
          <a:p>
            <a:pPr marL="546155" lvl="1" indent="-273078">
              <a:lnSpc>
                <a:spcPts val="3374"/>
              </a:lnSpc>
              <a:buFont typeface="Arial"/>
              <a:buChar char="•"/>
            </a:pP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зловживання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власниками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землі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під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час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поновлення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договорів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щодо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земельних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ділянок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   </a:t>
            </a:r>
          </a:p>
          <a:p>
            <a:pPr>
              <a:lnSpc>
                <a:spcPts val="3374"/>
              </a:lnSpc>
            </a:pP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           </a:t>
            </a:r>
          </a:p>
          <a:p>
            <a:pPr marL="546155" lvl="1" indent="-273078">
              <a:lnSpc>
                <a:spcPts val="3374"/>
              </a:lnSpc>
              <a:buFont typeface="Arial"/>
              <a:buChar char="•"/>
            </a:pP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неналежне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оформлення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прав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на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земельні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ділянки</a:t>
            </a:r>
            <a:endParaRPr lang="en-US" sz="3308" dirty="0">
              <a:solidFill>
                <a:srgbClr val="5A7584"/>
              </a:solidFill>
              <a:latin typeface="Glacial Indifference"/>
            </a:endParaRPr>
          </a:p>
          <a:p>
            <a:pPr>
              <a:lnSpc>
                <a:spcPts val="3374"/>
              </a:lnSpc>
            </a:pPr>
            <a:endParaRPr lang="en-US" sz="3308" dirty="0">
              <a:solidFill>
                <a:srgbClr val="5A7584"/>
              </a:solidFill>
              <a:latin typeface="Glacial Indifference"/>
            </a:endParaRPr>
          </a:p>
          <a:p>
            <a:pPr marL="546155" lvl="1" indent="-273078">
              <a:lnSpc>
                <a:spcPts val="3374"/>
              </a:lnSpc>
              <a:buFont typeface="Arial"/>
              <a:buChar char="•"/>
            </a:pP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неналежне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виконання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умов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договорів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щодо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земельних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ділянок</a:t>
            </a:r>
            <a:endParaRPr lang="en-US" sz="3308" dirty="0">
              <a:solidFill>
                <a:srgbClr val="5A7584"/>
              </a:solidFill>
              <a:latin typeface="Glacial Indifference"/>
            </a:endParaRPr>
          </a:p>
          <a:p>
            <a:pPr>
              <a:lnSpc>
                <a:spcPts val="3374"/>
              </a:lnSpc>
            </a:pPr>
            <a:endParaRPr lang="en-US" sz="3308" dirty="0">
              <a:solidFill>
                <a:srgbClr val="5A7584"/>
              </a:solidFill>
              <a:latin typeface="Glacial Indifference"/>
            </a:endParaRPr>
          </a:p>
          <a:p>
            <a:pPr marL="546154" lvl="1" indent="-273077">
              <a:lnSpc>
                <a:spcPts val="3374"/>
              </a:lnSpc>
              <a:buFont typeface="Arial"/>
              <a:buChar char="•"/>
            </a:pP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прихована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купівля-продаж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"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мораторних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"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земельних</a:t>
            </a:r>
            <a:r>
              <a:rPr lang="en-US" sz="330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308" dirty="0" err="1">
                <a:solidFill>
                  <a:srgbClr val="5A7584"/>
                </a:solidFill>
                <a:latin typeface="Glacial Indifference"/>
              </a:rPr>
              <a:t>ділянок</a:t>
            </a:r>
            <a:endParaRPr lang="en-US" sz="3308" dirty="0">
              <a:solidFill>
                <a:srgbClr val="5A7584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04150" y="774615"/>
            <a:ext cx="8244750" cy="1627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57"/>
              </a:lnSpc>
            </a:pPr>
            <a:r>
              <a:rPr lang="en-US" sz="5779" b="1" spc="52" dirty="0">
                <a:solidFill>
                  <a:srgbClr val="2DC3EB"/>
                </a:solidFill>
                <a:latin typeface="Glacial Indifference" panose="020B0604020202020204" charset="0"/>
              </a:rPr>
              <a:t>"БОЛЬОВІ ТОЧКИ" ДЛЯ ЗЕМЕЛЬНОГО БАНКУ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9911" y="8742617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0368" y="-1056261"/>
            <a:ext cx="6155485" cy="2743547"/>
          </a:xfrm>
          <a:prstGeom prst="rect">
            <a:avLst/>
          </a:prstGeom>
          <a:solidFill>
            <a:srgbClr val="2DC3EB">
              <a:alpha val="89803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9000"/>
          </a:blip>
          <a:srcRect l="14763" r="15612"/>
          <a:stretch>
            <a:fillRect/>
          </a:stretch>
        </p:blipFill>
        <p:spPr>
          <a:xfrm>
            <a:off x="650368" y="1687286"/>
            <a:ext cx="6155485" cy="618876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7531443" y="1028700"/>
            <a:ext cx="38100" cy="8229600"/>
          </a:xfrm>
          <a:prstGeom prst="rect">
            <a:avLst/>
          </a:prstGeom>
          <a:solidFill>
            <a:srgbClr val="21B5E4"/>
          </a:solidFill>
        </p:spPr>
      </p:sp>
      <p:grpSp>
        <p:nvGrpSpPr>
          <p:cNvPr id="5" name="Group 5"/>
          <p:cNvGrpSpPr/>
          <p:nvPr/>
        </p:nvGrpSpPr>
        <p:grpSpPr>
          <a:xfrm>
            <a:off x="7739537" y="3130067"/>
            <a:ext cx="9106753" cy="4887880"/>
            <a:chOff x="0" y="0"/>
            <a:chExt cx="12142337" cy="651717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2142337" cy="123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7"/>
                </a:lnSpc>
              </a:pP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Денис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Малюська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,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Міністр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юстиції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України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,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інтерв'ю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для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 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видання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 "</a:t>
              </a:r>
              <a:r>
                <a:rPr lang="en-US" sz="3055" b="1" dirty="0" err="1">
                  <a:solidFill>
                    <a:srgbClr val="5A7584"/>
                  </a:solidFill>
                  <a:latin typeface="Glacial Indifference Bold"/>
                </a:rPr>
                <a:t>Сегодня</a:t>
              </a:r>
              <a:r>
                <a:rPr lang="en-US" sz="3055" b="1" dirty="0">
                  <a:solidFill>
                    <a:srgbClr val="5A7584"/>
                  </a:solidFill>
                  <a:latin typeface="Glacial Indifference Bold"/>
                </a:rPr>
                <a:t>", 03.02.2020: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66897"/>
              <a:ext cx="12142337" cy="4750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22"/>
                </a:lnSpc>
              </a:pP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"…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настав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час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посилено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боротися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з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тими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хто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чинить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незаконні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операції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з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земельними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ділянками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.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Актуальність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такої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боротьби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прогнозовано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зросте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щойно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буде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впроваджена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земельна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реформа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.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Скоріш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за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все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що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ті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хто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передав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земельні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ділянки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в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оренду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на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40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або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50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років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– у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цих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людей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може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виникнути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бажання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поміняти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умови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користування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землею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після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зняття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мораторію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на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продаж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.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До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речі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скарг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що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стосуються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земельних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питань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,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стає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все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 </a:t>
              </a:r>
              <a:r>
                <a:rPr lang="en-US" sz="2516" dirty="0" err="1">
                  <a:solidFill>
                    <a:srgbClr val="465E64"/>
                  </a:solidFill>
                  <a:latin typeface="Glacial Indifference"/>
                </a:rPr>
                <a:t>більше</a:t>
              </a:r>
              <a:r>
                <a:rPr lang="en-US" sz="2516" dirty="0">
                  <a:solidFill>
                    <a:srgbClr val="465E64"/>
                  </a:solidFill>
                  <a:latin typeface="Glacial Indifference"/>
                </a:rPr>
                <a:t>".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39537" y="777862"/>
            <a:ext cx="8144203" cy="168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5958" b="1" spc="53" dirty="0">
                <a:solidFill>
                  <a:srgbClr val="2DC3EB"/>
                </a:solidFill>
                <a:latin typeface="Glacial Indifference Bold"/>
              </a:rPr>
              <a:t>КІНЕЦЬ ЕПОХИ РЕЙДЕРСТВА</a:t>
            </a:r>
            <a:r>
              <a:rPr lang="en-US" sz="5958" spc="53" dirty="0">
                <a:solidFill>
                  <a:srgbClr val="2DC3EB"/>
                </a:solidFill>
                <a:latin typeface="Glacial Indifference Bold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32836" y="-883095"/>
            <a:ext cx="2397214" cy="23972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9911" y="8742617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5870071" y="7478556"/>
            <a:ext cx="3456144" cy="34561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451411">
            <a:off x="5890923" y="5155362"/>
            <a:ext cx="2630920" cy="9375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93260" y="2522411"/>
            <a:ext cx="12046338" cy="122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70" dirty="0">
                <a:solidFill>
                  <a:srgbClr val="FFFFFF"/>
                </a:solidFill>
                <a:latin typeface="Glacial Indifference Bold"/>
              </a:rPr>
              <a:t>ЕФЕКТИВНІ ЮРИДИЧНІ ЗАСОБИ ФІКСУВАННЯ НЕЗАКОННОГО ЗАХОПЛЕННЯ ЗЕМЛІ?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06096">
            <a:off x="9723306" y="5155362"/>
            <a:ext cx="2630920" cy="937564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23733" y="7193404"/>
            <a:ext cx="4631871" cy="12137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-257175" y="-728663"/>
            <a:ext cx="1676400" cy="35433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0" name="AutoShape 10"/>
          <p:cNvSpPr/>
          <p:nvPr/>
        </p:nvSpPr>
        <p:spPr>
          <a:xfrm>
            <a:off x="10277315" y="7193404"/>
            <a:ext cx="4631871" cy="12137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2148094" y="7585964"/>
            <a:ext cx="7983150" cy="48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10"/>
              </a:lnSpc>
              <a:spcBef>
                <a:spcPct val="0"/>
              </a:spcBef>
            </a:pPr>
            <a:r>
              <a:rPr lang="en-US" sz="2864" u="none" spc="57" dirty="0">
                <a:solidFill>
                  <a:srgbClr val="465E64"/>
                </a:solidFill>
                <a:latin typeface="Glacial Indifference Bold"/>
              </a:rPr>
              <a:t>ПОЛІЦІЯ?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16429" y="7535002"/>
            <a:ext cx="6553642" cy="48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0"/>
              </a:lnSpc>
            </a:pPr>
            <a:r>
              <a:rPr lang="en-US" sz="2864" spc="57" dirty="0">
                <a:solidFill>
                  <a:srgbClr val="465E64"/>
                </a:solidFill>
                <a:latin typeface="Glacial Indifference Bold"/>
              </a:rPr>
              <a:t>ДЕРЖГЕОКАДАСТР?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61703" y="836361"/>
            <a:ext cx="6099501" cy="4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FFFFFF"/>
                </a:solidFill>
                <a:latin typeface="Glacial Indifference"/>
              </a:rPr>
              <a:t>ФІЗИЧНЕ ЗАХОПЛЕННЯ ЗЕМЛІ</a:t>
            </a:r>
          </a:p>
        </p:txBody>
      </p:sp>
      <p:sp>
        <p:nvSpPr>
          <p:cNvPr id="14" name="AutoShape 14"/>
          <p:cNvSpPr/>
          <p:nvPr/>
        </p:nvSpPr>
        <p:spPr>
          <a:xfrm rot="-5400000">
            <a:off x="14570011" y="-2590800"/>
            <a:ext cx="381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999"/>
          </a:blip>
          <a:srcRect/>
          <a:stretch>
            <a:fillRect/>
          </a:stretch>
        </p:blipFill>
        <p:spPr>
          <a:xfrm>
            <a:off x="3537132" y="63386"/>
            <a:ext cx="5946243" cy="5143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40867" y="3803258"/>
            <a:ext cx="11606265" cy="116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5"/>
              </a:lnSpc>
            </a:pPr>
            <a:r>
              <a:rPr lang="en-US" sz="3318" b="1" dirty="0">
                <a:solidFill>
                  <a:srgbClr val="37C9EF"/>
                </a:solidFill>
                <a:latin typeface="Glacial Indifference Bold"/>
              </a:rPr>
              <a:t>НАЛАГОДЖЕНА СИСТЕМА ПРОТИДІЇ </a:t>
            </a:r>
          </a:p>
          <a:p>
            <a:pPr algn="ctr">
              <a:lnSpc>
                <a:spcPts val="4645"/>
              </a:lnSpc>
            </a:pPr>
            <a:r>
              <a:rPr lang="en-US" sz="3318" b="1" dirty="0">
                <a:solidFill>
                  <a:srgbClr val="37C9EF"/>
                </a:solidFill>
                <a:latin typeface="Glacial Indifference Bold"/>
              </a:rPr>
              <a:t>ФІЗИЧНОМУ ЗАХОПЛЕННЮ ЗЕМЛІ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3537132" y="5206886"/>
            <a:ext cx="5946243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8804625" y="5206886"/>
            <a:ext cx="5946243" cy="5143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30953" y="5589312"/>
            <a:ext cx="2558602" cy="190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3"/>
              </a:lnSpc>
              <a:spcBef>
                <a:spcPct val="0"/>
              </a:spcBef>
            </a:pPr>
            <a:r>
              <a:rPr lang="en-US" sz="2179" b="1" u="none" dirty="0">
                <a:solidFill>
                  <a:srgbClr val="FFFFFF"/>
                </a:solidFill>
                <a:latin typeface="Glacial Indifference Bold"/>
              </a:rPr>
              <a:t>ЗАЛУЧЕННЯ ОХОРОНИ АБО ВНУТРІШНЬОЇ СЛУЖБИ БЕЗПЕКИ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2076" y="4221196"/>
            <a:ext cx="455583" cy="396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085" spc="187">
                <a:solidFill>
                  <a:srgbClr val="FFFFFF"/>
                </a:solidFill>
                <a:latin typeface="Aileron Regular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61703" y="836361"/>
            <a:ext cx="6099501" cy="4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5A7584"/>
                </a:solidFill>
                <a:latin typeface="Glacial Indifference"/>
              </a:rPr>
              <a:t>ФІЗИЧНЕ ЗАХОПЛЕННЯ ЗЕМЛІ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14570011" y="-2590800"/>
            <a:ext cx="38100" cy="822960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10" name="AutoShape 10"/>
          <p:cNvSpPr/>
          <p:nvPr/>
        </p:nvSpPr>
        <p:spPr>
          <a:xfrm>
            <a:off x="990600" y="2882791"/>
            <a:ext cx="38100" cy="7467595"/>
          </a:xfrm>
          <a:prstGeom prst="rect">
            <a:avLst/>
          </a:prstGeom>
          <a:solidFill>
            <a:srgbClr val="21B5E4"/>
          </a:solidFill>
        </p:spPr>
      </p:sp>
      <p:sp>
        <p:nvSpPr>
          <p:cNvPr id="11" name="TextBox 11"/>
          <p:cNvSpPr txBox="1"/>
          <p:nvPr/>
        </p:nvSpPr>
        <p:spPr>
          <a:xfrm>
            <a:off x="10340479" y="5589312"/>
            <a:ext cx="2874534" cy="190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3"/>
              </a:lnSpc>
              <a:spcBef>
                <a:spcPct val="0"/>
              </a:spcBef>
            </a:pPr>
            <a:r>
              <a:rPr lang="en-US" sz="2179" b="1" u="none" dirty="0">
                <a:solidFill>
                  <a:srgbClr val="FFFFFF"/>
                </a:solidFill>
                <a:latin typeface="Glacial Indifference Bold"/>
              </a:rPr>
              <a:t>САМОСТІЙНА ФІКСАЦІЯ ФАКТУ ЗАХОПЛЕННЯ ЗЕМЛІ З ЗАЛУЧЕННЯМ АДВОКАТА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8804625" y="63386"/>
            <a:ext cx="5946243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7999"/>
          </a:blip>
          <a:srcRect/>
          <a:stretch>
            <a:fillRect/>
          </a:stretch>
        </p:blipFill>
        <p:spPr>
          <a:xfrm>
            <a:off x="11777746" y="5206886"/>
            <a:ext cx="5946243" cy="514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564011" y="5206886"/>
            <a:ext cx="5946243" cy="5143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09911" y="8742617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500" y="0"/>
            <a:ext cx="10245282" cy="3631968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5086350"/>
            <a:ext cx="6058314" cy="39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919"/>
              </a:lnSpc>
              <a:buFont typeface="Arial"/>
              <a:buChar char="•"/>
            </a:pP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Одностороннє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розірвання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договору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щодо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земельної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ділянки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за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відсутності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підстав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,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визначених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у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договорі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/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за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відсутності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права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на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одностороннє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розірвання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шляхом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направлення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відповідного</a:t>
            </a:r>
            <a:r>
              <a:rPr lang="en-US" sz="2800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5A7584"/>
                </a:solidFill>
                <a:latin typeface="Glacial Indifference"/>
              </a:rPr>
              <a:t>повідомлення</a:t>
            </a:r>
            <a:endParaRPr lang="en-US" sz="2800" dirty="0">
              <a:solidFill>
                <a:srgbClr val="5A7584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rot="-5400000">
            <a:off x="5226698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5" name="AutoShape 5"/>
          <p:cNvSpPr/>
          <p:nvPr/>
        </p:nvSpPr>
        <p:spPr>
          <a:xfrm rot="-5400000">
            <a:off x="10105997" y="687308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7991935" y="5086350"/>
            <a:ext cx="3896983" cy="392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l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Підписання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недобросовісним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менеджментом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/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підробка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угод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про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дострокове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розірвання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договору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щодо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земельної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ділянки</a:t>
            </a:r>
            <a:endParaRPr lang="en-US" sz="2800" u="none" dirty="0">
              <a:solidFill>
                <a:srgbClr val="5A7584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1" y="749746"/>
            <a:ext cx="8572500" cy="2114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16"/>
              </a:lnSpc>
            </a:pPr>
            <a:r>
              <a:rPr lang="en-US" sz="4011" b="1" spc="60" dirty="0">
                <a:solidFill>
                  <a:srgbClr val="FFFFFF"/>
                </a:solidFill>
                <a:latin typeface="Glacial Indifference Bold"/>
              </a:rPr>
              <a:t>А) ПРИПИНЕННЯ ПРАВА КОРИСТУВАННЯ ЗЕМЕЛЬНОЮ ДІЛЯНКОЮ У ДРРПНМ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88918" y="1026782"/>
            <a:ext cx="6099501" cy="81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5A7584"/>
                </a:solidFill>
                <a:latin typeface="Glacial Indifference"/>
              </a:rPr>
              <a:t>МАНІПУЛЯЦІЇ З</a:t>
            </a:r>
          </a:p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5A7584"/>
                </a:solidFill>
                <a:latin typeface="Glacial Indifference"/>
              </a:rPr>
              <a:t>ДЕРЖАВНИМИ РЕЄСТРАМИ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14154150" y="-2018765"/>
            <a:ext cx="38100" cy="822960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10" name="TextBox 10"/>
          <p:cNvSpPr txBox="1"/>
          <p:nvPr/>
        </p:nvSpPr>
        <p:spPr>
          <a:xfrm>
            <a:off x="12990177" y="5086350"/>
            <a:ext cx="3896983" cy="24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l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Внесення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запису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про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припинення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права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користування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без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жодних</a:t>
            </a:r>
            <a:r>
              <a:rPr lang="en-US" sz="2800" u="none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2800" u="none" dirty="0" err="1">
                <a:solidFill>
                  <a:srgbClr val="5A7584"/>
                </a:solidFill>
                <a:latin typeface="Glacial Indifference"/>
              </a:rPr>
              <a:t>документів</a:t>
            </a:r>
            <a:endParaRPr lang="en-US" sz="2800" u="none" dirty="0">
              <a:solidFill>
                <a:srgbClr val="5A7584"/>
              </a:solidFill>
              <a:latin typeface="Glacial Indifference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089393" y="1844975"/>
            <a:ext cx="2397214" cy="23972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09911" y="8742617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66778" y="573801"/>
            <a:ext cx="10641432" cy="2175029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9500501" y="1052086"/>
            <a:ext cx="8193452" cy="121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3"/>
              </a:lnSpc>
            </a:pP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ч. 3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ст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. 110 ЗК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України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–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поділ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,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об'єднання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земельних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ділянок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не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припиняє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дії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обтяжень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,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встановлених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на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земельні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ділянки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,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до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яких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належать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права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третіх</a:t>
            </a:r>
            <a:r>
              <a:rPr lang="en-US" sz="2317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dirty="0" err="1">
                <a:solidFill>
                  <a:srgbClr val="465E64"/>
                </a:solidFill>
                <a:latin typeface="Glacial Indifference"/>
              </a:rPr>
              <a:t>осіб</a:t>
            </a:r>
            <a:endParaRPr lang="en-US" sz="2317" dirty="0">
              <a:solidFill>
                <a:srgbClr val="465E64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586075" y="573801"/>
            <a:ext cx="1309146" cy="2175029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5" name="TextBox 5"/>
          <p:cNvSpPr txBox="1"/>
          <p:nvPr/>
        </p:nvSpPr>
        <p:spPr>
          <a:xfrm>
            <a:off x="4723965" y="4286113"/>
            <a:ext cx="3486227" cy="761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3889" spc="350" dirty="0">
                <a:solidFill>
                  <a:srgbClr val="FFFFFF"/>
                </a:solidFill>
                <a:latin typeface="Aileron Regular Italics"/>
              </a:rPr>
              <a:t>Ideation</a:t>
            </a:r>
          </a:p>
        </p:txBody>
      </p:sp>
      <p:sp>
        <p:nvSpPr>
          <p:cNvPr id="6" name="AutoShape 6"/>
          <p:cNvSpPr/>
          <p:nvPr/>
        </p:nvSpPr>
        <p:spPr>
          <a:xfrm>
            <a:off x="8866778" y="3079124"/>
            <a:ext cx="10641432" cy="2175029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9500502" y="3523411"/>
            <a:ext cx="8193452" cy="1229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43"/>
              </a:lnSpc>
              <a:spcBef>
                <a:spcPct val="0"/>
              </a:spcBef>
            </a:pP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У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разі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поділу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/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об'єднання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земельної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ділянки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її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державна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реєстрація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у ДЗК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скасовується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і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навіть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у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разі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визнання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її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поділу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/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об'єднання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незаконним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не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підлягає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поновленню</a:t>
            </a:r>
            <a:endParaRPr lang="en-US" sz="2317" u="none" dirty="0">
              <a:solidFill>
                <a:srgbClr val="465E64"/>
              </a:solidFill>
              <a:latin typeface="Glacial Indifference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586075" y="3079124"/>
            <a:ext cx="1280703" cy="2175029"/>
          </a:xfrm>
          <a:prstGeom prst="rect">
            <a:avLst/>
          </a:prstGeom>
          <a:solidFill>
            <a:srgbClr val="1685A2"/>
          </a:solidFill>
        </p:spPr>
      </p:sp>
      <p:sp>
        <p:nvSpPr>
          <p:cNvPr id="9" name="AutoShape 9"/>
          <p:cNvSpPr/>
          <p:nvPr/>
        </p:nvSpPr>
        <p:spPr>
          <a:xfrm>
            <a:off x="8866778" y="5641334"/>
            <a:ext cx="10641432" cy="3321691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9500501" y="5838279"/>
            <a:ext cx="8391701" cy="28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3"/>
              </a:lnSpc>
              <a:spcBef>
                <a:spcPct val="0"/>
              </a:spcBef>
            </a:pP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Формування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земельних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ділянок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їх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володільцем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,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зокрема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,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внаслідок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поділу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та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/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або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об`єднання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, з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присвоєнням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їм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кадастрових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номерів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,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зміною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інших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характеристик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не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впливає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на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можливість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захисту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права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власності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чи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інших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майнових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прав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у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визначений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цивільним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законодавством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спосіб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(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постанови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ВП ВС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від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01.10.2019 у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справі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№ 922/2723/17,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від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29.05.2019 у </a:t>
            </a:r>
            <a:r>
              <a:rPr lang="en-US" sz="2317" u="none" dirty="0" err="1">
                <a:solidFill>
                  <a:srgbClr val="465E64"/>
                </a:solidFill>
                <a:latin typeface="Glacial Indifference"/>
              </a:rPr>
              <a:t>справі</a:t>
            </a:r>
            <a:r>
              <a:rPr lang="en-US" sz="2317" u="none" dirty="0">
                <a:solidFill>
                  <a:srgbClr val="465E64"/>
                </a:solidFill>
                <a:latin typeface="Glacial Indifference"/>
              </a:rPr>
              <a:t> № 367/2022/15-ц)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586075" y="5641334"/>
            <a:ext cx="1280703" cy="3321691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12" name="TextBox 12"/>
          <p:cNvSpPr txBox="1"/>
          <p:nvPr/>
        </p:nvSpPr>
        <p:spPr>
          <a:xfrm>
            <a:off x="981075" y="3402974"/>
            <a:ext cx="5759419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  <a:spcBef>
                <a:spcPct val="0"/>
              </a:spcBef>
            </a:pPr>
            <a:r>
              <a:rPr lang="en-US" sz="3163" spc="28" dirty="0">
                <a:solidFill>
                  <a:srgbClr val="5A7584"/>
                </a:solidFill>
                <a:latin typeface="Glacial Indifference"/>
              </a:rPr>
              <a:t>Б) </a:t>
            </a:r>
            <a:r>
              <a:rPr lang="en-US" sz="3163" b="1" spc="28" dirty="0">
                <a:solidFill>
                  <a:srgbClr val="5A7584"/>
                </a:solidFill>
                <a:latin typeface="Glacial Indifference Bold"/>
              </a:rPr>
              <a:t>РЕЄСТРАЦІІЯ ЗЕМЕЛЬНОЇ ДІЛЯНКИ ЯК НОВОГО</a:t>
            </a:r>
          </a:p>
          <a:p>
            <a:pPr>
              <a:lnSpc>
                <a:spcPts val="3480"/>
              </a:lnSpc>
              <a:spcBef>
                <a:spcPct val="0"/>
              </a:spcBef>
            </a:pPr>
            <a:r>
              <a:rPr lang="en-US" sz="3163" b="1" spc="28" dirty="0">
                <a:solidFill>
                  <a:srgbClr val="5A7584"/>
                </a:solidFill>
                <a:latin typeface="Glacial Indifference Bold"/>
              </a:rPr>
              <a:t>ОБ'ЄКТА НЕРУХОМОГО МАЙНА</a:t>
            </a:r>
            <a:r>
              <a:rPr lang="en-US" sz="3163" b="1" spc="28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163" spc="28" dirty="0">
                <a:solidFill>
                  <a:srgbClr val="5A7584"/>
                </a:solidFill>
                <a:latin typeface="Glacial Indifference"/>
              </a:rPr>
              <a:t>ШЛЯХОМ ЗМІНИ</a:t>
            </a:r>
          </a:p>
          <a:p>
            <a:pPr>
              <a:lnSpc>
                <a:spcPts val="3480"/>
              </a:lnSpc>
              <a:spcBef>
                <a:spcPct val="0"/>
              </a:spcBef>
            </a:pPr>
            <a:r>
              <a:rPr lang="en-US" sz="3163" spc="28" dirty="0">
                <a:solidFill>
                  <a:srgbClr val="5A7584"/>
                </a:solidFill>
                <a:latin typeface="Glacial Indifference"/>
              </a:rPr>
              <a:t>КАДАСТРОВОГО НОМЕРУ, ПОДІЛУ/ОБ'ЄДНАННЯ ЗЕМЕЛЬНИХ ДІЛЯНОК БЕЗ ПЕРЕНЕСЕННЯ ЗАПИСІВ ПРО ЗАРЕЄСТРОВАНІ ПРАВА НА ЗЕМЕЛЬНУ ДІЛЯНКУ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1075" y="897651"/>
            <a:ext cx="6099501" cy="81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21B5E4"/>
                </a:solidFill>
                <a:latin typeface="Glacial Indifference"/>
              </a:rPr>
              <a:t>МАНІПУЛЯЦІЇ З</a:t>
            </a:r>
          </a:p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21B5E4"/>
                </a:solidFill>
                <a:latin typeface="Glacial Indifference"/>
              </a:rPr>
              <a:t>ДЕРЖАВНИМИ РЕЄСТРАМИ</a:t>
            </a:r>
          </a:p>
        </p:txBody>
      </p:sp>
      <p:sp>
        <p:nvSpPr>
          <p:cNvPr id="14" name="AutoShape 14"/>
          <p:cNvSpPr/>
          <p:nvPr/>
        </p:nvSpPr>
        <p:spPr>
          <a:xfrm rot="-5400000">
            <a:off x="3452225" y="-2177259"/>
            <a:ext cx="38100" cy="8229600"/>
          </a:xfrm>
          <a:prstGeom prst="rect">
            <a:avLst/>
          </a:prstGeom>
          <a:solidFill>
            <a:srgbClr val="2DC3EB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43525" y="8645911"/>
            <a:ext cx="2397214" cy="23972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t="29242"/>
          <a:stretch>
            <a:fillRect/>
          </a:stretch>
        </p:blipFill>
        <p:spPr>
          <a:xfrm>
            <a:off x="14709911" y="9258300"/>
            <a:ext cx="2821532" cy="12477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6238" y="0"/>
            <a:ext cx="11481588" cy="3660959"/>
          </a:xfrm>
          <a:prstGeom prst="rect">
            <a:avLst/>
          </a:prstGeom>
          <a:solidFill>
            <a:srgbClr val="2DC3EB"/>
          </a:solidFill>
        </p:spPr>
      </p:sp>
      <p:sp>
        <p:nvSpPr>
          <p:cNvPr id="3" name="TextBox 3"/>
          <p:cNvSpPr txBox="1"/>
          <p:nvPr/>
        </p:nvSpPr>
        <p:spPr>
          <a:xfrm>
            <a:off x="1261965" y="4284901"/>
            <a:ext cx="4473371" cy="497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1988" lvl="1" indent="-195994">
              <a:lnSpc>
                <a:spcPts val="3323"/>
              </a:lnSpc>
              <a:buFont typeface="Arial"/>
              <a:buChar char="•"/>
            </a:pP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Укладення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договору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емфітевзису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до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закінчення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строку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дії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договору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оренди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землі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порушує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переважне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право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орендаря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який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належно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виконує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свої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обов'язки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за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договором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на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поновлення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договору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оренди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(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постанови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ВС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від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23.05.2018 у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справі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№ 379/672/16-ц,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від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23.07.2018 у </a:t>
            </a:r>
            <a:r>
              <a:rPr lang="en-US" sz="2374" dirty="0" err="1">
                <a:solidFill>
                  <a:srgbClr val="FFFFFF"/>
                </a:solidFill>
                <a:latin typeface="Glacial Indifference"/>
              </a:rPr>
              <a:t>справі</a:t>
            </a:r>
            <a:r>
              <a:rPr lang="en-US" sz="2374" dirty="0">
                <a:solidFill>
                  <a:srgbClr val="FFFFFF"/>
                </a:solidFill>
                <a:latin typeface="Glacial Indifference"/>
              </a:rPr>
              <a:t> № 390/1736/16-ц)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3622635" y="6868382"/>
            <a:ext cx="4776711" cy="34996"/>
          </a:xfrm>
          <a:prstGeom prst="rect">
            <a:avLst/>
          </a:prstGeom>
          <a:solidFill>
            <a:srgbClr val="FFFFFF">
              <a:alpha val="12941"/>
            </a:srgbClr>
          </a:solidFill>
        </p:spPr>
      </p:sp>
      <p:sp>
        <p:nvSpPr>
          <p:cNvPr id="5" name="AutoShape 5"/>
          <p:cNvSpPr/>
          <p:nvPr/>
        </p:nvSpPr>
        <p:spPr>
          <a:xfrm rot="-5400000">
            <a:off x="8619497" y="6868382"/>
            <a:ext cx="4776711" cy="34996"/>
          </a:xfrm>
          <a:prstGeom prst="rect">
            <a:avLst/>
          </a:prstGeom>
          <a:solidFill>
            <a:srgbClr val="FFFFFF">
              <a:alpha val="12941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6320851" y="4440375"/>
            <a:ext cx="4331041" cy="460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1988" lvl="1" indent="-195994" algn="l">
              <a:lnSpc>
                <a:spcPts val="3323"/>
              </a:lnSpc>
              <a:spcBef>
                <a:spcPct val="0"/>
              </a:spcBef>
              <a:buFont typeface="Arial"/>
              <a:buChar char="•"/>
            </a:pP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ч. 6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ст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. 93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Земельного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кодексу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України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–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орендована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земельна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ділянка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або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її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частина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може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передаватися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орендарем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у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володіння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та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користування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іншій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особі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виключно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орендарем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виключно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за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згодою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орендодавця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і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виключно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на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праві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суборенди</a:t>
            </a:r>
            <a:endParaRPr lang="en-US" sz="2374" u="none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88918" y="1026782"/>
            <a:ext cx="6099501" cy="81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FFFFFF"/>
                </a:solidFill>
                <a:latin typeface="Glacial Indifference"/>
              </a:rPr>
              <a:t>МАНІПУЛЯЦІЇ З</a:t>
            </a:r>
          </a:p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FFFFFF"/>
                </a:solidFill>
                <a:latin typeface="Glacial Indifference"/>
              </a:rPr>
              <a:t>ДЕРЖАВНИМИ РЕЄСТРАМИ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15121101" y="-1995439"/>
            <a:ext cx="381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11399659" y="4440375"/>
            <a:ext cx="5394194" cy="376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1988" lvl="1" indent="-195994" algn="l">
              <a:lnSpc>
                <a:spcPts val="3323"/>
              </a:lnSpc>
              <a:spcBef>
                <a:spcPct val="0"/>
              </a:spcBef>
              <a:buFont typeface="Arial"/>
              <a:buChar char="•"/>
            </a:pP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Державна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реєстрація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емфітевзису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створює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суперечність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з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зареєстрованим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раніше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правом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оренди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що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є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підставою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для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відмови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у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державній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реєстрації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(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лист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Міністерства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юстиції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України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374" u="none" dirty="0" err="1">
                <a:solidFill>
                  <a:srgbClr val="FFFFFF"/>
                </a:solidFill>
                <a:latin typeface="Glacial Indifference"/>
              </a:rPr>
              <a:t>від</a:t>
            </a:r>
            <a:r>
              <a:rPr lang="en-US" sz="2374" u="none" dirty="0">
                <a:solidFill>
                  <a:srgbClr val="FFFFFF"/>
                </a:solidFill>
                <a:latin typeface="Glacial Indifference"/>
              </a:rPr>
              <a:t> 04.05.2018 № 17741/4750-4-18/8.4.4)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1884" y="1120839"/>
            <a:ext cx="7985279" cy="1393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16"/>
              </a:lnSpc>
              <a:spcBef>
                <a:spcPct val="0"/>
              </a:spcBef>
            </a:pPr>
            <a:r>
              <a:rPr lang="en-US" sz="4011" b="1" u="none" spc="60" dirty="0">
                <a:solidFill>
                  <a:srgbClr val="FFFFFF"/>
                </a:solidFill>
                <a:latin typeface="Glacial Indifference Bold"/>
              </a:rPr>
              <a:t>В) ЕМФІТЕВЗИС – НОВА "ПОДВІЙНА"ОРЕНДА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43355" y="9409299"/>
            <a:ext cx="2688088" cy="4300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5A7584"/>
          </a:solidFill>
        </p:spPr>
      </p:sp>
      <p:sp>
        <p:nvSpPr>
          <p:cNvPr id="3" name="AutoShape 3"/>
          <p:cNvSpPr/>
          <p:nvPr/>
        </p:nvSpPr>
        <p:spPr>
          <a:xfrm>
            <a:off x="0" y="-38100"/>
            <a:ext cx="3352800" cy="29718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791991" y="2084387"/>
            <a:ext cx="2911298" cy="29112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12605" y="629557"/>
            <a:ext cx="6099501" cy="122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21B5E4"/>
                </a:solidFill>
                <a:latin typeface="Glacial Indifference"/>
              </a:rPr>
              <a:t>ЗЛОВЖИВАННЯ ПІД ЧАС ПОНОВЛЕННЯ ДОГОВОРІВ</a:t>
            </a:r>
          </a:p>
          <a:p>
            <a:pPr>
              <a:lnSpc>
                <a:spcPts val="3195"/>
              </a:lnSpc>
            </a:pPr>
            <a:r>
              <a:rPr lang="en-US" sz="2904" spc="26">
                <a:solidFill>
                  <a:srgbClr val="21B5E4"/>
                </a:solidFill>
                <a:latin typeface="Glacial Indifference"/>
              </a:rPr>
              <a:t>ЩОДО ЗЕМЕЛЬНИХ ДІЛЯНОК</a:t>
            </a:r>
          </a:p>
        </p:txBody>
      </p:sp>
      <p:sp>
        <p:nvSpPr>
          <p:cNvPr id="6" name="AutoShape 6"/>
          <p:cNvSpPr/>
          <p:nvPr/>
        </p:nvSpPr>
        <p:spPr>
          <a:xfrm rot="-5400000">
            <a:off x="14154150" y="-2013974"/>
            <a:ext cx="38100" cy="8229600"/>
          </a:xfrm>
          <a:prstGeom prst="rect">
            <a:avLst/>
          </a:prstGeom>
          <a:solidFill>
            <a:srgbClr val="2DC3EB"/>
          </a:solidFill>
        </p:spPr>
      </p:sp>
      <p:sp>
        <p:nvSpPr>
          <p:cNvPr id="7" name="TextBox 7"/>
          <p:cNvSpPr txBox="1"/>
          <p:nvPr/>
        </p:nvSpPr>
        <p:spPr>
          <a:xfrm>
            <a:off x="3931943" y="3768998"/>
            <a:ext cx="12719629" cy="123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3"/>
              </a:lnSpc>
            </a:pP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Укладення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договору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емфітевзису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з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новим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"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орендарем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"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після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закінчення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строку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дії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договору</a:t>
            </a:r>
            <a:r>
              <a:rPr lang="en-US" sz="3416" b="1" dirty="0">
                <a:solidFill>
                  <a:srgbClr val="5A7584"/>
                </a:solidFill>
                <a:latin typeface="Glacial Indifference Bold"/>
              </a:rPr>
              <a:t> </a:t>
            </a:r>
            <a:r>
              <a:rPr lang="en-US" sz="3416" b="1" dirty="0" err="1">
                <a:solidFill>
                  <a:srgbClr val="5A7584"/>
                </a:solidFill>
                <a:latin typeface="Glacial Indifference Bold"/>
              </a:rPr>
              <a:t>оренди</a:t>
            </a:r>
            <a:endParaRPr lang="en-US" sz="3416" b="1" dirty="0">
              <a:solidFill>
                <a:srgbClr val="5A7584"/>
              </a:solidFill>
              <a:latin typeface="Glacial Indifferen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41468" y="5710918"/>
            <a:ext cx="12929799" cy="223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7"/>
              </a:lnSpc>
            </a:pP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практика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ВС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послідовна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у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тому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,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що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укладення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такого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договору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не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порушує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переважне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право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(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постанови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КЦС ВС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18.12.2019 у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№ 615/524/18-ц, 12.06.2019 у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№ 693/19/18,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03.04.2019 у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№ 693/25/18,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10.01.2019 у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№ 573/624/17-ц,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від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14.11.2018 у </a:t>
            </a:r>
            <a:r>
              <a:rPr lang="en-US" sz="3039" dirty="0" err="1">
                <a:solidFill>
                  <a:srgbClr val="5A7584"/>
                </a:solidFill>
                <a:latin typeface="Glacial Indifference"/>
              </a:rPr>
              <a:t>справі</a:t>
            </a:r>
            <a:r>
              <a:rPr lang="en-US" sz="3039" dirty="0">
                <a:solidFill>
                  <a:srgbClr val="5A7584"/>
                </a:solidFill>
                <a:latin typeface="Glacial Indifference"/>
              </a:rPr>
              <a:t> № 379/339/16-ц)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09911" y="8742617"/>
            <a:ext cx="2821532" cy="1763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943</Words>
  <Application>Microsoft Office PowerPoint</Application>
  <PresentationFormat>Довільний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Glacial Indifference Bold</vt:lpstr>
      <vt:lpstr>Aileron Regular Bold</vt:lpstr>
      <vt:lpstr>Calibri</vt:lpstr>
      <vt:lpstr>Arial</vt:lpstr>
      <vt:lpstr>Glacial Indifference</vt:lpstr>
      <vt:lpstr>Aileron Regular Italics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Практичні аспекти захисту земельного банку</dc:title>
  <dc:creator>Mariya Zhabyuk</dc:creator>
  <cp:lastModifiedBy>Mariya Zhabyuk</cp:lastModifiedBy>
  <cp:revision>5</cp:revision>
  <dcterms:created xsi:type="dcterms:W3CDTF">2006-08-16T00:00:00Z</dcterms:created>
  <dcterms:modified xsi:type="dcterms:W3CDTF">2020-02-11T08:57:54Z</dcterms:modified>
  <dc:identifier>DADzaS9pXJw</dc:identifier>
</cp:coreProperties>
</file>