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79" r:id="rId3"/>
    <p:sldId id="273" r:id="rId4"/>
    <p:sldId id="280" r:id="rId5"/>
    <p:sldId id="281" r:id="rId6"/>
    <p:sldId id="264" r:id="rId7"/>
  </p:sldIdLst>
  <p:sldSz cx="9144000" cy="5143500" type="screen16x9"/>
  <p:notesSz cx="6810375" cy="9942513"/>
  <p:embeddedFontLst>
    <p:embeddedFont>
      <p:font typeface="Montserrat" charset="-52"/>
      <p:regular r:id="rId9"/>
      <p:bold r:id="rId10"/>
      <p:italic r:id="rId11"/>
      <p:boldItalic r:id="rId12"/>
    </p:embeddedFont>
    <p:embeddedFont>
      <p:font typeface="Montserrat Medium" charset="-52"/>
      <p:regular r:id="rId13"/>
      <p:bold r:id="rId14"/>
      <p:italic r:id="rId15"/>
      <p:boldItalic r:id="rId16"/>
    </p:embeddedFont>
    <p:embeddedFont>
      <p:font typeface="Sitka Heading" pitchFamily="2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Montserrat SemiBold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54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9885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f9d44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f9d44aa8_0_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f9d44aa8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f9d44aa8_1_134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f9d44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f9d44aa8_0_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f9d44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f9d44aa8_0_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f9d44aa8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f9d44aa8_1_169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97375" y="1475074"/>
            <a:ext cx="7411500" cy="16096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Блокування податкових накладних: наслідки для бізнесу</a:t>
            </a:r>
            <a:endParaRPr sz="4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97375" y="3818425"/>
            <a:ext cx="45861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Василь Андрусяк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Керівник практики податкового права</a:t>
            </a:r>
            <a:endParaRPr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Адвокатського об</a:t>
            </a:r>
            <a:r>
              <a:rPr lang="en-US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ru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єднання «Моріс </a:t>
            </a:r>
            <a:r>
              <a:rPr lang="ru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Ґруп»</a:t>
            </a:r>
            <a:endParaRPr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83965" y="4252925"/>
            <a:ext cx="289603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м. </a:t>
            </a:r>
            <a:r>
              <a:rPr lang="ru" sz="1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Київ, 23 червня 2020 </a:t>
            </a:r>
            <a:r>
              <a:rPr lang="ru" sz="1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року</a:t>
            </a:r>
            <a:endParaRPr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650" y="508500"/>
            <a:ext cx="2305782" cy="4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99105" y="178121"/>
            <a:ext cx="3103449" cy="10227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Історія боротьби з правопорушеннями в сфері ПДВ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848405" y="442526"/>
            <a:ext cx="4886400" cy="1609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92F57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99" y="4613400"/>
            <a:ext cx="1950697" cy="35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090044"/>
              </p:ext>
            </p:extLst>
          </p:nvPr>
        </p:nvGraphicFramePr>
        <p:xfrm>
          <a:off x="3793475" y="684174"/>
          <a:ext cx="5240355" cy="39292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2255"/>
                <a:gridCol w="2511846"/>
                <a:gridCol w="2126254"/>
              </a:tblGrid>
              <a:tr h="53295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Рік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Подія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Очікуваний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результат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2015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Запровадження СЕА ПДВ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Ліквідація податкових ям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2016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Ліквідація податкових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преференцій с/г виробникам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Ліквідація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фіктивних с/г виробників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2017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Запровадження СМКОР (автоматичний режим)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Ліквідація зустрічного транзиту / </a:t>
                      </a:r>
                      <a:r>
                        <a:rPr lang="uk-UA" dirty="0" err="1" smtClean="0">
                          <a:latin typeface="Sitka Heading" panose="02000505000000020004" pitchFamily="2" charset="0"/>
                        </a:rPr>
                        <a:t>пересорту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2018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Запровадження СМКОР 2.0 (напівавтоматичний режим)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Покращення роботи СМКОР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2019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Рішення ВС щодо критеріїв блокування та виключення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з реєстру ризикових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Роз’яснено сферу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повноважень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2020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Постанова КМУ 1165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Вперше в історії України</a:t>
                      </a:r>
                      <a:r>
                        <a:rPr lang="uk-UA" baseline="0" dirty="0" smtClean="0">
                          <a:latin typeface="Sitka Heading" panose="02000505000000020004" pitchFamily="2" charset="0"/>
                        </a:rPr>
                        <a:t> схеми з ПДВ припинено</a:t>
                      </a:r>
                      <a:r>
                        <a:rPr lang="uk-UA" dirty="0" smtClean="0">
                          <a:latin typeface="Sitka Heading" panose="02000505000000020004" pitchFamily="2" charset="0"/>
                        </a:rPr>
                        <a:t> </a:t>
                      </a:r>
                      <a:endParaRPr lang="uk-UA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1403648"/>
            <a:ext cx="3701667" cy="26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3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900875" y="45450"/>
            <a:ext cx="7466100" cy="675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Дискурс щодо СМКОР</a:t>
            </a:r>
            <a:endParaRPr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0" y="0"/>
            <a:ext cx="9144000" cy="90900"/>
          </a:xfrm>
          <a:prstGeom prst="rect">
            <a:avLst/>
          </a:prstGeom>
          <a:solidFill>
            <a:srgbClr val="092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Текст 12"/>
          <p:cNvSpPr txBox="1">
            <a:spLocks/>
          </p:cNvSpPr>
          <p:nvPr/>
        </p:nvSpPr>
        <p:spPr>
          <a:xfrm>
            <a:off x="914400" y="763365"/>
            <a:ext cx="2346593" cy="120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207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Дата запуску СМКОР – день смерті українського бізнесу!</a:t>
            </a:r>
          </a:p>
        </p:txBody>
      </p:sp>
      <p:sp>
        <p:nvSpPr>
          <p:cNvPr id="5" name="Текст 12"/>
          <p:cNvSpPr txBox="1">
            <a:spLocks/>
          </p:cNvSpPr>
          <p:nvPr/>
        </p:nvSpPr>
        <p:spPr>
          <a:xfrm>
            <a:off x="5563518" y="3618352"/>
            <a:ext cx="3095740" cy="14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207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Відкату</a:t>
            </a:r>
            <a:r>
              <a:rPr lang="uk-UA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назад – не буде!</a:t>
            </a:r>
          </a:p>
          <a:p>
            <a:pPr marL="9207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СМКОР ефективно протидіє шахрайству з ПДВ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3205"/>
            <a:ext cx="4578304" cy="3050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304" y="705595"/>
            <a:ext cx="4565696" cy="30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3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90050" y="563711"/>
            <a:ext cx="3103449" cy="416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Зміщення акцентів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848405" y="442526"/>
            <a:ext cx="4886400" cy="1609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92F57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98" y="4262900"/>
            <a:ext cx="1950697" cy="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76238" y="1343091"/>
            <a:ext cx="4682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1600" b="1" dirty="0" smtClean="0">
                <a:latin typeface="Sitka Heading" panose="02000505000000020004" pitchFamily="2" charset="0"/>
              </a:rPr>
              <a:t>Етап І.</a:t>
            </a:r>
            <a:r>
              <a:rPr lang="uk-UA" sz="1600" dirty="0" smtClean="0">
                <a:latin typeface="Sitka Heading" panose="02000505000000020004" pitchFamily="2" charset="0"/>
              </a:rPr>
              <a:t> Оскарження рішень про відмову в реєстрації податкових накладних до суду.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1600" b="1" dirty="0" smtClean="0">
                <a:latin typeface="Sitka Heading" panose="02000505000000020004" pitchFamily="2" charset="0"/>
              </a:rPr>
              <a:t>Етап ІІ. </a:t>
            </a:r>
            <a:r>
              <a:rPr lang="uk-UA" sz="1600" dirty="0" smtClean="0">
                <a:latin typeface="Sitka Heading" panose="02000505000000020004" pitchFamily="2" charset="0"/>
              </a:rPr>
              <a:t>Оскарження рішень про відмову в реєстрації податкових накладних в адміністративному порядку (часто із залученням Ради бізнес омбудсмена).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1600" b="1" dirty="0" smtClean="0">
                <a:latin typeface="Sitka Heading" panose="02000505000000020004" pitchFamily="2" charset="0"/>
              </a:rPr>
              <a:t>Етап ІІІ. </a:t>
            </a:r>
            <a:r>
              <a:rPr lang="uk-UA" sz="1600" dirty="0" smtClean="0">
                <a:latin typeface="Sitka Heading" panose="02000505000000020004" pitchFamily="2" charset="0"/>
              </a:rPr>
              <a:t>Оскарження рішень про включення платника до реєстру ризикових.</a:t>
            </a:r>
            <a:endParaRPr lang="uk-UA" sz="1600" dirty="0">
              <a:latin typeface="Sitka Heading" panose="0200050500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1743"/>
            <a:ext cx="3753669" cy="24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99105" y="409475"/>
            <a:ext cx="3103449" cy="504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Що можна змінити?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848405" y="442526"/>
            <a:ext cx="4886400" cy="1609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92F57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92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99" y="4262900"/>
            <a:ext cx="1950697" cy="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42341" y="581527"/>
            <a:ext cx="47592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Sitka Heading" panose="02000505000000020004" pitchFamily="2" charset="0"/>
              </a:rPr>
              <a:t>Пропозиції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1600" dirty="0" smtClean="0">
              <a:latin typeface="Sitka 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Sitka Heading" panose="02000505000000020004" pitchFamily="2" charset="0"/>
              </a:rPr>
              <a:t>Надання можливості платнику бути присутнім на засідання комісії, яка приймає рішення про включення платника до реєстру ризикових.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1600" dirty="0">
              <a:latin typeface="Sitka 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Sitka Heading" panose="02000505000000020004" pitchFamily="2" charset="0"/>
              </a:rPr>
              <a:t>Подальша робота в частині обґрунтування рішення про віднесення до реєстру ризикових.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1600" dirty="0">
              <a:latin typeface="Sitka 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Sitka Heading" panose="02000505000000020004" pitchFamily="2" charset="0"/>
              </a:rPr>
              <a:t>Введення відповідальності за неправомірне / необґрунтоване внесення до реєстру ризикових.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1600" dirty="0">
              <a:latin typeface="Sitka Heading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Sitka Heading" panose="02000505000000020004" pitchFamily="2" charset="0"/>
              </a:rPr>
              <a:t>Запровадження скорочених процедур оскарження рішення про внесення до реєстру ризикових.</a:t>
            </a:r>
            <a:endParaRPr lang="uk-UA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ctrTitle"/>
          </p:nvPr>
        </p:nvSpPr>
        <p:spPr>
          <a:xfrm>
            <a:off x="407250" y="450475"/>
            <a:ext cx="27060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Василь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Андрусяк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4291550" y="1009025"/>
            <a:ext cx="46353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 smtClean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Адвокатське об</a:t>
            </a:r>
            <a:r>
              <a:rPr lang="en-US" sz="1600" b="1" dirty="0" smtClean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uk-UA" sz="1600" b="1" dirty="0" smtClean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єднання </a:t>
            </a:r>
            <a:r>
              <a:rPr lang="ru" sz="1600" b="1" dirty="0" smtClean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MORIS </a:t>
            </a:r>
            <a:r>
              <a:rPr lang="ru" sz="1600" b="1" dirty="0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endParaRPr sz="1600" b="1" dirty="0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4339350" y="1490100"/>
            <a:ext cx="31065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Головний офіс в м. Києві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Україна, 01010,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м. Київ,  вул. Московська, 8-б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+38 (044) 359-03-05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info@moris.com.ua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900" y="581232"/>
            <a:ext cx="2562250" cy="45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407250" y="3996950"/>
            <a:ext cx="2420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050-223-91-52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v.andrusyak@moris.com.ua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4372325" y="3115475"/>
            <a:ext cx="3629700" cy="16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23056"/>
                </a:solidFill>
                <a:latin typeface="Montserrat"/>
                <a:ea typeface="Montserrat"/>
                <a:cs typeface="Montserrat"/>
                <a:sym typeface="Montserrat"/>
              </a:rPr>
              <a:t>Західноукраїнське відділення в м. Івано-Франківськ</a:t>
            </a: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230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Україна, 76000,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м. Івано-Франківськ,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вул. Чорновола, 23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+38 (0342) 77-73-78 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230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info@moris.com.ua</a:t>
            </a: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aseline="30000">
              <a:solidFill>
                <a:srgbClr val="1F49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30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9348" y="301573"/>
            <a:ext cx="2269175" cy="4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300</Words>
  <Application>Microsoft Office PowerPoint</Application>
  <PresentationFormat>Экран (16:9)</PresentationFormat>
  <Paragraphs>75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Montserrat</vt:lpstr>
      <vt:lpstr>Times New Roman</vt:lpstr>
      <vt:lpstr>Montserrat Medium</vt:lpstr>
      <vt:lpstr>Sitka Heading</vt:lpstr>
      <vt:lpstr>Georgia</vt:lpstr>
      <vt:lpstr>Wingdings</vt:lpstr>
      <vt:lpstr>Montserrat SemiBold</vt:lpstr>
      <vt:lpstr>Simple Light</vt:lpstr>
      <vt:lpstr>Блокування податкових накладних: наслідки для бізнесу</vt:lpstr>
      <vt:lpstr>Історія боротьби з правопорушеннями в сфері ПДВ</vt:lpstr>
      <vt:lpstr>Дискурс щодо СМКОР</vt:lpstr>
      <vt:lpstr>Зміщення акцентів</vt:lpstr>
      <vt:lpstr>Що можна змінити?</vt:lpstr>
      <vt:lpstr>Василь Андрусяк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Персональне  податкове планування  в діджитал-економіці</dc:title>
  <dc:creator>Василий Андрусяк</dc:creator>
  <cp:lastModifiedBy>Марьяна Скорук</cp:lastModifiedBy>
  <cp:revision>129</cp:revision>
  <cp:lastPrinted>2020-02-25T13:45:52Z</cp:lastPrinted>
  <dcterms:modified xsi:type="dcterms:W3CDTF">2020-06-22T10:55:37Z</dcterms:modified>
</cp:coreProperties>
</file>