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tiff" ContentType="image/tif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82" r:id="rId6"/>
    <p:sldId id="272" r:id="rId7"/>
    <p:sldId id="283" r:id="rId8"/>
    <p:sldId id="276" r:id="rId9"/>
    <p:sldId id="263" r:id="rId10"/>
  </p:sldIdLst>
  <p:sldSz cx="12188825" cy="6858000"/>
  <p:notesSz cx="6797675" cy="9928225"/>
  <p:defaultTextStyle>
    <a:defPPr>
      <a:defRPr lang="ru-RU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00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022C"/>
    <a:srgbClr val="394404"/>
    <a:srgbClr val="5F6F0F"/>
    <a:srgbClr val="718412"/>
    <a:srgbClr val="65741A"/>
    <a:srgbClr val="70811D"/>
    <a:srgbClr val="7B8D1F"/>
    <a:srgbClr val="8397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72" autoAdjust="0"/>
    <p:restoredTop sz="94660" autoAdjust="0"/>
  </p:normalViewPr>
  <p:slideViewPr>
    <p:cSldViewPr>
      <p:cViewPr varScale="1">
        <p:scale>
          <a:sx n="85" d="100"/>
          <a:sy n="85" d="100"/>
        </p:scale>
        <p:origin x="-586" y="-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boi.org.ua/complaint/online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boi.org.ua/complaint/onlin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02FCF-A72F-4539-8A49-09B2E129F78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98C5ED-D454-C741-87EA-6B756EFA4AF5}">
      <dgm:prSet/>
      <dgm:spPr/>
      <dgm:t>
        <a:bodyPr/>
        <a:lstStyle/>
        <a:p>
          <a:r>
            <a:rPr lang="uk-UA" dirty="0" smtClean="0"/>
            <a:t>Платник може дізнатися про наявність рішення зі свого електронного кабінету або побачити посилання про віднесення до ризикових в квитанціях, які повідомляють про блокування податкових накладних.</a:t>
          </a:r>
          <a:endParaRPr lang="ru-RU" dirty="0"/>
        </a:p>
      </dgm:t>
    </dgm:pt>
    <dgm:pt modelId="{3E0E9BAD-25DB-464A-BCDD-AAE8F4254C9F}" type="parTrans" cxnId="{A4027482-48E5-314E-AB9C-923AF0B27A23}">
      <dgm:prSet/>
      <dgm:spPr/>
      <dgm:t>
        <a:bodyPr/>
        <a:lstStyle/>
        <a:p>
          <a:endParaRPr lang="ru-RU"/>
        </a:p>
      </dgm:t>
    </dgm:pt>
    <dgm:pt modelId="{72EF83DB-A1E5-994E-9344-D258DB7F437D}" type="sibTrans" cxnId="{A4027482-48E5-314E-AB9C-923AF0B27A23}">
      <dgm:prSet/>
      <dgm:spPr/>
      <dgm:t>
        <a:bodyPr/>
        <a:lstStyle/>
        <a:p>
          <a:endParaRPr lang="ru-RU"/>
        </a:p>
      </dgm:t>
    </dgm:pt>
    <dgm:pt modelId="{EEA1F5B4-4DBD-0442-9046-F06C0E02482E}">
      <dgm:prSet/>
      <dgm:spPr/>
      <dgm:t>
        <a:bodyPr/>
        <a:lstStyle/>
        <a:p>
          <a:r>
            <a:rPr lang="uk-UA" dirty="0" smtClean="0"/>
            <a:t>У рішенні зазначається підстава, відповідно до якої встановлено відповідність платника критеріям ризиковості.</a:t>
          </a:r>
          <a:endParaRPr lang="ru-RU" dirty="0"/>
        </a:p>
      </dgm:t>
    </dgm:pt>
    <dgm:pt modelId="{70499EEA-E1E7-AA4E-B38F-958EC181763E}" type="parTrans" cxnId="{E52CAB39-9050-AB45-80D9-C7B4F7AE5989}">
      <dgm:prSet/>
      <dgm:spPr/>
      <dgm:t>
        <a:bodyPr/>
        <a:lstStyle/>
        <a:p>
          <a:endParaRPr lang="ru-RU"/>
        </a:p>
      </dgm:t>
    </dgm:pt>
    <dgm:pt modelId="{9FD039DA-449F-AE45-A6B4-231E063FC83A}" type="sibTrans" cxnId="{E52CAB39-9050-AB45-80D9-C7B4F7AE5989}">
      <dgm:prSet/>
      <dgm:spPr/>
      <dgm:t>
        <a:bodyPr/>
        <a:lstStyle/>
        <a:p>
          <a:endParaRPr lang="ru-RU"/>
        </a:p>
      </dgm:t>
    </dgm:pt>
    <dgm:pt modelId="{7AC4E833-F7F5-E247-85FB-DA66402DB453}">
      <dgm:prSet/>
      <dgm:spPr/>
      <dgm:t>
        <a:bodyPr/>
        <a:lstStyle/>
        <a:p>
          <a:r>
            <a:rPr lang="uk-UA" dirty="0" smtClean="0"/>
            <a:t>Основним критерієм, який вказується податковим органом у квитанції та рішенні є відповідність платника </a:t>
          </a:r>
          <a:r>
            <a:rPr lang="uk-UA" dirty="0" err="1" smtClean="0"/>
            <a:t>п</a:t>
          </a:r>
          <a:r>
            <a:rPr lang="uk-UA" dirty="0" smtClean="0"/>
            <a:t>. 8 критеріям ризиковості.</a:t>
          </a:r>
          <a:endParaRPr lang="ru-RU" dirty="0"/>
        </a:p>
      </dgm:t>
    </dgm:pt>
    <dgm:pt modelId="{137CFA71-8B5C-AA46-A1FD-32877359BBC7}" type="parTrans" cxnId="{7176FA5D-1124-794F-A1B0-8D6F019AE1FA}">
      <dgm:prSet/>
      <dgm:spPr/>
      <dgm:t>
        <a:bodyPr/>
        <a:lstStyle/>
        <a:p>
          <a:endParaRPr lang="ru-RU"/>
        </a:p>
      </dgm:t>
    </dgm:pt>
    <dgm:pt modelId="{0D7F1914-1899-1646-92BE-D08483536636}" type="sibTrans" cxnId="{7176FA5D-1124-794F-A1B0-8D6F019AE1FA}">
      <dgm:prSet/>
      <dgm:spPr/>
      <dgm:t>
        <a:bodyPr/>
        <a:lstStyle/>
        <a:p>
          <a:endParaRPr lang="ru-RU"/>
        </a:p>
      </dgm:t>
    </dgm:pt>
    <dgm:pt modelId="{B00A3F3D-EFBB-4CBE-AA3A-184C6B3717E7}" type="pres">
      <dgm:prSet presAssocID="{AD702FCF-A72F-4539-8A49-09B2E129F78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F892C54-9AF6-42CC-8C7D-745046E8A56D}" type="pres">
      <dgm:prSet presAssocID="{AD702FCF-A72F-4539-8A49-09B2E129F786}" presName="Name1" presStyleCnt="0"/>
      <dgm:spPr/>
    </dgm:pt>
    <dgm:pt modelId="{C34107CC-ECC0-461A-9420-80595173811C}" type="pres">
      <dgm:prSet presAssocID="{AD702FCF-A72F-4539-8A49-09B2E129F786}" presName="cycle" presStyleCnt="0"/>
      <dgm:spPr/>
    </dgm:pt>
    <dgm:pt modelId="{3D2ADDC1-5F89-434C-88DB-EBE36A1F29EF}" type="pres">
      <dgm:prSet presAssocID="{AD702FCF-A72F-4539-8A49-09B2E129F786}" presName="srcNode" presStyleLbl="node1" presStyleIdx="0" presStyleCnt="3"/>
      <dgm:spPr/>
    </dgm:pt>
    <dgm:pt modelId="{C0D6BB00-6C95-47F5-96EE-66D06B3FEB69}" type="pres">
      <dgm:prSet presAssocID="{AD702FCF-A72F-4539-8A49-09B2E129F786}" presName="conn" presStyleLbl="parChTrans1D2" presStyleIdx="0" presStyleCnt="1" custScaleX="97065" custScaleY="113378"/>
      <dgm:spPr/>
      <dgm:t>
        <a:bodyPr/>
        <a:lstStyle/>
        <a:p>
          <a:endParaRPr lang="ru-RU"/>
        </a:p>
      </dgm:t>
    </dgm:pt>
    <dgm:pt modelId="{E17495BB-C381-47AD-820D-F6A15729EF5B}" type="pres">
      <dgm:prSet presAssocID="{AD702FCF-A72F-4539-8A49-09B2E129F786}" presName="extraNode" presStyleLbl="node1" presStyleIdx="0" presStyleCnt="3"/>
      <dgm:spPr/>
    </dgm:pt>
    <dgm:pt modelId="{61B0122B-BAE3-41B9-B283-55ECE7C77D30}" type="pres">
      <dgm:prSet presAssocID="{AD702FCF-A72F-4539-8A49-09B2E129F786}" presName="dstNode" presStyleLbl="node1" presStyleIdx="0" presStyleCnt="3"/>
      <dgm:spPr/>
    </dgm:pt>
    <dgm:pt modelId="{BA612B0D-66D0-1E47-ABF8-725C8AE9B38A}" type="pres">
      <dgm:prSet presAssocID="{4698C5ED-D454-C741-87EA-6B756EFA4AF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5B289-A2D1-FA48-8441-057ECFC9329D}" type="pres">
      <dgm:prSet presAssocID="{4698C5ED-D454-C741-87EA-6B756EFA4AF5}" presName="accent_1" presStyleCnt="0"/>
      <dgm:spPr/>
    </dgm:pt>
    <dgm:pt modelId="{CD064741-A550-944F-81CA-39D043192E6F}" type="pres">
      <dgm:prSet presAssocID="{4698C5ED-D454-C741-87EA-6B756EFA4AF5}" presName="accentRepeatNode" presStyleLbl="solidFgAcc1" presStyleIdx="0" presStyleCnt="3"/>
      <dgm:spPr/>
    </dgm:pt>
    <dgm:pt modelId="{D63350BE-C1A4-8B44-BBD4-C6031519F11B}" type="pres">
      <dgm:prSet presAssocID="{EEA1F5B4-4DBD-0442-9046-F06C0E02482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B35A6-8594-8B42-8658-17D295F7A204}" type="pres">
      <dgm:prSet presAssocID="{EEA1F5B4-4DBD-0442-9046-F06C0E02482E}" presName="accent_2" presStyleCnt="0"/>
      <dgm:spPr/>
    </dgm:pt>
    <dgm:pt modelId="{7B8EF0D2-7320-744C-8AA2-738582BF1E45}" type="pres">
      <dgm:prSet presAssocID="{EEA1F5B4-4DBD-0442-9046-F06C0E02482E}" presName="accentRepeatNode" presStyleLbl="solidFgAcc1" presStyleIdx="1" presStyleCnt="3"/>
      <dgm:spPr/>
    </dgm:pt>
    <dgm:pt modelId="{9102ACE8-B517-0C45-864F-CA8BFC2A54A9}" type="pres">
      <dgm:prSet presAssocID="{7AC4E833-F7F5-E247-85FB-DA66402DB45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D3CBD-E19E-D34F-B7A8-4871C4AD7A95}" type="pres">
      <dgm:prSet presAssocID="{7AC4E833-F7F5-E247-85FB-DA66402DB453}" presName="accent_3" presStyleCnt="0"/>
      <dgm:spPr/>
    </dgm:pt>
    <dgm:pt modelId="{88F94981-3C9C-8E4E-8BD5-CC97AA3E8DE9}" type="pres">
      <dgm:prSet presAssocID="{7AC4E833-F7F5-E247-85FB-DA66402DB453}" presName="accentRepeatNode" presStyleLbl="solidFgAcc1" presStyleIdx="2" presStyleCnt="3"/>
      <dgm:spPr/>
    </dgm:pt>
  </dgm:ptLst>
  <dgm:cxnLst>
    <dgm:cxn modelId="{B13BFDBB-4320-8545-A935-0958D6FB1469}" type="presOf" srcId="{4698C5ED-D454-C741-87EA-6B756EFA4AF5}" destId="{BA612B0D-66D0-1E47-ABF8-725C8AE9B38A}" srcOrd="0" destOrd="0" presId="urn:microsoft.com/office/officeart/2008/layout/VerticalCurvedList"/>
    <dgm:cxn modelId="{73698E4F-1E94-EB4E-A0A5-5F34DC67DFA6}" type="presOf" srcId="{EEA1F5B4-4DBD-0442-9046-F06C0E02482E}" destId="{D63350BE-C1A4-8B44-BBD4-C6031519F11B}" srcOrd="0" destOrd="0" presId="urn:microsoft.com/office/officeart/2008/layout/VerticalCurvedList"/>
    <dgm:cxn modelId="{A4027482-48E5-314E-AB9C-923AF0B27A23}" srcId="{AD702FCF-A72F-4539-8A49-09B2E129F786}" destId="{4698C5ED-D454-C741-87EA-6B756EFA4AF5}" srcOrd="0" destOrd="0" parTransId="{3E0E9BAD-25DB-464A-BCDD-AAE8F4254C9F}" sibTransId="{72EF83DB-A1E5-994E-9344-D258DB7F437D}"/>
    <dgm:cxn modelId="{81E3714C-5B1A-4723-BD0D-8852F28F7E06}" type="presOf" srcId="{AD702FCF-A72F-4539-8A49-09B2E129F786}" destId="{B00A3F3D-EFBB-4CBE-AA3A-184C6B3717E7}" srcOrd="0" destOrd="0" presId="urn:microsoft.com/office/officeart/2008/layout/VerticalCurvedList"/>
    <dgm:cxn modelId="{7176FA5D-1124-794F-A1B0-8D6F019AE1FA}" srcId="{AD702FCF-A72F-4539-8A49-09B2E129F786}" destId="{7AC4E833-F7F5-E247-85FB-DA66402DB453}" srcOrd="2" destOrd="0" parTransId="{137CFA71-8B5C-AA46-A1FD-32877359BBC7}" sibTransId="{0D7F1914-1899-1646-92BE-D08483536636}"/>
    <dgm:cxn modelId="{385F67EB-3734-4E44-A7BE-6A27A6B108F5}" type="presOf" srcId="{7AC4E833-F7F5-E247-85FB-DA66402DB453}" destId="{9102ACE8-B517-0C45-864F-CA8BFC2A54A9}" srcOrd="0" destOrd="0" presId="urn:microsoft.com/office/officeart/2008/layout/VerticalCurvedList"/>
    <dgm:cxn modelId="{7E0C4EE6-6C58-A94E-995B-D9AB8C68D07A}" type="presOf" srcId="{72EF83DB-A1E5-994E-9344-D258DB7F437D}" destId="{C0D6BB00-6C95-47F5-96EE-66D06B3FEB69}" srcOrd="0" destOrd="0" presId="urn:microsoft.com/office/officeart/2008/layout/VerticalCurvedList"/>
    <dgm:cxn modelId="{E52CAB39-9050-AB45-80D9-C7B4F7AE5989}" srcId="{AD702FCF-A72F-4539-8A49-09B2E129F786}" destId="{EEA1F5B4-4DBD-0442-9046-F06C0E02482E}" srcOrd="1" destOrd="0" parTransId="{70499EEA-E1E7-AA4E-B38F-958EC181763E}" sibTransId="{9FD039DA-449F-AE45-A6B4-231E063FC83A}"/>
    <dgm:cxn modelId="{AB85594A-F14F-442D-A3AD-44427DCD62BC}" type="presParOf" srcId="{B00A3F3D-EFBB-4CBE-AA3A-184C6B3717E7}" destId="{7F892C54-9AF6-42CC-8C7D-745046E8A56D}" srcOrd="0" destOrd="0" presId="urn:microsoft.com/office/officeart/2008/layout/VerticalCurvedList"/>
    <dgm:cxn modelId="{E1E34D99-573D-415B-8732-199BE4BC6AF4}" type="presParOf" srcId="{7F892C54-9AF6-42CC-8C7D-745046E8A56D}" destId="{C34107CC-ECC0-461A-9420-80595173811C}" srcOrd="0" destOrd="0" presId="urn:microsoft.com/office/officeart/2008/layout/VerticalCurvedList"/>
    <dgm:cxn modelId="{963C2FF5-2C15-4522-BF20-313324E8D66E}" type="presParOf" srcId="{C34107CC-ECC0-461A-9420-80595173811C}" destId="{3D2ADDC1-5F89-434C-88DB-EBE36A1F29EF}" srcOrd="0" destOrd="0" presId="urn:microsoft.com/office/officeart/2008/layout/VerticalCurvedList"/>
    <dgm:cxn modelId="{86E76511-9319-483F-A25D-D5084BBB3BE2}" type="presParOf" srcId="{C34107CC-ECC0-461A-9420-80595173811C}" destId="{C0D6BB00-6C95-47F5-96EE-66D06B3FEB69}" srcOrd="1" destOrd="0" presId="urn:microsoft.com/office/officeart/2008/layout/VerticalCurvedList"/>
    <dgm:cxn modelId="{C618AE77-7D49-4948-91B0-2D98D667DD97}" type="presParOf" srcId="{C34107CC-ECC0-461A-9420-80595173811C}" destId="{E17495BB-C381-47AD-820D-F6A15729EF5B}" srcOrd="2" destOrd="0" presId="urn:microsoft.com/office/officeart/2008/layout/VerticalCurvedList"/>
    <dgm:cxn modelId="{523560AE-3258-4814-AE36-9F71CA112952}" type="presParOf" srcId="{C34107CC-ECC0-461A-9420-80595173811C}" destId="{61B0122B-BAE3-41B9-B283-55ECE7C77D30}" srcOrd="3" destOrd="0" presId="urn:microsoft.com/office/officeart/2008/layout/VerticalCurvedList"/>
    <dgm:cxn modelId="{EC835ADD-DCF6-0B4E-AAC0-55BAA7280431}" type="presParOf" srcId="{7F892C54-9AF6-42CC-8C7D-745046E8A56D}" destId="{BA612B0D-66D0-1E47-ABF8-725C8AE9B38A}" srcOrd="1" destOrd="0" presId="urn:microsoft.com/office/officeart/2008/layout/VerticalCurvedList"/>
    <dgm:cxn modelId="{D6511023-3B8F-5E42-AB76-8D51C83E9E97}" type="presParOf" srcId="{7F892C54-9AF6-42CC-8C7D-745046E8A56D}" destId="{41C5B289-A2D1-FA48-8441-057ECFC9329D}" srcOrd="2" destOrd="0" presId="urn:microsoft.com/office/officeart/2008/layout/VerticalCurvedList"/>
    <dgm:cxn modelId="{3DB243FA-EDD7-1046-BEFE-16E9F8DD63A0}" type="presParOf" srcId="{41C5B289-A2D1-FA48-8441-057ECFC9329D}" destId="{CD064741-A550-944F-81CA-39D043192E6F}" srcOrd="0" destOrd="0" presId="urn:microsoft.com/office/officeart/2008/layout/VerticalCurvedList"/>
    <dgm:cxn modelId="{AFB8149A-E3F9-EC4F-AA69-7FAFEBFD9192}" type="presParOf" srcId="{7F892C54-9AF6-42CC-8C7D-745046E8A56D}" destId="{D63350BE-C1A4-8B44-BBD4-C6031519F11B}" srcOrd="3" destOrd="0" presId="urn:microsoft.com/office/officeart/2008/layout/VerticalCurvedList"/>
    <dgm:cxn modelId="{80ED4246-73CB-2E4A-86C6-D4791FACB867}" type="presParOf" srcId="{7F892C54-9AF6-42CC-8C7D-745046E8A56D}" destId="{B89B35A6-8594-8B42-8658-17D295F7A204}" srcOrd="4" destOrd="0" presId="urn:microsoft.com/office/officeart/2008/layout/VerticalCurvedList"/>
    <dgm:cxn modelId="{8CC2031B-A0C5-D749-BCC9-E64923CA02AC}" type="presParOf" srcId="{B89B35A6-8594-8B42-8658-17D295F7A204}" destId="{7B8EF0D2-7320-744C-8AA2-738582BF1E45}" srcOrd="0" destOrd="0" presId="urn:microsoft.com/office/officeart/2008/layout/VerticalCurvedList"/>
    <dgm:cxn modelId="{4EF7A806-9DB7-D947-9B16-8C024AF2E84F}" type="presParOf" srcId="{7F892C54-9AF6-42CC-8C7D-745046E8A56D}" destId="{9102ACE8-B517-0C45-864F-CA8BFC2A54A9}" srcOrd="5" destOrd="0" presId="urn:microsoft.com/office/officeart/2008/layout/VerticalCurvedList"/>
    <dgm:cxn modelId="{6E1C71F1-42FD-E24B-A9B0-2B2C977C40D0}" type="presParOf" srcId="{7F892C54-9AF6-42CC-8C7D-745046E8A56D}" destId="{180D3CBD-E19E-D34F-B7A8-4871C4AD7A95}" srcOrd="6" destOrd="0" presId="urn:microsoft.com/office/officeart/2008/layout/VerticalCurvedList"/>
    <dgm:cxn modelId="{E88A6220-1DB8-F149-9265-37081BAA9704}" type="presParOf" srcId="{180D3CBD-E19E-D34F-B7A8-4871C4AD7A95}" destId="{88F94981-3C9C-8E4E-8BD5-CC97AA3E8DE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195A2-72F5-44C3-B3A4-DCECB9AD525F}" type="doc">
      <dgm:prSet loTypeId="urn:microsoft.com/office/officeart/2005/8/layout/bList2#1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60B7FF-CCB3-49DC-A288-E9F9FA30FDE9}">
      <dgm:prSet phldrT="[Текст]" custT="1"/>
      <dgm:spPr/>
      <dgm:t>
        <a:bodyPr/>
        <a:lstStyle/>
        <a:p>
          <a:pPr marL="179388" indent="0" algn="ctr" defTabSz="1236663">
            <a:lnSpc>
              <a:spcPct val="100000"/>
            </a:lnSpc>
            <a:spcAft>
              <a:spcPts val="0"/>
            </a:spcAft>
            <a:tabLst>
              <a:tab pos="268288" algn="l"/>
            </a:tabLst>
          </a:pPr>
          <a:r>
            <a:rPr lang="ru-RU" sz="1400" b="1" noProof="0" dirty="0" err="1" smtClean="0">
              <a:latin typeface="Century Gothic" pitchFamily="34" charset="0"/>
            </a:rPr>
            <a:t>Досудовий</a:t>
          </a:r>
          <a:r>
            <a:rPr lang="ru-RU" sz="1400" b="1" noProof="0" dirty="0" smtClean="0">
              <a:latin typeface="Century Gothic" pitchFamily="34" charset="0"/>
            </a:rPr>
            <a:t> </a:t>
          </a:r>
          <a:r>
            <a:rPr lang="ru-RU" sz="1400" b="1" noProof="0" dirty="0" err="1" smtClean="0">
              <a:latin typeface="Century Gothic" pitchFamily="34" charset="0"/>
            </a:rPr>
            <a:t>захист</a:t>
          </a:r>
          <a:endParaRPr lang="ru-RU" sz="1400" b="1" noProof="0" dirty="0">
            <a:latin typeface="Century Gothic" pitchFamily="34" charset="0"/>
          </a:endParaRPr>
        </a:p>
      </dgm:t>
    </dgm:pt>
    <dgm:pt modelId="{B4B35D2D-2906-45C7-9CD9-6E1E9BD636CA}" type="parTrans" cxnId="{6ED7F68D-4870-48D5-8518-B9A0393C7864}">
      <dgm:prSet/>
      <dgm:spPr/>
      <dgm:t>
        <a:bodyPr/>
        <a:lstStyle/>
        <a:p>
          <a:endParaRPr lang="ru-RU"/>
        </a:p>
      </dgm:t>
    </dgm:pt>
    <dgm:pt modelId="{6C744AAA-0B4C-42E6-B2AB-AB9735E84207}" type="sibTrans" cxnId="{6ED7F68D-4870-48D5-8518-B9A0393C7864}">
      <dgm:prSet/>
      <dgm:spPr/>
      <dgm:t>
        <a:bodyPr/>
        <a:lstStyle/>
        <a:p>
          <a:endParaRPr lang="ru-RU"/>
        </a:p>
      </dgm:t>
    </dgm:pt>
    <dgm:pt modelId="{40E57D08-38EC-47D3-AE53-62849803D2D0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Додатки до пояснень прикріплюються у сканованому вигляді і подаються у формі - </a:t>
          </a:r>
          <a:r>
            <a:rPr lang="uk-UA" sz="12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</a:t>
          </a: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1360102, які не повинні перевищувати об'єм 2 </a:t>
          </a:r>
          <a:r>
            <a:rPr lang="uk-UA" sz="12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мб</a:t>
          </a: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38F41-9D97-4B40-BEA1-AE659D936152}" type="sibTrans" cxnId="{EFD6144C-9D4B-468B-A070-E4A92BE4E679}">
      <dgm:prSet/>
      <dgm:spPr/>
      <dgm:t>
        <a:bodyPr/>
        <a:lstStyle/>
        <a:p>
          <a:endParaRPr lang="ru-RU"/>
        </a:p>
      </dgm:t>
    </dgm:pt>
    <dgm:pt modelId="{6EA2A516-36FB-4403-8F36-766142848764}" type="parTrans" cxnId="{EFD6144C-9D4B-468B-A070-E4A92BE4E679}">
      <dgm:prSet/>
      <dgm:spPr/>
      <dgm:t>
        <a:bodyPr/>
        <a:lstStyle/>
        <a:p>
          <a:endParaRPr lang="ru-RU"/>
        </a:p>
      </dgm:t>
    </dgm:pt>
    <dgm:pt modelId="{B77BFC83-C9EF-434D-9F4F-2ACEBD4D8968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Платника має право подати до відповідної комісії регіонального рівня ДПС пояснення та копії документів, які свідчать про його невідповідність критеріям ризиковості, згідно з </a:t>
          </a:r>
          <a:r>
            <a:rPr lang="uk-UA" sz="12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6 Порядку № 1165;</a:t>
          </a: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9A2635-A8A4-9C4E-866C-611D969A2C50}" type="parTrans" cxnId="{6B6227D1-32B8-FA4B-8BB6-B09CBC50F2DD}">
      <dgm:prSet/>
      <dgm:spPr/>
      <dgm:t>
        <a:bodyPr/>
        <a:lstStyle/>
        <a:p>
          <a:endParaRPr lang="ru-RU"/>
        </a:p>
      </dgm:t>
    </dgm:pt>
    <dgm:pt modelId="{C99298D2-6003-F94D-A995-371AC647D6A8}" type="sibTrans" cxnId="{6B6227D1-32B8-FA4B-8BB6-B09CBC50F2DD}">
      <dgm:prSet/>
      <dgm:spPr/>
      <dgm:t>
        <a:bodyPr/>
        <a:lstStyle/>
        <a:p>
          <a:endParaRPr lang="ru-RU"/>
        </a:p>
      </dgm:t>
    </dgm:pt>
    <dgm:pt modelId="{BBF66724-64F2-D44B-B23C-0626D3C43EF8}">
      <dgm:prSet custScaleX="199095" custScaleY="241025" custT="1" custLinFactX="-12347" custLinFactNeighborX="-100000" custLinFactNeighborY="-172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Пояснення подаються через електронний кабінет платника податків за формую </a:t>
          </a:r>
          <a:r>
            <a:rPr lang="uk-UA" sz="12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125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</a:t>
          </a: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1314901 - "Повідомлення про подання інформації та копій документів щодо невідповідності платника податку критеріям ризиковості платника податку;</a:t>
          </a: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58E76-9825-A548-80A9-8EB41DADAA45}" type="parTrans" cxnId="{FE57BB42-A4E6-FE46-A1A8-C9901567B656}">
      <dgm:prSet/>
      <dgm:spPr/>
      <dgm:t>
        <a:bodyPr/>
        <a:lstStyle/>
        <a:p>
          <a:endParaRPr lang="ru-RU"/>
        </a:p>
      </dgm:t>
    </dgm:pt>
    <dgm:pt modelId="{9D262D2C-121B-3942-B31E-342477754FB4}" type="sibTrans" cxnId="{FE57BB42-A4E6-FE46-A1A8-C9901567B656}">
      <dgm:prSet/>
      <dgm:spPr/>
      <dgm:t>
        <a:bodyPr/>
        <a:lstStyle/>
        <a:p>
          <a:endParaRPr lang="ru-RU"/>
        </a:p>
      </dgm:t>
    </dgm:pt>
    <dgm:pt modelId="{9EDC429B-7E0F-0947-89F7-E26679F01689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600" noProof="0" dirty="0">
            <a:latin typeface="Baskerville"/>
            <a:cs typeface="Segoe UI Light" panose="020B0502040204020203" pitchFamily="34" charset="0"/>
          </a:endParaRPr>
        </a:p>
      </dgm:t>
    </dgm:pt>
    <dgm:pt modelId="{F58CB93D-7483-DF4B-8249-982DE4C83AC8}" type="parTrans" cxnId="{A4577B29-A06C-6943-A3C2-287964B02428}">
      <dgm:prSet/>
      <dgm:spPr/>
      <dgm:t>
        <a:bodyPr/>
        <a:lstStyle/>
        <a:p>
          <a:endParaRPr lang="ru-RU"/>
        </a:p>
      </dgm:t>
    </dgm:pt>
    <dgm:pt modelId="{D5E562FA-C154-944E-B712-3DB0FECB3E79}" type="sibTrans" cxnId="{A4577B29-A06C-6943-A3C2-287964B02428}">
      <dgm:prSet/>
      <dgm:spPr/>
      <dgm:t>
        <a:bodyPr/>
        <a:lstStyle/>
        <a:p>
          <a:endParaRPr lang="ru-RU"/>
        </a:p>
      </dgm:t>
    </dgm:pt>
    <dgm:pt modelId="{E59DAF95-B340-B54B-8A11-36AE95117A95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600" noProof="0" dirty="0">
            <a:latin typeface="Baskerville"/>
            <a:cs typeface="Segoe UI Light" panose="020B0502040204020203" pitchFamily="34" charset="0"/>
          </a:endParaRPr>
        </a:p>
      </dgm:t>
    </dgm:pt>
    <dgm:pt modelId="{429C2B93-D897-5141-A6D1-C5D1547F9952}" type="parTrans" cxnId="{BD8BA36F-D495-7A4B-BE4E-A2D079F1A61D}">
      <dgm:prSet/>
      <dgm:spPr/>
      <dgm:t>
        <a:bodyPr/>
        <a:lstStyle/>
        <a:p>
          <a:endParaRPr lang="ru-RU"/>
        </a:p>
      </dgm:t>
    </dgm:pt>
    <dgm:pt modelId="{C240C4ED-15BF-A64B-BB43-60BEC9E13124}" type="sibTrans" cxnId="{BD8BA36F-D495-7A4B-BE4E-A2D079F1A61D}">
      <dgm:prSet/>
      <dgm:spPr/>
      <dgm:t>
        <a:bodyPr/>
        <a:lstStyle/>
        <a:p>
          <a:endParaRPr lang="ru-RU"/>
        </a:p>
      </dgm:t>
    </dgm:pt>
    <dgm:pt modelId="{7EFCF458-2AAC-E247-B28F-1B565FF1CEB1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600" noProof="0" dirty="0">
            <a:latin typeface="Baskerville"/>
            <a:cs typeface="Segoe UI Light" panose="020B0502040204020203" pitchFamily="34" charset="0"/>
          </a:endParaRPr>
        </a:p>
      </dgm:t>
    </dgm:pt>
    <dgm:pt modelId="{FE224A02-8B12-BF4E-A19E-3700B7405C0C}" type="parTrans" cxnId="{8F9E85B9-76AC-394A-96B6-6A4D9C5250D2}">
      <dgm:prSet/>
      <dgm:spPr/>
      <dgm:t>
        <a:bodyPr/>
        <a:lstStyle/>
        <a:p>
          <a:endParaRPr lang="ru-RU"/>
        </a:p>
      </dgm:t>
    </dgm:pt>
    <dgm:pt modelId="{871BE005-49F5-B740-AFC0-C7D466B2EB32}" type="sibTrans" cxnId="{8F9E85B9-76AC-394A-96B6-6A4D9C5250D2}">
      <dgm:prSet/>
      <dgm:spPr/>
      <dgm:t>
        <a:bodyPr/>
        <a:lstStyle/>
        <a:p>
          <a:endParaRPr lang="ru-RU"/>
        </a:p>
      </dgm:t>
    </dgm:pt>
    <dgm:pt modelId="{B25A8B91-23DE-7245-AF06-77039838C1E7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600" noProof="0" dirty="0">
            <a:latin typeface="Baskerville"/>
            <a:cs typeface="Segoe UI Light" panose="020B0502040204020203" pitchFamily="34" charset="0"/>
          </a:endParaRPr>
        </a:p>
      </dgm:t>
    </dgm:pt>
    <dgm:pt modelId="{4ECDD9F4-A03F-AE4D-942A-C620A7B2E377}" type="parTrans" cxnId="{A66F84BE-EA68-1946-969B-4CA51C46287C}">
      <dgm:prSet/>
      <dgm:spPr/>
      <dgm:t>
        <a:bodyPr/>
        <a:lstStyle/>
        <a:p>
          <a:endParaRPr lang="ru-RU"/>
        </a:p>
      </dgm:t>
    </dgm:pt>
    <dgm:pt modelId="{AE280C2F-096C-0347-A33D-1618519E0CB0}" type="sibTrans" cxnId="{A66F84BE-EA68-1946-969B-4CA51C46287C}">
      <dgm:prSet/>
      <dgm:spPr/>
      <dgm:t>
        <a:bodyPr/>
        <a:lstStyle/>
        <a:p>
          <a:endParaRPr lang="ru-RU"/>
        </a:p>
      </dgm:t>
    </dgm:pt>
    <dgm:pt modelId="{FF0ED2A0-E37E-E14F-8054-AE6ACB7AD9C8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r>
            <a:rPr lang="uk-UA" sz="12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 вказаного повідомлення у програмі медок можна знайти наступним чином – 1) Реєстр звітів 2) Файл/Створити 3) ДПС 4) Найменування;</a:t>
          </a: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C7560C-84CA-F842-97A3-35EE7F0A596C}" type="parTrans" cxnId="{14BD0852-CADF-4243-B766-F4A7A008BC12}">
      <dgm:prSet/>
      <dgm:spPr/>
      <dgm:t>
        <a:bodyPr/>
        <a:lstStyle/>
        <a:p>
          <a:endParaRPr lang="ru-RU"/>
        </a:p>
      </dgm:t>
    </dgm:pt>
    <dgm:pt modelId="{2B7804DE-7063-AE4E-B152-CEFB67DA190B}" type="sibTrans" cxnId="{14BD0852-CADF-4243-B766-F4A7A008BC12}">
      <dgm:prSet/>
      <dgm:spPr/>
      <dgm:t>
        <a:bodyPr/>
        <a:lstStyle/>
        <a:p>
          <a:endParaRPr lang="ru-RU"/>
        </a:p>
      </dgm:t>
    </dgm:pt>
    <dgm:pt modelId="{E5354DB3-CB22-9443-9534-A7AB935D0A14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5E73B-063A-FE4F-8617-CA6D69A967CA}" type="parTrans" cxnId="{9DE57D20-E2B9-7945-A5A0-863B6E6EDBC2}">
      <dgm:prSet/>
      <dgm:spPr/>
      <dgm:t>
        <a:bodyPr/>
        <a:lstStyle/>
        <a:p>
          <a:endParaRPr lang="ru-RU"/>
        </a:p>
      </dgm:t>
    </dgm:pt>
    <dgm:pt modelId="{9B6F47BB-697B-0948-B6BB-3642C9DE3130}" type="sibTrans" cxnId="{9DE57D20-E2B9-7945-A5A0-863B6E6EDBC2}">
      <dgm:prSet/>
      <dgm:spPr/>
      <dgm:t>
        <a:bodyPr/>
        <a:lstStyle/>
        <a:p>
          <a:endParaRPr lang="ru-RU"/>
        </a:p>
      </dgm:t>
    </dgm:pt>
    <dgm:pt modelId="{50CB291E-9377-0D4A-AF61-24DAEA99E08D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7CADEC-E00D-9547-BD77-44FFFC709CC2}" type="parTrans" cxnId="{02F59368-4630-084A-870B-F89D500863DC}">
      <dgm:prSet/>
      <dgm:spPr/>
      <dgm:t>
        <a:bodyPr/>
        <a:lstStyle/>
        <a:p>
          <a:endParaRPr lang="ru-RU"/>
        </a:p>
      </dgm:t>
    </dgm:pt>
    <dgm:pt modelId="{C2F54D18-B1D7-BA41-9A36-939E0F986A02}" type="sibTrans" cxnId="{02F59368-4630-084A-870B-F89D500863DC}">
      <dgm:prSet/>
      <dgm:spPr/>
      <dgm:t>
        <a:bodyPr/>
        <a:lstStyle/>
        <a:p>
          <a:endParaRPr lang="ru-RU"/>
        </a:p>
      </dgm:t>
    </dgm:pt>
    <dgm:pt modelId="{FE02E18C-0D2A-2F43-9BC5-ACE10E4CBB6D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D433E-73F8-F54B-A6D7-818FA3D82918}" type="parTrans" cxnId="{96AB49A6-12FB-E048-91D9-C0CB90A42C05}">
      <dgm:prSet/>
      <dgm:spPr/>
      <dgm:t>
        <a:bodyPr/>
        <a:lstStyle/>
        <a:p>
          <a:endParaRPr lang="ru-RU"/>
        </a:p>
      </dgm:t>
    </dgm:pt>
    <dgm:pt modelId="{1ADDA4C1-580B-684D-8DD6-B2BF51D1960E}" type="sibTrans" cxnId="{96AB49A6-12FB-E048-91D9-C0CB90A42C05}">
      <dgm:prSet/>
      <dgm:spPr/>
      <dgm:t>
        <a:bodyPr/>
        <a:lstStyle/>
        <a:p>
          <a:endParaRPr lang="ru-RU"/>
        </a:p>
      </dgm:t>
    </dgm:pt>
    <dgm:pt modelId="{BB906E23-4446-3A44-B327-CEF507100F34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r>
            <a:rPr lang="uk-UA" sz="1250" u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Паралельно звернутися до Рада бізнес-омбудсмена</a:t>
          </a:r>
          <a:r>
            <a:rPr lang="ru-RU" sz="1250" u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50" u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шляхом подання скарги онлайн з метою підтримки у розгляді питання про виключення платника з переліку ризикових: </a:t>
          </a:r>
          <a:r>
            <a:rPr lang="uk-UA" sz="1250" u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https://boi.org.ua/complaint/online/</a:t>
          </a:r>
          <a:r>
            <a:rPr lang="uk-UA" sz="1200" u="none" dirty="0" smtClean="0">
              <a:solidFill>
                <a:schemeClr val="bg1"/>
              </a:solidFill>
            </a:rPr>
            <a:t>.</a:t>
          </a:r>
          <a:endParaRPr lang="ru-RU" sz="1200" u="none" noProof="0" dirty="0">
            <a:solidFill>
              <a:schemeClr val="bg1"/>
            </a:solidFill>
            <a:latin typeface="Baskerville"/>
            <a:cs typeface="Segoe UI Light" panose="020B0502040204020203" pitchFamily="34" charset="0"/>
          </a:endParaRPr>
        </a:p>
      </dgm:t>
    </dgm:pt>
    <dgm:pt modelId="{172CC474-D6F4-4442-B57D-6ABB99AF64AB}" type="parTrans" cxnId="{85D06E70-F33B-9C42-900A-36C8E3AD5501}">
      <dgm:prSet/>
      <dgm:spPr/>
      <dgm:t>
        <a:bodyPr/>
        <a:lstStyle/>
        <a:p>
          <a:endParaRPr lang="ru-RU"/>
        </a:p>
      </dgm:t>
    </dgm:pt>
    <dgm:pt modelId="{B15930B9-ED37-7849-AAB7-D8504E7FCD26}" type="sibTrans" cxnId="{85D06E70-F33B-9C42-900A-36C8E3AD5501}">
      <dgm:prSet/>
      <dgm:spPr/>
      <dgm:t>
        <a:bodyPr/>
        <a:lstStyle/>
        <a:p>
          <a:endParaRPr lang="ru-RU"/>
        </a:p>
      </dgm:t>
    </dgm:pt>
    <dgm:pt modelId="{099658ED-00B4-0E40-978C-33970B3F8954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25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D4508-F772-2F46-A4FF-24BADD325D29}" type="parTrans" cxnId="{54981179-8FDA-AE48-ADCE-DF55846B7335}">
      <dgm:prSet/>
      <dgm:spPr/>
      <dgm:t>
        <a:bodyPr/>
        <a:lstStyle/>
        <a:p>
          <a:endParaRPr lang="ru-RU"/>
        </a:p>
      </dgm:t>
    </dgm:pt>
    <dgm:pt modelId="{FDEE7AC1-AD67-0046-9D8C-C5D2202C4CA6}" type="sibTrans" cxnId="{54981179-8FDA-AE48-ADCE-DF55846B7335}">
      <dgm:prSet/>
      <dgm:spPr/>
      <dgm:t>
        <a:bodyPr/>
        <a:lstStyle/>
        <a:p>
          <a:endParaRPr lang="ru-RU"/>
        </a:p>
      </dgm:t>
    </dgm:pt>
    <dgm:pt modelId="{4C38BE94-881C-4F46-85CD-6A2593AF7CF1}">
      <dgm:prSet custT="1"/>
      <dgm:spPr/>
      <dgm:t>
        <a:bodyPr/>
        <a:lstStyle/>
        <a:p>
          <a:pPr algn="l">
            <a:spcBef>
              <a:spcPct val="0"/>
            </a:spcBef>
            <a:spcAft>
              <a:spcPct val="15000"/>
            </a:spcAft>
          </a:pPr>
          <a:endParaRPr lang="ru-RU" sz="1200" noProof="0" dirty="0" smtClean="0">
            <a:latin typeface="+mn-lt"/>
            <a:cs typeface="Segoe UI Light" panose="020B0502040204020203" pitchFamily="34" charset="0"/>
          </a:endParaRPr>
        </a:p>
      </dgm:t>
    </dgm:pt>
    <dgm:pt modelId="{149C267E-8C42-4D4D-ACE7-C7BCDC98A62B}" type="parTrans" cxnId="{F77895D5-3BB2-6742-BC52-A4209FC479DD}">
      <dgm:prSet/>
      <dgm:spPr/>
      <dgm:t>
        <a:bodyPr/>
        <a:lstStyle/>
        <a:p>
          <a:endParaRPr lang="ru-RU"/>
        </a:p>
      </dgm:t>
    </dgm:pt>
    <dgm:pt modelId="{A57A2E4D-F02B-B847-8475-EEC367584FDE}" type="sibTrans" cxnId="{F77895D5-3BB2-6742-BC52-A4209FC479DD}">
      <dgm:prSet/>
      <dgm:spPr/>
      <dgm:t>
        <a:bodyPr/>
        <a:lstStyle/>
        <a:p>
          <a:endParaRPr lang="ru-RU"/>
        </a:p>
      </dgm:t>
    </dgm:pt>
    <dgm:pt modelId="{1D6395ED-18EA-4DF1-AB2F-E8582951A687}" type="pres">
      <dgm:prSet presAssocID="{8D7195A2-72F5-44C3-B3A4-DCECB9AD525F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A4F-AC29-4AA9-854F-F7E2351A6A4C}" type="pres">
      <dgm:prSet presAssocID="{4560B7FF-CCB3-49DC-A288-E9F9FA30FDE9}" presName="compNode" presStyleCnt="0"/>
      <dgm:spPr/>
      <dgm:t>
        <a:bodyPr/>
        <a:lstStyle/>
        <a:p>
          <a:endParaRPr lang="uk-UA"/>
        </a:p>
      </dgm:t>
    </dgm:pt>
    <dgm:pt modelId="{C62D3C0D-67AC-4293-9FC4-A4B6AB979A5A}" type="pres">
      <dgm:prSet presAssocID="{4560B7FF-CCB3-49DC-A288-E9F9FA30FDE9}" presName="childRect" presStyleLbl="bgAcc1" presStyleIdx="0" presStyleCnt="1" custScaleX="199095" custScaleY="241025" custLinFactX="-12347" custLinFactNeighborX="-100000" custLinFactNeighborY="-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1687C-02E1-4CDE-8791-C122466B5B7D}" type="pres">
      <dgm:prSet presAssocID="{4560B7FF-CCB3-49DC-A288-E9F9FA30FDE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E212B-FAE3-4C26-85B8-E58B5D5B554C}" type="pres">
      <dgm:prSet presAssocID="{4560B7FF-CCB3-49DC-A288-E9F9FA30FDE9}" presName="parentRect" presStyleLbl="alignNode1" presStyleIdx="0" presStyleCnt="1" custScaleX="202214" custScaleY="114773" custLinFactX="-11779" custLinFactY="-200000" custLinFactNeighborX="-100000" custLinFactNeighborY="-206311"/>
      <dgm:spPr/>
      <dgm:t>
        <a:bodyPr/>
        <a:lstStyle/>
        <a:p>
          <a:endParaRPr lang="ru-RU"/>
        </a:p>
      </dgm:t>
    </dgm:pt>
    <dgm:pt modelId="{A8B0D6F4-2C26-4A3F-833D-F3F88925ADCA}" type="pres">
      <dgm:prSet presAssocID="{4560B7FF-CCB3-49DC-A288-E9F9FA30FDE9}" presName="adorn" presStyleLbl="fgAccFollowNode1" presStyleIdx="0" presStyleCnt="1" custAng="3949289" custFlipVert="1" custFlipHor="1" custScaleX="61163" custScaleY="50430" custLinFactX="25155" custLinFactNeighborX="100000" custLinFactNeighborY="50923"/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859A995C-7252-F64B-8F41-3BB0E1527B51}" type="presOf" srcId="{E59DAF95-B340-B54B-8A11-36AE95117A95}" destId="{C62D3C0D-67AC-4293-9FC4-A4B6AB979A5A}" srcOrd="0" destOrd="2" presId="urn:microsoft.com/office/officeart/2005/8/layout/bList2#1"/>
    <dgm:cxn modelId="{9DE57D20-E2B9-7945-A5A0-863B6E6EDBC2}" srcId="{4560B7FF-CCB3-49DC-A288-E9F9FA30FDE9}" destId="{E5354DB3-CB22-9443-9534-A7AB935D0A14}" srcOrd="5" destOrd="0" parTransId="{F785E73B-063A-FE4F-8617-CA6D69A967CA}" sibTransId="{9B6F47BB-697B-0948-B6BB-3642C9DE3130}"/>
    <dgm:cxn modelId="{8F9E85B9-76AC-394A-96B6-6A4D9C5250D2}" srcId="{4560B7FF-CCB3-49DC-A288-E9F9FA30FDE9}" destId="{7EFCF458-2AAC-E247-B28F-1B565FF1CEB1}" srcOrd="1" destOrd="0" parTransId="{FE224A02-8B12-BF4E-A19E-3700B7405C0C}" sibTransId="{871BE005-49F5-B740-AFC0-C7D466B2EB32}"/>
    <dgm:cxn modelId="{905C70AE-E839-984D-90F9-C4371A1B5AEC}" type="presOf" srcId="{099658ED-00B4-0E40-978C-33970B3F8954}" destId="{C62D3C0D-67AC-4293-9FC4-A4B6AB979A5A}" srcOrd="0" destOrd="11" presId="urn:microsoft.com/office/officeart/2005/8/layout/bList2#1"/>
    <dgm:cxn modelId="{FCF391C4-E9BA-4F4B-84BD-465E214DDB6A}" type="presOf" srcId="{4560B7FF-CCB3-49DC-A288-E9F9FA30FDE9}" destId="{CDFE212B-FAE3-4C26-85B8-E58B5D5B554C}" srcOrd="1" destOrd="0" presId="urn:microsoft.com/office/officeart/2005/8/layout/bList2#1"/>
    <dgm:cxn modelId="{A4577B29-A06C-6943-A3C2-287964B02428}" srcId="{4560B7FF-CCB3-49DC-A288-E9F9FA30FDE9}" destId="{9EDC429B-7E0F-0947-89F7-E26679F01689}" srcOrd="3" destOrd="0" parTransId="{F58CB93D-7483-DF4B-8249-982DE4C83AC8}" sibTransId="{D5E562FA-C154-944E-B712-3DB0FECB3E79}"/>
    <dgm:cxn modelId="{BD8BA36F-D495-7A4B-BE4E-A2D079F1A61D}" srcId="{4560B7FF-CCB3-49DC-A288-E9F9FA30FDE9}" destId="{E59DAF95-B340-B54B-8A11-36AE95117A95}" srcOrd="2" destOrd="0" parTransId="{429C2B93-D897-5141-A6D1-C5D1547F9952}" sibTransId="{C240C4ED-15BF-A64B-BB43-60BEC9E13124}"/>
    <dgm:cxn modelId="{5B226814-6D32-6547-B68C-5B10279A3755}" type="presOf" srcId="{9EDC429B-7E0F-0947-89F7-E26679F01689}" destId="{C62D3C0D-67AC-4293-9FC4-A4B6AB979A5A}" srcOrd="0" destOrd="3" presId="urn:microsoft.com/office/officeart/2005/8/layout/bList2#1"/>
    <dgm:cxn modelId="{A66F84BE-EA68-1946-969B-4CA51C46287C}" srcId="{4560B7FF-CCB3-49DC-A288-E9F9FA30FDE9}" destId="{B25A8B91-23DE-7245-AF06-77039838C1E7}" srcOrd="0" destOrd="0" parTransId="{4ECDD9F4-A03F-AE4D-942A-C620A7B2E377}" sibTransId="{AE280C2F-096C-0347-A33D-1618519E0CB0}"/>
    <dgm:cxn modelId="{2F854B60-5DB7-4D46-B908-F031CE8E7650}" type="presOf" srcId="{40E57D08-38EC-47D3-AE53-62849803D2D0}" destId="{C62D3C0D-67AC-4293-9FC4-A4B6AB979A5A}" srcOrd="0" destOrd="8" presId="urn:microsoft.com/office/officeart/2005/8/layout/bList2#1"/>
    <dgm:cxn modelId="{6B6227D1-32B8-FA4B-8BB6-B09CBC50F2DD}" srcId="{4560B7FF-CCB3-49DC-A288-E9F9FA30FDE9}" destId="{B77BFC83-C9EF-434D-9F4F-2ACEBD4D8968}" srcOrd="4" destOrd="0" parTransId="{C69A2635-A8A4-9C4E-866C-611D969A2C50}" sibTransId="{C99298D2-6003-F94D-A995-371AC647D6A8}"/>
    <dgm:cxn modelId="{3352AC6B-F3EE-E840-92A4-10161A87F239}" type="presOf" srcId="{7EFCF458-2AAC-E247-B28F-1B565FF1CEB1}" destId="{C62D3C0D-67AC-4293-9FC4-A4B6AB979A5A}" srcOrd="0" destOrd="1" presId="urn:microsoft.com/office/officeart/2005/8/layout/bList2#1"/>
    <dgm:cxn modelId="{96AB49A6-12FB-E048-91D9-C0CB90A42C05}" srcId="{4560B7FF-CCB3-49DC-A288-E9F9FA30FDE9}" destId="{FE02E18C-0D2A-2F43-9BC5-ACE10E4CBB6D}" srcOrd="9" destOrd="0" parTransId="{8E0D433E-73F8-F54B-A6D7-818FA3D82918}" sibTransId="{1ADDA4C1-580B-684D-8DD6-B2BF51D1960E}"/>
    <dgm:cxn modelId="{53F6F3F0-C265-C948-8F28-F1CA71AAD688}" type="presOf" srcId="{FE02E18C-0D2A-2F43-9BC5-ACE10E4CBB6D}" destId="{C62D3C0D-67AC-4293-9FC4-A4B6AB979A5A}" srcOrd="0" destOrd="9" presId="urn:microsoft.com/office/officeart/2005/8/layout/bList2#1"/>
    <dgm:cxn modelId="{FE57BB42-A4E6-FE46-A1A8-C9901567B656}" srcId="{4560B7FF-CCB3-49DC-A288-E9F9FA30FDE9}" destId="{BBF66724-64F2-D44B-B23C-0626D3C43EF8}" srcOrd="6" destOrd="0" parTransId="{DAF58E76-9825-A548-80A9-8EB41DADAA45}" sibTransId="{9D262D2C-121B-3942-B31E-342477754FB4}"/>
    <dgm:cxn modelId="{CB0C3159-5738-6244-A70E-5D49B98329D4}" type="presOf" srcId="{BB906E23-4446-3A44-B327-CEF507100F34}" destId="{C62D3C0D-67AC-4293-9FC4-A4B6AB979A5A}" srcOrd="0" destOrd="12" presId="urn:microsoft.com/office/officeart/2005/8/layout/bList2#1"/>
    <dgm:cxn modelId="{EFA8F2E4-1A25-0342-87C0-262872486920}" type="presOf" srcId="{B25A8B91-23DE-7245-AF06-77039838C1E7}" destId="{C62D3C0D-67AC-4293-9FC4-A4B6AB979A5A}" srcOrd="0" destOrd="0" presId="urn:microsoft.com/office/officeart/2005/8/layout/bList2#1"/>
    <dgm:cxn modelId="{F77895D5-3BB2-6742-BC52-A4209FC479DD}" srcId="{4560B7FF-CCB3-49DC-A288-E9F9FA30FDE9}" destId="{4C38BE94-881C-4F46-85CD-6A2593AF7CF1}" srcOrd="13" destOrd="0" parTransId="{149C267E-8C42-4D4D-ACE7-C7BCDC98A62B}" sibTransId="{A57A2E4D-F02B-B847-8475-EEC367584FDE}"/>
    <dgm:cxn modelId="{54981179-8FDA-AE48-ADCE-DF55846B7335}" srcId="{4560B7FF-CCB3-49DC-A288-E9F9FA30FDE9}" destId="{099658ED-00B4-0E40-978C-33970B3F8954}" srcOrd="11" destOrd="0" parTransId="{F82D4508-F772-2F46-A4FF-24BADD325D29}" sibTransId="{FDEE7AC1-AD67-0046-9D8C-C5D2202C4CA6}"/>
    <dgm:cxn modelId="{A6388055-C00E-3D4D-B981-47162971D6F3}" type="presOf" srcId="{50CB291E-9377-0D4A-AF61-24DAEA99E08D}" destId="{C62D3C0D-67AC-4293-9FC4-A4B6AB979A5A}" srcOrd="0" destOrd="7" presId="urn:microsoft.com/office/officeart/2005/8/layout/bList2#1"/>
    <dgm:cxn modelId="{54C9AD8F-E1F2-C542-8331-85A7FC70DBB4}" type="presOf" srcId="{E5354DB3-CB22-9443-9534-A7AB935D0A14}" destId="{C62D3C0D-67AC-4293-9FC4-A4B6AB979A5A}" srcOrd="0" destOrd="5" presId="urn:microsoft.com/office/officeart/2005/8/layout/bList2#1"/>
    <dgm:cxn modelId="{14BD0852-CADF-4243-B766-F4A7A008BC12}" srcId="{4560B7FF-CCB3-49DC-A288-E9F9FA30FDE9}" destId="{FF0ED2A0-E37E-E14F-8054-AE6ACB7AD9C8}" srcOrd="10" destOrd="0" parTransId="{A5C7560C-84CA-F842-97A3-35EE7F0A596C}" sibTransId="{2B7804DE-7063-AE4E-B152-CEFB67DA190B}"/>
    <dgm:cxn modelId="{02F59368-4630-084A-870B-F89D500863DC}" srcId="{4560B7FF-CCB3-49DC-A288-E9F9FA30FDE9}" destId="{50CB291E-9377-0D4A-AF61-24DAEA99E08D}" srcOrd="7" destOrd="0" parTransId="{0D7CADEC-E00D-9547-BD77-44FFFC709CC2}" sibTransId="{C2F54D18-B1D7-BA41-9A36-939E0F986A02}"/>
    <dgm:cxn modelId="{55E914B4-C6DE-4AE1-85D2-009EE632750C}" type="presOf" srcId="{8D7195A2-72F5-44C3-B3A4-DCECB9AD525F}" destId="{1D6395ED-18EA-4DF1-AB2F-E8582951A687}" srcOrd="0" destOrd="0" presId="urn:microsoft.com/office/officeart/2005/8/layout/bList2#1"/>
    <dgm:cxn modelId="{6ED7F68D-4870-48D5-8518-B9A0393C7864}" srcId="{8D7195A2-72F5-44C3-B3A4-DCECB9AD525F}" destId="{4560B7FF-CCB3-49DC-A288-E9F9FA30FDE9}" srcOrd="0" destOrd="0" parTransId="{B4B35D2D-2906-45C7-9CD9-6E1E9BD636CA}" sibTransId="{6C744AAA-0B4C-42E6-B2AB-AB9735E84207}"/>
    <dgm:cxn modelId="{85D06E70-F33B-9C42-900A-36C8E3AD5501}" srcId="{4560B7FF-CCB3-49DC-A288-E9F9FA30FDE9}" destId="{BB906E23-4446-3A44-B327-CEF507100F34}" srcOrd="12" destOrd="0" parTransId="{172CC474-D6F4-4442-B57D-6ABB99AF64AB}" sibTransId="{B15930B9-ED37-7849-AAB7-D8504E7FCD26}"/>
    <dgm:cxn modelId="{4659AE55-15B1-4A4B-9CB9-FEF025E99D80}" type="presOf" srcId="{B77BFC83-C9EF-434D-9F4F-2ACEBD4D8968}" destId="{C62D3C0D-67AC-4293-9FC4-A4B6AB979A5A}" srcOrd="0" destOrd="4" presId="urn:microsoft.com/office/officeart/2005/8/layout/bList2#1"/>
    <dgm:cxn modelId="{61740D79-EEE5-40AF-A6D7-0BD76F5074EA}" type="presOf" srcId="{4560B7FF-CCB3-49DC-A288-E9F9FA30FDE9}" destId="{9201687C-02E1-4CDE-8791-C122466B5B7D}" srcOrd="0" destOrd="0" presId="urn:microsoft.com/office/officeart/2005/8/layout/bList2#1"/>
    <dgm:cxn modelId="{EFD6144C-9D4B-468B-A070-E4A92BE4E679}" srcId="{4560B7FF-CCB3-49DC-A288-E9F9FA30FDE9}" destId="{40E57D08-38EC-47D3-AE53-62849803D2D0}" srcOrd="8" destOrd="0" parTransId="{6EA2A516-36FB-4403-8F36-766142848764}" sibTransId="{D4038F41-9D97-4B40-BEA1-AE659D936152}"/>
    <dgm:cxn modelId="{D645E9B1-B979-9D44-8C58-037CC9B2389F}" type="presOf" srcId="{4C38BE94-881C-4F46-85CD-6A2593AF7CF1}" destId="{C62D3C0D-67AC-4293-9FC4-A4B6AB979A5A}" srcOrd="0" destOrd="13" presId="urn:microsoft.com/office/officeart/2005/8/layout/bList2#1"/>
    <dgm:cxn modelId="{B4FACF65-36E3-6C4F-86B6-AB51D9C1F493}" type="presOf" srcId="{BBF66724-64F2-D44B-B23C-0626D3C43EF8}" destId="{C62D3C0D-67AC-4293-9FC4-A4B6AB979A5A}" srcOrd="0" destOrd="6" presId="urn:microsoft.com/office/officeart/2005/8/layout/bList2#1"/>
    <dgm:cxn modelId="{7169C0F3-E52A-6044-94B9-D47F7897C687}" type="presOf" srcId="{FF0ED2A0-E37E-E14F-8054-AE6ACB7AD9C8}" destId="{C62D3C0D-67AC-4293-9FC4-A4B6AB979A5A}" srcOrd="0" destOrd="10" presId="urn:microsoft.com/office/officeart/2005/8/layout/bList2#1"/>
    <dgm:cxn modelId="{228C2E8E-9B6E-4A57-BFFF-1E77E272F5F1}" type="presParOf" srcId="{1D6395ED-18EA-4DF1-AB2F-E8582951A687}" destId="{A8D3EA4F-AC29-4AA9-854F-F7E2351A6A4C}" srcOrd="0" destOrd="0" presId="urn:microsoft.com/office/officeart/2005/8/layout/bList2#1"/>
    <dgm:cxn modelId="{C9320E75-F46E-478E-AC4C-47FAD112BBC6}" type="presParOf" srcId="{A8D3EA4F-AC29-4AA9-854F-F7E2351A6A4C}" destId="{C62D3C0D-67AC-4293-9FC4-A4B6AB979A5A}" srcOrd="0" destOrd="0" presId="urn:microsoft.com/office/officeart/2005/8/layout/bList2#1"/>
    <dgm:cxn modelId="{7948FD5D-4177-4B2D-9322-DB7AC78AB1EE}" type="presParOf" srcId="{A8D3EA4F-AC29-4AA9-854F-F7E2351A6A4C}" destId="{9201687C-02E1-4CDE-8791-C122466B5B7D}" srcOrd="1" destOrd="0" presId="urn:microsoft.com/office/officeart/2005/8/layout/bList2#1"/>
    <dgm:cxn modelId="{457060D7-A725-4DA7-B2B1-F602C4817518}" type="presParOf" srcId="{A8D3EA4F-AC29-4AA9-854F-F7E2351A6A4C}" destId="{CDFE212B-FAE3-4C26-85B8-E58B5D5B554C}" srcOrd="2" destOrd="0" presId="urn:microsoft.com/office/officeart/2005/8/layout/bList2#1"/>
    <dgm:cxn modelId="{D17C01AE-AABF-4F39-9F1C-74CC4B87C728}" type="presParOf" srcId="{A8D3EA4F-AC29-4AA9-854F-F7E2351A6A4C}" destId="{A8B0D6F4-2C26-4A3F-833D-F3F88925ADCA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195A2-72F5-44C3-B3A4-DCECB9AD525F}" type="doc">
      <dgm:prSet loTypeId="urn:microsoft.com/office/officeart/2005/8/layout/bList2#1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6D515F-EDFC-41FD-A7BD-0527BC3AD13A}">
      <dgm:prSet custT="1"/>
      <dgm:spPr/>
      <dgm:t>
        <a:bodyPr/>
        <a:lstStyle/>
        <a:p>
          <a:endParaRPr lang="uk-UA" sz="1600" noProof="0" dirty="0">
            <a:latin typeface="+mn-lt"/>
            <a:cs typeface="Segoe UI Light" panose="020B0502040204020203" pitchFamily="34" charset="0"/>
          </a:endParaRPr>
        </a:p>
      </dgm:t>
    </dgm:pt>
    <dgm:pt modelId="{A425C827-FB16-420C-AF40-DB0A9D554F3A}" type="parTrans" cxnId="{E03DD79A-5DD4-483B-A7D3-08C9A4D3793E}">
      <dgm:prSet/>
      <dgm:spPr/>
      <dgm:t>
        <a:bodyPr/>
        <a:lstStyle/>
        <a:p>
          <a:endParaRPr lang="uk-UA"/>
        </a:p>
      </dgm:t>
    </dgm:pt>
    <dgm:pt modelId="{42E0BC03-A3C9-40D8-9B0D-76588E2E889B}" type="sibTrans" cxnId="{E03DD79A-5DD4-483B-A7D3-08C9A4D3793E}">
      <dgm:prSet/>
      <dgm:spPr/>
      <dgm:t>
        <a:bodyPr/>
        <a:lstStyle/>
        <a:p>
          <a:endParaRPr lang="uk-UA"/>
        </a:p>
      </dgm:t>
    </dgm:pt>
    <dgm:pt modelId="{892D59CC-6B11-4730-96D4-28BCBAEC9DCE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EDD49FBB-0362-4EC0-91B8-9DB11ED91CAA}" type="parTrans" cxnId="{8109A887-3B1F-4815-9381-A4E59B7446B4}">
      <dgm:prSet/>
      <dgm:spPr/>
      <dgm:t>
        <a:bodyPr/>
        <a:lstStyle/>
        <a:p>
          <a:endParaRPr lang="uk-UA"/>
        </a:p>
      </dgm:t>
    </dgm:pt>
    <dgm:pt modelId="{06329313-00DF-459E-8123-3C4387531C48}" type="sibTrans" cxnId="{8109A887-3B1F-4815-9381-A4E59B7446B4}">
      <dgm:prSet/>
      <dgm:spPr/>
      <dgm:t>
        <a:bodyPr/>
        <a:lstStyle/>
        <a:p>
          <a:endParaRPr lang="uk-UA"/>
        </a:p>
      </dgm:t>
    </dgm:pt>
    <dgm:pt modelId="{A5367A64-41EE-48D7-B2EA-646D47269C26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12E7C292-921C-4A02-A0EB-55109D613A59}" type="parTrans" cxnId="{DB0BCAC8-BFFD-4631-BD2C-8416A0FD2E99}">
      <dgm:prSet/>
      <dgm:spPr/>
      <dgm:t>
        <a:bodyPr/>
        <a:lstStyle/>
        <a:p>
          <a:endParaRPr lang="uk-UA"/>
        </a:p>
      </dgm:t>
    </dgm:pt>
    <dgm:pt modelId="{751CDCFD-DDDF-49B6-9C46-6185F5AEEA47}" type="sibTrans" cxnId="{DB0BCAC8-BFFD-4631-BD2C-8416A0FD2E99}">
      <dgm:prSet/>
      <dgm:spPr/>
      <dgm:t>
        <a:bodyPr/>
        <a:lstStyle/>
        <a:p>
          <a:endParaRPr lang="uk-UA"/>
        </a:p>
      </dgm:t>
    </dgm:pt>
    <dgm:pt modelId="{D8575F33-E0BD-4DF8-9FB6-DE4EB8A9261B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F3299B50-1433-4ECA-AF71-BA888DA286EC}" type="parTrans" cxnId="{DDC0CDAF-DFB3-4C9D-8BC8-1B1741E30EC0}">
      <dgm:prSet/>
      <dgm:spPr/>
      <dgm:t>
        <a:bodyPr/>
        <a:lstStyle/>
        <a:p>
          <a:endParaRPr lang="uk-UA"/>
        </a:p>
      </dgm:t>
    </dgm:pt>
    <dgm:pt modelId="{8420DCEA-0EB6-4444-B9A8-B5AC93B7CA41}" type="sibTrans" cxnId="{DDC0CDAF-DFB3-4C9D-8BC8-1B1741E30EC0}">
      <dgm:prSet/>
      <dgm:spPr/>
      <dgm:t>
        <a:bodyPr/>
        <a:lstStyle/>
        <a:p>
          <a:endParaRPr lang="uk-UA"/>
        </a:p>
      </dgm:t>
    </dgm:pt>
    <dgm:pt modelId="{7FC0FAF7-E784-416F-B98E-BFE09728701F}">
      <dgm:prSet custT="1"/>
      <dgm:spPr/>
      <dgm:t>
        <a:bodyPr/>
        <a:lstStyle/>
        <a:p>
          <a:r>
            <a:rPr lang="uk-UA" sz="1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Подання позовної заяви до окружного адміністративного суду із наступними вимогами про: </a:t>
          </a:r>
          <a:endParaRPr lang="uk-UA" sz="1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FB4B8C-0B2E-4406-A66A-1E796BB38751}" type="sibTrans" cxnId="{6B20CE78-D113-4A04-8295-C29D0810F74D}">
      <dgm:prSet/>
      <dgm:spPr/>
      <dgm:t>
        <a:bodyPr/>
        <a:lstStyle/>
        <a:p>
          <a:endParaRPr lang="uk-UA"/>
        </a:p>
      </dgm:t>
    </dgm:pt>
    <dgm:pt modelId="{6B569282-A508-44E8-9AF0-35149108C560}" type="parTrans" cxnId="{6B20CE78-D113-4A04-8295-C29D0810F74D}">
      <dgm:prSet/>
      <dgm:spPr/>
      <dgm:t>
        <a:bodyPr/>
        <a:lstStyle/>
        <a:p>
          <a:endParaRPr lang="uk-UA"/>
        </a:p>
      </dgm:t>
    </dgm:pt>
    <dgm:pt modelId="{E900D0DC-C6CE-4D7F-8EB2-C6B4B46DDEAE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noProof="0" dirty="0" smtClean="0">
              <a:latin typeface="Century Gothic" panose="020B0502020202020204" pitchFamily="34" charset="0"/>
            </a:rPr>
            <a:t>            </a:t>
          </a:r>
          <a:r>
            <a:rPr lang="ru-RU" sz="2000" b="1" noProof="0" dirty="0" err="1" smtClean="0">
              <a:latin typeface="Century Gothic" panose="020B0502020202020204" pitchFamily="34" charset="0"/>
            </a:rPr>
            <a:t>Судовий</a:t>
          </a:r>
          <a:r>
            <a:rPr lang="ru-RU" sz="2000" b="1" noProof="0" dirty="0" smtClean="0">
              <a:latin typeface="Century Gothic" panose="020B0502020202020204" pitchFamily="34" charset="0"/>
            </a:rPr>
            <a:t> </a:t>
          </a:r>
          <a:r>
            <a:rPr lang="ru-RU" sz="2000" b="1" noProof="0" dirty="0" err="1" smtClean="0">
              <a:latin typeface="Century Gothic" panose="020B0502020202020204" pitchFamily="34" charset="0"/>
            </a:rPr>
            <a:t>захист</a:t>
          </a:r>
          <a:endParaRPr lang="ru-RU" sz="2000" b="1" noProof="0" dirty="0">
            <a:latin typeface="Century Gothic" panose="020B0502020202020204" pitchFamily="34" charset="0"/>
          </a:endParaRPr>
        </a:p>
      </dgm:t>
    </dgm:pt>
    <dgm:pt modelId="{9CE2877B-0592-46D6-A6AF-B65B1F9388D4}" type="sibTrans" cxnId="{02C426DF-A54B-4875-95AC-0C6FDA6CCD12}">
      <dgm:prSet/>
      <dgm:spPr/>
      <dgm:t>
        <a:bodyPr/>
        <a:lstStyle/>
        <a:p>
          <a:endParaRPr lang="ru-RU"/>
        </a:p>
      </dgm:t>
    </dgm:pt>
    <dgm:pt modelId="{170FD824-E367-45FB-B368-7F81164B2FCE}" type="parTrans" cxnId="{02C426DF-A54B-4875-95AC-0C6FDA6CCD12}">
      <dgm:prSet/>
      <dgm:spPr/>
      <dgm:t>
        <a:bodyPr/>
        <a:lstStyle/>
        <a:p>
          <a:endParaRPr lang="ru-RU"/>
        </a:p>
      </dgm:t>
    </dgm:pt>
    <dgm:pt modelId="{B65DB544-94FC-E849-A23A-D850447A78DC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2D95B762-14FC-E94E-B658-68F0368F4843}" type="parTrans" cxnId="{130AFD48-0CE5-AF47-A0EF-9745B1EA2B97}">
      <dgm:prSet/>
      <dgm:spPr/>
      <dgm:t>
        <a:bodyPr/>
        <a:lstStyle/>
        <a:p>
          <a:endParaRPr lang="ru-RU"/>
        </a:p>
      </dgm:t>
    </dgm:pt>
    <dgm:pt modelId="{16D37550-C5BE-BE4E-BA3E-FFEFD9C4D06B}" type="sibTrans" cxnId="{130AFD48-0CE5-AF47-A0EF-9745B1EA2B97}">
      <dgm:prSet/>
      <dgm:spPr/>
      <dgm:t>
        <a:bodyPr/>
        <a:lstStyle/>
        <a:p>
          <a:endParaRPr lang="ru-RU"/>
        </a:p>
      </dgm:t>
    </dgm:pt>
    <dgm:pt modelId="{AC3932A2-A728-B94E-987A-FD53E88E271A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8E1A8D5E-F167-DE42-810A-524165767067}" type="parTrans" cxnId="{F7F06CF7-1D4A-C04E-A5B4-ED0930576595}">
      <dgm:prSet/>
      <dgm:spPr/>
      <dgm:t>
        <a:bodyPr/>
        <a:lstStyle/>
        <a:p>
          <a:endParaRPr lang="ru-RU"/>
        </a:p>
      </dgm:t>
    </dgm:pt>
    <dgm:pt modelId="{0BD25806-25A0-D448-AF41-1AE3B4F57704}" type="sibTrans" cxnId="{F7F06CF7-1D4A-C04E-A5B4-ED0930576595}">
      <dgm:prSet/>
      <dgm:spPr/>
      <dgm:t>
        <a:bodyPr/>
        <a:lstStyle/>
        <a:p>
          <a:endParaRPr lang="ru-RU"/>
        </a:p>
      </dgm:t>
    </dgm:pt>
    <dgm:pt modelId="{AA41DDDB-7C31-0843-9AD5-1819A1909B73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02E8735E-8D6C-F043-85F9-0268C4C8A2A6}" type="parTrans" cxnId="{79D829D5-D256-074F-AE86-EA746AA086FC}">
      <dgm:prSet/>
      <dgm:spPr/>
      <dgm:t>
        <a:bodyPr/>
        <a:lstStyle/>
        <a:p>
          <a:endParaRPr lang="ru-RU"/>
        </a:p>
      </dgm:t>
    </dgm:pt>
    <dgm:pt modelId="{6854AE0A-FDE4-0842-9586-5DDA8E7A496D}" type="sibTrans" cxnId="{79D829D5-D256-074F-AE86-EA746AA086FC}">
      <dgm:prSet/>
      <dgm:spPr/>
      <dgm:t>
        <a:bodyPr/>
        <a:lstStyle/>
        <a:p>
          <a:endParaRPr lang="ru-RU"/>
        </a:p>
      </dgm:t>
    </dgm:pt>
    <dgm:pt modelId="{4DD11DF3-D4E8-FD49-B585-DC337E8B7A10}">
      <dgm:prSet custT="1"/>
      <dgm:spPr/>
      <dgm:t>
        <a:bodyPr/>
        <a:lstStyle/>
        <a:p>
          <a:endParaRPr lang="uk-UA" sz="1600" noProof="0" dirty="0">
            <a:latin typeface="Baskerville"/>
            <a:cs typeface="Segoe UI Light" panose="020B0502040204020203" pitchFamily="34" charset="0"/>
          </a:endParaRPr>
        </a:p>
      </dgm:t>
    </dgm:pt>
    <dgm:pt modelId="{A362F4E5-FD3D-0245-8685-9D85CA22501B}" type="parTrans" cxnId="{91FB05DE-9AB5-0449-B97B-6E0101AF8232}">
      <dgm:prSet/>
      <dgm:spPr/>
      <dgm:t>
        <a:bodyPr/>
        <a:lstStyle/>
        <a:p>
          <a:endParaRPr lang="ru-RU"/>
        </a:p>
      </dgm:t>
    </dgm:pt>
    <dgm:pt modelId="{C9B201F2-EE9F-B745-B87F-D327A45AC10B}" type="sibTrans" cxnId="{91FB05DE-9AB5-0449-B97B-6E0101AF8232}">
      <dgm:prSet/>
      <dgm:spPr/>
      <dgm:t>
        <a:bodyPr/>
        <a:lstStyle/>
        <a:p>
          <a:endParaRPr lang="ru-RU"/>
        </a:p>
      </dgm:t>
    </dgm:pt>
    <dgm:pt modelId="{BD39FBED-CE0E-A246-A1FF-4A60E4605964}">
      <dgm:prSet custT="1"/>
      <dgm:spPr/>
      <dgm:t>
        <a:bodyPr/>
        <a:lstStyle/>
        <a:p>
          <a:r>
            <a:rPr lang="uk-UA" sz="1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скасування рішення про віднесення платника до ризикових;</a:t>
          </a:r>
          <a:endParaRPr lang="uk-UA" sz="1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4DA32-7199-E548-B062-F28760DBAA06}" type="parTrans" cxnId="{DB8B41B5-223B-F34B-9499-B792E81ECBF5}">
      <dgm:prSet/>
      <dgm:spPr/>
      <dgm:t>
        <a:bodyPr/>
        <a:lstStyle/>
        <a:p>
          <a:endParaRPr lang="ru-RU"/>
        </a:p>
      </dgm:t>
    </dgm:pt>
    <dgm:pt modelId="{DB7A4690-43AD-1540-8C29-F6CD751B6D45}" type="sibTrans" cxnId="{DB8B41B5-223B-F34B-9499-B792E81ECBF5}">
      <dgm:prSet/>
      <dgm:spPr/>
      <dgm:t>
        <a:bodyPr/>
        <a:lstStyle/>
        <a:p>
          <a:endParaRPr lang="ru-RU"/>
        </a:p>
      </dgm:t>
    </dgm:pt>
    <dgm:pt modelId="{8CCC517F-32A3-4F07-8E53-CE87AB2F6F0B}">
      <dgm:prSet custT="1"/>
      <dgm:spPr/>
      <dgm:t>
        <a:bodyPr/>
        <a:lstStyle/>
        <a:p>
          <a:r>
            <a:rPr lang="uk-UA" sz="1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зобов'язання виключити з переліку ризикових платників.</a:t>
          </a:r>
          <a:endParaRPr lang="uk-UA" sz="1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07F8B2-7045-4ADF-91F6-32C0D452855A}" type="parTrans" cxnId="{E21E9E36-694D-4F92-9753-CB709719ABB6}">
      <dgm:prSet/>
      <dgm:spPr/>
      <dgm:t>
        <a:bodyPr/>
        <a:lstStyle/>
        <a:p>
          <a:endParaRPr lang="ru-RU"/>
        </a:p>
      </dgm:t>
    </dgm:pt>
    <dgm:pt modelId="{5A56A268-56D9-4EC0-807A-B9BD5043D79F}" type="sibTrans" cxnId="{E21E9E36-694D-4F92-9753-CB709719ABB6}">
      <dgm:prSet/>
      <dgm:spPr/>
      <dgm:t>
        <a:bodyPr/>
        <a:lstStyle/>
        <a:p>
          <a:endParaRPr lang="ru-RU"/>
        </a:p>
      </dgm:t>
    </dgm:pt>
    <dgm:pt modelId="{1D6395ED-18EA-4DF1-AB2F-E8582951A687}" type="pres">
      <dgm:prSet presAssocID="{8D7195A2-72F5-44C3-B3A4-DCECB9AD525F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D8999C-6125-4C65-BE5A-819642E5162E}" type="pres">
      <dgm:prSet presAssocID="{E900D0DC-C6CE-4D7F-8EB2-C6B4B46DDEAE}" presName="compNode" presStyleCnt="0"/>
      <dgm:spPr/>
      <dgm:t>
        <a:bodyPr/>
        <a:lstStyle/>
        <a:p>
          <a:endParaRPr lang="uk-UA"/>
        </a:p>
      </dgm:t>
    </dgm:pt>
    <dgm:pt modelId="{F000C070-7411-4D87-94D8-987076679D30}" type="pres">
      <dgm:prSet presAssocID="{E900D0DC-C6CE-4D7F-8EB2-C6B4B46DDEAE}" presName="childRect" presStyleLbl="bgAcc1" presStyleIdx="0" presStyleCnt="1" custScaleX="287203" custScaleY="239380" custLinFactNeighborX="13347" custLinFactNeighborY="-2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38DC1B-92F5-463E-AF4C-6F92CA5AF036}" type="pres">
      <dgm:prSet presAssocID="{E900D0DC-C6CE-4D7F-8EB2-C6B4B46DDEA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F67DB-5701-4FC5-A213-3D135CDE097A}" type="pres">
      <dgm:prSet presAssocID="{E900D0DC-C6CE-4D7F-8EB2-C6B4B46DDEAE}" presName="parentRect" presStyleLbl="alignNode1" presStyleIdx="0" presStyleCnt="1" custScaleX="158815" custScaleY="86869" custLinFactY="-184796" custLinFactNeighborX="13346" custLinFactNeighborY="-200000"/>
      <dgm:spPr/>
      <dgm:t>
        <a:bodyPr/>
        <a:lstStyle/>
        <a:p>
          <a:endParaRPr lang="ru-RU"/>
        </a:p>
      </dgm:t>
    </dgm:pt>
    <dgm:pt modelId="{5E77F01C-995E-4271-9EB6-E6D1C8687C24}" type="pres">
      <dgm:prSet presAssocID="{E900D0DC-C6CE-4D7F-8EB2-C6B4B46DDEAE}" presName="adorn" presStyleLbl="fgAccFollowNode1" presStyleIdx="0" presStyleCnt="1" custFlipVert="1" custFlipHor="1" custScaleX="67144" custScaleY="34746" custLinFactX="-400000" custLinFactNeighborX="-495005" custLinFactNeighborY="19484"/>
      <dgm:spPr>
        <a:noFill/>
        <a:ln>
          <a:noFill/>
        </a:ln>
        <a:effectLst>
          <a:outerShdw blurRad="1270000" dist="2540000" dir="21540000" sx="200000" sy="200000" algn="ctr" rotWithShape="0">
            <a:srgbClr val="000000">
              <a:alpha val="0"/>
            </a:srgbClr>
          </a:outerShdw>
        </a:effectLst>
      </dgm:spPr>
      <dgm:t>
        <a:bodyPr/>
        <a:lstStyle/>
        <a:p>
          <a:endParaRPr lang="ru-RU"/>
        </a:p>
      </dgm:t>
    </dgm:pt>
  </dgm:ptLst>
  <dgm:cxnLst>
    <dgm:cxn modelId="{01875ADD-0C58-7947-82CA-EF6F579C9336}" type="presOf" srcId="{E900D0DC-C6CE-4D7F-8EB2-C6B4B46DDEAE}" destId="{058F67DB-5701-4FC5-A213-3D135CDE097A}" srcOrd="1" destOrd="0" presId="urn:microsoft.com/office/officeart/2005/8/layout/bList2#1"/>
    <dgm:cxn modelId="{F7F06CF7-1D4A-C04E-A5B4-ED0930576595}" srcId="{E900D0DC-C6CE-4D7F-8EB2-C6B4B46DDEAE}" destId="{AC3932A2-A728-B94E-987A-FD53E88E271A}" srcOrd="1" destOrd="0" parTransId="{8E1A8D5E-F167-DE42-810A-524165767067}" sibTransId="{0BD25806-25A0-D448-AF41-1AE3B4F57704}"/>
    <dgm:cxn modelId="{BE2C61CD-F1D5-F948-B19D-2A5E84414F42}" type="presOf" srcId="{BD39FBED-CE0E-A246-A1FF-4A60E4605964}" destId="{F000C070-7411-4D87-94D8-987076679D30}" srcOrd="0" destOrd="5" presId="urn:microsoft.com/office/officeart/2005/8/layout/bList2#1"/>
    <dgm:cxn modelId="{E21E9E36-694D-4F92-9753-CB709719ABB6}" srcId="{E900D0DC-C6CE-4D7F-8EB2-C6B4B46DDEAE}" destId="{8CCC517F-32A3-4F07-8E53-CE87AB2F6F0B}" srcOrd="6" destOrd="0" parTransId="{9D07F8B2-7045-4ADF-91F6-32C0D452855A}" sibTransId="{5A56A268-56D9-4EC0-807A-B9BD5043D79F}"/>
    <dgm:cxn modelId="{79D829D5-D256-074F-AE86-EA746AA086FC}" srcId="{E900D0DC-C6CE-4D7F-8EB2-C6B4B46DDEAE}" destId="{AA41DDDB-7C31-0843-9AD5-1819A1909B73}" srcOrd="2" destOrd="0" parTransId="{02E8735E-8D6C-F043-85F9-0268C4C8A2A6}" sibTransId="{6854AE0A-FDE4-0842-9586-5DDA8E7A496D}"/>
    <dgm:cxn modelId="{FB409880-923F-414E-85E2-3CE43FA052C4}" type="presOf" srcId="{892D59CC-6B11-4730-96D4-28BCBAEC9DCE}" destId="{F000C070-7411-4D87-94D8-987076679D30}" srcOrd="0" destOrd="7" presId="urn:microsoft.com/office/officeart/2005/8/layout/bList2#1"/>
    <dgm:cxn modelId="{130AFD48-0CE5-AF47-A0EF-9745B1EA2B97}" srcId="{E900D0DC-C6CE-4D7F-8EB2-C6B4B46DDEAE}" destId="{B65DB544-94FC-E849-A23A-D850447A78DC}" srcOrd="0" destOrd="0" parTransId="{2D95B762-14FC-E94E-B658-68F0368F4843}" sibTransId="{16D37550-C5BE-BE4E-BA3E-FFEFD9C4D06B}"/>
    <dgm:cxn modelId="{7BFC71AC-AE60-452A-817F-A0ECBBB6E44D}" type="presOf" srcId="{8CCC517F-32A3-4F07-8E53-CE87AB2F6F0B}" destId="{F000C070-7411-4D87-94D8-987076679D30}" srcOrd="0" destOrd="6" presId="urn:microsoft.com/office/officeart/2005/8/layout/bList2#1"/>
    <dgm:cxn modelId="{E03DD79A-5DD4-483B-A7D3-08C9A4D3793E}" srcId="{E900D0DC-C6CE-4D7F-8EB2-C6B4B46DDEAE}" destId="{4A6D515F-EDFC-41FD-A7BD-0527BC3AD13A}" srcOrd="10" destOrd="0" parTransId="{A425C827-FB16-420C-AF40-DB0A9D554F3A}" sibTransId="{42E0BC03-A3C9-40D8-9B0D-76588E2E889B}"/>
    <dgm:cxn modelId="{79C34B87-9292-414C-AEFE-D9082521EECD}" type="presOf" srcId="{B65DB544-94FC-E849-A23A-D850447A78DC}" destId="{F000C070-7411-4D87-94D8-987076679D30}" srcOrd="0" destOrd="0" presId="urn:microsoft.com/office/officeart/2005/8/layout/bList2#1"/>
    <dgm:cxn modelId="{FBC46A92-CEB8-9247-8B0A-710D4FFAC4C4}" type="presOf" srcId="{7FC0FAF7-E784-416F-B98E-BFE09728701F}" destId="{F000C070-7411-4D87-94D8-987076679D30}" srcOrd="0" destOrd="4" presId="urn:microsoft.com/office/officeart/2005/8/layout/bList2#1"/>
    <dgm:cxn modelId="{91FB05DE-9AB5-0449-B97B-6E0101AF8232}" srcId="{E900D0DC-C6CE-4D7F-8EB2-C6B4B46DDEAE}" destId="{4DD11DF3-D4E8-FD49-B585-DC337E8B7A10}" srcOrd="3" destOrd="0" parTransId="{A362F4E5-FD3D-0245-8685-9D85CA22501B}" sibTransId="{C9B201F2-EE9F-B745-B87F-D327A45AC10B}"/>
    <dgm:cxn modelId="{DB0BCAC8-BFFD-4631-BD2C-8416A0FD2E99}" srcId="{E900D0DC-C6CE-4D7F-8EB2-C6B4B46DDEAE}" destId="{A5367A64-41EE-48D7-B2EA-646D47269C26}" srcOrd="9" destOrd="0" parTransId="{12E7C292-921C-4A02-A0EB-55109D613A59}" sibTransId="{751CDCFD-DDDF-49B6-9C46-6185F5AEEA47}"/>
    <dgm:cxn modelId="{D9A7E04D-4169-0049-BD12-47EBD6950820}" type="presOf" srcId="{A5367A64-41EE-48D7-B2EA-646D47269C26}" destId="{F000C070-7411-4D87-94D8-987076679D30}" srcOrd="0" destOrd="9" presId="urn:microsoft.com/office/officeart/2005/8/layout/bList2#1"/>
    <dgm:cxn modelId="{02C426DF-A54B-4875-95AC-0C6FDA6CCD12}" srcId="{8D7195A2-72F5-44C3-B3A4-DCECB9AD525F}" destId="{E900D0DC-C6CE-4D7F-8EB2-C6B4B46DDEAE}" srcOrd="0" destOrd="0" parTransId="{170FD824-E367-45FB-B368-7F81164B2FCE}" sibTransId="{9CE2877B-0592-46D6-A6AF-B65B1F9388D4}"/>
    <dgm:cxn modelId="{8109A887-3B1F-4815-9381-A4E59B7446B4}" srcId="{E900D0DC-C6CE-4D7F-8EB2-C6B4B46DDEAE}" destId="{892D59CC-6B11-4730-96D4-28BCBAEC9DCE}" srcOrd="7" destOrd="0" parTransId="{EDD49FBB-0362-4EC0-91B8-9DB11ED91CAA}" sibTransId="{06329313-00DF-459E-8123-3C4387531C48}"/>
    <dgm:cxn modelId="{67339171-CA4C-B649-8755-FC84EBAE5349}" type="presOf" srcId="{8D7195A2-72F5-44C3-B3A4-DCECB9AD525F}" destId="{1D6395ED-18EA-4DF1-AB2F-E8582951A687}" srcOrd="0" destOrd="0" presId="urn:microsoft.com/office/officeart/2005/8/layout/bList2#1"/>
    <dgm:cxn modelId="{DB8B41B5-223B-F34B-9499-B792E81ECBF5}" srcId="{E900D0DC-C6CE-4D7F-8EB2-C6B4B46DDEAE}" destId="{BD39FBED-CE0E-A246-A1FF-4A60E4605964}" srcOrd="5" destOrd="0" parTransId="{94F4DA32-7199-E548-B062-F28760DBAA06}" sibTransId="{DB7A4690-43AD-1540-8C29-F6CD751B6D45}"/>
    <dgm:cxn modelId="{DDC0CDAF-DFB3-4C9D-8BC8-1B1741E30EC0}" srcId="{E900D0DC-C6CE-4D7F-8EB2-C6B4B46DDEAE}" destId="{D8575F33-E0BD-4DF8-9FB6-DE4EB8A9261B}" srcOrd="8" destOrd="0" parTransId="{F3299B50-1433-4ECA-AF71-BA888DA286EC}" sibTransId="{8420DCEA-0EB6-4444-B9A8-B5AC93B7CA41}"/>
    <dgm:cxn modelId="{63CA22D6-0B7E-1C4A-A7ED-2334AB8D40D1}" type="presOf" srcId="{4DD11DF3-D4E8-FD49-B585-DC337E8B7A10}" destId="{F000C070-7411-4D87-94D8-987076679D30}" srcOrd="0" destOrd="3" presId="urn:microsoft.com/office/officeart/2005/8/layout/bList2#1"/>
    <dgm:cxn modelId="{05AF1CAE-343F-1E4E-B311-909B36FD0BC7}" type="presOf" srcId="{D8575F33-E0BD-4DF8-9FB6-DE4EB8A9261B}" destId="{F000C070-7411-4D87-94D8-987076679D30}" srcOrd="0" destOrd="8" presId="urn:microsoft.com/office/officeart/2005/8/layout/bList2#1"/>
    <dgm:cxn modelId="{6BFF36CD-E820-2E46-AA34-3B7F16183675}" type="presOf" srcId="{E900D0DC-C6CE-4D7F-8EB2-C6B4B46DDEAE}" destId="{FD38DC1B-92F5-463E-AF4C-6F92CA5AF036}" srcOrd="0" destOrd="0" presId="urn:microsoft.com/office/officeart/2005/8/layout/bList2#1"/>
    <dgm:cxn modelId="{88CADDFF-6FF6-A643-8881-BFB82533B055}" type="presOf" srcId="{4A6D515F-EDFC-41FD-A7BD-0527BC3AD13A}" destId="{F000C070-7411-4D87-94D8-987076679D30}" srcOrd="0" destOrd="10" presId="urn:microsoft.com/office/officeart/2005/8/layout/bList2#1"/>
    <dgm:cxn modelId="{F1F296A6-5C23-DC46-B8DF-E84AE27E3EEE}" type="presOf" srcId="{AA41DDDB-7C31-0843-9AD5-1819A1909B73}" destId="{F000C070-7411-4D87-94D8-987076679D30}" srcOrd="0" destOrd="2" presId="urn:microsoft.com/office/officeart/2005/8/layout/bList2#1"/>
    <dgm:cxn modelId="{51FBB367-CCD0-794B-9493-780976C8AF2E}" type="presOf" srcId="{AC3932A2-A728-B94E-987A-FD53E88E271A}" destId="{F000C070-7411-4D87-94D8-987076679D30}" srcOrd="0" destOrd="1" presId="urn:microsoft.com/office/officeart/2005/8/layout/bList2#1"/>
    <dgm:cxn modelId="{6B20CE78-D113-4A04-8295-C29D0810F74D}" srcId="{E900D0DC-C6CE-4D7F-8EB2-C6B4B46DDEAE}" destId="{7FC0FAF7-E784-416F-B98E-BFE09728701F}" srcOrd="4" destOrd="0" parTransId="{6B569282-A508-44E8-9AF0-35149108C560}" sibTransId="{32FB4B8C-0B2E-4406-A66A-1E796BB38751}"/>
    <dgm:cxn modelId="{96242A62-A9D8-0E4D-9A39-F7FA12456E20}" type="presParOf" srcId="{1D6395ED-18EA-4DF1-AB2F-E8582951A687}" destId="{A6D8999C-6125-4C65-BE5A-819642E5162E}" srcOrd="0" destOrd="0" presId="urn:microsoft.com/office/officeart/2005/8/layout/bList2#1"/>
    <dgm:cxn modelId="{B88537B4-ADEE-744E-9F9B-D54B20C6461B}" type="presParOf" srcId="{A6D8999C-6125-4C65-BE5A-819642E5162E}" destId="{F000C070-7411-4D87-94D8-987076679D30}" srcOrd="0" destOrd="0" presId="urn:microsoft.com/office/officeart/2005/8/layout/bList2#1"/>
    <dgm:cxn modelId="{E821FF52-F237-C84F-AEED-940878D78487}" type="presParOf" srcId="{A6D8999C-6125-4C65-BE5A-819642E5162E}" destId="{FD38DC1B-92F5-463E-AF4C-6F92CA5AF036}" srcOrd="1" destOrd="0" presId="urn:microsoft.com/office/officeart/2005/8/layout/bList2#1"/>
    <dgm:cxn modelId="{ED1B0449-FB4D-A648-AC86-F8233C58D219}" type="presParOf" srcId="{A6D8999C-6125-4C65-BE5A-819642E5162E}" destId="{058F67DB-5701-4FC5-A213-3D135CDE097A}" srcOrd="2" destOrd="0" presId="urn:microsoft.com/office/officeart/2005/8/layout/bList2#1"/>
    <dgm:cxn modelId="{7AB61D54-BFDA-F846-9FDD-473201A5A705}" type="presParOf" srcId="{A6D8999C-6125-4C65-BE5A-819642E5162E}" destId="{5E77F01C-995E-4271-9EB6-E6D1C8687C24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6BB00-6C95-47F5-96EE-66D06B3FEB69}">
      <dsp:nvSpPr>
        <dsp:cNvPr id="0" name=""/>
        <dsp:cNvSpPr/>
      </dsp:nvSpPr>
      <dsp:spPr>
        <a:xfrm>
          <a:off x="-3917312" y="-929903"/>
          <a:ext cx="4611938" cy="5387032"/>
        </a:xfrm>
        <a:prstGeom prst="blockArc">
          <a:avLst>
            <a:gd name="adj1" fmla="val 18900000"/>
            <a:gd name="adj2" fmla="val 2700000"/>
            <a:gd name="adj3" fmla="val 45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12B0D-66D0-1E47-ABF8-725C8AE9B38A}">
      <dsp:nvSpPr>
        <dsp:cNvPr id="0" name=""/>
        <dsp:cNvSpPr/>
      </dsp:nvSpPr>
      <dsp:spPr>
        <a:xfrm>
          <a:off x="491545" y="352722"/>
          <a:ext cx="5582425" cy="70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94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Платник може дізнатися про наявність рішення зі свого електронного кабінету або побачити посилання про віднесення до ризикових в квитанціях, які повідомляють про блокування податкових накладних.</a:t>
          </a:r>
          <a:endParaRPr lang="ru-RU" sz="1300" kern="1200" dirty="0"/>
        </a:p>
      </dsp:txBody>
      <dsp:txXfrm>
        <a:off x="491545" y="352722"/>
        <a:ext cx="5582425" cy="705445"/>
      </dsp:txXfrm>
    </dsp:sp>
    <dsp:sp modelId="{CD064741-A550-944F-81CA-39D043192E6F}">
      <dsp:nvSpPr>
        <dsp:cNvPr id="0" name=""/>
        <dsp:cNvSpPr/>
      </dsp:nvSpPr>
      <dsp:spPr>
        <a:xfrm>
          <a:off x="50642" y="264541"/>
          <a:ext cx="881806" cy="881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350BE-C1A4-8B44-BBD4-C6031519F11B}">
      <dsp:nvSpPr>
        <dsp:cNvPr id="0" name=""/>
        <dsp:cNvSpPr/>
      </dsp:nvSpPr>
      <dsp:spPr>
        <a:xfrm>
          <a:off x="747975" y="1410890"/>
          <a:ext cx="5325995" cy="70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94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У рішенні зазначається підстава, відповідно до якої встановлено відповідність платника критеріям ризиковості.</a:t>
          </a:r>
          <a:endParaRPr lang="ru-RU" sz="1300" kern="1200" dirty="0"/>
        </a:p>
      </dsp:txBody>
      <dsp:txXfrm>
        <a:off x="747975" y="1410890"/>
        <a:ext cx="5325995" cy="705445"/>
      </dsp:txXfrm>
    </dsp:sp>
    <dsp:sp modelId="{7B8EF0D2-7320-744C-8AA2-738582BF1E45}">
      <dsp:nvSpPr>
        <dsp:cNvPr id="0" name=""/>
        <dsp:cNvSpPr/>
      </dsp:nvSpPr>
      <dsp:spPr>
        <a:xfrm>
          <a:off x="307071" y="1322709"/>
          <a:ext cx="881806" cy="881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2ACE8-B517-0C45-864F-CA8BFC2A54A9}">
      <dsp:nvSpPr>
        <dsp:cNvPr id="0" name=""/>
        <dsp:cNvSpPr/>
      </dsp:nvSpPr>
      <dsp:spPr>
        <a:xfrm>
          <a:off x="491545" y="2469058"/>
          <a:ext cx="5582425" cy="70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94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Основним критерієм, який вказується податковим органом у квитанції та рішенні є відповідність платника </a:t>
          </a:r>
          <a:r>
            <a:rPr lang="uk-UA" sz="1300" kern="1200" dirty="0" err="1" smtClean="0"/>
            <a:t>п</a:t>
          </a:r>
          <a:r>
            <a:rPr lang="uk-UA" sz="1300" kern="1200" dirty="0" smtClean="0"/>
            <a:t>. 8 критеріям ризиковості.</a:t>
          </a:r>
          <a:endParaRPr lang="ru-RU" sz="1300" kern="1200" dirty="0"/>
        </a:p>
      </dsp:txBody>
      <dsp:txXfrm>
        <a:off x="491545" y="2469058"/>
        <a:ext cx="5582425" cy="705445"/>
      </dsp:txXfrm>
    </dsp:sp>
    <dsp:sp modelId="{88F94981-3C9C-8E4E-8BD5-CC97AA3E8DE9}">
      <dsp:nvSpPr>
        <dsp:cNvPr id="0" name=""/>
        <dsp:cNvSpPr/>
      </dsp:nvSpPr>
      <dsp:spPr>
        <a:xfrm>
          <a:off x="50642" y="2380877"/>
          <a:ext cx="881806" cy="881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D3C0D-67AC-4293-9FC4-A4B6AB979A5A}">
      <dsp:nvSpPr>
        <dsp:cNvPr id="0" name=""/>
        <dsp:cNvSpPr/>
      </dsp:nvSpPr>
      <dsp:spPr>
        <a:xfrm>
          <a:off x="0" y="5"/>
          <a:ext cx="5331088" cy="481764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noProof="0" dirty="0">
            <a:latin typeface="Baskerville"/>
            <a:cs typeface="Segoe UI Light" panose="020B0502040204020203" pitchFamily="34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Платника має право подати до відповідної комісії регіонального рівня ДПС пояснення та копії документів, які свідчать про його невідповідність критеріям ризиковості, згідно з </a:t>
          </a:r>
          <a:r>
            <a:rPr lang="uk-UA" sz="12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6 Порядку № 1165;</a:t>
          </a: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Пояснення подаються через електронний кабінет платника податків за формую </a:t>
          </a:r>
          <a:r>
            <a:rPr lang="uk-UA" sz="12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uk-UA" sz="12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</a:t>
          </a: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1314901 - "Повідомлення про подання інформації та копій документів щодо невідповідності платника податку критеріям ризиковості платника податку;</a:t>
          </a: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Додатки до пояснень прикріплюються у сканованому вигляді і подаються у формі - </a:t>
          </a:r>
          <a:r>
            <a:rPr lang="uk-UA" sz="12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</a:t>
          </a: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1360102, які не повинні перевищувати об'єм 2 </a:t>
          </a:r>
          <a:r>
            <a:rPr lang="uk-UA" sz="125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мб</a:t>
          </a: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 вказаного повідомлення у програмі медок можна знайти наступним чином – 1) Реєстр звітів 2) Файл/Створити 3) ДПС 4) Найменування;</a:t>
          </a: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5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556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250" u="none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Паралельно звернутися до Рада бізнес-омбудсмена</a:t>
          </a:r>
          <a:r>
            <a:rPr lang="ru-RU" sz="1250" u="none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50" u="none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шляхом подання скарги онлайн з метою підтримки у розгляді питання про виключення платника з переліку ризикових: </a:t>
          </a:r>
          <a:r>
            <a:rPr lang="uk-UA" sz="1250" u="none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https://boi.org.ua/complaint/online/</a:t>
          </a:r>
          <a:r>
            <a:rPr lang="uk-UA" sz="1200" u="none" kern="1200" dirty="0" smtClean="0">
              <a:solidFill>
                <a:schemeClr val="bg1"/>
              </a:solidFill>
            </a:rPr>
            <a:t>.</a:t>
          </a:r>
          <a:endParaRPr lang="ru-RU" sz="1200" u="none" kern="1200" noProof="0" dirty="0">
            <a:solidFill>
              <a:schemeClr val="bg1"/>
            </a:solidFill>
            <a:latin typeface="Baskerville"/>
            <a:cs typeface="Segoe UI Light" panose="020B0502040204020203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noProof="0" dirty="0" smtClean="0">
            <a:latin typeface="+mn-lt"/>
            <a:cs typeface="Segoe UI Light" panose="020B0502040204020203" pitchFamily="34" charset="0"/>
          </a:endParaRPr>
        </a:p>
      </dsp:txBody>
      <dsp:txXfrm>
        <a:off x="112883" y="112888"/>
        <a:ext cx="5105322" cy="4704766"/>
      </dsp:txXfrm>
    </dsp:sp>
    <dsp:sp modelId="{CDFE212B-FAE3-4C26-85B8-E58B5D5B554C}">
      <dsp:nvSpPr>
        <dsp:cNvPr id="0" name=""/>
        <dsp:cNvSpPr/>
      </dsp:nvSpPr>
      <dsp:spPr>
        <a:xfrm>
          <a:off x="0" y="0"/>
          <a:ext cx="5414605" cy="9864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179388" lvl="0" indent="0" algn="ctr" defTabSz="1236663">
            <a:lnSpc>
              <a:spcPct val="100000"/>
            </a:lnSpc>
            <a:spcBef>
              <a:spcPct val="0"/>
            </a:spcBef>
            <a:spcAft>
              <a:spcPts val="0"/>
            </a:spcAft>
            <a:tabLst>
              <a:tab pos="268288" algn="l"/>
            </a:tabLst>
          </a:pPr>
          <a:r>
            <a:rPr lang="ru-RU" sz="1400" b="1" kern="1200" noProof="0" dirty="0" err="1" smtClean="0">
              <a:latin typeface="Century Gothic" pitchFamily="34" charset="0"/>
            </a:rPr>
            <a:t>Досудовий</a:t>
          </a:r>
          <a:r>
            <a:rPr lang="ru-RU" sz="1400" b="1" kern="1200" noProof="0" dirty="0" smtClean="0">
              <a:latin typeface="Century Gothic" pitchFamily="34" charset="0"/>
            </a:rPr>
            <a:t> </a:t>
          </a:r>
          <a:r>
            <a:rPr lang="ru-RU" sz="1400" b="1" kern="1200" noProof="0" dirty="0" err="1" smtClean="0">
              <a:latin typeface="Century Gothic" pitchFamily="34" charset="0"/>
            </a:rPr>
            <a:t>захист</a:t>
          </a:r>
          <a:endParaRPr lang="ru-RU" sz="1400" b="1" kern="1200" noProof="0" dirty="0">
            <a:latin typeface="Century Gothic" pitchFamily="34" charset="0"/>
          </a:endParaRPr>
        </a:p>
      </dsp:txBody>
      <dsp:txXfrm>
        <a:off x="0" y="0"/>
        <a:ext cx="3813102" cy="986464"/>
      </dsp:txXfrm>
    </dsp:sp>
    <dsp:sp modelId="{A8B0D6F4-2C26-4A3F-833D-F3F88925ADCA}">
      <dsp:nvSpPr>
        <dsp:cNvPr id="0" name=""/>
        <dsp:cNvSpPr/>
      </dsp:nvSpPr>
      <dsp:spPr>
        <a:xfrm rot="3949289" flipH="1" flipV="1">
          <a:off x="7522124" y="4229976"/>
          <a:ext cx="573208" cy="472620"/>
        </a:xfrm>
        <a:prstGeom prst="ellipse">
          <a:avLst/>
        </a:prstGeom>
        <a:noFill/>
        <a:ln w="9525" cap="flat" cmpd="sng" algn="ctr">
          <a:noFill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0C070-7411-4D87-94D8-987076679D30}">
      <dsp:nvSpPr>
        <dsp:cNvPr id="0" name=""/>
        <dsp:cNvSpPr/>
      </dsp:nvSpPr>
      <dsp:spPr>
        <a:xfrm>
          <a:off x="2030814" y="0"/>
          <a:ext cx="7747712" cy="48204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Подання позовної заяви до окружного адміністративного суду із наступними вимогами про: </a:t>
          </a:r>
          <a:endParaRPr lang="uk-UA" sz="1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скасування рішення про віднесення платника до ризикових;</a:t>
          </a:r>
          <a:endParaRPr lang="uk-UA" sz="1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зобов'язання виключити з переліку ризикових платників.</a:t>
          </a:r>
          <a:endParaRPr lang="uk-UA" sz="1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Baskerville"/>
            <a:cs typeface="Segoe UI Light" panose="020B0502040204020203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1600" kern="1200" noProof="0" dirty="0">
            <a:latin typeface="+mn-lt"/>
            <a:cs typeface="Segoe UI Light" panose="020B0502040204020203" pitchFamily="34" charset="0"/>
          </a:endParaRPr>
        </a:p>
      </dsp:txBody>
      <dsp:txXfrm>
        <a:off x="2143764" y="112950"/>
        <a:ext cx="7521812" cy="4707525"/>
      </dsp:txXfrm>
    </dsp:sp>
    <dsp:sp modelId="{058F67DB-5701-4FC5-A213-3D135CDE097A}">
      <dsp:nvSpPr>
        <dsp:cNvPr id="0" name=""/>
        <dsp:cNvSpPr/>
      </dsp:nvSpPr>
      <dsp:spPr>
        <a:xfrm>
          <a:off x="3762512" y="144016"/>
          <a:ext cx="4284262" cy="752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noProof="0" dirty="0" smtClean="0">
              <a:latin typeface="Century Gothic" panose="020B0502020202020204" pitchFamily="34" charset="0"/>
            </a:rPr>
            <a:t>            </a:t>
          </a:r>
          <a:r>
            <a:rPr lang="ru-RU" sz="2000" b="1" kern="1200" noProof="0" dirty="0" err="1" smtClean="0">
              <a:latin typeface="Century Gothic" panose="020B0502020202020204" pitchFamily="34" charset="0"/>
            </a:rPr>
            <a:t>Судовий</a:t>
          </a:r>
          <a:r>
            <a:rPr lang="ru-RU" sz="2000" b="1" kern="1200" noProof="0" dirty="0" smtClean="0">
              <a:latin typeface="Century Gothic" panose="020B0502020202020204" pitchFamily="34" charset="0"/>
            </a:rPr>
            <a:t> </a:t>
          </a:r>
          <a:r>
            <a:rPr lang="ru-RU" sz="2000" b="1" kern="1200" noProof="0" dirty="0" err="1" smtClean="0">
              <a:latin typeface="Century Gothic" panose="020B0502020202020204" pitchFamily="34" charset="0"/>
            </a:rPr>
            <a:t>захист</a:t>
          </a:r>
          <a:endParaRPr lang="ru-RU" sz="2000" b="1" kern="1200" noProof="0" dirty="0">
            <a:latin typeface="Century Gothic" panose="020B0502020202020204" pitchFamily="34" charset="0"/>
          </a:endParaRPr>
        </a:p>
      </dsp:txBody>
      <dsp:txXfrm>
        <a:off x="3762512" y="144016"/>
        <a:ext cx="3017086" cy="752203"/>
      </dsp:txXfrm>
    </dsp:sp>
    <dsp:sp modelId="{5E77F01C-995E-4271-9EB6-E6D1C8687C24}">
      <dsp:nvSpPr>
        <dsp:cNvPr id="0" name=""/>
        <dsp:cNvSpPr/>
      </dsp:nvSpPr>
      <dsp:spPr>
        <a:xfrm flipH="1" flipV="1">
          <a:off x="0" y="4048695"/>
          <a:ext cx="633956" cy="328063"/>
        </a:xfrm>
        <a:prstGeom prst="ellipse">
          <a:avLst/>
        </a:prstGeom>
        <a:noFill/>
        <a:ln w="9525" cap="flat" cmpd="sng" algn="ctr">
          <a:noFill/>
          <a:miter lim="800000"/>
        </a:ln>
        <a:effectLst>
          <a:outerShdw blurRad="1270000" dist="2540000" dir="21540000" sx="200000" sy="200000" algn="ctr" rotWithShape="0">
            <a:srgbClr val="000000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11229AB0-7E33-4045-9812-980A8AF5DB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Заполнитель заметок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Щелкните, чтобы изменить стили текста образца слайда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Заполнитель нижнего колонтитула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ECE51046-A4D8-4033-8E69-BDB80C78A1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диагонали"/>
          <p:cNvGrpSpPr>
            <a:grpSpLocks/>
          </p:cNvGrpSpPr>
          <p:nvPr/>
        </p:nvGrpSpPr>
        <p:grpSpPr bwMode="auto">
          <a:xfrm>
            <a:off x="7516813" y="4144963"/>
            <a:ext cx="4686300" cy="2732087"/>
            <a:chOff x="5638800" y="3108960"/>
            <a:chExt cx="3515503" cy="2048555"/>
          </a:xfrm>
        </p:grpSpPr>
        <p:cxnSp>
          <p:nvCxnSpPr>
            <p:cNvPr id="5" name="Прямая соединительная линия 4">
              <a:extLst/>
            </p:cNvPr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" name="Прямая соединительная линия 5">
              <a:extLst/>
            </p:cNvPr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Прямая соединительная линия 6">
              <a:extLst/>
            </p:cNvPr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" name="линии снизу"/>
          <p:cNvGrpSpPr>
            <a:grpSpLocks/>
          </p:cNvGrpSpPr>
          <p:nvPr/>
        </p:nvGrpSpPr>
        <p:grpSpPr bwMode="auto">
          <a:xfrm>
            <a:off x="-9525" y="6057900"/>
            <a:ext cx="5499100" cy="819150"/>
            <a:chOff x="-6689" y="4553748"/>
            <a:chExt cx="4125119" cy="615155"/>
          </a:xfrm>
        </p:grpSpPr>
        <p:sp>
          <p:nvSpPr>
            <p:cNvPr id="9" name="Полилиния 8">
              <a:extLst/>
            </p:cNvPr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Полилиния 9">
              <a:extLst/>
            </p:cNvPr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Полилиния 10">
              <a:extLst/>
            </p:cNvPr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2" name="Дата 21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13" name="Нижний колонтитул 2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4" name="Номер слайда 23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853AC-A1C6-4F8B-AD1C-E3D09FA6E84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4F6D-D0E2-475E-8A30-FDDAB89E3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7DA4-12E1-45B1-A6A0-0D743E3571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07A9-28F5-4FF8-B7D3-54A48AED89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диагонали"/>
          <p:cNvGrpSpPr>
            <a:grpSpLocks/>
          </p:cNvGrpSpPr>
          <p:nvPr/>
        </p:nvGrpSpPr>
        <p:grpSpPr bwMode="auto">
          <a:xfrm>
            <a:off x="7516813" y="4144963"/>
            <a:ext cx="4686300" cy="2732087"/>
            <a:chOff x="5638800" y="3108960"/>
            <a:chExt cx="3515503" cy="2048555"/>
          </a:xfrm>
        </p:grpSpPr>
        <p:cxnSp>
          <p:nvCxnSpPr>
            <p:cNvPr id="5" name="Прямая соединительная линия 4">
              <a:extLst/>
            </p:cNvPr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" name="Прямая соединительная линия 5">
              <a:extLst/>
            </p:cNvPr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Прямая соединительная линия 6">
              <a:extLst/>
            </p:cNvPr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>
            <a:normAutofit/>
          </a:bodyPr>
          <a:lstStyle>
            <a:lvl1pPr algn="l" rtl="0">
              <a:defRPr sz="5400" b="0" cap="none" baseline="0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9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AA003-DD0D-4A76-95C2-8CE4204903A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9200-4C84-44EF-A1D6-237F3B5F2AA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8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2EAD-A5D6-4AFA-B8DB-08B4F0C6FD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E7D1-A99D-48CA-8296-4C0469D65DE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1B29-7BE9-40C8-9F08-20DE0732A54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0370-01A3-4195-8FEF-4F208B2AD4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lvl="0"/>
            <a:r>
              <a:rPr lang="ru-RU" noProof="0"/>
              <a:t>Вставка рисунка</a:t>
            </a:r>
            <a:endParaRPr noProof="0"/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406E-7884-468A-871A-AF06BD49A1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85001">
              <a:srgbClr val="0A142C"/>
            </a:gs>
            <a:gs pos="100000">
              <a:srgbClr val="121F40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линии слева"/>
          <p:cNvGrpSpPr>
            <a:grpSpLocks/>
          </p:cNvGrpSpPr>
          <p:nvPr/>
        </p:nvGrpSpPr>
        <p:grpSpPr bwMode="auto">
          <a:xfrm>
            <a:off x="-15875" y="-3175"/>
            <a:ext cx="820738" cy="5229225"/>
            <a:chOff x="-11906" y="-2381"/>
            <a:chExt cx="615155" cy="3921919"/>
          </a:xfrm>
        </p:grpSpPr>
        <p:sp>
          <p:nvSpPr>
            <p:cNvPr id="10" name="Полилиния 9">
              <a:extLst/>
            </p:cNvPr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Полилиния 10">
              <a:extLst/>
            </p:cNvPr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Полилиния 13">
              <a:extLst/>
            </p:cNvPr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98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00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Стиль образца заголовка</a:t>
            </a:r>
          </a:p>
        </p:txBody>
      </p:sp>
      <p:sp>
        <p:nvSpPr>
          <p:cNvPr id="1028" name="Замещающий текст 2"/>
          <p:cNvSpPr>
            <a:spLocks noGrp="1"/>
          </p:cNvSpPr>
          <p:nvPr>
            <p:ph type="body" idx="1"/>
          </p:nvPr>
        </p:nvSpPr>
        <p:spPr bwMode="auto">
          <a:xfrm>
            <a:off x="1219200" y="1701800"/>
            <a:ext cx="1036002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1219200" y="6356350"/>
            <a:ext cx="2233613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452813" y="6356350"/>
            <a:ext cx="52832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10563225" y="6356350"/>
            <a:ext cx="1016000" cy="365125"/>
          </a:xfrm>
          <a:prstGeom prst="rect">
            <a:avLst/>
          </a:prstGeom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044731-D0B3-4088-ADB4-7E04A85F30F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34" r:id="rId2"/>
    <p:sldLayoutId id="214748394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ransition spd="med">
    <p:fade/>
  </p:transition>
  <p:txStyles>
    <p:titleStyle>
      <a:lvl1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2pPr>
      <a:lvl3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3pPr>
      <a:lvl4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4pPr>
      <a:lvl5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8013" indent="-230188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30188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613" indent="-230188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2413" indent="-230188" algn="l" defTabSz="121761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image" Target="../media/image6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2524" y="2204864"/>
            <a:ext cx="7275513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2061964" y="3933056"/>
            <a:ext cx="9144000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9821" y="548680"/>
            <a:ext cx="8280920" cy="1872208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0" rIns="17780" bIns="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ВИВЕДЕННЯ СУБ’ЄКТА ГОСПОДАРЮВАННЯ З РИЗИКОВИХ ПЛАТНИКІВ ПОДАТКІВ</a:t>
            </a:r>
            <a:endParaRPr lang="ru-RU" sz="2000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77788" y="4869160"/>
            <a:ext cx="1041489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Адвокатське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«MITRAX»</a:t>
            </a:r>
          </a:p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Бодюк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Віталій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endParaRPr lang="ru-RU" sz="2000" b="1" dirty="0">
              <a:solidFill>
                <a:schemeClr val="bg1"/>
              </a:solidFill>
            </a:endParaRPr>
          </a:p>
          <a:p>
            <a:pPr marL="6637338" indent="39688" defTabSz="914400" eaLnBrk="1" hangingPunct="1"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7163" y="188913"/>
            <a:ext cx="277018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xmlns="" val="512522219"/>
              </p:ext>
            </p:extLst>
          </p:nvPr>
        </p:nvGraphicFramePr>
        <p:xfrm>
          <a:off x="693812" y="1412776"/>
          <a:ext cx="6120680" cy="352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1426455" y="89068"/>
            <a:ext cx="8135937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000" b="1" dirty="0" smtClean="0">
              <a:solidFill>
                <a:schemeClr val="bg1"/>
              </a:solidFill>
              <a:latin typeface="Baskerville"/>
              <a:ea typeface="Baskerville"/>
              <a:cs typeface="Baskerville"/>
            </a:endParaRPr>
          </a:p>
          <a:p>
            <a:pPr algn="ctr" eaLnBrk="1" hangingPunct="1">
              <a:defRPr/>
            </a:pPr>
            <a:r>
              <a:rPr lang="uk-UA" sz="2000" b="1" dirty="0" smtClean="0">
                <a:solidFill>
                  <a:schemeClr val="bg1"/>
                </a:solidFill>
              </a:rPr>
              <a:t>ЩО РОБИТИ У ВИПАДКУ ВКЛЮЧЕННЯ ПЛАТНИКА ПОДАТКІВ ДО ПЕРЕЛІКУ РИЗИКОВИХ?</a:t>
            </a:r>
            <a:endParaRPr lang="ru-RU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"/>
              <a:ea typeface="Baskerville"/>
              <a:cs typeface="Baskerville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6580" y="927019"/>
            <a:ext cx="4178039" cy="5930981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5338" y="220663"/>
            <a:ext cx="305593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xmlns="" val="629467723"/>
              </p:ext>
            </p:extLst>
          </p:nvPr>
        </p:nvGraphicFramePr>
        <p:xfrm>
          <a:off x="981844" y="1340768"/>
          <a:ext cx="110892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2494013" y="549275"/>
            <a:ext cx="60483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ЯК ОСКАРЖИТИ РІШЕННЯ ПРО ВІДПОВІДНІСТЬ ПЛАТНИКА ПОДАТКІВ КРИТЕРІЯМ </a:t>
            </a:r>
            <a:r>
              <a:rPr lang="uk-UA" sz="2000" b="1" dirty="0" err="1" smtClean="0">
                <a:solidFill>
                  <a:schemeClr val="bg1"/>
                </a:solidFill>
              </a:rPr>
              <a:t>РИЗИКОВОСТІ</a:t>
            </a:r>
            <a:r>
              <a:rPr lang="uk-UA" sz="2000" b="1" dirty="0" smtClean="0">
                <a:solidFill>
                  <a:schemeClr val="bg1"/>
                </a:solidFill>
              </a:rPr>
              <a:t>?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784" y="4401492"/>
            <a:ext cx="5821042" cy="24565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783" y="1340768"/>
            <a:ext cx="5821042" cy="352839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5338" y="220663"/>
            <a:ext cx="305593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xmlns="" val="1928418782"/>
              </p:ext>
            </p:extLst>
          </p:nvPr>
        </p:nvGraphicFramePr>
        <p:xfrm>
          <a:off x="261764" y="1340768"/>
          <a:ext cx="110892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2494013" y="549275"/>
            <a:ext cx="60483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ЯК ОСКАРЖИТИ РІШЕННЯ ПРО ВІДПОВІДНІСТЬ ПЛАТНИКА ПОДАТКІВ КРИТЕРІЯМ </a:t>
            </a:r>
            <a:r>
              <a:rPr lang="uk-UA" sz="2000" b="1" dirty="0" err="1" smtClean="0">
                <a:solidFill>
                  <a:schemeClr val="bg1"/>
                </a:solidFill>
              </a:rPr>
              <a:t>РИЗИКОВОСТІ</a:t>
            </a:r>
            <a:r>
              <a:rPr lang="uk-UA" sz="2000" b="1" dirty="0" smtClean="0">
                <a:solidFill>
                  <a:schemeClr val="bg1"/>
                </a:solidFill>
              </a:rPr>
              <a:t>?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9996" y="3546193"/>
            <a:ext cx="763284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168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5338" y="220663"/>
            <a:ext cx="305593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427163" y="1122363"/>
            <a:ext cx="956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АКТУАЛЬНА СУДОВА ПРАКТИКА ЩОДО СКАСУВАННЯ РІШЕННЯ ПРО ВІДНЕСЕННЯ ПЛАТНИКА ПОДАТКІВ ДО КРИТЕРІЇВ </a:t>
            </a:r>
            <a:r>
              <a:rPr lang="uk-UA" sz="2000" b="1" dirty="0" err="1" smtClean="0">
                <a:solidFill>
                  <a:schemeClr val="bg1"/>
                </a:solidFill>
              </a:rPr>
              <a:t>РИЗИКОВОСТІ</a:t>
            </a:r>
            <a:r>
              <a:rPr lang="uk-UA" sz="2000" b="1" dirty="0" smtClean="0">
                <a:solidFill>
                  <a:schemeClr val="bg1"/>
                </a:solidFill>
              </a:rPr>
              <a:t>!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125860" y="1830249"/>
            <a:ext cx="10441160" cy="1814775"/>
            <a:chOff x="2016219" y="0"/>
            <a:chExt cx="7747712" cy="482047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>
              <a:off x="2016219" y="0"/>
              <a:ext cx="7747712" cy="4820475"/>
            </a:xfrm>
            <a:prstGeom prst="round2SameRect">
              <a:avLst>
                <a:gd name="adj1" fmla="val 8000"/>
                <a:gd name="adj2" fmla="val 0"/>
              </a:avLst>
            </a:prstGeom>
            <a:sp3d z="-152400" extrusionH="63500" prstMaterial="dkEdge">
              <a:bevelT w="12445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129169" y="112950"/>
              <a:ext cx="7521812" cy="4707525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60960" rIns="20320" bIns="2032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uk-UA" sz="1200" b="1" kern="1200" noProof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окружних судів про задоволення позовів</a:t>
              </a:r>
              <a:r>
                <a:rPr lang="uk-UA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ОАС м. Києва від 13.04.2020 у справі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№640/182/20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ОАС м. Києва від 15.06.2020 у справі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№640/9710/20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Кіровоградського ОАС від 05.06.2020 у справі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№340/1097/20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/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uk-UA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uk-UA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одній із справ суд зазначив: що посилання контролюючого органу на правову позицію ВС висловлену у постанові від 03.03.2020 по справі №240/3665/19 та від 20.11.2019 по справі №480/4006/18 суд, дослідивши, відхиляє з огляду на те, що останні викладені стосовно норм Порядку №117, який діяв до 31.01.2020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(включно).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Наразі 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правовідносини сторін врегульовані проаналізованим вище Порядком № 1165, який істотно відрізняється від Порядку №117 в частині встановлення відповідності/невідповідності платника критеріям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ризиковості.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істотні відмінності полягають саме у тому, що за Порядком №1165 контролюючий орган приймає рішення про відповідність/невідповідність платника критеріям ризиковості, яке може бути оскаржено в адміністративному або судовому порядку, про що безпосередньо зазначається у самому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рішенні.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Відтак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вказані висновки ВС в даному випадку застосуватись не може, бо змінилося правове регулювання спірних правовідносин.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uk-UA" sz="1200" kern="1200" noProof="0" dirty="0" smtClean="0">
                <a:latin typeface="Baskerville"/>
                <a:cs typeface="Segoe UI Light" panose="020B0502040204020203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uk-UA" sz="1200" kern="1200" noProof="0" dirty="0">
                <a:cs typeface="Segoe UI Light" panose="020B0502040204020203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973643" y="4293096"/>
            <a:ext cx="10441160" cy="1814775"/>
            <a:chOff x="2016219" y="0"/>
            <a:chExt cx="7747712" cy="482047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>
              <a:off x="2016219" y="0"/>
              <a:ext cx="7747712" cy="4820475"/>
            </a:xfrm>
            <a:prstGeom prst="round2SameRect">
              <a:avLst>
                <a:gd name="adj1" fmla="val 8000"/>
                <a:gd name="adj2" fmla="val 0"/>
              </a:avLst>
            </a:prstGeom>
            <a:sp3d z="-152400" extrusionH="63500" prstMaterial="dkEdge">
              <a:bevelT w="12445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129169" y="112950"/>
              <a:ext cx="7521812" cy="4707525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60960" rIns="20320" bIns="20320" numCol="1" spcCol="1270" anchor="t" anchorCtr="0">
              <a:noAutofit/>
            </a:bodyPr>
            <a:lstStyle/>
            <a:p>
              <a:r>
                <a:rPr lang="uk-UA" sz="1200" b="1" kern="1200" noProof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окружних судів про відмову у задоволенні позовів: 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Рівненського ОАС від 17.03.2020 у справі №460/888/20, Кіровоградського ОАС від 06.05.2020 у справі №340/1098/20, Волинського ОАС від 07.05.2020 у справі №</a:t>
              </a:r>
              <a:r>
                <a:rPr lang="uk-UA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140/4661/20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uk-UA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Мотиви:</a:t>
              </a:r>
              <a:r>
                <a:rPr lang="uk-UA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тих справах суди посилаються на позицію ВС у постановах від 20.11.2019 у справі №480/4006/18 та від 03.03.2020 по справі №240/3665/19 та роблять висновки, що внесення податковим органом платника до переліку ризикових є лише діяльністю цього органу з виконання ними повноважень по збиранню та формуванню інформації для баз даних податкових органів, яка сама по собі не створює для платника будь-яких правових наслідків у вигляді зміни або припинення його прав та не породжують для нього обов’язкових юридичних наслідків. Включення податковим органом до бази даних певної інформації не створює жодних перешкод для діяльності платника.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200" kern="1200" noProof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uk-UA" sz="1200" kern="1200" noProof="0" dirty="0">
                <a:cs typeface="Segoe UI Light" panose="020B05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0363" y="836613"/>
            <a:ext cx="63468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1989956" y="4293096"/>
            <a:ext cx="8064500" cy="165735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Адреса: вул. </a:t>
            </a:r>
            <a:r>
              <a:rPr lang="uk-UA" alt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Липська</a:t>
            </a:r>
            <a:r>
              <a:rPr lang="uk-UA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, 10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01021, м. Київ,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Тел.: (097) 311 88 00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E-mail</a:t>
            </a:r>
            <a:r>
              <a:rPr lang="ru-RU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: </a:t>
            </a:r>
            <a:r>
              <a:rPr lang="en-US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bodyuk@mitrax.com.ua</a:t>
            </a:r>
            <a:endParaRPr lang="uk-UA" altLang="ru-RU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Segoe UI Light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 Light" pitchFamily="34" charset="0"/>
                <a:cs typeface="Times New Roman" panose="02020603050405020304" pitchFamily="18" charset="0"/>
              </a:rPr>
              <a:t>www.mitrax.com.ua</a:t>
            </a:r>
            <a:endParaRPr lang="uk-UA" altLang="ru-RU" sz="2000" cap="none" dirty="0" smtClean="0">
              <a:solidFill>
                <a:schemeClr val="tx1"/>
              </a:solidFill>
              <a:latin typeface="Times New Roman" panose="02020603050405020304" pitchFamily="18" charset="0"/>
              <a:ea typeface="Segoe UI Light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ru-RU" altLang="ru-RU" sz="2200" cap="none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ий стиль 16 х 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9533248_TF02787990_TF02787990" id="{F8D9DA57-5005-4B4A-9EBB-6B6F0065B24A}" vid="{9FC5A353-BEB4-4811-B54D-34ADFAF3E06D}"/>
    </a:ext>
  </a:extLst>
</a:theme>
</file>

<file path=ppt/theme/theme2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>
  <LongProp xmlns="" name="APDescription"><![CDATA[This simple template design works for technology and  businesses, but it's versatile enough to use in other contexts.  It features multiple slide layouts designed for widescreen (16x9 resolution) and includes a sample SmartArt list and chart that are easily editable.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AssetExpire xmlns="4873beb7-5857-4685-be1f-d57550cc96cc">2029-05-12T07:00:00+00:00</AssetExpire>
    <CampaignTagsTaxHTField0 xmlns="4873beb7-5857-4685-be1f-d57550cc96cc" xsi:nil="true"/>
    <IntlLangReviewDate xmlns="4873beb7-5857-4685-be1f-d57550cc96cc" xsi:nil="true"/>
    <TPFriendlyName xmlns="4873beb7-5857-4685-be1f-d57550cc96cc" xsi:nil="true"/>
    <IntlLangReview xmlns="4873beb7-5857-4685-be1f-d57550cc96cc" xsi:nil="true"/>
    <LocLastLocAttemptVersionLookup xmlns="4873beb7-5857-4685-be1f-d57550cc96cc">694266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2011-11-25T23:30:00+00:00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 xmlns="4873beb7-5857-4685-be1f-d57550cc96cc">1345093</Value>
    </PublishStatusLookup>
    <APAuthor xmlns="4873beb7-5857-4685-be1f-d57550cc96cc">
      <UserInfo xmlns="4873beb7-5857-4685-be1f-d57550cc96cc">
        <DisplayName xmlns="4873beb7-5857-4685-be1f-d57550cc96cc">REDMOND\kristaa</DisplayName>
        <AccountId xmlns="4873beb7-5857-4685-be1f-d57550cc96cc">136</AccountId>
        <AccountType xmlns="4873beb7-5857-4685-be1f-d57550cc96cc"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 xsi:nil="true"/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TP102787989</AssetId>
    <TPClientViewer xmlns="4873beb7-5857-4685-be1f-d57550cc96cc" xsi:nil="true"/>
    <DSATActionTaken xmlns="4873beb7-5857-4685-be1f-d57550cc96cc" xsi:nil="true"/>
    <APEditor xmlns="4873beb7-5857-4685-be1f-d57550cc96cc">
      <UserInfo xmlns="4873beb7-5857-4685-be1f-d57550cc96cc">
        <DisplayName xmlns="4873beb7-5857-4685-be1f-d57550cc96cc"/>
        <AccountId xmlns="4873beb7-5857-4685-be1f-d57550cc96cc" xsi:nil="true"/>
        <AccountType xmlns="4873beb7-5857-4685-be1f-d57550cc96cc"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 xsi:nil="true"/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 xsi:nil="true"/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E27B94D1-2F83-4846-AC93-FD103EB1E492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CE12E9-B230-44E3-948C-88535DB08BD4}">
  <ds:schemaRefs>
    <ds:schemaRef ds:uri="http://schemas.microsoft.com/office/2006/metadata/propertie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2090</TotalTime>
  <Words>431</Words>
  <Application>Microsoft Macintosh PowerPoint</Application>
  <PresentationFormat>Произвольный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Технический стиль 16 х 9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Марьяна Скорук</cp:lastModifiedBy>
  <cp:revision>171</cp:revision>
  <cp:lastPrinted>2019-03-06T15:58:58Z</cp:lastPrinted>
  <dcterms:created xsi:type="dcterms:W3CDTF">2018-04-13T13:48:16Z</dcterms:created>
  <dcterms:modified xsi:type="dcterms:W3CDTF">2020-06-23T13:48:07Z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LocPublishedLinkedAssetsLookup">
    <vt:lpwstr/>
  </property>
  <property fmtid="{D5CDD505-2E9C-101B-9397-08002B2CF9AE}" pid="9" name="LocLastLocAttemptVersionTypeLookup">
    <vt:lpwstr/>
  </property>
  <property fmtid="{D5CDD505-2E9C-101B-9397-08002B2CF9AE}" pid="10" name="LocNewPublishedVersionLookup">
    <vt:lpwstr/>
  </property>
  <property fmtid="{D5CDD505-2E9C-101B-9397-08002B2CF9AE}" pid="11" name="LocOverallPublishStatusLookup">
    <vt:lpwstr/>
  </property>
  <property fmtid="{D5CDD505-2E9C-101B-9397-08002B2CF9AE}" pid="12" name="LocOverallLocStatusLookup">
    <vt:lpwstr/>
  </property>
  <property fmtid="{D5CDD505-2E9C-101B-9397-08002B2CF9AE}" pid="13" name="LocPublishedDependentAssetsLookup">
    <vt:lpwstr/>
  </property>
  <property fmtid="{D5CDD505-2E9C-101B-9397-08002B2CF9AE}" pid="14" name="LocProcessedForHandoffsLookup">
    <vt:lpwstr/>
  </property>
  <property fmtid="{D5CDD505-2E9C-101B-9397-08002B2CF9AE}" pid="15" name="LocOverallPreviewStatusLookup">
    <vt:lpwstr/>
  </property>
  <property fmtid="{D5CDD505-2E9C-101B-9397-08002B2CF9AE}" pid="16" name="LocProcessedForMarketsLookup">
    <vt:lpwstr/>
  </property>
  <property fmtid="{D5CDD505-2E9C-101B-9397-08002B2CF9AE}" pid="17" name="LocOverallHandbackStatusLookup">
    <vt:lpwstr/>
  </property>
</Properties>
</file>