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75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3913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0717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8363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32223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8680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27402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1154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319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1050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354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7284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0741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653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03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4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8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405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44EEA6E-942D-407D-8446-7E0298D647EA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25B277E-1CA9-4159-A2C6-9D38D265FAD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98767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effectLst/>
              </a:rPr>
              <a:t>Податкові спори щодо строків сплати грошових зобов’язань підприємств (</a:t>
            </a:r>
            <a:r>
              <a:rPr lang="en-US" dirty="0">
                <a:effectLst/>
              </a:rPr>
              <a:t>Case </a:t>
            </a:r>
            <a:r>
              <a:rPr lang="en-US" dirty="0" err="1">
                <a:effectLst/>
              </a:rPr>
              <a:t>stady</a:t>
            </a:r>
            <a:r>
              <a:rPr lang="uk-UA" dirty="0">
                <a:effectLst/>
              </a:rPr>
              <a:t>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4257675"/>
            <a:ext cx="8676222" cy="1905000"/>
          </a:xfrm>
        </p:spPr>
        <p:txBody>
          <a:bodyPr/>
          <a:lstStyle/>
          <a:p>
            <a:r>
              <a:rPr lang="uk-UA" dirty="0" smtClean="0"/>
              <a:t>ОЛЕФІРЕНКО О.В.</a:t>
            </a:r>
          </a:p>
          <a:p>
            <a:r>
              <a:rPr lang="uk-UA" dirty="0" smtClean="0"/>
              <a:t>Заступник директора ТОВ «КИЇВСЬКИЙ БКК» з правових питань, адвокат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3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48" y="4212042"/>
            <a:ext cx="101441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Пунктом 57.1 статті 57 ПКУ </a:t>
            </a:r>
            <a:r>
              <a:rPr lang="uk-UA" dirty="0" smtClean="0"/>
              <a:t>передбачено , </a:t>
            </a:r>
            <a:r>
              <a:rPr lang="uk-UA" dirty="0"/>
              <a:t>що платник податків зобов’язаний самостійно сплатити суму податкового зобов’язання, зазначену у поданій ним податковій декларації, протягом 10 календарних днів, що настають за останнім днем відповідного граничного строку, передбаченого цим Кодексом для подання податкової декларації, крім випадків, встановлених цим Кодексом.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49" y="700087"/>
            <a:ext cx="10144125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Правове регулювання строків сплати грошових </a:t>
            </a:r>
            <a:r>
              <a:rPr lang="uk-UA" dirty="0" smtClean="0"/>
              <a:t>зобов’язань згідно ПК України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548" y="2355962"/>
            <a:ext cx="10144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Зміст порушення: «Строк </a:t>
            </a:r>
            <a:r>
              <a:rPr lang="uk-UA" dirty="0"/>
              <a:t>для сплати узгодженого зобов’язання зі сплати податку на </a:t>
            </a:r>
            <a:r>
              <a:rPr lang="uk-UA" dirty="0" smtClean="0"/>
              <a:t>додану </a:t>
            </a:r>
            <a:r>
              <a:rPr lang="uk-UA" dirty="0"/>
              <a:t>вартість із вироблених в Україні товарів (робіт, послуг) припадав  на вихідний день 30.09.2018 року (неділя). </a:t>
            </a:r>
            <a:r>
              <a:rPr lang="uk-UA" dirty="0" smtClean="0"/>
              <a:t>Підприємство сплатило </a:t>
            </a:r>
            <a:r>
              <a:rPr lang="uk-UA" dirty="0"/>
              <a:t>суму податкового зобов’язання 01.10.2019 року (наступний за вихідним, робочий день</a:t>
            </a:r>
            <a:r>
              <a:rPr lang="uk-UA" dirty="0" smtClean="0"/>
              <a:t>)».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530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8677" y="1572867"/>
            <a:ext cx="106727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У </a:t>
            </a:r>
            <a:r>
              <a:rPr lang="uk-UA" dirty="0"/>
              <a:t>разі, якщо останній календарний день сплати узгодженої суми грошового зобов’язання з ПДВ припадає на офіційний вихідний або святковий день, ПКУ не передбачає спеціальних норм перенесення граничного строку оплати узгодженої суми грошового зобов’язання. </a:t>
            </a:r>
          </a:p>
          <a:p>
            <a:pPr algn="just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72428" y="5549262"/>
            <a:ext cx="3529012" cy="9286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Справа №640/5489/19</a:t>
            </a:r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8677" y="337009"/>
            <a:ext cx="10672763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Стратегія захисту інтересів п</a:t>
            </a:r>
            <a:r>
              <a:rPr lang="uk-UA" dirty="0" smtClean="0"/>
              <a:t>ідприємства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8677" y="3050195"/>
            <a:ext cx="10672763" cy="2136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/>
              <a:t>Відповідно до пункту 56.21 статті 56 ПКУ у разі коли норма цього Кодексу чи іншого нормативно-правового акту, виданого на підставі цього Кодексу, або коли норми різних законів чи різних нормативно-правових актів, або коли норми одного і того ж нормативно-правового акту суперечать між собою та припускають неоднозначне (множинне) трактування прав та обов’язків платників податків або контролюючих органів, внаслідок чого є можливість прийняти рішення на користь як платника податків, так і контролюючого органу, рішення приймається на користь платника податків.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17674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1538" y="937227"/>
            <a:ext cx="10615612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визначено у статті 5 Європейської конвенції про обчислення строків (ETS №76) від 16 травня 1972 року, підписаною державами - членами Ради Європи, яка застосовується до обчислення строків у цивільних, комерційних і адміністративних справах, при обчисленні строку суботи, неділі та офіційні свята враховуються. Однак, 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(для цілей цієї Конвенції термін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означає день, у який строк спливає) строку, до спливу якого має бути здійснена та чи інша дія, припадає на суботу, неділю, офіційне свято чи день, який вважається офіційним святом, встановлений </a:t>
            </a:r>
            <a:r>
              <a:rPr lang="uk-UA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строк подовжується на перший робочий день, який настає після них.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відповідності до частини 1 статті 15 Закону України «Про міжнародні договори України» від 29 червня 2004 року №1906-IV чинні міжнародні договори України підлягають сумлінному дотриманню Україною відповідно до норм міжнародного права.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змістом пункту 3.2 статті 3 ПК України якщо міжнародним договором, згода на обов'язковість якого надана Верховною Радою України, встановлено інші правила, ніж ті, що передбачені цим Кодексом, застосовуються правила міжнародного договору.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843463" y="600076"/>
            <a:ext cx="4171950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Податкове повідомлення-рішення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6966" y="1924053"/>
            <a:ext cx="3576640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скарга </a:t>
            </a:r>
            <a:r>
              <a:rPr lang="uk-UA" dirty="0"/>
              <a:t>платника </a:t>
            </a:r>
            <a:r>
              <a:rPr lang="uk-UA" dirty="0" smtClean="0"/>
              <a:t>податків на ППР </a:t>
            </a:r>
            <a:r>
              <a:rPr lang="uk-UA" dirty="0"/>
              <a:t>в порядку </a:t>
            </a:r>
            <a:r>
              <a:rPr lang="uk-UA" dirty="0" smtClean="0"/>
              <a:t>адміністративного </a:t>
            </a:r>
            <a:r>
              <a:rPr lang="uk-UA" dirty="0"/>
              <a:t>оскарження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2222" y="2800349"/>
            <a:ext cx="2926557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Скарга на дії ДФС у Раду бізнес-омбудсмена</a:t>
            </a:r>
            <a:endParaRPr lang="uk-UA" dirty="0"/>
          </a:p>
        </p:txBody>
      </p:sp>
      <p:cxnSp>
        <p:nvCxnSpPr>
          <p:cNvPr id="14" name="Соединительная линия уступом 13"/>
          <p:cNvCxnSpPr>
            <a:stCxn id="6" idx="1"/>
          </p:cNvCxnSpPr>
          <p:nvPr/>
        </p:nvCxnSpPr>
        <p:spPr>
          <a:xfrm rot="10800000" flipV="1">
            <a:off x="4205287" y="1207294"/>
            <a:ext cx="638176" cy="159305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6" idx="3"/>
          </p:cNvCxnSpPr>
          <p:nvPr/>
        </p:nvCxnSpPr>
        <p:spPr>
          <a:xfrm>
            <a:off x="9015413" y="1207295"/>
            <a:ext cx="700088" cy="156448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88799" y="3640929"/>
            <a:ext cx="29051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Подача позовної заяви до адміністративного суду</a:t>
            </a:r>
            <a:endParaRPr lang="uk-UA" dirty="0"/>
          </a:p>
        </p:txBody>
      </p:sp>
      <p:cxnSp>
        <p:nvCxnSpPr>
          <p:cNvPr id="19" name="Прямая соединительная линия 18"/>
          <p:cNvCxnSpPr>
            <a:stCxn id="7" idx="2"/>
          </p:cNvCxnSpPr>
          <p:nvPr/>
        </p:nvCxnSpPr>
        <p:spPr>
          <a:xfrm flipH="1">
            <a:off x="2416966" y="3138490"/>
            <a:ext cx="1788320" cy="50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4524374" y="3640930"/>
            <a:ext cx="29051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Рішення про задоволення скарги </a:t>
            </a:r>
            <a:endParaRPr lang="uk-UA" dirty="0"/>
          </a:p>
        </p:txBody>
      </p:sp>
      <p:cxnSp>
        <p:nvCxnSpPr>
          <p:cNvPr id="25" name="Прямая соединительная линия 24"/>
          <p:cNvCxnSpPr>
            <a:stCxn id="7" idx="2"/>
            <a:endCxn id="23" idx="0"/>
          </p:cNvCxnSpPr>
          <p:nvPr/>
        </p:nvCxnSpPr>
        <p:spPr>
          <a:xfrm>
            <a:off x="4205286" y="3138490"/>
            <a:ext cx="1771651" cy="50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964403" y="5357805"/>
            <a:ext cx="29051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Рішення суду про задоволення позовних вимог</a:t>
            </a:r>
            <a:endParaRPr lang="uk-UA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16966" y="4855367"/>
            <a:ext cx="0" cy="50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32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28677" y="537034"/>
            <a:ext cx="10672763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Зміни ПК України  щодо строків сплати грошових зобов’язань, які набрали чинності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0477" y="2397890"/>
            <a:ext cx="7700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З 23 травня 2020 року набули чинності зміни до Податкового кодексу України (</a:t>
            </a:r>
            <a:r>
              <a:rPr lang="uk-UA" dirty="0"/>
              <a:t>З</a:t>
            </a:r>
            <a:r>
              <a:rPr lang="uk-UA" dirty="0" smtClean="0"/>
              <a:t>акон 466-ІХ), якими передбачено доповнення пункту 57.1 статті 57 Податкового кодексу абзацом тринадцятим такого змісту:</a:t>
            </a:r>
          </a:p>
          <a:p>
            <a:pPr algn="just"/>
            <a:r>
              <a:rPr lang="uk-UA" dirty="0" smtClean="0"/>
              <a:t>"Якщо граничний строк сплати податкового зобов’язання припадає на вихідний або святковий день, останнім днем сплати податкового зобов’язання вважається операційний (банківський) день, що настає за вихідним або святковим днем".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561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995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757</TotalTime>
  <Words>572</Words>
  <Application>Microsoft Office PowerPoint</Application>
  <PresentationFormat>Произвольный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Податкові спори щодо строків сплати грошових зобов’язань підприємств (Case stady)</vt:lpstr>
      <vt:lpstr>Слайд 2</vt:lpstr>
      <vt:lpstr>Слайд 3</vt:lpstr>
      <vt:lpstr>Слайд 4</vt:lpstr>
      <vt:lpstr>Слайд 5</vt:lpstr>
      <vt:lpstr>Слайд 6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study. Трудові спори з банками що ліквідуються</dc:title>
  <dc:creator>Олефіренко Олександр Володимирович</dc:creator>
  <cp:lastModifiedBy>Марьяна Скорук</cp:lastModifiedBy>
  <cp:revision>64</cp:revision>
  <dcterms:created xsi:type="dcterms:W3CDTF">2019-06-10T11:03:28Z</dcterms:created>
  <dcterms:modified xsi:type="dcterms:W3CDTF">2020-06-19T13:36:50Z</dcterms:modified>
</cp:coreProperties>
</file>