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335" r:id="rId4"/>
    <p:sldId id="336" r:id="rId5"/>
    <p:sldId id="337" r:id="rId6"/>
    <p:sldId id="338" r:id="rId7"/>
    <p:sldId id="339" r:id="rId8"/>
    <p:sldId id="345" r:id="rId9"/>
    <p:sldId id="346" r:id="rId10"/>
    <p:sldId id="340" r:id="rId11"/>
    <p:sldId id="283" r:id="rId12"/>
  </p:sldIdLst>
  <p:sldSz cx="12192000" cy="6858000"/>
  <p:notesSz cx="6735763" cy="9866313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6" d="100"/>
          <a:sy n="86" d="100"/>
        </p:scale>
        <p:origin x="562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4242851"/>
            <a:ext cx="8968084" cy="275942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1716" y="4243845"/>
            <a:ext cx="3077108" cy="27694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2590078"/>
            <a:ext cx="8968085" cy="1660332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9111715" y="2590078"/>
            <a:ext cx="3077109" cy="1660332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0322" y="2733709"/>
            <a:ext cx="8144134" cy="1373070"/>
          </a:xfrm>
        </p:spPr>
        <p:txBody>
          <a:bodyPr anchor="b">
            <a:noAutofit/>
          </a:bodyPr>
          <a:lstStyle>
            <a:lvl1pPr algn="r">
              <a:defRPr sz="5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0322" y="4394039"/>
            <a:ext cx="8144134" cy="1117687"/>
          </a:xfrm>
        </p:spPr>
        <p:txBody>
          <a:bodyPr>
            <a:normAutofit/>
          </a:bodyPr>
          <a:lstStyle>
            <a:lvl1pPr marL="0" indent="0" algn="r">
              <a:buNone/>
              <a:defRPr sz="20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uk-UA"/>
              <a:t>Клацніть, щоб редагувати стиль зразка підзаголовка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ABE3C1-DBE1-495D-B57B-2849774B866A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255346" y="2750337"/>
            <a:ext cx="1171888" cy="1356442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Панорамна фотографія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4711616"/>
            <a:ext cx="9613859" cy="453051"/>
          </a:xfrm>
        </p:spPr>
        <p:txBody>
          <a:bodyPr anchor="b">
            <a:normAutofit/>
          </a:bodyPr>
          <a:lstStyle>
            <a:lvl1pPr>
              <a:defRPr sz="24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80322" y="609597"/>
            <a:ext cx="9613859" cy="3589575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19" y="5169583"/>
            <a:ext cx="9613862" cy="622971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C117F-5CCF-4837-BE5F-2B92066CAFAF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309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Назва та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609597"/>
            <a:ext cx="9613858" cy="3592750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4EB90BD-B6CE-46B7-997F-7313B992CCDC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1161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з підписо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10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3" name="Picture 12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Rectangle 14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7856" y="609598"/>
            <a:ext cx="8718877" cy="3036061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402288" y="3653379"/>
            <a:ext cx="815657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4711615"/>
            <a:ext cx="9613859" cy="1090789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DB9D11F-B188-461D-B23F-39381795C052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  <p:sp>
        <p:nvSpPr>
          <p:cNvPr id="16" name="TextBox 15"/>
          <p:cNvSpPr txBox="1"/>
          <p:nvPr/>
        </p:nvSpPr>
        <p:spPr>
          <a:xfrm>
            <a:off x="583572" y="74811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72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9662809" y="30335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72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ка назв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5928628"/>
            <a:ext cx="10437812" cy="321164"/>
          </a:xfrm>
          <a:prstGeom prst="rect">
            <a:avLst/>
          </a:prstGeom>
        </p:spPr>
      </p:pic>
      <p:pic>
        <p:nvPicPr>
          <p:cNvPr id="10" name="Picture 9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5929622"/>
            <a:ext cx="1602997" cy="144270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 bwMode="ltGray">
          <a:xfrm>
            <a:off x="0" y="4567988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2" name="Rectangle 11"/>
          <p:cNvSpPr/>
          <p:nvPr/>
        </p:nvSpPr>
        <p:spPr>
          <a:xfrm>
            <a:off x="10585827" y="4567988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4711615"/>
            <a:ext cx="9613862" cy="58853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0" y="5300149"/>
            <a:ext cx="9613862" cy="502255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E6D8D9-55A2-4063-B0F3-121F44549695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729455" y="470992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Picture 12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4" name="Picture 13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6" name="Rectangle 15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7" name="Rectangle 16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669222" y="753228"/>
            <a:ext cx="9624960" cy="1080938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660946" y="2336873"/>
            <a:ext cx="3070034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680322" y="3022673"/>
            <a:ext cx="3049702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56025" y="233687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3945470" y="3022673"/>
            <a:ext cx="3063240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24156" y="2336873"/>
            <a:ext cx="30700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224156" y="3022673"/>
            <a:ext cx="3070025" cy="2913513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B24536-994D-4021-A283-9F449C0DB509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колонки з малюнкам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680322" y="753228"/>
            <a:ext cx="9613860" cy="1080938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680318" y="4297503"/>
            <a:ext cx="30497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80318" y="2336873"/>
            <a:ext cx="30497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680318" y="4873765"/>
            <a:ext cx="3049705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945471" y="4297503"/>
            <a:ext cx="306324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945470" y="2336873"/>
            <a:ext cx="3063240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3944117" y="4873764"/>
            <a:ext cx="3067297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230678" y="4297503"/>
            <a:ext cx="306350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230677" y="2336873"/>
            <a:ext cx="3063505" cy="1524000"/>
          </a:xfrm>
          <a:prstGeom prst="roundRect">
            <a:avLst>
              <a:gd name="adj" fmla="val 0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230553" y="4873762"/>
            <a:ext cx="3067563" cy="1062422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BBBB78-C96F-47B7-AB17-D852CA960AC9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і вертикальни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r">
              <a:defRPr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3F48C-C7C6-4055-9F49-3777875E72AE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ий заголовок і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ltGray">
          <a:xfrm rot="5400000">
            <a:off x="8116207" y="1869395"/>
            <a:ext cx="5106988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 rot="5400000">
            <a:off x="9868202" y="5372403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129231" y="609597"/>
            <a:ext cx="1073802" cy="4353760"/>
          </a:xfrm>
        </p:spPr>
        <p:txBody>
          <a:bodyPr vert="eaVert"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0322" y="609597"/>
            <a:ext cx="8870004" cy="5326589"/>
          </a:xfrm>
        </p:spPr>
        <p:txBody>
          <a:bodyPr vert="eaVert"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807126" y="5936187"/>
            <a:ext cx="2743200" cy="365125"/>
          </a:xfrm>
        </p:spPr>
        <p:txBody>
          <a:bodyPr/>
          <a:lstStyle/>
          <a:p>
            <a:fld id="{6178E61D-D431-422C-9764-11DAFE33AB63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680321" y="5936188"/>
            <a:ext cx="6126805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097550" y="5398633"/>
            <a:ext cx="1154151" cy="1090789"/>
          </a:xfrm>
        </p:spPr>
        <p:txBody>
          <a:bodyPr anchor="t"/>
          <a:lstStyle>
            <a:lvl1pPr algn="ctr">
              <a:defRPr/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Назва та вмі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14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6" name="Picture 15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7" name="Rectangle 16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8" name="Rectangle 17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DE42F4-6EEF-4EF7-8ED4-2208F0F89A08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Назва розділ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" y="4086907"/>
            <a:ext cx="10437812" cy="321164"/>
          </a:xfrm>
          <a:prstGeom prst="rect">
            <a:avLst/>
          </a:prstGeom>
        </p:spPr>
      </p:pic>
      <p:pic>
        <p:nvPicPr>
          <p:cNvPr id="8" name="Picture 7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4" y="4087901"/>
            <a:ext cx="1602997" cy="144270"/>
          </a:xfrm>
          <a:prstGeom prst="rect">
            <a:avLst/>
          </a:prstGeom>
        </p:spPr>
      </p:pic>
      <p:sp>
        <p:nvSpPr>
          <p:cNvPr id="9" name="Rectangle 8"/>
          <p:cNvSpPr/>
          <p:nvPr/>
        </p:nvSpPr>
        <p:spPr bwMode="ltGray">
          <a:xfrm>
            <a:off x="-2" y="2726267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10585825" y="2726267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2" y="2869895"/>
            <a:ext cx="9613860" cy="1090788"/>
          </a:xfrm>
        </p:spPr>
        <p:txBody>
          <a:bodyPr anchor="ctr">
            <a:normAutofit/>
          </a:bodyPr>
          <a:lstStyle>
            <a:lvl1pPr algn="r"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2" y="4232171"/>
            <a:ext cx="9613860" cy="1704017"/>
          </a:xfrm>
        </p:spPr>
        <p:txBody>
          <a:bodyPr>
            <a:normAutofit/>
          </a:bodyPr>
          <a:lstStyle>
            <a:lvl1pPr marL="0" indent="0" algn="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578ACC-22D6-47C1-A373-4FD133E34F3C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729455" y="2869895"/>
            <a:ext cx="1154151" cy="1090789"/>
          </a:xfrm>
        </p:spPr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’єкт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0320" y="2336873"/>
            <a:ext cx="4698358" cy="3599316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594123" y="2336873"/>
            <a:ext cx="4700058" cy="3599316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5A6C69-6797-4E8A-BF37-F2C3751466E9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Порівнянн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11" name="Picture 10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2" name="Rectangle 11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19" y="753229"/>
            <a:ext cx="9613863" cy="1080937"/>
          </a:xfrm>
        </p:spPr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06350" y="2336873"/>
            <a:ext cx="4472327" cy="693135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0322" y="3030008"/>
            <a:ext cx="4698355" cy="290617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820154" y="2336873"/>
            <a:ext cx="4474028" cy="69207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594123" y="3030008"/>
            <a:ext cx="4700059" cy="2906179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2014A1-A632-4878-A0D3-F52BA7563730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Лише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7" name="Picture 6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8" name="Rectangle 7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E99F462-093F-4566-844B-4C71F2739DA5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и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HD-ShadowShor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24A7AC-904D-4781-85BA-7D10C17ED021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Вміст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1" y="753227"/>
            <a:ext cx="9613859" cy="1080940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685846" y="2336873"/>
            <a:ext cx="5608336" cy="3599313"/>
          </a:xfrm>
        </p:spPr>
        <p:txBody>
          <a:bodyPr/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2" y="2336872"/>
            <a:ext cx="3790078" cy="3599317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31444B-B92B-4E27-8C94-BB93EAF5CB18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і підпис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 descr="HD-ShadowLong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1970240"/>
            <a:ext cx="10437812" cy="321164"/>
          </a:xfrm>
          <a:prstGeom prst="rect">
            <a:avLst/>
          </a:prstGeom>
        </p:spPr>
      </p:pic>
      <p:pic>
        <p:nvPicPr>
          <p:cNvPr id="9" name="Picture 8" descr="HD-ShadowShort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585826" y="1971234"/>
            <a:ext cx="1602997" cy="144270"/>
          </a:xfrm>
          <a:prstGeom prst="rect">
            <a:avLst/>
          </a:prstGeom>
        </p:spPr>
      </p:pic>
      <p:sp>
        <p:nvSpPr>
          <p:cNvPr id="10" name="Rectangle 9"/>
          <p:cNvSpPr/>
          <p:nvPr/>
        </p:nvSpPr>
        <p:spPr bwMode="ltGray">
          <a:xfrm>
            <a:off x="0" y="609600"/>
            <a:ext cx="10437812" cy="1368198"/>
          </a:xfrm>
          <a:prstGeom prst="rect">
            <a:avLst/>
          </a:prstGeom>
          <a:solidFill>
            <a:schemeClr val="bg1">
              <a:lumMod val="85000"/>
              <a:lumOff val="1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10585827" y="609600"/>
            <a:ext cx="1602997" cy="136819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0323" y="753228"/>
            <a:ext cx="9613857" cy="1080938"/>
          </a:xfrm>
        </p:spPr>
        <p:txBody>
          <a:bodyPr anchor="ctr">
            <a:normAutofit/>
          </a:bodyPr>
          <a:lstStyle>
            <a:lvl1pPr>
              <a:defRPr sz="3600"/>
            </a:lvl1pPr>
          </a:lstStyle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868333" y="2336874"/>
            <a:ext cx="5425849" cy="3599312"/>
          </a:xfrm>
          <a:noFill/>
          <a:ln>
            <a:noFill/>
          </a:ln>
          <a:effectLst>
            <a:outerShdw blurRad="76200" dist="63500" dir="5040000" algn="tl" rotWithShape="0">
              <a:srgbClr val="000000">
                <a:alpha val="41000"/>
              </a:srgbClr>
            </a:outerShdw>
          </a:effectLst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uk-UA"/>
              <a:t>Клацніть піктограму, щоб додати зображення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0323" y="2336873"/>
            <a:ext cx="3876256" cy="3599315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uk-UA"/>
              <a:t>Клацніть, щоб відредагувати стилі зразків тексту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63EFA5E-FA76-400D-B3DC-F0BA90E6D107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‹№›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hashOverlay-FullResolve.png"/>
          <p:cNvPicPr>
            <a:picLocks noChangeAspect="1"/>
          </p:cNvPicPr>
          <p:nvPr/>
        </p:nvPicPr>
        <p:blipFill>
          <a:blip r:embed="rId19">
            <a:alphaModFix amt="10000"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0321" y="753228"/>
            <a:ext cx="9613861" cy="108093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uk-UA"/>
              <a:t>Клацніть, щоб редагувати стиль зразка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0321" y="2336873"/>
            <a:ext cx="9613861" cy="35993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uk-UA"/>
              <a:t>Клацніть, щоб відредагувати стилі зразків тексту</a:t>
            </a:r>
          </a:p>
          <a:p>
            <a:pPr lvl="1"/>
            <a:r>
              <a:rPr lang="uk-UA"/>
              <a:t>Другий рівень</a:t>
            </a:r>
          </a:p>
          <a:p>
            <a:pPr lvl="2"/>
            <a:r>
              <a:rPr lang="uk-UA"/>
              <a:t>Третій рівень</a:t>
            </a:r>
          </a:p>
          <a:p>
            <a:pPr lvl="3"/>
            <a:r>
              <a:rPr lang="uk-UA"/>
              <a:t>Четвертий рівень</a:t>
            </a:r>
          </a:p>
          <a:p>
            <a:pPr lvl="4"/>
            <a:r>
              <a:rPr lang="uk-UA"/>
              <a:t>П’ятий рівень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0981" y="5936187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6E9DEC-419B-4CC5-A080-3B06BD5A8291}" type="datetimeFigureOut">
              <a:rPr lang="en-US" dirty="0"/>
              <a:t>8/5/2020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0321" y="5936188"/>
            <a:ext cx="687066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29455" y="753227"/>
            <a:ext cx="1154151" cy="1090789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3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22F896-40B5-4ADD-8801-0D06FADFA095}" type="slidenum">
              <a:rPr lang="en-US" dirty="0"/>
              <a:pPr/>
              <a:t>‹№›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ligazakon.ua/l_doc2.nsf/link1/an_2143/ed_2020_04_28/pravo1/T124651.html?pravo=1#2143" TargetMode="External"/><Relationship Id="rId2" Type="http://schemas.openxmlformats.org/officeDocument/2006/relationships/hyperlink" Target="http://search.ligazakon.ua/l_doc2.nsf/link1/ed_2020_04_28/pravo1/T124651.html?pravo=1" TargetMode="External"/><Relationship Id="rId1" Type="http://schemas.openxmlformats.org/officeDocument/2006/relationships/slideLayout" Target="../slideLayouts/slideLayout6.xml"/><Relationship Id="rId4" Type="http://schemas.openxmlformats.org/officeDocument/2006/relationships/hyperlink" Target="http://search.ligazakon.ua/l_doc2.nsf/link1/an_1491/ed_2020_04_28/pravo1/T124651.html?pravo=1#1491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ligazakon.ua/l_doc2.nsf/link1/an_3031/ed_2020_01_16/pravo1/T124651.html?pravo=1#3031" TargetMode="External"/><Relationship Id="rId2" Type="http://schemas.openxmlformats.org/officeDocument/2006/relationships/hyperlink" Target="http://search.ligazakon.ua/l_doc2.nsf/link1/an_2216/ed_2020_01_16/pravo1/T124651.html?pravo=1#2216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search.ligazakon.ua/l_doc2.nsf/link1/an_1002/ed_2020_01_16/pravo1/T124651.html?pravo=1#1002" TargetMode="External"/><Relationship Id="rId5" Type="http://schemas.openxmlformats.org/officeDocument/2006/relationships/hyperlink" Target="http://search.ligazakon.ua/l_doc2.nsf/link1/an_1210/ed_2020_01_16/pravo1/T124651.html?pravo=1#1210" TargetMode="External"/><Relationship Id="rId4" Type="http://schemas.openxmlformats.org/officeDocument/2006/relationships/hyperlink" Target="http://search.ligazakon.ua/l_doc2.nsf/link1/an_3213/ed_2020_01_16/pravo1/T124651.html?pravo=1#321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ligazakon.ua/l_doc2.nsf/link1/an_909848/ed_2019_11_28/pravo1/T012341.html?pravo=1#909848" TargetMode="External"/><Relationship Id="rId2" Type="http://schemas.openxmlformats.org/officeDocument/2006/relationships/hyperlink" Target="http://search.ligazakon.ua/l_doc2.nsf/link1/an_1440/ed_2019_11_28/pravo1/T012341.html?pravo=1#1440" TargetMode="External"/><Relationship Id="rId1" Type="http://schemas.openxmlformats.org/officeDocument/2006/relationships/slideLayout" Target="../slideLayouts/slideLayout6.xml"/><Relationship Id="rId6" Type="http://schemas.openxmlformats.org/officeDocument/2006/relationships/hyperlink" Target="http://search.ligazakon.ua/l_doc2.nsf/link1/an_2160/ed_2019_10_31/pravo1/T124651.html?pravo=1#2160" TargetMode="External"/><Relationship Id="rId5" Type="http://schemas.openxmlformats.org/officeDocument/2006/relationships/hyperlink" Target="http://search.ligazakon.ua/l_doc2.nsf/link1/an_1701/ed_2019_10_31/pravo1/T124651.html?pravo=1#1701" TargetMode="External"/><Relationship Id="rId4" Type="http://schemas.openxmlformats.org/officeDocument/2006/relationships/hyperlink" Target="http://search.ligazakon.ua/l_doc2.nsf/link1/an_885/ed_2019_10_31/pravo1/T124651.html?pravo=1#885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search.ligazakon.ua/l_doc2.nsf/link1/an_1701/ed_2020_05_13/pravo1/T124651.html?pravo=1#1701" TargetMode="External"/><Relationship Id="rId2" Type="http://schemas.openxmlformats.org/officeDocument/2006/relationships/hyperlink" Target="http://search.ligazakon.ua/l_doc2.nsf/link1/ed_2020_05_13/pravo1/T124651.html?pravo=1" TargetMode="Externa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DEE1E85-21ED-4751-8B24-11319722D8DE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sz="3600" dirty="0"/>
              <a:t>Актуальні судові позиції в кримінальних провадженнях </a:t>
            </a:r>
          </a:p>
        </p:txBody>
      </p:sp>
      <p:sp>
        <p:nvSpPr>
          <p:cNvPr id="3" name="Підзаголовок 2">
            <a:extLst>
              <a:ext uri="{FF2B5EF4-FFF2-40B4-BE49-F238E27FC236}">
                <a16:creationId xmlns:a16="http://schemas.microsoft.com/office/drawing/2014/main" id="{CDDD6814-E62A-4991-8060-8DFD845FCBF1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uk-UA" dirty="0">
                <a:solidFill>
                  <a:srgbClr val="FFFFFF"/>
                </a:solidFill>
                <a:latin typeface="+mj-lt"/>
                <a:cs typeface="Aharoni" panose="02010803020104030203" pitchFamily="2" charset="-79"/>
              </a:rPr>
              <a:t>Куса Людмила</a:t>
            </a:r>
          </a:p>
          <a:p>
            <a:r>
              <a:rPr lang="uk-UA" dirty="0">
                <a:solidFill>
                  <a:srgbClr val="FFFFFF"/>
                </a:solidFill>
                <a:latin typeface="+mj-lt"/>
                <a:cs typeface="Aharoni" panose="02010803020104030203" pitchFamily="2" charset="-79"/>
              </a:rPr>
              <a:t>Керівник практики вирішення спорів </a:t>
            </a:r>
            <a:r>
              <a:rPr lang="en-US" dirty="0">
                <a:solidFill>
                  <a:srgbClr val="FFFFFF"/>
                </a:solidFill>
                <a:latin typeface="+mj-lt"/>
                <a:cs typeface="Aharoni" panose="02010803020104030203" pitchFamily="2" charset="-79"/>
              </a:rPr>
              <a:t>GRACERS</a:t>
            </a:r>
            <a:endParaRPr lang="uk-UA" dirty="0">
              <a:solidFill>
                <a:srgbClr val="FFFFFF"/>
              </a:solidFill>
              <a:latin typeface="+mj-lt"/>
              <a:cs typeface="Aharoni" panose="02010803020104030203" pitchFamily="2" charset="-79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2102293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3751CD4-03B1-43BF-B9D2-30B1FC8EA71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Справа № 522/20835/19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ACCED5C-1EB7-4CC1-8B82-710C24D065D3}"/>
              </a:ext>
            </a:extLst>
          </p:cNvPr>
          <p:cNvSpPr txBox="1"/>
          <p:nvPr/>
        </p:nvSpPr>
        <p:spPr>
          <a:xfrm>
            <a:off x="417251" y="2206672"/>
            <a:ext cx="10786369" cy="43704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Законодавець закріпив надання адвокатом свідоцтва про право на зайняття адвокатською діяльністю (п. 1 ч. 1 ст. 50 КПК) та документів з передбаченого в п. 2 ч. 1 цієї статті  переліку документів. Тобто зобов’язав адвоката надати суду свідоцтво про право на заняття адвокатською діяльністю, ордер та надав право альтернативного вибору щодо документів на підставі, яких видається ордер, а саме договору із захисником або доручення органу (установи), уповноваженого законом на надання безоплатної правової допомоги.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Саме з урахуванням зазначених норм судом апеляційної інстанції у цьому кримінальному провадження було прийнято рішення про повернення апеляційної скарги, оскільки, як убачається з матеріалів кримінального провадження, адвокат надав ордер на надання правничої (правової) допомоги, копії посвідчення адвоката та свідоцтва про право на зайняття адвокатською діяльністю (</a:t>
            </a:r>
            <a:r>
              <a:rPr lang="uk-UA" sz="1600" dirty="0" err="1"/>
              <a:t>а.п</a:t>
            </a:r>
            <a:r>
              <a:rPr lang="uk-UA" sz="1600" dirty="0"/>
              <a:t>. 33, 34).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Проте у судовій практиці існують інші підходи у застосуванні зазначених норм. Зокрема, у постановах Верховного Суду від 6 лютого 2018 року (справа №752/11464/16-к, провадження №51-355км17) та від 21 березня 2019 року (справа № 760/650/18, провадження № 51-7965км18) зазначено, що повноваження захисника мають вважатись підтвердженими, якщо на додаток до документа, передбаченого п. 1, захисник надав хоча б один із документів, передбачених п. 2 ч. 1 ст. 50 КПК.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uk-UA" sz="1600" dirty="0"/>
              <a:t>Колегія суддів дійшла висновку про те, що має місце виключна правова проблема, оскільки наявна судова практика призводить до різних підходів у </a:t>
            </a:r>
            <a:r>
              <a:rPr lang="uk-UA" sz="1600" dirty="0" err="1"/>
              <a:t>правозастосовчій</a:t>
            </a:r>
            <a:r>
              <a:rPr lang="uk-UA" sz="1600" dirty="0"/>
              <a:t> практиці під час вирішення зазначених питань та застосування положень, передбачених п. 2 ч. 1 ст. 50 КПК.</a:t>
            </a:r>
          </a:p>
        </p:txBody>
      </p:sp>
    </p:spTree>
    <p:extLst>
      <p:ext uri="{BB962C8B-B14F-4D97-AF65-F5344CB8AC3E}">
        <p14:creationId xmlns:p14="http://schemas.microsoft.com/office/powerpoint/2010/main" val="13070208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BA342CA2-3CF0-4DA3-9E36-8B5965B9554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6182" y="823150"/>
            <a:ext cx="8761413" cy="845705"/>
          </a:xfrm>
        </p:spPr>
        <p:txBody>
          <a:bodyPr/>
          <a:lstStyle/>
          <a:p>
            <a:r>
              <a:rPr lang="uk-UA" b="1" dirty="0">
                <a:solidFill>
                  <a:schemeClr val="tx1">
                    <a:lumMod val="75000"/>
                    <a:lumOff val="25000"/>
                  </a:schemeClr>
                </a:solidFill>
              </a:rPr>
              <a:t>Дякую за увагу! 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41B464EB-202D-46EB-A530-A88847450749}"/>
              </a:ext>
            </a:extLst>
          </p:cNvPr>
          <p:cNvSpPr txBox="1"/>
          <p:nvPr/>
        </p:nvSpPr>
        <p:spPr>
          <a:xfrm>
            <a:off x="556182" y="5523903"/>
            <a:ext cx="4543719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uk-UA" sz="2000" b="1" dirty="0">
                <a:latin typeface="+mj-lt"/>
              </a:rPr>
              <a:t>+38 044 361 00 37</a:t>
            </a:r>
          </a:p>
          <a:p>
            <a:r>
              <a:rPr lang="uk-UA" sz="2000" b="1" dirty="0">
                <a:latin typeface="+mj-lt"/>
              </a:rPr>
              <a:t>м. Київ, вул. </a:t>
            </a:r>
            <a:r>
              <a:rPr lang="uk-UA" sz="2000" b="1" dirty="0" err="1">
                <a:latin typeface="+mj-lt"/>
              </a:rPr>
              <a:t>Ю.Шумського</a:t>
            </a:r>
            <a:r>
              <a:rPr lang="uk-UA" sz="2000" b="1" dirty="0">
                <a:latin typeface="+mj-lt"/>
              </a:rPr>
              <a:t>, 1 «б» оф. 119 </a:t>
            </a: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9244915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2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bg2">
                <a:shade val="100000"/>
                <a:hueMod val="100000"/>
                <a:satMod val="110000"/>
                <a:lumMod val="130000"/>
              </a:schemeClr>
            </a:gs>
            <a:gs pos="100000">
              <a:schemeClr val="bg2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4A25C514-4520-496B-8BB2-15C2364DD0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Справа № 598/1781/17 </a:t>
            </a:r>
            <a:br>
              <a:rPr lang="uk-UA" dirty="0"/>
            </a:br>
            <a:r>
              <a:rPr lang="uk-UA" dirty="0"/>
              <a:t>постанова ВП ВС від 17 червня 2020 року</a:t>
            </a:r>
          </a:p>
        </p:txBody>
      </p:sp>
      <p:sp>
        <p:nvSpPr>
          <p:cNvPr id="4" name="Місце для тексту 3">
            <a:extLst>
              <a:ext uri="{FF2B5EF4-FFF2-40B4-BE49-F238E27FC236}">
                <a16:creationId xmlns:a16="http://schemas.microsoft.com/office/drawing/2014/main" id="{F3741FE8-93C1-4C7B-90F4-4E8E7D50DF27}"/>
              </a:ext>
            </a:extLst>
          </p:cNvPr>
          <p:cNvSpPr>
            <a:spLocks noGrp="1"/>
          </p:cNvSpPr>
          <p:nvPr>
            <p:ph type="body" idx="4294967295"/>
          </p:nvPr>
        </p:nvSpPr>
        <p:spPr>
          <a:xfrm>
            <a:off x="539013" y="2246050"/>
            <a:ext cx="10067925" cy="4287915"/>
          </a:xfrm>
        </p:spPr>
        <p:txBody>
          <a:bodyPr>
            <a:normAutofit fontScale="70000" lnSpcReduction="20000"/>
          </a:bodyPr>
          <a:lstStyle/>
          <a:p>
            <a:pPr marL="0" indent="0" algn="l">
              <a:buNone/>
            </a:pPr>
            <a:endParaRPr lang="uk-UA" sz="2400" dirty="0"/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Roboto"/>
              </a:rPr>
              <a:t>Велика палата зазначила, що КПК не обмежує процесуальну форму вирішення питання щодо розподілу процесуальних витрат, у тому числі витрат на правову допомогу, виключно обвинувальним </a:t>
            </a:r>
            <a:r>
              <a:rPr lang="uk-UA" b="0" i="0" dirty="0" err="1">
                <a:solidFill>
                  <a:srgbClr val="333333"/>
                </a:solidFill>
                <a:effectLst/>
                <a:latin typeface="Roboto"/>
              </a:rPr>
              <a:t>вироком</a:t>
            </a:r>
            <a:r>
              <a:rPr lang="uk-UA" b="0" i="0" dirty="0">
                <a:solidFill>
                  <a:srgbClr val="333333"/>
                </a:solidFill>
                <a:effectLst/>
                <a:latin typeface="Roboto"/>
              </a:rPr>
              <a:t>.</a:t>
            </a: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Roboto"/>
              </a:rPr>
              <a:t>Суд повинен вирішити питання про розподіл процесуальних витрат у будь-якому рішенні, яким завершується розгляд кримінального провадження по суті, у тому числі й в ухвалі про закриття кримінального провадження у зв`язку зі звільненням особи від кримінальної відповідальності.</a:t>
            </a:r>
          </a:p>
          <a:p>
            <a:pPr algn="just"/>
            <a:r>
              <a:rPr lang="uk-UA" b="0" i="0" dirty="0" err="1">
                <a:solidFill>
                  <a:srgbClr val="333333"/>
                </a:solidFill>
                <a:effectLst/>
                <a:latin typeface="Roboto"/>
              </a:rPr>
              <a:t>Невирішення</a:t>
            </a:r>
            <a:r>
              <a:rPr lang="uk-UA" b="0" i="0" dirty="0">
                <a:solidFill>
                  <a:srgbClr val="333333"/>
                </a:solidFill>
                <a:effectLst/>
                <a:latin typeface="Roboto"/>
              </a:rPr>
              <a:t> питання про розподіл процесуальних витрат не може бути єдиною підставою для скасування прийнятих судами першої та апеляційної інстанцій судових рішень, оскільки не є істотним порушенням вимог КПК та не впливає на вирішення питання кримінально-правової кваліфікації, доведеності винуватості і призначення покарання.</a:t>
            </a:r>
          </a:p>
          <a:p>
            <a:pPr algn="just"/>
            <a:r>
              <a:rPr lang="uk-UA" b="0" i="0" dirty="0">
                <a:solidFill>
                  <a:srgbClr val="333333"/>
                </a:solidFill>
                <a:effectLst/>
                <a:latin typeface="Roboto"/>
              </a:rPr>
              <a:t>Вирішення питання про розподіл процесуальних витрат полягає у висновку суду про стягнення або відмову у стягненні певної грошової суми, яка є процесуальними витратами у розумінні КПК. Залишення клопотання учасника провадження про розподіл процесуальних витрат без розгляду не є вирішенням судом питання про розподіл процесуальних витрат. Це питання може вирішити відповідно до положень ч. 5 ст. 534 КПК суд, який виніс рішення без вирішення питання про розподіл процесуальних витрат.</a:t>
            </a:r>
          </a:p>
          <a:p>
            <a:pPr algn="l"/>
            <a:endParaRPr lang="uk-UA" sz="2400" dirty="0"/>
          </a:p>
        </p:txBody>
      </p:sp>
    </p:spTree>
    <p:extLst>
      <p:ext uri="{BB962C8B-B14F-4D97-AF65-F5344CB8AC3E}">
        <p14:creationId xmlns:p14="http://schemas.microsoft.com/office/powerpoint/2010/main" val="185675720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E80EFF3-CF08-489E-A0E5-B21AA2CAA01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uk-UA" dirty="0"/>
              <a:t>Справа № 755/27711/13-к</a:t>
            </a:r>
            <a:br>
              <a:rPr lang="uk-UA" dirty="0"/>
            </a:br>
            <a:r>
              <a:rPr lang="uk-UA" dirty="0"/>
              <a:t>постанова Касаційного кримінального суду від 03 березня 2020 року </a:t>
            </a:r>
          </a:p>
        </p:txBody>
      </p:sp>
      <p:sp>
        <p:nvSpPr>
          <p:cNvPr id="3" name="Місце для тексту 3">
            <a:extLst>
              <a:ext uri="{FF2B5EF4-FFF2-40B4-BE49-F238E27FC236}">
                <a16:creationId xmlns:a16="http://schemas.microsoft.com/office/drawing/2014/main" id="{15C91C12-A4F3-450B-9E68-5BC7C6F30C94}"/>
              </a:ext>
            </a:extLst>
          </p:cNvPr>
          <p:cNvSpPr txBox="1">
            <a:spLocks/>
          </p:cNvSpPr>
          <p:nvPr/>
        </p:nvSpPr>
        <p:spPr>
          <a:xfrm>
            <a:off x="539013" y="2246050"/>
            <a:ext cx="10067925" cy="4287915"/>
          </a:xfrm>
          <a:prstGeom prst="rect">
            <a:avLst/>
          </a:prstGeom>
        </p:spPr>
        <p:txBody>
          <a:bodyPr vert="horz" lIns="91440" tIns="45720" rIns="91440" bIns="45720" rtlCol="0">
            <a:normAutofit fontScale="92500"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Arial" panose="020B0604020202020204" pitchFamily="34" charset="0"/>
              <a:buNone/>
            </a:pPr>
            <a:endParaRPr lang="uk-UA" dirty="0"/>
          </a:p>
          <a:p>
            <a:pPr algn="just"/>
            <a:r>
              <a:rPr lang="uk-UA" dirty="0">
                <a:solidFill>
                  <a:srgbClr val="333333"/>
                </a:solidFill>
                <a:latin typeface="Roboto"/>
              </a:rPr>
              <a:t>«…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у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питанні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невідкриття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стороні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захисту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речових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доказів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суд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першої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інстанції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обґрунтовано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послався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на практику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Касаційного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кримінального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суду Верховного Суду,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який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у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постанові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від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24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жовтня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2018 року(справа № 733/249/16-к,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провадження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№ 51-3848км18)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вказав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що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предмет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після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огляду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визнається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речовим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доказом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і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долучається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до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кримінального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провадження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мотивованою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постановою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(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ухвалою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),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якою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створюється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особливий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правовий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режим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поводження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з предметом в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кримінальному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провадженні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.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Джерелом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фактичних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даних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(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відомостей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)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стосовно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речових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доказів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виступає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протокол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огляду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предмета.</a:t>
            </a:r>
          </a:p>
          <a:p>
            <a:pPr algn="just"/>
            <a:r>
              <a:rPr lang="ru-RU" dirty="0" err="1">
                <a:solidFill>
                  <a:srgbClr val="333333"/>
                </a:solidFill>
                <a:latin typeface="Roboto"/>
              </a:rPr>
              <a:t>Відповідно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, при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відкритті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у порядку ст. 290 КПК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джерела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фактичних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даних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,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відсутні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підстави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вважати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у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провадженні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дійсними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обставини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передбачені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частиною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12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указаної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статті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</a:t>
            </a:r>
            <a:r>
              <a:rPr lang="ru-RU" dirty="0" err="1">
                <a:solidFill>
                  <a:srgbClr val="333333"/>
                </a:solidFill>
                <a:latin typeface="Roboto"/>
              </a:rPr>
              <a:t>наведеного</a:t>
            </a:r>
            <a:r>
              <a:rPr lang="ru-RU" dirty="0">
                <a:solidFill>
                  <a:srgbClr val="333333"/>
                </a:solidFill>
                <a:latin typeface="Roboto"/>
              </a:rPr>
              <a:t> Кодексу…»</a:t>
            </a:r>
          </a:p>
          <a:p>
            <a:pPr algn="just"/>
            <a:endParaRPr lang="uk-UA" dirty="0">
              <a:solidFill>
                <a:srgbClr val="333333"/>
              </a:solidFill>
              <a:latin typeface="Roboto"/>
            </a:endParaRPr>
          </a:p>
          <a:p>
            <a:endParaRPr lang="uk-UA" dirty="0"/>
          </a:p>
        </p:txBody>
      </p:sp>
    </p:spTree>
    <p:extLst>
      <p:ext uri="{BB962C8B-B14F-4D97-AF65-F5344CB8AC3E}">
        <p14:creationId xmlns:p14="http://schemas.microsoft.com/office/powerpoint/2010/main" val="10389933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4720FD3-E95A-410B-A98C-50D580954A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Справа № 4910/16/19-к </a:t>
            </a:r>
            <a:br>
              <a:rPr lang="uk-UA" dirty="0"/>
            </a:br>
            <a:r>
              <a:rPr lang="uk-UA" dirty="0"/>
              <a:t>постанова ККС від 04 березня 2020 року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0288769-C967-40EB-B0DA-6C092D0F4644}"/>
              </a:ext>
            </a:extLst>
          </p:cNvPr>
          <p:cNvSpPr txBox="1"/>
          <p:nvPr/>
        </p:nvSpPr>
        <p:spPr>
          <a:xfrm>
            <a:off x="452761" y="2405848"/>
            <a:ext cx="9934111" cy="3337709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07000"/>
              </a:lnSpc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«…факт перебування особи у міжнародному розшуку був предметом судового контролю під час вирішення питання щодо обрання підозрюваному запобіжно го заходу 12 вересня 2019 року, у ході якого прокурор надав підтверджуючі зазначеним обставинам документи, зокрема постанову Генеральної прокуратури України від 22 жовтня 2018 року, згідно з якою підозрюваного у межах кримінального провадження, внесеного до Єдиного реєстру досудових розслідувань за № 12013110060002990 від 02 квітня 2013 року оголошено у міжнародний розшук…</a:t>
            </a:r>
            <a:r>
              <a:rPr lang="uk-UA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»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07000"/>
              </a:lnSpc>
              <a:spcAft>
                <a:spcPts val="0"/>
              </a:spcAft>
            </a:pP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Тим самим, ВС на відміну від місцевих суддів не пов’язує </a:t>
            </a:r>
            <a:r>
              <a:rPr lang="uk-UA" dirty="0" err="1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1800" dirty="0" err="1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становленість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цього факту не з наявністю </a:t>
            </a:r>
            <a:r>
              <a:rPr lang="uk-UA" sz="18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повідомлення безпосередньо з Інтерполу</a:t>
            </a:r>
            <a:r>
              <a:rPr lang="uk-UA" sz="18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а констатує його дійсність з моменту прийняття рішення про оголошення підозрюваного у міжнародний розшук, відповідно з часу прийняття такого типу рішення процедура міжнародного розшуку особи є дійсною, тобто такою, що розпочата з дотриманням порядку визначеного КПК.</a:t>
            </a: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78064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DF88CBCB-9015-4167-9C9C-591C946EEA9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Справа № 4910/16/19-к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4F02A428-54CA-4FD4-B3CD-F922DC171C73}"/>
              </a:ext>
            </a:extLst>
          </p:cNvPr>
          <p:cNvSpPr txBox="1"/>
          <p:nvPr/>
        </p:nvSpPr>
        <p:spPr>
          <a:xfrm>
            <a:off x="301184" y="2158484"/>
            <a:ext cx="9992998" cy="4031873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Чинний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 tooltip="Кримінальний процесуальний кодекс України; нормативно-правовий акт № 4651-VI від 13.04.2012"/>
              </a:rPr>
              <a:t>КПК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 tooltip="Кримінальний процесуальний кодекс України; нормативно-правовий акт № 4651-VI від 13.04.2012"/>
              </a:rPr>
              <a:t>України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не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визначає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якими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саме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доказами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доведено,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особа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перебуває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розшуку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однак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регламентує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оголошення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розшуку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(державного,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міждержавного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міжнародного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органом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досудового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розслідування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ч.2 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 tooltip="Кримінальний процесуальний кодекс України; нормативно-правовий акт № 4651-VI від 13.04.2012"/>
              </a:rPr>
              <a:t>ст.281 КПК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 tooltip="Кримінальний процесуальний кодекс України; нормативно-правовий акт № 4651-VI від 13.04.2012"/>
              </a:rPr>
              <a:t>України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має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бути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прийнята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відповідна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постанова…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Фактично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ж дата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прийняття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органом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досудового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розслідування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постанови про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оголошення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підозрюваного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міжнародний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розшук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її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скерування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відповідними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матеріалами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Департаменту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міжнародного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поліцейського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співробітництва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Національної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поліції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є початком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перебування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особи в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міжнародному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розшуку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розумінні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 tooltip="Кримінальний процесуальний кодекс України; нормативно-правовий акт № 4651-VI від 13.04.2012"/>
              </a:rPr>
              <a:t>ст.281 КПК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 tooltip="Кримінальний процесуальний кодекс України; нормативно-правовий акт № 4651-VI від 13.04.2012"/>
              </a:rPr>
              <a:t>України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та є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доказами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оголошення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міжнародного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розшуку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особи в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розумінні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ч.6 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4" tooltip="Кримінальний процесуальний кодекс України; нормативно-правовий акт № 4651-VI від 13.04.2012"/>
              </a:rPr>
              <a:t>ст.193 КПК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4" tooltip="Кримінальний процесуальний кодекс України; нормативно-правовий акт № 4651-VI від 13.04.2012"/>
              </a:rPr>
              <a:t>України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При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скерування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даної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постанови Департаменту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міжнародного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поліцейського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співробітництва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Національної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поліції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України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є одним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із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можливих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шляхів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міжнародного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розшуку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є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лише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засобом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фактичного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виконання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реалізації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) постанови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слідчого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(детектива) про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оголошення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особи у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міжнародний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розшук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marL="285750" indent="-285750" algn="just">
              <a:buFont typeface="Wingdings" panose="05000000000000000000" pitchFamily="2" charset="2"/>
              <a:buChar char="§"/>
            </a:pP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Таким чином,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враховуючи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прийняття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провадженні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постанови про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оголошення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особи у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міжнародний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розшук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колегія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суддів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вважає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вірним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висновок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слідчого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судді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як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перебування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особи на час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розгляду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клопотання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обрання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запобіжного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заходу у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міжнародному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розшуку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підставі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постанови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22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жовтня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2018 року, так і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можливості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розгляду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такого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клопотання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вимогами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ч.6 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4" tooltip="Кримінальний процесуальний кодекс України; нормативно-правовий акт № 4651-VI від 13.04.2012"/>
              </a:rPr>
              <a:t>ст.193 КПК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4" tooltip="Кримінальний процесуальний кодекс України; нормативно-правовий акт № 4651-VI від 13.04.2012"/>
              </a:rPr>
              <a:t>України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за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відсутності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sz="1600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підозрюваного</a:t>
            </a:r>
            <a:r>
              <a:rPr lang="ru-RU" sz="1600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307663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>
            <a:extLst>
              <a:ext uri="{FF2B5EF4-FFF2-40B4-BE49-F238E27FC236}">
                <a16:creationId xmlns:a16="http://schemas.microsoft.com/office/drawing/2014/main" id="{766F5CD7-2808-4199-84FD-25E05FFFFB31}"/>
              </a:ext>
            </a:extLst>
          </p:cNvPr>
          <p:cNvSpPr txBox="1"/>
          <p:nvPr/>
        </p:nvSpPr>
        <p:spPr>
          <a:xfrm>
            <a:off x="497149" y="685521"/>
            <a:ext cx="9854214" cy="534518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ухвалі Київського апеляційного суду від 19.12.2018 у справі №757/38367/18-к (11-сс/824/1954/2018), де судом апеляційної інстанції, крім іншого, зазначено: «крім того, колегія суддів зважає і на доводи апелянта щодо відсутності належних доказів про знаходження особи у міжнародному розшуку, а посилання слідчого та суду першої інстанції про оголошення останнього у такий розшук недоведеними, оскільки згідно наданих матеріалів провадження належних доказів (повідомлення безпосередньо з Інтерполу) про знаходження у міжнародному розшуку вони не містять».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Колегія суддів Апеляційного суду м. Києва в ухвалі від 27.03.2018 у справі № 757/1696/18-к, серед іншого, зазначила, що «…станом на 18.01.2018 особа каналами Інтерполу не розшукується та в обліках Секретаріату Інтерполу не значиться», що потягло за собою не можливість констатації факту наявності у особи статусу «оголошеної в міжнародний розшук»</a:t>
            </a:r>
            <a:r>
              <a:rPr lang="uk-UA" sz="20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.</a:t>
            </a:r>
          </a:p>
          <a:p>
            <a:pPr indent="540385" algn="just">
              <a:lnSpc>
                <a:spcPct val="107000"/>
              </a:lnSpc>
              <a:spcAft>
                <a:spcPts val="0"/>
              </a:spcAft>
            </a:pPr>
            <a:r>
              <a:rPr lang="uk-UA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ухвалі слідчого судді Дніпровського районного суду м. Києва від 03.07.2019 в справі 755/18149/16-к указано, що </a:t>
            </a:r>
            <a:r>
              <a:rPr lang="uk-UA" sz="20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матеріали, якими слідчий орган підтверджує оголошення особи в міжнародний розшук, мають містити повідомлення безпосередньо з Інтерполу, довідки або витягу з його бази даних.</a:t>
            </a:r>
            <a:r>
              <a:rPr lang="uk-UA" sz="2000" dirty="0">
                <a:effectLst/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</a:t>
            </a:r>
            <a:endParaRPr lang="uk-UA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1534952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7DEC208-479C-4E79-AEA1-0D3A3BA96A6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uk-UA" sz="2400" dirty="0"/>
              <a:t>Справа № 754/14281/17 </a:t>
            </a:r>
            <a:br>
              <a:rPr lang="uk-UA" sz="2400" dirty="0"/>
            </a:br>
            <a:r>
              <a:rPr lang="uk-UA" sz="2400" dirty="0"/>
              <a:t>постанова </a:t>
            </a:r>
            <a:r>
              <a:rPr lang="ru-RU" sz="2400" dirty="0" err="1"/>
              <a:t>Об`єднаної</a:t>
            </a:r>
            <a:r>
              <a:rPr lang="ru-RU" sz="2400" dirty="0"/>
              <a:t> </a:t>
            </a:r>
            <a:r>
              <a:rPr lang="ru-RU" sz="2400" dirty="0" err="1"/>
              <a:t>палати</a:t>
            </a:r>
            <a:r>
              <a:rPr lang="ru-RU" sz="2400" dirty="0"/>
              <a:t> </a:t>
            </a:r>
            <a:r>
              <a:rPr lang="ru-RU" sz="2400" dirty="0" err="1"/>
              <a:t>Касаційного</a:t>
            </a:r>
            <a:r>
              <a:rPr lang="ru-RU" sz="2400" dirty="0"/>
              <a:t> </a:t>
            </a:r>
            <a:r>
              <a:rPr lang="ru-RU" sz="2400" dirty="0" err="1"/>
              <a:t>кримінального</a:t>
            </a:r>
            <a:r>
              <a:rPr lang="ru-RU" sz="2400" dirty="0"/>
              <a:t> суду Верховного Суду </a:t>
            </a:r>
            <a:r>
              <a:rPr lang="ru-RU" sz="2400" dirty="0" err="1"/>
              <a:t>від</a:t>
            </a:r>
            <a:r>
              <a:rPr lang="ru-RU" sz="2400" dirty="0"/>
              <a:t> 27 </a:t>
            </a:r>
            <a:r>
              <a:rPr lang="ru-RU" sz="2400" dirty="0" err="1"/>
              <a:t>січня</a:t>
            </a:r>
            <a:r>
              <a:rPr lang="ru-RU" sz="2400" dirty="0"/>
              <a:t> 2020 року</a:t>
            </a:r>
            <a:endParaRPr lang="uk-UA" sz="2400" dirty="0"/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DC9A52E7-DE99-4303-8412-4BBF36F016A1}"/>
              </a:ext>
            </a:extLst>
          </p:cNvPr>
          <p:cNvSpPr txBox="1"/>
          <p:nvPr/>
        </p:nvSpPr>
        <p:spPr>
          <a:xfrm>
            <a:off x="541538" y="2219417"/>
            <a:ext cx="10049522" cy="482452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indent="540385"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a typeface="Calibri" panose="020F0502020204030204" pitchFamily="34" charset="0"/>
                <a:cs typeface="Times New Roman" panose="02020603050405020304" pitchFamily="18" charset="0"/>
              </a:rPr>
              <a:t>В</a:t>
            </a:r>
            <a:r>
              <a:rPr lang="uk-UA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ідсутність у матеріалах кримінального провадження медичних документів, на підставі яких сформовано висновок експерта, </a:t>
            </a:r>
            <a:r>
              <a:rPr lang="uk-UA" sz="1600" dirty="0" err="1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невідкриття</a:t>
            </a:r>
            <a:r>
              <a:rPr lang="uk-UA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цих документів стороні захисту на стадії виконання </a:t>
            </a:r>
            <a:r>
              <a:rPr lang="uk-UA" sz="1600" strike="noStrike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2" tooltip="Кримінальний процесуальний кодекс України; нормативно-правовий акт № 4651-VI від 13.04.20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290 КПК</a:t>
            </a:r>
            <a:r>
              <a:rPr lang="uk-UA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не є істотним порушенням вимог кримінального процесуального закону в аспекті </a:t>
            </a:r>
            <a:r>
              <a:rPr lang="uk-UA" sz="1600" strike="noStrike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3" tooltip="Кримінальний процесуальний кодекс України; нормативно-правовий акт № 4651-VI від 13.04.20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412 вказаного Кодексу</a:t>
            </a:r>
            <a:r>
              <a:rPr lang="uk-UA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, автоматично не тягне за собою визнання експертного дослідження недопустимим доказом й скасування на підставі п. 1 ч. 1 </a:t>
            </a:r>
            <a:r>
              <a:rPr lang="uk-UA" sz="1600" strike="noStrike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4" tooltip="Кримінальний процесуальний кодекс України; нормативно-правовий акт № 4651-VI від 13.04.20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ст. 438 КПК</a:t>
            </a:r>
            <a:r>
              <a:rPr lang="uk-UA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судових рішень, якщо зазначені документи було отримано у визначеному законом порядку, і згадана сторона не клопотала про надання доступу до медичних документів або при здійсненні судового чи апеляційного провадження їй було забезпечено можливість реалізувати право на ознайомлення з такими документами.</a:t>
            </a:r>
            <a:endParaRPr lang="uk-UA" sz="1200" dirty="0">
              <a:effectLst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07000"/>
              </a:lnSpc>
              <a:spcAft>
                <a:spcPts val="0"/>
              </a:spcAft>
            </a:pPr>
            <a:r>
              <a:rPr lang="uk-UA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У цьому ж судовому рішенні ОП ВС окреслила алгоритми (надано потерпілим (1)  отримано через тимчасовий доступ (2) при дотриманні яких залучений документ уважатиметься таким, що належним чином отримання. </a:t>
            </a:r>
          </a:p>
          <a:p>
            <a:pPr indent="540385" algn="just">
              <a:lnSpc>
                <a:spcPct val="107000"/>
              </a:lnSpc>
            </a:pPr>
            <a:r>
              <a:rPr lang="uk-UA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Однак, у разі отримання документів у порядку ст. 93 КПК слідчим з медичного закладу, тобто шляхом використання третього алгоритму не передбаченого з раніше двох наведених, останні є залучені з порушенням порядку установленого КПК.</a:t>
            </a:r>
          </a:p>
          <a:p>
            <a:pPr indent="540385" algn="just">
              <a:lnSpc>
                <a:spcPct val="107000"/>
              </a:lnSpc>
            </a:pPr>
            <a:r>
              <a:rPr lang="uk-UA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Відповідно отримання медичних документів у порядку ст. 93 КПК слідчим від медичного закладу не за правилами глави </a:t>
            </a:r>
            <a:r>
              <a:rPr lang="uk-UA" sz="1600" strike="noStrike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5" tooltip="Кримінальний процесуальний кодекс України; нормативно-правовий акт № 4651-VI від 13.04.20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15</a:t>
            </a:r>
            <a:r>
              <a:rPr lang="uk-UA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 розділу </a:t>
            </a:r>
            <a:r>
              <a:rPr lang="uk-UA" sz="1600" strike="noStrike" dirty="0">
                <a:effectLst/>
                <a:ea typeface="Calibri" panose="020F0502020204030204" pitchFamily="34" charset="0"/>
                <a:cs typeface="Times New Roman" panose="02020603050405020304" pitchFamily="18" charset="0"/>
                <a:hlinkClick r:id="rId6" tooltip="Кримінальний процесуальний кодекс України; нормативно-правовий акт № 4651-VI від 13.04.201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II КПК</a:t>
            </a:r>
            <a:r>
              <a:rPr lang="uk-UA" sz="16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  <a:t>  є порушенням установленого у КПК порядку.</a:t>
            </a:r>
          </a:p>
          <a:p>
            <a:pPr indent="540385" algn="just">
              <a:lnSpc>
                <a:spcPct val="107000"/>
              </a:lnSpc>
            </a:pPr>
            <a:endParaRPr lang="uk-UA" sz="18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540385" algn="just">
              <a:lnSpc>
                <a:spcPct val="107000"/>
              </a:lnSpc>
              <a:spcAft>
                <a:spcPts val="0"/>
              </a:spcAft>
            </a:pPr>
            <a:endParaRPr lang="uk-UA" sz="1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5956791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90E93871-0D86-4B3A-B1AD-F6F245AE357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Справа № 161/10535/19</a:t>
            </a:r>
            <a:br>
              <a:rPr lang="uk-UA" dirty="0"/>
            </a:br>
            <a:r>
              <a:rPr lang="uk-UA" dirty="0"/>
              <a:t>Постанова ККС від 12 грудня 2019 року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5B058BC8-23A3-4E9A-AA87-2F207E16C20E}"/>
              </a:ext>
            </a:extLst>
          </p:cNvPr>
          <p:cNvSpPr txBox="1"/>
          <p:nvPr/>
        </p:nvSpPr>
        <p:spPr>
          <a:xfrm>
            <a:off x="603681" y="2056686"/>
            <a:ext cx="10014012" cy="480131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Ухвалою слідчого судді Луцького міськрайонного суду Волинської від 01 липня 2019 року задоволено скаргу адвоката Антонюка О.С. в інтересах ТОВ "ВПМК-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Трейд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" та зобов`язано уповноважену особу СУ ГУНП у Волинській області та прокуратури Волинської області прийняти рішення щодо винесення постанови про закриття кримінального провадження №12018030000000178 від 31.05.2018 року за ознаками вчинення кримінального правопорушення, передбаченого ч. 1 </a:t>
            </a:r>
            <a:r>
              <a:rPr lang="uk-UA" b="0" i="0" dirty="0">
                <a:effectLst/>
                <a:latin typeface="Times New Roman" panose="02020603050405020304" pitchFamily="18" charset="0"/>
                <a:hlinkClick r:id="rId2" tooltip="Кримінальний кодекс України; нормативно-правовий акт № 2341-III від 05.04.2001"/>
              </a:rPr>
              <a:t>ст. 272 КК України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у зв`язку із </a:t>
            </a:r>
            <a:r>
              <a:rPr lang="uk-UA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спливом</a:t>
            </a:r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строків досудового розслідування. </a:t>
            </a:r>
          </a:p>
          <a:p>
            <a:pPr algn="just"/>
            <a:r>
              <a:rPr lang="uk-UA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Ухвалою судді Волинського апеляційного суду від 9 липня 2019 року відмовлено у відкритті апеляційного провадження за апеляційною скаргою прокурора з тих підстав, що оскаржена ухвала слідчого судді апеляційному оскарженню не підлягає.</a:t>
            </a:r>
            <a:endParaRPr lang="uk-UA" dirty="0">
              <a:solidFill>
                <a:srgbClr val="000000"/>
              </a:solidFill>
              <a:latin typeface="Times New Roman" panose="02020603050405020304" pitchFamily="18" charset="0"/>
            </a:endParaRP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матеріалів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провадження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убачається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рамках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кримінального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провадження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№12018030000000178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31.05.2018 року проводиться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досудове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розслідування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ознаками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складів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кримінальних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правопорушень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передбачених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ч. 1 ст.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 tooltip="Кримінальний кодекс України; нормативно-правовий акт № 2341-III від 05.04.2001"/>
              </a:rPr>
              <a:t>272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ч. 2, 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 tooltip="Кримінальний кодекс України; нормативно-правовий акт № 2341-III від 05.04.2001"/>
              </a:rPr>
              <a:t>364 КК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 tooltip="Кримінальний кодекс України; нормативно-правовий акт № 2341-III від 05.04.2001"/>
              </a:rPr>
              <a:t>України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однак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порушення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вимог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ст. ст.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4" tooltip="Кримінальний процесуальний кодекс України; нормативно-правовий акт № 4651-VI від 13.04.2012"/>
              </a:rPr>
              <a:t>110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5" tooltip="Кримінальний процесуальний кодекс України; нормативно-правовий акт № 4651-VI від 13.04.2012"/>
              </a:rPr>
              <a:t>219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 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6" tooltip="Кримінальний процесуальний кодекс України; нормативно-правовий акт № 4651-VI від 13.04.2012"/>
              </a:rPr>
              <a:t>284 КПК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6" tooltip="Кримінальний процесуальний кодекс України; нормативно-правовий акт № 4651-VI від 13.04.2012"/>
              </a:rPr>
              <a:t>України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уповноваженою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особою не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прийнято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закриття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кримінального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провадження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в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частині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вчинення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кримінального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правопорушення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передбаченого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ч. 1 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 tooltip="Кримінальний кодекс України; нормативно-правовий акт № 2341-III від 05.04.2001"/>
              </a:rPr>
              <a:t>ст. 272 КК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 tooltip="Кримінальний кодекс України; нормативно-правовий акт № 2341-III від 05.04.2001"/>
              </a:rPr>
              <a:t>України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оскільки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 моменту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внесення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відомостей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кримінальне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правопорушення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до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Єдиного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реєстру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досудових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розслідувань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минуло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більше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дванадцяти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місяців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тобто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спливли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строки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досудового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розслідування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даною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статтею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885583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3B624705-680F-471A-87E1-5EE23554BDF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uk-UA" dirty="0"/>
              <a:t>Справа № 712/6375/18</a:t>
            </a:r>
            <a:br>
              <a:rPr lang="uk-UA" dirty="0"/>
            </a:br>
            <a:r>
              <a:rPr lang="uk-UA" dirty="0"/>
              <a:t>Ухвала ККС від 26 травня 2020 року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7A4BF7E4-DD96-4DED-BC3B-345D1FCF0417}"/>
              </a:ext>
            </a:extLst>
          </p:cNvPr>
          <p:cNvSpPr txBox="1"/>
          <p:nvPr/>
        </p:nvSpPr>
        <p:spPr>
          <a:xfrm>
            <a:off x="479394" y="2197374"/>
            <a:ext cx="9357064" cy="424731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just"/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Зважаючи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те,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ОСОБА_1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повідомлено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підозру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вчиненні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кримінального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правопорушення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передбаченого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ч. 4 ст. 368-3 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 tooltip="Кримінальний процесуальний кодекс України; нормативно-правовий акт № 4651-VI від 13.04.2012"/>
              </a:rPr>
              <a:t>КПК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2" tooltip="Кримінальний процесуальний кодекс України; нормативно-правовий акт № 4651-VI від 13.04.2012"/>
              </a:rPr>
              <a:t>України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                       24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березня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2018 року,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вказаний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обвинувальний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акт  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було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 направлено до суду поза межами строку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визначеного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 tooltip="Кримінальний процесуальний кодекс України; нормативно-правовий акт № 4651-VI від 13.04.2012"/>
              </a:rPr>
              <a:t>ст. 219 КПК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 tooltip="Кримінальний процесуальний кодекс України; нормативно-правовий акт № 4651-VI від 13.04.2012"/>
              </a:rPr>
              <a:t>України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- 05 червня 2018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року.Водночас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строк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досудового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розслідування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кримінальному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провадженні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продовжувався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встановленому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законом порядку,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є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порушенням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норм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кримінального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процесуального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закону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час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складання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обвинувального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акту у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ньому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огляду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викладене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доводи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касаційної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скарги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прокурора про те,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що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органом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досудового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розслідування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жодних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порушень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строків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досудового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розслідування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зазначених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 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 tooltip="Кримінальний процесуальний кодекс України; нормативно-правовий акт № 4651-VI від 13.04.2012"/>
              </a:rPr>
              <a:t>ст. 219 КПК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  <a:hlinkClick r:id="rId3" tooltip="Кримінальний процесуальний кодекс України; нормативно-правовий акт № 4651-VI від 13.04.2012"/>
              </a:rPr>
              <a:t>України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 не допущено та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всі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процесуальні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дії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виконані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у строки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передбачені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законом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необгрунтовані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  <a:p>
            <a:pPr algn="just"/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цьому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переконливих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доводів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б ставили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під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сумнів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законність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рішень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судів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місцевого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і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апеляційного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судів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прокурор не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навів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 Таким чином,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обґрунтування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касаційної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скарги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не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містить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доводів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,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які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викликають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необхідність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перевірки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їх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матеріалами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кримінального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 </a:t>
            </a:r>
            <a:r>
              <a:rPr lang="ru-RU" b="0" i="0" dirty="0" err="1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провадження</a:t>
            </a:r>
            <a:r>
              <a:rPr lang="ru-RU" b="0" i="0" dirty="0">
                <a:solidFill>
                  <a:srgbClr val="000000"/>
                </a:solidFill>
                <a:effectLst/>
                <a:latin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692796898"/>
      </p:ext>
    </p:extLst>
  </p:cSld>
  <p:clrMapOvr>
    <a:masterClrMapping/>
  </p:clrMapOvr>
</p:sld>
</file>

<file path=ppt/theme/theme1.xml><?xml version="1.0" encoding="utf-8"?>
<a:theme xmlns:a="http://schemas.openxmlformats.org/drawingml/2006/main" name="Берлін">
  <a:themeElements>
    <a:clrScheme name="Настроювані 3">
      <a:dk1>
        <a:srgbClr val="000000"/>
      </a:dk1>
      <a:lt1>
        <a:sysClr val="window" lastClr="FFFFFF"/>
      </a:lt1>
      <a:dk2>
        <a:srgbClr val="7F7F7F"/>
      </a:dk2>
      <a:lt2>
        <a:srgbClr val="EBEBEB"/>
      </a:lt2>
      <a:accent1>
        <a:srgbClr val="B01513"/>
      </a:accent1>
      <a:accent2>
        <a:srgbClr val="840F0E"/>
      </a:accent2>
      <a:accent3>
        <a:srgbClr val="580A09"/>
      </a:accent3>
      <a:accent4>
        <a:srgbClr val="A5A5A5"/>
      </a:accent4>
      <a:accent5>
        <a:srgbClr val="7F7F7F"/>
      </a:accent5>
      <a:accent6>
        <a:srgbClr val="D8D8D8"/>
      </a:accent6>
      <a:hlink>
        <a:srgbClr val="262626"/>
      </a:hlink>
      <a:folHlink>
        <a:srgbClr val="C00000"/>
      </a:folHlink>
    </a:clrScheme>
    <a:fontScheme name="Berlin">
      <a:maj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erli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0000"/>
                <a:lumMod val="11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6000"/>
                <a:shade val="100000"/>
                <a:hueMod val="270000"/>
                <a:satMod val="200000"/>
                <a:lumMod val="128000"/>
              </a:schemeClr>
            </a:gs>
            <a:gs pos="50000">
              <a:schemeClr val="phClr">
                <a:shade val="100000"/>
                <a:hueMod val="100000"/>
                <a:satMod val="110000"/>
                <a:lumMod val="130000"/>
              </a:schemeClr>
            </a:gs>
            <a:gs pos="100000">
              <a:schemeClr val="phClr">
                <a:shade val="78000"/>
                <a:hueMod val="44000"/>
                <a:satMod val="200000"/>
                <a:lumMod val="69000"/>
              </a:schemeClr>
            </a:gs>
          </a:gsLst>
          <a:lin ang="252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erlin" id="{7B5DBA9E-B069-418E-9360-A61BDD0615A4}" vid="{C0CBE056-4EF4-4D92-969E-947779DA7AA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518</TotalTime>
  <Words>1848</Words>
  <Application>Microsoft Office PowerPoint</Application>
  <PresentationFormat>Широкий екран</PresentationFormat>
  <Paragraphs>44</Paragraphs>
  <Slides>11</Slides>
  <Notes>0</Notes>
  <HiddenSlides>0</HiddenSlides>
  <MMClips>0</MMClips>
  <ScaleCrop>false</ScaleCrop>
  <HeadingPairs>
    <vt:vector size="6" baseType="variant">
      <vt:variant>
        <vt:lpstr>Використані шрифти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слайдів</vt:lpstr>
      </vt:variant>
      <vt:variant>
        <vt:i4>11</vt:i4>
      </vt:variant>
    </vt:vector>
  </HeadingPairs>
  <TitlesOfParts>
    <vt:vector size="18" baseType="lpstr">
      <vt:lpstr>Arial</vt:lpstr>
      <vt:lpstr>Calibri</vt:lpstr>
      <vt:lpstr>Roboto</vt:lpstr>
      <vt:lpstr>Times New Roman</vt:lpstr>
      <vt:lpstr>Trebuchet MS</vt:lpstr>
      <vt:lpstr>Wingdings</vt:lpstr>
      <vt:lpstr>Берлін</vt:lpstr>
      <vt:lpstr>Актуальні судові позиції в кримінальних провадженнях </vt:lpstr>
      <vt:lpstr>Справа № 598/1781/17  постанова ВП ВС від 17 червня 2020 року</vt:lpstr>
      <vt:lpstr>Справа № 755/27711/13-к постанова Касаційного кримінального суду від 03 березня 2020 року </vt:lpstr>
      <vt:lpstr>Справа № 4910/16/19-к  постанова ККС від 04 березня 2020 року</vt:lpstr>
      <vt:lpstr>Справа № 4910/16/19-к</vt:lpstr>
      <vt:lpstr>Презентація PowerPoint</vt:lpstr>
      <vt:lpstr>Справа № 754/14281/17  постанова Об`єднаної палати Касаційного кримінального суду Верховного Суду від 27 січня 2020 року</vt:lpstr>
      <vt:lpstr>Справа № 161/10535/19 Постанова ККС від 12 грудня 2019 року</vt:lpstr>
      <vt:lpstr>Справа № 712/6375/18 Ухвала ККС від 26 травня 2020 року</vt:lpstr>
      <vt:lpstr>Справа № 522/20835/19</vt:lpstr>
      <vt:lpstr>Дякую за увагу! 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Актуальні судові позиції в кримінальних провадженнях</dc:title>
  <dc:creator>User</dc:creator>
  <cp:lastModifiedBy>User</cp:lastModifiedBy>
  <cp:revision>11</cp:revision>
  <dcterms:created xsi:type="dcterms:W3CDTF">2020-08-04T23:34:57Z</dcterms:created>
  <dcterms:modified xsi:type="dcterms:W3CDTF">2020-08-05T08:13:21Z</dcterms:modified>
</cp:coreProperties>
</file>