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7" r:id="rId5"/>
    <p:sldId id="296" r:id="rId6"/>
    <p:sldId id="294" r:id="rId7"/>
    <p:sldId id="299" r:id="rId8"/>
    <p:sldId id="302" r:id="rId9"/>
    <p:sldId id="304" r:id="rId10"/>
    <p:sldId id="306" r:id="rId11"/>
    <p:sldId id="308" r:id="rId12"/>
    <p:sldId id="310" r:id="rId13"/>
    <p:sldId id="312" r:id="rId14"/>
    <p:sldId id="314" r:id="rId15"/>
    <p:sldId id="28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37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1806" userDrawn="1">
          <p15:clr>
            <a:srgbClr val="A4A3A4"/>
          </p15:clr>
        </p15:guide>
        <p15:guide id="4" pos="14688" userDrawn="1">
          <p15:clr>
            <a:srgbClr val="A4A3A4"/>
          </p15:clr>
        </p15:guide>
        <p15:guide id="5" orient="horz" pos="7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799"/>
    <a:srgbClr val="FF7C80"/>
    <a:srgbClr val="FF2126"/>
    <a:srgbClr val="FF462D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1" autoAdjust="0"/>
    <p:restoredTop sz="94678"/>
  </p:normalViewPr>
  <p:slideViewPr>
    <p:cSldViewPr snapToGrid="0" snapToObjects="1">
      <p:cViewPr varScale="1">
        <p:scale>
          <a:sx n="29" d="100"/>
          <a:sy n="29" d="100"/>
        </p:scale>
        <p:origin x="724" y="80"/>
      </p:cViewPr>
      <p:guideLst>
        <p:guide orient="horz" pos="737"/>
        <p:guide pos="672"/>
        <p:guide pos="1806"/>
        <p:guide pos="14688"/>
        <p:guide orient="horz" pos="7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6666270" y="1783295"/>
            <a:ext cx="17484705" cy="66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algn="l" defTabSz="457200">
              <a:lnSpc>
                <a:spcPct val="70000"/>
              </a:lnSpc>
              <a:defRPr sz="20000">
                <a:ln w="25400">
                  <a:solidFill>
                    <a:srgbClr val="FFFFFF"/>
                  </a:solidFill>
                </a:ln>
                <a:noFill/>
                <a:latin typeface="Formular"/>
                <a:ea typeface="Formular"/>
                <a:cs typeface="Formular"/>
                <a:sym typeface="Formular"/>
              </a:defRPr>
            </a:pPr>
            <a:r>
              <a:rPr lang="ru-UA" sz="20000" dirty="0">
                <a:ln w="38100">
                  <a:solidFill>
                    <a:srgbClr val="FFFFFF"/>
                  </a:solidFill>
                </a:ln>
                <a:sym typeface="Formular"/>
              </a:rPr>
              <a:t>Готовьтесь. Это изменит вашу жизнь</a:t>
            </a:r>
            <a:endParaRPr sz="16800" dirty="0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240549" y="3765174"/>
            <a:ext cx="5029622" cy="1721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b">
            <a:spAutoFit/>
          </a:bodyPr>
          <a:lstStyle/>
          <a:p>
            <a:pPr algn="l" defTabSz="457200">
              <a:defRPr sz="6000" b="0">
                <a:solidFill>
                  <a:srgbClr val="FFFFFF"/>
                </a:solidFill>
                <a:latin typeface="Formular"/>
                <a:ea typeface="Formular"/>
                <a:cs typeface="Formular"/>
                <a:sym typeface="Formular"/>
              </a:defRPr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0E1D1-A0BD-405B-B625-57AFCEF87870}"/>
              </a:ext>
            </a:extLst>
          </p:cNvPr>
          <p:cNvSpPr txBox="1"/>
          <p:nvPr/>
        </p:nvSpPr>
        <p:spPr>
          <a:xfrm>
            <a:off x="1240549" y="10344004"/>
            <a:ext cx="11885516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UA" sz="5000" dirty="0">
                <a:solidFill>
                  <a:schemeClr val="bg1"/>
                </a:solidFill>
                <a:latin typeface="Formular" panose="02000000000000000000" pitchFamily="50" charset="-52"/>
              </a:rPr>
              <a:t>Построение персональных </a:t>
            </a:r>
            <a:r>
              <a:rPr lang="ru-UA" sz="5000">
                <a:solidFill>
                  <a:schemeClr val="bg1"/>
                </a:solidFill>
                <a:latin typeface="Formular" panose="02000000000000000000" pitchFamily="50" charset="-52"/>
              </a:rPr>
              <a:t>брендов </a:t>
            </a:r>
            <a:endParaRPr lang="ru-RU" sz="5000" dirty="0">
              <a:solidFill>
                <a:schemeClr val="bg1"/>
              </a:solidFill>
              <a:latin typeface="Formular" panose="02000000000000000000" pitchFamily="50" charset="-52"/>
            </a:endParaRPr>
          </a:p>
          <a:p>
            <a:pPr algn="l"/>
            <a:r>
              <a:rPr lang="ru-UA" sz="5000">
                <a:solidFill>
                  <a:schemeClr val="bg1"/>
                </a:solidFill>
                <a:latin typeface="Formular" panose="02000000000000000000" pitchFamily="50" charset="-52"/>
              </a:rPr>
              <a:t>в </a:t>
            </a:r>
            <a:r>
              <a:rPr lang="ru-UA" sz="5000" dirty="0">
                <a:solidFill>
                  <a:schemeClr val="bg1"/>
                </a:solidFill>
                <a:latin typeface="Formular" panose="02000000000000000000" pitchFamily="50" charset="-52"/>
              </a:rPr>
              <a:t>эпоху токсичности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Formular" panose="02000000000000000000" pitchFamily="50" charset="-52"/>
              <a:sym typeface="Helvetica Neue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1481450" y="2021058"/>
            <a:ext cx="11828689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UA" dirty="0"/>
              <a:t>Не становитесь заложником образа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464"/>
            <a:ext cx="7086600" cy="144896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634463" y="92802"/>
            <a:ext cx="1198987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8000" dirty="0">
                <a:solidFill>
                  <a:schemeClr val="bg1"/>
                </a:solidFill>
              </a:rPr>
              <a:t>Правило 7 </a:t>
            </a:r>
            <a:endParaRPr sz="8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139" y="320436"/>
            <a:ext cx="11379200" cy="135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352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962" y="222007"/>
            <a:ext cx="11488511" cy="13642606"/>
          </a:xfrm>
          <a:prstGeom prst="rect">
            <a:avLst/>
          </a:prstGeom>
        </p:spPr>
      </p:pic>
      <p:sp>
        <p:nvSpPr>
          <p:cNvPr id="7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468351" y="1169988"/>
            <a:ext cx="13336859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400" dirty="0"/>
              <a:t>Анастасия Жулина</a:t>
            </a:r>
          </a:p>
          <a:p>
            <a:pPr>
              <a:lnSpc>
                <a:spcPct val="100000"/>
              </a:lnSpc>
            </a:pPr>
            <a:r>
              <a:rPr lang="ru-RU" sz="6400" dirty="0"/>
              <a:t>Директор по маркетингу и PR</a:t>
            </a:r>
            <a:endParaRPr lang="en-US" sz="6400" dirty="0"/>
          </a:p>
          <a:p>
            <a:pPr>
              <a:lnSpc>
                <a:spcPct val="100000"/>
              </a:lnSpc>
            </a:pPr>
            <a:r>
              <a:rPr lang="en-US" sz="7500" dirty="0" err="1"/>
              <a:t>a.zhulina@evris.law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4493712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1211425" y="10251729"/>
            <a:ext cx="4449936" cy="233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algn="l" defTabSz="457200">
              <a:defRPr sz="3200">
                <a:latin typeface="Formular"/>
                <a:ea typeface="Formular"/>
                <a:cs typeface="Formular"/>
                <a:sym typeface="Formular"/>
              </a:defRPr>
            </a:pPr>
            <a:r>
              <a:rPr lang="uk-UA" sz="2900" dirty="0"/>
              <a:t>БЦ </a:t>
            </a:r>
            <a:r>
              <a:rPr lang="en-US" sz="2900" dirty="0"/>
              <a:t>Summit</a:t>
            </a:r>
            <a:endParaRPr sz="2900" dirty="0"/>
          </a:p>
          <a:p>
            <a:pPr algn="l" defTabSz="457200">
              <a:defRPr sz="32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lang="uk-UA" sz="2900" dirty="0" err="1"/>
              <a:t>ул.М.Грушевского</a:t>
            </a:r>
            <a:r>
              <a:rPr lang="uk-UA" sz="2900" dirty="0"/>
              <a:t> 9 б,</a:t>
            </a:r>
            <a:endParaRPr sz="2900" dirty="0"/>
          </a:p>
          <a:p>
            <a:pPr algn="l" defTabSz="457200">
              <a:defRPr sz="32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lang="uk-UA" sz="2900" dirty="0" err="1"/>
              <a:t>Киев</a:t>
            </a:r>
            <a:r>
              <a:rPr sz="2900" dirty="0"/>
              <a:t>, 01021, </a:t>
            </a:r>
            <a:r>
              <a:rPr lang="uk-UA" sz="2900" dirty="0" err="1"/>
              <a:t>Украина</a:t>
            </a:r>
            <a:r>
              <a:rPr lang="uk-UA" sz="2900" dirty="0"/>
              <a:t> </a:t>
            </a:r>
            <a:endParaRPr sz="2900" dirty="0"/>
          </a:p>
          <a:p>
            <a:pPr algn="l" defTabSz="457200">
              <a:defRPr sz="32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2900" dirty="0"/>
              <a:t>+380 44 364-91-91</a:t>
            </a:r>
          </a:p>
          <a:p>
            <a:pPr algn="l" defTabSz="457200">
              <a:defRPr sz="32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pPr>
            <a:r>
              <a:rPr sz="2900" dirty="0" err="1"/>
              <a:t>office@evris.law</a:t>
            </a:r>
            <a:endParaRPr sz="2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F8800-CFE8-B04A-A420-BF28A1F6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1" y="1130299"/>
            <a:ext cx="21610420" cy="232727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59" y="5022873"/>
            <a:ext cx="13095518" cy="8724886"/>
          </a:xfrm>
          <a:prstGeom prst="rect">
            <a:avLst/>
          </a:prstGeom>
        </p:spPr>
      </p:pic>
      <p:sp>
        <p:nvSpPr>
          <p:cNvPr id="9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990502" y="275089"/>
            <a:ext cx="15940261" cy="4495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r>
              <a:rPr lang="ru-UA" sz="8000" b="0" dirty="0">
                <a:solidFill>
                  <a:schemeClr val="tx1"/>
                </a:solidFill>
              </a:rPr>
              <a:t>Все вы слышали фразы вроде:</a:t>
            </a:r>
            <a:r>
              <a:rPr lang="ru-UA" sz="8000" dirty="0"/>
              <a:t> </a:t>
            </a:r>
            <a:endParaRPr lang="ru-RU" sz="8000" dirty="0"/>
          </a:p>
          <a:p>
            <a:endParaRPr lang="en-US" sz="8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93698" y="2197636"/>
            <a:ext cx="134126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rPr>
              <a:t>«</a:t>
            </a:r>
            <a:r>
              <a:rPr lang="uk-UA" sz="8000" dirty="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rPr>
              <a:t>Он </a:t>
            </a:r>
            <a:r>
              <a:rPr lang="ru-UA" sz="12000" dirty="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rPr>
              <a:t>такой</a:t>
            </a:r>
            <a:r>
              <a:rPr lang="ru-UA" sz="12000" dirty="0"/>
              <a:t> </a:t>
            </a:r>
            <a:r>
              <a:rPr lang="ru-UA" sz="12000" dirty="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rPr>
              <a:t>чудак</a:t>
            </a:r>
            <a:r>
              <a:rPr lang="uk-UA" sz="12000" dirty="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rPr>
              <a:t>»</a:t>
            </a:r>
            <a:endParaRPr lang="ru-RU" dirty="0"/>
          </a:p>
        </p:txBody>
      </p:sp>
      <p:sp>
        <p:nvSpPr>
          <p:cNvPr id="11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293737" y="7970454"/>
            <a:ext cx="8936742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ts val="12000"/>
              </a:lnSpc>
            </a:pPr>
            <a:r>
              <a:rPr lang="ru-UA" sz="8000" dirty="0"/>
              <a:t>«Она и вправду </a:t>
            </a:r>
            <a:endParaRPr lang="uk-UA" sz="8000" dirty="0"/>
          </a:p>
          <a:p>
            <a:pPr>
              <a:lnSpc>
                <a:spcPts val="12000"/>
              </a:lnSpc>
            </a:pPr>
            <a:r>
              <a:rPr lang="ru-UA" sz="12000" dirty="0"/>
              <a:t>болтушка»</a:t>
            </a:r>
            <a:endParaRPr lang="uk-UA" sz="12000" dirty="0"/>
          </a:p>
        </p:txBody>
      </p:sp>
      <p:sp>
        <p:nvSpPr>
          <p:cNvPr id="12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1003942" y="3532739"/>
            <a:ext cx="13426753" cy="22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r>
              <a:rPr lang="ru-UA" sz="8000" dirty="0"/>
              <a:t>«Она такая </a:t>
            </a:r>
            <a:r>
              <a:rPr lang="ru-UA" sz="12000" dirty="0"/>
              <a:t>умница</a:t>
            </a:r>
            <a:r>
              <a:rPr lang="ru-RU" sz="12000" dirty="0"/>
              <a:t>»</a:t>
            </a:r>
            <a:endParaRPr lang="en-US" sz="12000" dirty="0"/>
          </a:p>
        </p:txBody>
      </p:sp>
      <p:sp>
        <p:nvSpPr>
          <p:cNvPr id="13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13423985" y="5271402"/>
            <a:ext cx="9622309" cy="399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 algn="r">
              <a:lnSpc>
                <a:spcPts val="10000"/>
              </a:lnSpc>
            </a:pPr>
            <a:r>
              <a:rPr lang="ru-UA" sz="8000" dirty="0"/>
              <a:t>«Мой партнер ужасно </a:t>
            </a:r>
            <a:r>
              <a:rPr lang="ru-UA" sz="12000" dirty="0"/>
              <a:t>суетлив» </a:t>
            </a:r>
            <a:endParaRPr lang="ru-RU" sz="12000" dirty="0"/>
          </a:p>
        </p:txBody>
      </p:sp>
      <p:sp>
        <p:nvSpPr>
          <p:cNvPr id="14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17130273" y="9385316"/>
            <a:ext cx="6449144" cy="387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 algn="r">
              <a:lnSpc>
                <a:spcPts val="10000"/>
              </a:lnSpc>
            </a:pPr>
            <a:r>
              <a:rPr lang="ru-UA" sz="8000" b="0" dirty="0">
                <a:solidFill>
                  <a:schemeClr val="tx1"/>
                </a:solidFill>
              </a:rPr>
              <a:t>... и это лишь малая их часть </a:t>
            </a:r>
            <a:endParaRPr lang="en-US" sz="8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923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8486" y="829020"/>
            <a:ext cx="15966183" cy="825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UA" sz="10000" dirty="0">
                <a:solidFill>
                  <a:schemeClr val="bg1"/>
                </a:solidFill>
                <a:latin typeface="Formular" panose="020000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Сильный персональный бренд — это то, что дает дополнительную ценность и облегчает </a:t>
            </a:r>
            <a:r>
              <a:rPr lang="ru-UA" sz="10000">
                <a:solidFill>
                  <a:schemeClr val="bg1"/>
                </a:solidFill>
                <a:latin typeface="Formular" panose="020000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взаимодействие </a:t>
            </a:r>
            <a:endParaRPr lang="en-US" sz="10000" dirty="0">
              <a:solidFill>
                <a:schemeClr val="bg1"/>
              </a:solidFill>
              <a:latin typeface="Formular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0012"/>
            <a:ext cx="10169002" cy="78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83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-22464"/>
            <a:ext cx="15138400" cy="13716000"/>
          </a:xfrm>
          <a:prstGeom prst="rect">
            <a:avLst/>
          </a:prstGeom>
        </p:spPr>
      </p:pic>
      <p:sp>
        <p:nvSpPr>
          <p:cNvPr id="4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2789832" y="1426500"/>
            <a:ext cx="11989875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UA" dirty="0"/>
              <a:t>Честный ответ на вопрос 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UA" dirty="0"/>
              <a:t>«Кто я?»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6475213"/>
            <a:ext cx="77179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dirty="0">
                <a:solidFill>
                  <a:srgbClr val="FF0000"/>
                </a:solidFill>
                <a:latin typeface="Formular" panose="02000000000000000000" pitchFamily="50" charset="-52"/>
              </a:rPr>
              <a:t>Б</a:t>
            </a:r>
            <a:r>
              <a:rPr lang="ru-UA" sz="4000">
                <a:solidFill>
                  <a:srgbClr val="FF0000"/>
                </a:solidFill>
                <a:latin typeface="Formular" panose="02000000000000000000" pitchFamily="50" charset="-52"/>
              </a:rPr>
              <a:t>ренд</a:t>
            </a:r>
            <a:r>
              <a:rPr lang="ru-UA" sz="4000" dirty="0">
                <a:latin typeface="Formular" panose="02000000000000000000" pitchFamily="50" charset="-52"/>
              </a:rPr>
              <a:t> </a:t>
            </a:r>
            <a:r>
              <a:rPr lang="ru-UA" sz="4000" b="0" dirty="0">
                <a:latin typeface="Formular" panose="02000000000000000000" pitchFamily="50" charset="-52"/>
              </a:rPr>
              <a:t>— это тот образ, который остается в голове у человека после взаимодействия с вами. Некий ореол из </a:t>
            </a:r>
            <a:r>
              <a:rPr lang="ru-UA" sz="4000" dirty="0">
                <a:latin typeface="Formular" panose="02000000000000000000" pitchFamily="50" charset="-52"/>
              </a:rPr>
              <a:t>метафор</a:t>
            </a:r>
            <a:r>
              <a:rPr lang="ru-UA" sz="4000" b="0" dirty="0">
                <a:latin typeface="Formular" panose="02000000000000000000" pitchFamily="50" charset="-52"/>
              </a:rPr>
              <a:t>, </a:t>
            </a:r>
            <a:r>
              <a:rPr lang="ru-UA" sz="4000" dirty="0">
                <a:latin typeface="Formular" panose="02000000000000000000" pitchFamily="50" charset="-52"/>
              </a:rPr>
              <a:t>ощущений</a:t>
            </a:r>
            <a:r>
              <a:rPr lang="ru-UA" sz="4000" b="0" dirty="0">
                <a:latin typeface="Formular" panose="02000000000000000000" pitchFamily="50" charset="-52"/>
              </a:rPr>
              <a:t> и </a:t>
            </a:r>
            <a:r>
              <a:rPr lang="ru-UA" sz="4000" dirty="0">
                <a:latin typeface="Formular" panose="02000000000000000000" pitchFamily="50" charset="-52"/>
              </a:rPr>
              <a:t>эпитетов</a:t>
            </a:r>
            <a:r>
              <a:rPr lang="ru-UA" sz="4000" b="0" dirty="0">
                <a:latin typeface="Formular" panose="02000000000000000000" pitchFamily="50" charset="-52"/>
              </a:rPr>
              <a:t>. </a:t>
            </a:r>
            <a:endParaRPr lang="ru-RU" sz="4000" b="0" dirty="0">
              <a:latin typeface="Formular" panose="02000000000000000000" pitchFamily="50" charset="-52"/>
            </a:endParaRPr>
          </a:p>
          <a:p>
            <a:pPr algn="l"/>
            <a:endParaRPr lang="en-US" sz="4000" dirty="0">
              <a:solidFill>
                <a:srgbClr val="FF0000"/>
              </a:solidFill>
              <a:latin typeface="Formular" panose="02000000000000000000" pitchFamily="50" charset="-52"/>
            </a:endParaRPr>
          </a:p>
          <a:p>
            <a:pPr algn="l"/>
            <a:r>
              <a:rPr lang="ru-UA" sz="4000" dirty="0">
                <a:solidFill>
                  <a:srgbClr val="FF0000"/>
                </a:solidFill>
                <a:latin typeface="Formular" panose="02000000000000000000" pitchFamily="50" charset="-52"/>
              </a:rPr>
              <a:t>Доверие</a:t>
            </a:r>
            <a:r>
              <a:rPr lang="ru-UA" sz="4000" b="0" dirty="0">
                <a:latin typeface="Formular" panose="02000000000000000000" pitchFamily="50" charset="-52"/>
              </a:rPr>
              <a:t> — это то, что в идеале должно возникать при взаимодействии с вашим персональным брендом.</a:t>
            </a:r>
            <a:endParaRPr lang="en-US" sz="4000" b="0" dirty="0">
              <a:latin typeface="Formular" panose="02000000000000000000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22464"/>
            <a:ext cx="7086600" cy="144896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634463" y="92802"/>
            <a:ext cx="1198987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8000" dirty="0">
                <a:solidFill>
                  <a:schemeClr val="bg1"/>
                </a:solidFill>
              </a:rPr>
              <a:t>Правило 1</a:t>
            </a:r>
            <a:endParaRPr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39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342" y="101600"/>
            <a:ext cx="12166600" cy="13690600"/>
          </a:xfrm>
          <a:prstGeom prst="rect">
            <a:avLst/>
          </a:prstGeom>
        </p:spPr>
      </p:pic>
      <p:sp>
        <p:nvSpPr>
          <p:cNvPr id="4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2055586" y="1900887"/>
            <a:ext cx="9280073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ts val="12000"/>
              </a:lnSpc>
            </a:pPr>
            <a:r>
              <a:rPr lang="ru-RU" dirty="0"/>
              <a:t>Сформируйте</a:t>
            </a:r>
          </a:p>
          <a:p>
            <a:pPr>
              <a:lnSpc>
                <a:spcPts val="12000"/>
              </a:lnSpc>
            </a:pPr>
            <a:r>
              <a:rPr lang="ru-RU" dirty="0"/>
              <a:t>чёткое </a:t>
            </a:r>
            <a:r>
              <a:rPr lang="ru-RU" dirty="0" err="1"/>
              <a:t>позициони-рование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-22464"/>
            <a:ext cx="7086600" cy="144896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634463" y="92802"/>
            <a:ext cx="1198987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8000" dirty="0">
                <a:solidFill>
                  <a:schemeClr val="bg1"/>
                </a:solidFill>
              </a:rPr>
              <a:t>Правило 2</a:t>
            </a:r>
            <a:endParaRPr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115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25196798" cy="14173199"/>
          </a:xfrm>
          <a:prstGeom prst="rect">
            <a:avLst/>
          </a:prstGeom>
        </p:spPr>
      </p:pic>
      <p:sp>
        <p:nvSpPr>
          <p:cNvPr id="4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1066800" y="6857999"/>
            <a:ext cx="9853385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ts val="12000"/>
              </a:lnSpc>
            </a:pPr>
            <a:r>
              <a:rPr lang="ru-UA" sz="9000" dirty="0">
                <a:solidFill>
                  <a:schemeClr val="bg1"/>
                </a:solidFill>
              </a:rPr>
              <a:t>Стройте личные связи и формируйте окружение</a:t>
            </a:r>
            <a:endParaRPr lang="en-US" sz="9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22464"/>
            <a:ext cx="7086600" cy="144896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634463" y="92802"/>
            <a:ext cx="1198987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8000" dirty="0">
                <a:solidFill>
                  <a:schemeClr val="bg1"/>
                </a:solidFill>
              </a:rPr>
              <a:t>Правило 3</a:t>
            </a:r>
            <a:endParaRPr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016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2006062" y="1821369"/>
            <a:ext cx="10161076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ts val="12000"/>
              </a:lnSpc>
            </a:pPr>
            <a:r>
              <a:rPr lang="ru-UA" dirty="0"/>
              <a:t>Используйте социальные сети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464"/>
            <a:ext cx="7086600" cy="144896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634463" y="92802"/>
            <a:ext cx="1198987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8000" dirty="0">
                <a:solidFill>
                  <a:schemeClr val="bg1"/>
                </a:solidFill>
              </a:rPr>
              <a:t>Правило 4 </a:t>
            </a:r>
            <a:endParaRPr sz="8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59" y="7703027"/>
            <a:ext cx="6871258" cy="6192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853" y="309481"/>
            <a:ext cx="8299515" cy="7196111"/>
          </a:xfrm>
          <a:prstGeom prst="rect">
            <a:avLst/>
          </a:prstGeom>
        </p:spPr>
      </p:pic>
      <p:sp>
        <p:nvSpPr>
          <p:cNvPr id="17" name="Пятиугольник 16"/>
          <p:cNvSpPr/>
          <p:nvPr/>
        </p:nvSpPr>
        <p:spPr>
          <a:xfrm>
            <a:off x="11611971" y="9291349"/>
            <a:ext cx="5321706" cy="2096372"/>
          </a:xfrm>
          <a:prstGeom prst="homePlate">
            <a:avLst>
              <a:gd name="adj" fmla="val 58389"/>
            </a:avLst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52980" r="80950" b="39650"/>
          <a:stretch/>
        </p:blipFill>
        <p:spPr>
          <a:xfrm>
            <a:off x="12036512" y="9633857"/>
            <a:ext cx="3144341" cy="1358995"/>
          </a:xfrm>
          <a:prstGeom prst="rect">
            <a:avLst/>
          </a:prstGeom>
          <a:ln w="76200"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105871" y="4980228"/>
            <a:ext cx="6674304" cy="39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988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1766995" y="2465335"/>
            <a:ext cx="10161076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UA" dirty="0"/>
              <a:t>Вызывайте эмоции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464"/>
            <a:ext cx="7086600" cy="144896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634463" y="92802"/>
            <a:ext cx="1198987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8000" dirty="0">
                <a:solidFill>
                  <a:schemeClr val="bg1"/>
                </a:solidFill>
              </a:rPr>
              <a:t>Правило 5 </a:t>
            </a:r>
            <a:endParaRPr sz="80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157" y="-1593733"/>
            <a:ext cx="10087791" cy="157621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14" y="-946033"/>
            <a:ext cx="10428950" cy="162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937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1548862" y="2454194"/>
            <a:ext cx="10161076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UA" dirty="0"/>
              <a:t>Регулярность коммуникаций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22464"/>
            <a:ext cx="7086600" cy="1448964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Shape 166">
            <a:extLst>
              <a:ext uri="{FF2B5EF4-FFF2-40B4-BE49-F238E27FC236}">
                <a16:creationId xmlns:a16="http://schemas.microsoft.com/office/drawing/2014/main" id="{7D03A694-0D1D-4CBE-895D-B4606FA71688}"/>
              </a:ext>
            </a:extLst>
          </p:cNvPr>
          <p:cNvSpPr/>
          <p:nvPr/>
        </p:nvSpPr>
        <p:spPr>
          <a:xfrm>
            <a:off x="634463" y="92802"/>
            <a:ext cx="1198987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18500"/>
              </a:lnSpc>
              <a:defRPr sz="10000">
                <a:solidFill>
                  <a:srgbClr val="FF0000"/>
                </a:solidFill>
                <a:latin typeface="Formular"/>
                <a:ea typeface="Formular"/>
                <a:cs typeface="Formular"/>
                <a:sym typeface="Form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8000" dirty="0">
                <a:solidFill>
                  <a:schemeClr val="bg1"/>
                </a:solidFill>
              </a:rPr>
              <a:t>Правило 6 </a:t>
            </a:r>
            <a:endParaRPr sz="80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00" y="279400"/>
            <a:ext cx="10642600" cy="135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981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F0767928028D84E8B60F71CC5424D8A" ma:contentTypeVersion="7" ma:contentTypeDescription="Створення нового документа." ma:contentTypeScope="" ma:versionID="1aaf01df65f9beb755d42ca0691832b0">
  <xsd:schema xmlns:xsd="http://www.w3.org/2001/XMLSchema" xmlns:xs="http://www.w3.org/2001/XMLSchema" xmlns:p="http://schemas.microsoft.com/office/2006/metadata/properties" xmlns:ns3="8a165902-c260-4c1c-b716-fca64e4b746f" targetNamespace="http://schemas.microsoft.com/office/2006/metadata/properties" ma:root="true" ma:fieldsID="c5a3600cda6dc84dcdde24d801cf0dbc" ns3:_="">
    <xsd:import namespace="8a165902-c260-4c1c-b716-fca64e4b74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65902-c260-4c1c-b716-fca64e4b7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DBACD-4296-48E4-8EA8-A50E93011D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165902-c260-4c1c-b716-fca64e4b7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3F2601-0EEA-4259-8D66-6E79C43F9117}">
  <ds:schemaRefs>
    <ds:schemaRef ds:uri="8a165902-c260-4c1c-b716-fca64e4b746f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D241CA-B2E5-41A2-AC35-6DA1A871F5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7389</TotalTime>
  <Words>186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Formular</vt:lpstr>
      <vt:lpstr>Helvetica Neue</vt:lpstr>
      <vt:lpstr>Helvetica Neue Light</vt:lpstr>
      <vt:lpstr>Helvetica Neue Medium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 Mosunova</dc:creator>
  <cp:lastModifiedBy>Tetiana Turanova</cp:lastModifiedBy>
  <cp:revision>124</cp:revision>
  <dcterms:modified xsi:type="dcterms:W3CDTF">2019-12-13T08:04:54Z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0x0101003F0767928028D84E8B60F71CC5424D8A</vt:lpwstr>
  </property>
</Properties>
</file>