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37"/>
  </p:normalViewPr>
  <p:slideViewPr>
    <p:cSldViewPr snapToGrid="0" snapToObjects="1">
      <p:cViewPr varScale="1">
        <p:scale>
          <a:sx n="103" d="100"/>
          <a:sy n="103" d="100"/>
        </p:scale>
        <p:origin x="5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11B48-E434-724D-8A18-2FCAD2308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6370D6-B873-664C-8840-79E293D76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6963AD-A508-0B4F-8C33-2D4F5DEC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0963D3-B120-2C40-8EB1-D325213EB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2BF96E-D288-B744-A58D-EF6C8BD3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91918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CD8AF-2BDB-2F4F-9B92-297793D2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AE92D7-C602-5E40-8E6F-B40EB4AF5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D4B3C1-7DD2-7641-B705-4A1431C2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712060-B926-7444-AF9E-87B5D5BB6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6B24CE-59AE-8245-9BA9-852FE790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46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C7CBC8B-2560-0944-B332-1EF282F8E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900E3C-E574-0248-967E-9CB978428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2E59E5-4696-8A49-9446-1F3DAF5CD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3A3324-A25B-1D41-B530-F0DF71AB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741D27-94EB-5C48-9E03-918BE546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9648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360D84-4B18-6048-9D30-C03B8127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8F60D7-A32D-DF41-87AD-8DEB997C0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83EBA6-D9C7-634F-9A28-A40FA1AC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834C93-E0B2-2044-A2DF-5C847DC1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7BB478-BC8A-854D-9D75-57FE1D3D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1889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DFC37-F500-E04C-B0C6-54201572A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F66DF5-95F4-504B-B276-23BA61E5E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005792-D700-D44B-B2F7-A7761D6F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09D830-4FF5-8B46-B483-A57BD418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E6DE6E-D396-0546-B846-1786EE86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5679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CEB4D-17E4-F64C-A3B5-343113019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0A979-E86B-ED4B-820D-F54E8EB43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323F4A-5C32-694E-AA17-8003B42E4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D52803-669F-DB4D-A4CE-29FAF1B5E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556F16-329D-F546-959F-C0BE5478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A799D2-85EA-4B4E-89FE-4BBF23229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3398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AA18B1-66DC-3A43-A036-1E689443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BC08B9-F424-E84D-AC6B-FDDA87161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0DBEF3-745B-4F49-8C0E-D4438357C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D3F955F-686C-9149-92FD-5D002584B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9697C52-1970-F545-B31F-0167AF7C8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96E06FF-F22C-EA4D-B8B5-BD04571C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8E369DE-886C-A04D-88AE-60154A97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CC1F06E-234E-5C48-AB6A-FB305535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2792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DC731-4EC5-A643-AB12-6FC736DB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A784A9-1615-5E47-A9AF-321258C0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7A747C-6A74-2545-9870-FAE1569C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7FB113-5EDE-FD46-A5BA-CBC203B0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6488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7A28E9-B2ED-194F-AF95-16354055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F418ED8-E826-7D4E-AFCA-C9A7E6FB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8FA07E-D7A7-2B4D-A20F-9EDCEFE8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3523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12F71-D1F5-584A-98C5-4951243C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D2A31B-4EA4-D34B-B003-9D16029C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7FBAD8-F989-E241-97BD-F8A8EA259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2F437E-873F-1E46-9E4E-08EF4858A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9ECBA6-3BF0-EF4A-8FFA-9FA7611D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F317A5-E020-1C4A-876C-160A73A42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73147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30C4F-B3CC-6D4E-946A-273C6BB3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0EC4C4E-2F12-DE47-9D9F-650AF204A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F2E4A4-5641-F143-807E-E21D1FC8E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390267-646C-354C-A60E-1A3ACC54E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DD6DF3-598B-8942-8F61-73B6BBA5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815171-2209-AB45-A0A9-97DB16B1C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9769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C3E59-7C30-3F4C-BB97-E3B72111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677475-A339-BF49-AB0E-7A388D558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92B954-0DF3-574D-8FEE-9AB44795F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A3A7-BE94-6145-B8A9-EC57E5C2D5FE}" type="datetimeFigureOut">
              <a:rPr lang="aa-ET" smtClean="0"/>
              <a:t>10/7/20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2322BD-FF88-C348-B214-86AE6A372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895827-923C-AF40-A64C-7DA0EAAE9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8E410-6602-A54B-B1A6-5DA6C13023E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8951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zhadobinvitaly@ukr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9A4C41-9455-A141-90A3-EF7AF223A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981" y="2074488"/>
            <a:ext cx="9144000" cy="1354512"/>
          </a:xfrm>
        </p:spPr>
        <p:txBody>
          <a:bodyPr anchor="b">
            <a:noAutofit/>
          </a:bodyPr>
          <a:lstStyle/>
          <a:p>
            <a:pPr algn="l"/>
            <a:br>
              <a:rPr lang="en-US" sz="5500" b="1" dirty="0">
                <a:solidFill>
                  <a:srgbClr val="EEDD49"/>
                </a:solidFill>
                <a:latin typeface="+mn-lt"/>
                <a:ea typeface="+mn-ea"/>
                <a:cs typeface="+mn-cs"/>
              </a:rPr>
            </a:br>
            <a:r>
              <a:rPr lang="uk-UA" sz="5500" b="1" dirty="0">
                <a:solidFill>
                  <a:srgbClr val="EEDD49"/>
                </a:solidFill>
                <a:latin typeface="+mn-lt"/>
                <a:ea typeface="+mn-ea"/>
                <a:cs typeface="+mn-cs"/>
              </a:rPr>
              <a:t>ОПТИМІЗАЦІЯ</a:t>
            </a:r>
            <a:br>
              <a:rPr lang="en-US" sz="5500" b="1" dirty="0">
                <a:solidFill>
                  <a:srgbClr val="EEDD49"/>
                </a:solidFill>
                <a:latin typeface="+mn-lt"/>
                <a:ea typeface="+mn-ea"/>
                <a:cs typeface="+mn-cs"/>
              </a:rPr>
            </a:br>
            <a:r>
              <a:rPr lang="uk-UA" sz="5500" b="1" dirty="0">
                <a:solidFill>
                  <a:srgbClr val="EEDD49"/>
                </a:solidFill>
                <a:latin typeface="+mn-lt"/>
                <a:ea typeface="+mn-ea"/>
                <a:cs typeface="+mn-cs"/>
              </a:rPr>
              <a:t>ТРУДОВИХ ВІДНОСИН </a:t>
            </a:r>
            <a:endParaRPr lang="ru-RU" sz="5500" b="1" dirty="0">
              <a:solidFill>
                <a:srgbClr val="EEDD4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3CD9DFB2-E3E1-594E-8E4F-99BD2137E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981" y="4213236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ru-RU" b="1" dirty="0"/>
              <a:t>ЖАДОБІН ВІТАЛІЙ </a:t>
            </a:r>
            <a:endParaRPr lang="en-US" b="1" dirty="0"/>
          </a:p>
          <a:p>
            <a:pPr algn="l"/>
            <a:r>
              <a:rPr lang="uk-UA" dirty="0"/>
              <a:t>адвокат, </a:t>
            </a:r>
            <a:r>
              <a:rPr lang="ru-RU" dirty="0"/>
              <a:t>партнер АО </a:t>
            </a:r>
            <a:r>
              <a:rPr lang="en-US" dirty="0"/>
              <a:t>SENSUM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6C97CD2-C1A3-F642-80FB-902E0069D9AC}"/>
              </a:ext>
            </a:extLst>
          </p:cNvPr>
          <p:cNvSpPr/>
          <p:nvPr/>
        </p:nvSpPr>
        <p:spPr>
          <a:xfrm>
            <a:off x="531509" y="355838"/>
            <a:ext cx="612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VIII </a:t>
            </a:r>
            <a:r>
              <a:rPr lang="uk-UA" sz="2400" b="1" dirty="0"/>
              <a:t>ЩОРІЧНИЙ ФОРУМ ЮРИСКОНСУЛЬТІВ</a:t>
            </a:r>
            <a:r>
              <a:rPr lang="en-US" sz="2400" b="1" dirty="0"/>
              <a:t> </a:t>
            </a:r>
            <a:endParaRPr lang="aa-ET" sz="2400" b="1" dirty="0"/>
          </a:p>
        </p:txBody>
      </p:sp>
    </p:spTree>
    <p:extLst>
      <p:ext uri="{BB962C8B-B14F-4D97-AF65-F5344CB8AC3E}">
        <p14:creationId xmlns:p14="http://schemas.microsoft.com/office/powerpoint/2010/main" val="373032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6C97CD2-C1A3-F642-80FB-902E0069D9AC}"/>
              </a:ext>
            </a:extLst>
          </p:cNvPr>
          <p:cNvSpPr/>
          <p:nvPr/>
        </p:nvSpPr>
        <p:spPr>
          <a:xfrm>
            <a:off x="531509" y="355838"/>
            <a:ext cx="612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VIII </a:t>
            </a:r>
            <a:r>
              <a:rPr lang="uk-UA" sz="2400" b="1" dirty="0"/>
              <a:t>ЩОРІЧНИЙ ФОРУМ ЮРИСКОНСУЛЬТІВ</a:t>
            </a:r>
            <a:r>
              <a:rPr lang="en-US" sz="2400" b="1" dirty="0"/>
              <a:t> </a:t>
            </a:r>
            <a:endParaRPr lang="aa-ET" sz="2400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FD870E9-97A5-5C44-B87F-4D16C51767D9}"/>
              </a:ext>
            </a:extLst>
          </p:cNvPr>
          <p:cNvSpPr/>
          <p:nvPr/>
        </p:nvSpPr>
        <p:spPr>
          <a:xfrm>
            <a:off x="524304" y="1111211"/>
            <a:ext cx="1150238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2000" b="1" dirty="0"/>
              <a:t>Базові ресурси суб’єкта господарювання </a:t>
            </a:r>
            <a:endParaRPr lang="en-US" sz="2000" dirty="0"/>
          </a:p>
          <a:p>
            <a:pPr lvl="0" algn="just"/>
            <a:r>
              <a:rPr lang="en-US" sz="2000" dirty="0"/>
              <a:t>- </a:t>
            </a:r>
            <a:r>
              <a:rPr lang="uk-UA" sz="2000" dirty="0"/>
              <a:t>Основні засоби</a:t>
            </a:r>
            <a:endParaRPr lang="en-US" sz="2000" dirty="0"/>
          </a:p>
          <a:p>
            <a:pPr lvl="0" algn="just"/>
            <a:r>
              <a:rPr lang="en-US" sz="2000" dirty="0"/>
              <a:t>- </a:t>
            </a:r>
            <a:r>
              <a:rPr lang="uk-UA" sz="2000" dirty="0"/>
              <a:t>Оборотні засоби </a:t>
            </a:r>
            <a:endParaRPr lang="en-US" sz="2000" dirty="0"/>
          </a:p>
          <a:p>
            <a:pPr lvl="0" algn="just"/>
            <a:r>
              <a:rPr lang="en-US" sz="2000" dirty="0"/>
              <a:t>- </a:t>
            </a:r>
            <a:r>
              <a:rPr lang="uk-UA" sz="2000" dirty="0"/>
              <a:t>Персонал </a:t>
            </a:r>
            <a:endParaRPr lang="en-US" sz="20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7F108C8-47C5-B144-B792-A12956C0B88D}"/>
              </a:ext>
            </a:extLst>
          </p:cNvPr>
          <p:cNvSpPr/>
          <p:nvPr/>
        </p:nvSpPr>
        <p:spPr>
          <a:xfrm>
            <a:off x="531509" y="2601644"/>
            <a:ext cx="1149517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uk-UA" sz="2000" b="1" dirty="0"/>
              <a:t>Оптимізація трудових відносин </a:t>
            </a:r>
            <a:r>
              <a:rPr lang="uk-UA" sz="2000" dirty="0"/>
              <a:t>– процес підвищення ефективності управління персоналом суб’єкта господарювання, безпосередньо спрямований на досягнення максимальних показників ефективності діяльності такого суб’єкта </a:t>
            </a:r>
            <a:endParaRPr lang="x-none" sz="2000" dirty="0"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7F108C8-47C5-B144-B792-A12956C0B88D}"/>
              </a:ext>
            </a:extLst>
          </p:cNvPr>
          <p:cNvSpPr/>
          <p:nvPr/>
        </p:nvSpPr>
        <p:spPr>
          <a:xfrm>
            <a:off x="524304" y="3922800"/>
            <a:ext cx="1126990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Методи управління персоналом</a:t>
            </a:r>
            <a:endParaRPr lang="en-US" sz="20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- </a:t>
            </a:r>
            <a:r>
              <a:rPr lang="uk-UA" sz="2000" dirty="0"/>
              <a:t>адміністративні (організаційний метод, заснований на ієрархії управління) (стягнення/заохочення);</a:t>
            </a:r>
            <a:endParaRPr lang="en-US" sz="20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- </a:t>
            </a:r>
            <a:r>
              <a:rPr lang="uk-UA" sz="2000" dirty="0"/>
              <a:t>економічні (у тому числі застосування системи визначення ключових показників ефективності);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- </a:t>
            </a:r>
            <a:r>
              <a:rPr lang="uk-UA" sz="2000" dirty="0"/>
              <a:t>соціально-психологічні (задоволення культурних і духовних потреб, створення належного психологічного клімату).</a:t>
            </a:r>
            <a:endParaRPr lang="x-none" sz="2000" dirty="0"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7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C97CD2-C1A3-F642-80FB-902E0069D9AC}"/>
              </a:ext>
            </a:extLst>
          </p:cNvPr>
          <p:cNvSpPr/>
          <p:nvPr/>
        </p:nvSpPr>
        <p:spPr>
          <a:xfrm>
            <a:off x="531509" y="355838"/>
            <a:ext cx="612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VIII </a:t>
            </a:r>
            <a:r>
              <a:rPr lang="uk-UA" sz="2400" b="1" dirty="0"/>
              <a:t>ЩОРІЧНИЙ ФОРУМ ЮРИСКОНСУЛЬТІВ</a:t>
            </a:r>
            <a:r>
              <a:rPr lang="en-US" sz="2400" b="1" dirty="0"/>
              <a:t> </a:t>
            </a:r>
            <a:endParaRPr lang="aa-ET" sz="2400" b="1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3CD9DFB2-E3E1-594E-8E4F-99BD2137E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117" y="1383575"/>
            <a:ext cx="9448799" cy="3283535"/>
          </a:xfrm>
        </p:spPr>
        <p:txBody>
          <a:bodyPr>
            <a:noAutofit/>
          </a:bodyPr>
          <a:lstStyle/>
          <a:p>
            <a:pPr marL="174625" algn="l"/>
            <a:r>
              <a:rPr lang="uk-UA" b="1" dirty="0"/>
              <a:t>СУЧАСНІ ТРЕНДИ ОПТИМІЗАЦІЇ ТРУДОВИХ ВІДНОСИН</a:t>
            </a:r>
          </a:p>
          <a:p>
            <a:pPr marL="174625" algn="l"/>
            <a:r>
              <a:rPr lang="uk-UA" b="1" dirty="0"/>
              <a:t> </a:t>
            </a:r>
            <a:endParaRPr lang="en-US" dirty="0"/>
          </a:p>
          <a:p>
            <a:pPr marL="517525" lvl="0" indent="-342900" algn="l">
              <a:buClr>
                <a:srgbClr val="EEDD49"/>
              </a:buClr>
              <a:buFont typeface="Arial" panose="020B0604020202020204" pitchFamily="34" charset="0"/>
              <a:buChar char="•"/>
            </a:pPr>
            <a:r>
              <a:rPr lang="uk-UA" dirty="0"/>
              <a:t>Оптимізація (скорочення) штату;</a:t>
            </a:r>
            <a:endParaRPr lang="en-US" dirty="0"/>
          </a:p>
          <a:p>
            <a:pPr marL="517525" lvl="0" indent="-342900" algn="l">
              <a:buClr>
                <a:srgbClr val="EEDD49"/>
              </a:buClr>
              <a:buFont typeface="Arial" panose="020B0604020202020204" pitchFamily="34" charset="0"/>
              <a:buChar char="•"/>
            </a:pPr>
            <a:r>
              <a:rPr lang="uk-UA" dirty="0"/>
              <a:t>Цивільно-правові договори;</a:t>
            </a:r>
            <a:endParaRPr lang="en-US" dirty="0"/>
          </a:p>
          <a:p>
            <a:pPr marL="517525" lvl="0" indent="-342900" algn="l">
              <a:buClr>
                <a:srgbClr val="EEDD49"/>
              </a:buClr>
              <a:buFont typeface="Arial" panose="020B0604020202020204" pitchFamily="34" charset="0"/>
              <a:buChar char="•"/>
            </a:pPr>
            <a:r>
              <a:rPr lang="uk-UA" dirty="0"/>
              <a:t>Аутсорсинг, аутстафінг;</a:t>
            </a:r>
            <a:endParaRPr lang="en-US" dirty="0"/>
          </a:p>
          <a:p>
            <a:pPr marL="517525" indent="-342900" algn="l">
              <a:buClr>
                <a:srgbClr val="EEDD49"/>
              </a:buClr>
              <a:buFont typeface="Arial" panose="020B0604020202020204" pitchFamily="34" charset="0"/>
              <a:buChar char="•"/>
            </a:pPr>
            <a:r>
              <a:rPr lang="uk-UA" dirty="0"/>
              <a:t>Дистанційна, надомна робота.</a:t>
            </a:r>
            <a:endParaRPr lang="ru-RU" sz="2800" b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C97CD2-C1A3-F642-80FB-902E0069D9AC}"/>
              </a:ext>
            </a:extLst>
          </p:cNvPr>
          <p:cNvSpPr/>
          <p:nvPr/>
        </p:nvSpPr>
        <p:spPr>
          <a:xfrm>
            <a:off x="531509" y="355838"/>
            <a:ext cx="612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VIII </a:t>
            </a:r>
            <a:r>
              <a:rPr lang="uk-UA" sz="2400" b="1" dirty="0"/>
              <a:t>ЩОРІЧНИЙ ФОРУМ ЮРИСКОНСУЛЬТІВ</a:t>
            </a:r>
            <a:r>
              <a:rPr lang="en-US" sz="2400" b="1" dirty="0"/>
              <a:t> </a:t>
            </a:r>
            <a:endParaRPr lang="aa-ET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5151" y="956002"/>
            <a:ext cx="11562440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ysClr val="windowText" lastClr="000000"/>
                </a:solidFill>
              </a:rPr>
              <a:t>СКОРОЧЕННЯ ЧИСЕЛЬНОСТІ АБО ШТАТУ ПРАЦІВНИКІВ 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marL="363538" algn="just"/>
            <a:r>
              <a:rPr lang="uk-UA" b="1" dirty="0">
                <a:solidFill>
                  <a:sysClr val="windowText" lastClr="000000"/>
                </a:solidFill>
              </a:rPr>
              <a:t>(одна з підстав для розірвання трудового договору, передбачена п. 1  ч. 1 ст. 40  </a:t>
            </a:r>
            <a:r>
              <a:rPr lang="uk-UA" b="1" dirty="0" err="1">
                <a:solidFill>
                  <a:sysClr val="windowText" lastClr="000000"/>
                </a:solidFill>
              </a:rPr>
              <a:t>КЗпПУ</a:t>
            </a:r>
            <a:r>
              <a:rPr lang="uk-UA" b="1" dirty="0">
                <a:solidFill>
                  <a:sysClr val="windowText" lastClr="000000"/>
                </a:solidFill>
              </a:rPr>
              <a:t>)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5151" y="1682964"/>
            <a:ext cx="11562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algn="just"/>
            <a:r>
              <a:rPr lang="uk-UA" dirty="0">
                <a:solidFill>
                  <a:sysClr val="windowText" lastClr="000000"/>
                </a:solidFill>
              </a:rPr>
              <a:t>Розірвання трудового договору за зазначеною підставою відбувається в  разі зміни організації виробництва і праці, у тому числі в разі реорганізації  підприємства (злиття,  приєднання,  поділ, виділення, перетворення), зміни його власника, прийняття власником або  уповноваженим  ним органом рішення про скорочення чисельності або штату у зв'язку з перепрофілюванням,  а також з інших  причин, які  супроводжуються  змінами  у  складі  працівників за посадами, спеціальністю, кваліфікацією, професією.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5151" y="3281620"/>
            <a:ext cx="11562440" cy="2120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>
              <a:lnSpc>
                <a:spcPct val="107000"/>
              </a:lnSpc>
              <a:spcAft>
                <a:spcPts val="1200"/>
              </a:spcAft>
            </a:pPr>
            <a:r>
              <a:rPr lang="uk-UA" b="1" dirty="0">
                <a:solidFill>
                  <a:sysClr val="windowText" lastClr="000000"/>
                </a:solidFill>
              </a:rPr>
              <a:t>Скорочення чисельності  та  скорочення  штату  -  поняття  НЕ тотожні. 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marL="363538" algn="just">
              <a:lnSpc>
                <a:spcPct val="107000"/>
              </a:lnSpc>
              <a:spcAft>
                <a:spcPts val="1200"/>
              </a:spcAft>
            </a:pPr>
            <a:r>
              <a:rPr lang="uk-UA" dirty="0">
                <a:solidFill>
                  <a:sysClr val="windowText" lastClr="000000"/>
                </a:solidFill>
              </a:rPr>
              <a:t>Чисельність працівників - це списочний склад працюючих, і скорочення  чисельності  працівників передбачає зменшення  їх кількості. 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363538" algn="just"/>
            <a:r>
              <a:rPr lang="uk-UA" dirty="0">
                <a:solidFill>
                  <a:sysClr val="windowText" lastClr="000000"/>
                </a:solidFill>
              </a:rPr>
              <a:t>Штат працівників - це сукупність посад,  встановлених штатним розписом підприємства.  Тому скорочення штату являє  собою зміну  штатного  розпису  за  рахунок  ліквідації певних посад або зменшення кількості штатних одиниць за певними посадами.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5150" y="5523145"/>
            <a:ext cx="1055444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>
              <a:lnSpc>
                <a:spcPct val="107000"/>
              </a:lnSpc>
              <a:spcAft>
                <a:spcPts val="1200"/>
              </a:spcAft>
            </a:pPr>
            <a:r>
              <a:rPr lang="uk-UA" b="1" dirty="0">
                <a:solidFill>
                  <a:sysClr val="windowText" lastClr="000000"/>
                </a:solidFill>
              </a:rPr>
              <a:t>Лист/роз’яснення Міністерства праці та соціальної політики від 07.04.2011 року № 114/06/187-1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8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C97CD2-C1A3-F642-80FB-902E0069D9AC}"/>
              </a:ext>
            </a:extLst>
          </p:cNvPr>
          <p:cNvSpPr/>
          <p:nvPr/>
        </p:nvSpPr>
        <p:spPr>
          <a:xfrm>
            <a:off x="531509" y="341324"/>
            <a:ext cx="612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VIII </a:t>
            </a:r>
            <a:r>
              <a:rPr lang="uk-UA" sz="2400" b="1" dirty="0"/>
              <a:t>ЩОРІЧНИЙ ФОРУМ ЮРИСКОНСУЛЬТІВ</a:t>
            </a:r>
            <a:r>
              <a:rPr lang="en-US" sz="2400" b="1" dirty="0"/>
              <a:t> </a:t>
            </a:r>
            <a:endParaRPr lang="aa-ET" sz="24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56400"/>
              </p:ext>
            </p:extLst>
          </p:nvPr>
        </p:nvGraphicFramePr>
        <p:xfrm>
          <a:off x="313267" y="953566"/>
          <a:ext cx="11530390" cy="4388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9874">
                  <a:extLst>
                    <a:ext uri="{9D8B030D-6E8A-4147-A177-3AD203B41FA5}">
                      <a16:colId xmlns:a16="http://schemas.microsoft.com/office/drawing/2014/main" val="1913647862"/>
                    </a:ext>
                  </a:extLst>
                </a:gridCol>
                <a:gridCol w="5820516">
                  <a:extLst>
                    <a:ext uri="{9D8B030D-6E8A-4147-A177-3AD203B41FA5}">
                      <a16:colId xmlns:a16="http://schemas.microsoft.com/office/drawing/2014/main" val="714393998"/>
                    </a:ext>
                  </a:extLst>
                </a:gridCol>
              </a:tblGrid>
              <a:tr h="219001">
                <a:tc>
                  <a:txBody>
                    <a:bodyPr/>
                    <a:lstStyle/>
                    <a:p>
                      <a:pPr indent="0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ТРУДОВИЙ ДОГОВІР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ЦИВІЛЬНО-ПРАВОВА УГОДА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85222"/>
                  </a:ext>
                </a:extLst>
              </a:tr>
              <a:tr h="21900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Кодекс законів про працю України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0">
                          <a:solidFill>
                            <a:sysClr val="windowText" lastClr="000000"/>
                          </a:solidFill>
                          <a:effectLst/>
                        </a:rPr>
                        <a:t>Цивільний кодекс України</a:t>
                      </a:r>
                      <a:endParaRPr lang="en-US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65760"/>
                  </a:ext>
                </a:extLst>
              </a:tr>
              <a:tr h="1095002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Предмет – процес праці, роботи; власне, праця працівника в процесі виробництва. Працівник зобов’язується виконувати роботу згідно кваліфікації і підпорядковуватись правилам внутрішнього розпорядку.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Предмет - виконання певного визначеного обсягу робіт, мета - отримання певного кінцевого результату. Виконавець зобов’язується на свій ризик виконати певну роботу (надати послугу), а замовник зобов’язується прийняти і оплатити результати роботи (оплатити послугу).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972097"/>
                  </a:ext>
                </a:extLst>
              </a:tr>
              <a:tr h="87600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Подається заява і приймається наказ про прийняття на роботу. Вноситься запис у трудову книжку. У наказі зазначається посада, розмір зарплати, дата початку роботи.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Сторони підписують письмовий договір (працівник подає паспорт та довідку про ідентифікаційний номер). Не має записів у трудовій книжці. У договорі зазначається предмет (річ або послуга), ціна і строк договору.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743111"/>
                  </a:ext>
                </a:extLst>
              </a:tr>
              <a:tr h="43800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Вид оплати  –  зарплата, не менше мінімальної, не рідше двох разів на місяць.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>
                          <a:solidFill>
                            <a:sysClr val="windowText" lastClr="000000"/>
                          </a:solidFill>
                          <a:effectLst/>
                        </a:rPr>
                        <a:t>Вид оплати – винагорода. Визначається у договорі і не залежить від мінімальної. Строк оплати визначається сторонами у договорі.</a:t>
                      </a:r>
                      <a:endParaRPr lang="en-US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98329"/>
                  </a:ext>
                </a:extLst>
              </a:tr>
              <a:tr h="43800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Надається оплачувана щорічна відпустка, виплати на відрядження тощо.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>
                          <a:solidFill>
                            <a:sysClr val="windowText" lastClr="000000"/>
                          </a:solidFill>
                          <a:effectLst/>
                        </a:rPr>
                        <a:t>Трудові гарантії не надаються.</a:t>
                      </a:r>
                      <a:endParaRPr lang="en-US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771784"/>
                  </a:ext>
                </a:extLst>
              </a:tr>
              <a:tr h="109500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Податковий агент – роботодавець: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ЄСВ у розмірі 22% 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ПДФО за ставкою 18%  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військовий збір — за ставкою 1,5% 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Податковий агент – замовник: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ЄСВ у розмірі 22% 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ПДФО за ставкою 18%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військовий збір — за ставкою 1,5%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36132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31509" y="5348299"/>
            <a:ext cx="11065407" cy="773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solidFill>
                  <a:sysClr val="windowText" lastClr="000000"/>
                </a:solidFill>
              </a:rPr>
              <a:t>Ризики</a:t>
            </a:r>
            <a:r>
              <a:rPr lang="uk-UA" sz="1400" dirty="0">
                <a:solidFill>
                  <a:sysClr val="windowText" lastClr="000000"/>
                </a:solidFill>
              </a:rPr>
              <a:t>: </a:t>
            </a:r>
            <a:endParaRPr lang="en-US" sz="1400" dirty="0">
              <a:solidFill>
                <a:sysClr val="windowText" lastClr="00000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solidFill>
                  <a:sysClr val="windowText" lastClr="000000"/>
                </a:solidFill>
              </a:rPr>
              <a:t>-  ст. 265 КЗпП: штраф у розмірі 10 МЗП за кожного працівника;</a:t>
            </a:r>
            <a:endParaRPr lang="en-US" sz="1400" dirty="0">
              <a:solidFill>
                <a:sysClr val="windowText" lastClr="00000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solidFill>
                  <a:sysClr val="windowText" lastClr="000000"/>
                </a:solidFill>
              </a:rPr>
              <a:t>- адміністративний штраф ст. 41 КУпАП у розмірі від 500 до 1000 НМДГ (від 8 500 до 17 000 грн).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7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6C97CD2-C1A3-F642-80FB-902E0069D9AC}"/>
              </a:ext>
            </a:extLst>
          </p:cNvPr>
          <p:cNvSpPr/>
          <p:nvPr/>
        </p:nvSpPr>
        <p:spPr>
          <a:xfrm>
            <a:off x="531509" y="355838"/>
            <a:ext cx="612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VIII </a:t>
            </a:r>
            <a:r>
              <a:rPr lang="uk-UA" sz="2400" b="1" dirty="0"/>
              <a:t>ЩОРІЧНИЙ ФОРУМ ЮРИСКОНСУЛЬТІВ</a:t>
            </a:r>
            <a:r>
              <a:rPr lang="en-US" sz="2400" b="1" dirty="0"/>
              <a:t> </a:t>
            </a:r>
            <a:endParaRPr lang="aa-ET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2765" y="1122735"/>
            <a:ext cx="11556701" cy="4361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>
              <a:lnSpc>
                <a:spcPct val="107000"/>
              </a:lnSpc>
              <a:spcAft>
                <a:spcPts val="0"/>
              </a:spcAft>
            </a:pPr>
            <a:r>
              <a:rPr lang="uk-UA" sz="2400" b="1" dirty="0">
                <a:solidFill>
                  <a:sysClr val="windowText" lastClr="000000"/>
                </a:solidFill>
              </a:rPr>
              <a:t>ДИСТАНЦІЙНА ТА НАДОМНА РОБОТА</a:t>
            </a:r>
            <a:endParaRPr lang="en-US" sz="2400" b="1" dirty="0">
              <a:solidFill>
                <a:sysClr val="windowText" lastClr="000000"/>
              </a:solidFill>
            </a:endParaRPr>
          </a:p>
          <a:p>
            <a:pPr marL="363538">
              <a:lnSpc>
                <a:spcPct val="107000"/>
              </a:lnSpc>
              <a:spcAft>
                <a:spcPts val="0"/>
              </a:spcAft>
            </a:pPr>
            <a:endParaRPr lang="en-US" sz="2400" b="1" dirty="0">
              <a:solidFill>
                <a:sysClr val="windowText" lastClr="000000"/>
              </a:solidFill>
            </a:endParaRPr>
          </a:p>
          <a:p>
            <a:pPr marL="363538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solidFill>
                  <a:sysClr val="windowText" lastClr="000000"/>
                </a:solidFill>
              </a:rPr>
              <a:t>Законом України № 540-ІХ «Про внесення змін до деяких законодавчих актів України, спрямованих на забезпечення додаткових соціальних та економічних гарантій у зв'язку з поширенням </a:t>
            </a:r>
            <a:r>
              <a:rPr lang="uk-UA" sz="2400" dirty="0" err="1">
                <a:solidFill>
                  <a:sysClr val="windowText" lastClr="000000"/>
                </a:solidFill>
              </a:rPr>
              <a:t>коронавірусної</a:t>
            </a:r>
            <a:r>
              <a:rPr lang="uk-UA" sz="2400" dirty="0">
                <a:solidFill>
                  <a:sysClr val="windowText" lastClr="000000"/>
                </a:solidFill>
              </a:rPr>
              <a:t> хвороби (COVID-19)» від 30.03.2020 року внесено певні зміни в трудові відносини під час карантину, а саме в                             КЗпП України та Закон України «Про зайнятість населення» (зміни в статтю 60 КЗпП).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pPr marL="363538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solidFill>
                  <a:sysClr val="windowText" lastClr="000000"/>
                </a:solidFill>
              </a:rPr>
              <a:t> 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pPr marL="363538" algn="just"/>
            <a:r>
              <a:rPr lang="uk-UA" sz="2400" dirty="0">
                <a:solidFill>
                  <a:sysClr val="windowText" lastClr="000000"/>
                </a:solidFill>
              </a:rPr>
              <a:t>Проект Закону про внесення змін до деяких законодавчих актів щодо удосконалення правового регулювання дистанційної роботи № 4051 від 04.09.2020 року (зміни до КЗпП України та ЗУ «Про охорону праці»).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01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6C97CD2-C1A3-F642-80FB-902E0069D9AC}"/>
              </a:ext>
            </a:extLst>
          </p:cNvPr>
          <p:cNvSpPr/>
          <p:nvPr/>
        </p:nvSpPr>
        <p:spPr>
          <a:xfrm>
            <a:off x="531509" y="355838"/>
            <a:ext cx="612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VIII </a:t>
            </a:r>
            <a:r>
              <a:rPr lang="uk-UA" sz="2400" b="1" dirty="0"/>
              <a:t>ЩОРІЧНИЙ ФОРУМ ЮРИСКОНСУЛЬТІВ</a:t>
            </a:r>
            <a:r>
              <a:rPr lang="en-US" sz="2400" b="1" dirty="0"/>
              <a:t> </a:t>
            </a:r>
            <a:endParaRPr lang="aa-ET" sz="24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56345"/>
              </p:ext>
            </p:extLst>
          </p:nvPr>
        </p:nvGraphicFramePr>
        <p:xfrm>
          <a:off x="633109" y="1061208"/>
          <a:ext cx="11238592" cy="3817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9296">
                  <a:extLst>
                    <a:ext uri="{9D8B030D-6E8A-4147-A177-3AD203B41FA5}">
                      <a16:colId xmlns:a16="http://schemas.microsoft.com/office/drawing/2014/main" val="764129905"/>
                    </a:ext>
                  </a:extLst>
                </a:gridCol>
                <a:gridCol w="5619296">
                  <a:extLst>
                    <a:ext uri="{9D8B030D-6E8A-4147-A177-3AD203B41FA5}">
                      <a16:colId xmlns:a16="http://schemas.microsoft.com/office/drawing/2014/main" val="1745405559"/>
                    </a:ext>
                  </a:extLst>
                </a:gridCol>
              </a:tblGrid>
              <a:tr h="334455">
                <a:tc>
                  <a:txBody>
                    <a:bodyPr/>
                    <a:lstStyle/>
                    <a:p>
                      <a:pPr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АУТСОРСИНГ</a:t>
                      </a:r>
                    </a:p>
                    <a:p>
                      <a:pPr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АУТСТАФІНГ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655879"/>
                  </a:ext>
                </a:extLst>
              </a:tr>
              <a:tr h="3306848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Аутсорсинг - угода, згідно з якою замовник доручає підряднику виконати певні завдання,  зокрема, частину виробничого процесу або повний виробничий процес, надання послуг щодо підбирання персоналу допоміжні функції.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Національний класифікатор України «Класифікація видів економічної діяльності ДК  009:2010»  </a:t>
                      </a:r>
                      <a:endParaRPr lang="en-US" sz="1600" b="0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600" b="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У пп. 14.1.183 пункту 14.1 статті 14 ПКУ зазначається, що послуги з надання персоналу – це господарська або цивільно-правова угода, відповідно до якої особа, яка надає послугу (резидент або нерезидент), направляє у розпорядження іншої особи (резидента або нерезидента) одну або декількох фізичних осіб для виконання визначених цією угодою функцій. 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Стаття 39 Закону України «Про зайнятість населення» регулює діяльність суб’єктів господарювання, які наймають працівників для подальшого виконання ними роботи в Україні в іншого працедавця.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69894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02481" y="4959181"/>
            <a:ext cx="113692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ysClr val="windowText" lastClr="000000"/>
                </a:solidFill>
              </a:rPr>
              <a:t>Застосування відповідних опцій побудови бізнес-процесів дозволяє менеджменту зосередитися на основній господарській меті підприємства, а всі інші супутні (не профільні) процеси передати професіоналам відповідної сфери. Таким чином, розширюється спектр професійних навичок бізнес-команди, знижується навантаження на менеджмент і зменшуються операційні ризики, у тому числі трудового законодавства.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9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6C97CD2-C1A3-F642-80FB-902E0069D9AC}"/>
              </a:ext>
            </a:extLst>
          </p:cNvPr>
          <p:cNvSpPr/>
          <p:nvPr/>
        </p:nvSpPr>
        <p:spPr>
          <a:xfrm>
            <a:off x="531509" y="355838"/>
            <a:ext cx="1087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VIII </a:t>
            </a:r>
            <a:r>
              <a:rPr lang="uk-UA" sz="2400" b="1" dirty="0"/>
              <a:t>ЩОРІЧНИЙ ФОРУМ ЮРИСКОНСУЛЬТІВ</a:t>
            </a:r>
            <a:r>
              <a:rPr lang="en-US" sz="2400" b="1" dirty="0"/>
              <a:t> </a:t>
            </a:r>
            <a:endParaRPr lang="aa-ET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19881" y="2253893"/>
            <a:ext cx="9564130" cy="1823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87313" algn="l"/>
              </a:tabLst>
            </a:pPr>
            <a:r>
              <a:rPr lang="en-US" sz="3200" b="1" dirty="0">
                <a:solidFill>
                  <a:srgbClr val="EEDD49"/>
                </a:solidFill>
              </a:rPr>
              <a:t>CASE STUDY</a:t>
            </a:r>
            <a:r>
              <a:rPr lang="uk-UA" sz="3200" b="1" dirty="0">
                <a:solidFill>
                  <a:srgbClr val="EEDD49"/>
                </a:solidFill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87313" algn="l"/>
              </a:tabLst>
            </a:pPr>
            <a:endParaRPr lang="en-US" sz="3200" b="1" dirty="0"/>
          </a:p>
          <a:p>
            <a:pPr algn="ctr"/>
            <a:r>
              <a:rPr lang="uk-UA" sz="4400" b="1" dirty="0"/>
              <a:t>ОПТИМІЗАЦІЯ ТРУДОВИХ ВІДНОСИН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001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6C97CD2-C1A3-F642-80FB-902E0069D9AC}"/>
              </a:ext>
            </a:extLst>
          </p:cNvPr>
          <p:cNvSpPr/>
          <p:nvPr/>
        </p:nvSpPr>
        <p:spPr>
          <a:xfrm>
            <a:off x="531509" y="355838"/>
            <a:ext cx="612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VIII </a:t>
            </a:r>
            <a:r>
              <a:rPr lang="uk-UA" sz="2400" b="1" dirty="0"/>
              <a:t>ЩОРІЧНИЙ ФОРУМ ЮРИСКОНСУЛЬТІВ</a:t>
            </a:r>
            <a:r>
              <a:rPr lang="en-US" sz="2400" b="1" dirty="0"/>
              <a:t> </a:t>
            </a:r>
            <a:endParaRPr lang="aa-ET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1509" y="1233205"/>
            <a:ext cx="6968724" cy="1130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6600" b="1" dirty="0">
                <a:solidFill>
                  <a:srgbClr val="EEDD49"/>
                </a:solidFill>
              </a:rPr>
              <a:t>ДЯКУЮ ЗА УВАГУ!</a:t>
            </a:r>
            <a:endParaRPr lang="en-US" sz="6600" b="1" dirty="0">
              <a:solidFill>
                <a:srgbClr val="EEDD4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1509" y="2364027"/>
            <a:ext cx="6214821" cy="3077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Адвокат, партнер АО </a:t>
            </a:r>
            <a:r>
              <a:rPr 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SENSUM</a:t>
            </a:r>
          </a:p>
          <a:p>
            <a:r>
              <a:rPr lang="uk-UA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ВІТАЛІЙ ЖАДОБІН</a:t>
            </a:r>
            <a:endParaRPr 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  <a:p>
            <a:r>
              <a:rPr lang="uk-UA" b="1" dirty="0" err="1"/>
              <a:t>Моб</a:t>
            </a:r>
            <a:r>
              <a:rPr lang="uk-UA" b="1" dirty="0"/>
              <a:t>.: +380 66 529 25 99</a:t>
            </a:r>
            <a:endParaRPr lang="en-US" dirty="0"/>
          </a:p>
          <a:p>
            <a:r>
              <a:rPr lang="uk-UA" b="1" dirty="0"/>
              <a:t>E-</a:t>
            </a:r>
            <a:r>
              <a:rPr lang="uk-UA" b="1" dirty="0" err="1"/>
              <a:t>mail</a:t>
            </a:r>
            <a:r>
              <a:rPr lang="uk-UA" b="1" dirty="0"/>
              <a:t>: </a:t>
            </a:r>
            <a:r>
              <a:rPr lang="uk-UA" b="1" u="sng" dirty="0">
                <a:hlinkClick r:id="rId2"/>
              </a:rPr>
              <a:t>zhadobinvitaly@ukr.net</a:t>
            </a:r>
            <a:endParaRPr lang="en-US" dirty="0"/>
          </a:p>
          <a:p>
            <a:r>
              <a:rPr lang="uk-UA" b="1" dirty="0" err="1"/>
              <a:t>Facebook</a:t>
            </a:r>
            <a:r>
              <a:rPr lang="uk-UA" b="1" dirty="0"/>
              <a:t>: https://www.facebook.com/zhadobinvitaly</a:t>
            </a:r>
            <a:endParaRPr lang="en-US" dirty="0"/>
          </a:p>
          <a:p>
            <a:r>
              <a:rPr lang="uk-UA" b="1" dirty="0"/>
              <a:t> </a:t>
            </a:r>
            <a:endParaRPr lang="en-US" dirty="0"/>
          </a:p>
          <a:p>
            <a:r>
              <a:rPr lang="uk-UA" b="1" dirty="0"/>
              <a:t>М. КИЇВ, БУЛЬВ. ЛЕСІ УКРАЇНКИ, 7А, ОФІС. 54</a:t>
            </a:r>
            <a:endParaRPr lang="en-US" sz="28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4" y="2804945"/>
            <a:ext cx="3817917" cy="263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58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948</Words>
  <Application>Microsoft Macintosh PowerPoint</Application>
  <PresentationFormat>Широкоэкранный</PresentationFormat>
  <Paragraphs>84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Symbol</vt:lpstr>
      <vt:lpstr>Тема Office</vt:lpstr>
      <vt:lpstr> ОПТИМІЗАЦІЯ ТРУДОВИХ ВІДНОСИН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ЗАХИСТ ПРАВ НА ЗЕМЛЮ  ФЕРМЕРСЬКОГО ГОСПОДАРСТВА:  АНАЛІЗ СУДОВОЇ ПРАКТИКИ</dc:title>
  <dc:creator>Microsoft Office User</dc:creator>
  <cp:lastModifiedBy>Microsoft Office User</cp:lastModifiedBy>
  <cp:revision>46</cp:revision>
  <dcterms:created xsi:type="dcterms:W3CDTF">2020-05-02T14:28:19Z</dcterms:created>
  <dcterms:modified xsi:type="dcterms:W3CDTF">2020-10-07T05:47:01Z</dcterms:modified>
</cp:coreProperties>
</file>