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"/>
  </p:notesMasterIdLst>
  <p:sldIdLst>
    <p:sldId id="256" r:id="rId2"/>
    <p:sldId id="298" r:id="rId3"/>
    <p:sldId id="308" r:id="rId4"/>
    <p:sldId id="301" r:id="rId5"/>
    <p:sldId id="300" r:id="rId6"/>
    <p:sldId id="302" r:id="rId7"/>
    <p:sldId id="31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" initials="u0" lastIdx="0" clrIdx="0">
    <p:extLst>
      <p:ext uri="{19B8F6BF-5375-455C-9EA6-DF929625EA0E}">
        <p15:presenceInfo xmlns:p15="http://schemas.microsoft.com/office/powerpoint/2012/main" xmlns="" userId="Игор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7BBB"/>
    <a:srgbClr val="001B24"/>
    <a:srgbClr val="0142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EFEFB-8099-470E-822B-93B2CE667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x-none"/>
        </a:p>
      </dgm:t>
    </dgm:pt>
    <dgm:pt modelId="{9E89975F-97B0-4A64-8910-DD9CA7144551}">
      <dgm:prSet/>
      <dgm:spPr/>
      <dgm:t>
        <a:bodyPr/>
        <a:lstStyle/>
        <a:p>
          <a:r>
            <a:rPr lang="ru-RU" b="1" dirty="0"/>
            <a:t>Єврокомісія </a:t>
          </a:r>
          <a:r>
            <a:rPr lang="ru-RU" b="1" dirty="0" err="1"/>
            <a:t>наклала</a:t>
          </a:r>
          <a:r>
            <a:rPr lang="ru-RU" b="1" dirty="0"/>
            <a:t> на </a:t>
          </a:r>
          <a:r>
            <a:rPr lang="ru-RU" b="1" dirty="0" err="1"/>
            <a:t>Facebook</a:t>
          </a:r>
          <a:r>
            <a:rPr lang="ru-RU" b="1" dirty="0"/>
            <a:t> штраф у </a:t>
          </a:r>
          <a:r>
            <a:rPr lang="ru-RU" b="1" dirty="0" err="1"/>
            <a:t>розмірі</a:t>
          </a:r>
          <a:r>
            <a:rPr lang="ru-RU" b="1" dirty="0"/>
            <a:t> €110 млн за </a:t>
          </a:r>
          <a:r>
            <a:rPr lang="ru-RU" b="1" dirty="0" err="1"/>
            <a:t>введення</a:t>
          </a:r>
          <a:r>
            <a:rPr lang="ru-RU" b="1" dirty="0"/>
            <a:t> в </a:t>
          </a:r>
          <a:r>
            <a:rPr lang="ru-RU" b="1" dirty="0" err="1"/>
            <a:t>оману</a:t>
          </a:r>
          <a:r>
            <a:rPr lang="ru-RU" b="1" dirty="0"/>
            <a:t> при </a:t>
          </a:r>
          <a:r>
            <a:rPr lang="ru-RU" b="1" dirty="0" err="1"/>
            <a:t>покупці</a:t>
          </a:r>
          <a:r>
            <a:rPr lang="ru-RU" b="1" dirty="0"/>
            <a:t> </a:t>
          </a:r>
          <a:r>
            <a:rPr lang="ru-RU" b="1" dirty="0" err="1"/>
            <a:t>WhatsApp</a:t>
          </a:r>
          <a:endParaRPr lang="x-none" dirty="0"/>
        </a:p>
      </dgm:t>
    </dgm:pt>
    <dgm:pt modelId="{95521839-FC27-4E48-8BEA-7A0378E10288}" type="parTrans" cxnId="{13D8211D-4884-4839-900D-00F08CE154F6}">
      <dgm:prSet/>
      <dgm:spPr/>
      <dgm:t>
        <a:bodyPr/>
        <a:lstStyle/>
        <a:p>
          <a:endParaRPr lang="x-none"/>
        </a:p>
      </dgm:t>
    </dgm:pt>
    <dgm:pt modelId="{6A9056B4-98BF-4477-B627-B47B79378D44}" type="sibTrans" cxnId="{13D8211D-4884-4839-900D-00F08CE154F6}">
      <dgm:prSet/>
      <dgm:spPr/>
      <dgm:t>
        <a:bodyPr/>
        <a:lstStyle/>
        <a:p>
          <a:endParaRPr lang="x-none"/>
        </a:p>
      </dgm:t>
    </dgm:pt>
    <dgm:pt modelId="{EA769C06-8F0D-4E23-B1BE-1C26AB7791A5}">
      <dgm:prSet/>
      <dgm:spPr/>
      <dgm:t>
        <a:bodyPr/>
        <a:lstStyle/>
        <a:p>
          <a:r>
            <a:rPr lang="en-US"/>
            <a:t>Facebook </a:t>
          </a:r>
          <a:r>
            <a:rPr lang="uk-UA"/>
            <a:t>був оштрафований за надання некоректної інформації або такої, що вводить в оману під час розслідування ЄК в 2014 році щодо придбання компанією </a:t>
          </a:r>
          <a:r>
            <a:rPr lang="en-US"/>
            <a:t>WhatsApp</a:t>
          </a:r>
          <a:r>
            <a:rPr lang="uk-UA"/>
            <a:t>, відповідно до Правил зі злиття Євросоюзу</a:t>
          </a:r>
          <a:endParaRPr lang="x-none"/>
        </a:p>
      </dgm:t>
    </dgm:pt>
    <dgm:pt modelId="{8B248681-4F5F-4CFF-9D88-17ED8490658E}" type="parTrans" cxnId="{BB7BDF3E-3D72-46A8-9850-EC4A5D7A99E5}">
      <dgm:prSet/>
      <dgm:spPr/>
      <dgm:t>
        <a:bodyPr/>
        <a:lstStyle/>
        <a:p>
          <a:endParaRPr lang="x-none"/>
        </a:p>
      </dgm:t>
    </dgm:pt>
    <dgm:pt modelId="{18C52540-0274-4323-B372-BCD37BB3A92D}" type="sibTrans" cxnId="{BB7BDF3E-3D72-46A8-9850-EC4A5D7A99E5}">
      <dgm:prSet/>
      <dgm:spPr/>
      <dgm:t>
        <a:bodyPr/>
        <a:lstStyle/>
        <a:p>
          <a:endParaRPr lang="x-none"/>
        </a:p>
      </dgm:t>
    </dgm:pt>
    <dgm:pt modelId="{76BBC7BA-A5FE-4E4A-A496-7DD495BBBAE8}" type="pres">
      <dgm:prSet presAssocID="{162EFEFB-8099-470E-822B-93B2CE6670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3B203C-DF2D-4E35-AC6E-46C1054D6A5A}" type="pres">
      <dgm:prSet presAssocID="{9E89975F-97B0-4A64-8910-DD9CA71445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949B38-2373-4176-BAF7-32504613FB55}" type="pres">
      <dgm:prSet presAssocID="{6A9056B4-98BF-4477-B627-B47B79378D44}" presName="spacer" presStyleCnt="0"/>
      <dgm:spPr/>
    </dgm:pt>
    <dgm:pt modelId="{4D275346-8B12-4C57-8E15-FD93D3849EBE}" type="pres">
      <dgm:prSet presAssocID="{EA769C06-8F0D-4E23-B1BE-1C26AB7791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83D735-6209-4E80-BE11-175282D53BAB}" type="presOf" srcId="{162EFEFB-8099-470E-822B-93B2CE66702D}" destId="{76BBC7BA-A5FE-4E4A-A496-7DD495BBBAE8}" srcOrd="0" destOrd="0" presId="urn:microsoft.com/office/officeart/2005/8/layout/vList2"/>
    <dgm:cxn modelId="{13D8211D-4884-4839-900D-00F08CE154F6}" srcId="{162EFEFB-8099-470E-822B-93B2CE66702D}" destId="{9E89975F-97B0-4A64-8910-DD9CA7144551}" srcOrd="0" destOrd="0" parTransId="{95521839-FC27-4E48-8BEA-7A0378E10288}" sibTransId="{6A9056B4-98BF-4477-B627-B47B79378D44}"/>
    <dgm:cxn modelId="{BB7BDF3E-3D72-46A8-9850-EC4A5D7A99E5}" srcId="{162EFEFB-8099-470E-822B-93B2CE66702D}" destId="{EA769C06-8F0D-4E23-B1BE-1C26AB7791A5}" srcOrd="1" destOrd="0" parTransId="{8B248681-4F5F-4CFF-9D88-17ED8490658E}" sibTransId="{18C52540-0274-4323-B372-BCD37BB3A92D}"/>
    <dgm:cxn modelId="{82C7B8D0-2D89-410C-A289-EB9058B4842B}" type="presOf" srcId="{EA769C06-8F0D-4E23-B1BE-1C26AB7791A5}" destId="{4D275346-8B12-4C57-8E15-FD93D3849EBE}" srcOrd="0" destOrd="0" presId="urn:microsoft.com/office/officeart/2005/8/layout/vList2"/>
    <dgm:cxn modelId="{B03CB87D-29D6-4651-9496-95ED3F37C869}" type="presOf" srcId="{9E89975F-97B0-4A64-8910-DD9CA7144551}" destId="{193B203C-DF2D-4E35-AC6E-46C1054D6A5A}" srcOrd="0" destOrd="0" presId="urn:microsoft.com/office/officeart/2005/8/layout/vList2"/>
    <dgm:cxn modelId="{3385D12E-D28F-4013-8F1A-4F5C190C0886}" type="presParOf" srcId="{76BBC7BA-A5FE-4E4A-A496-7DD495BBBAE8}" destId="{193B203C-DF2D-4E35-AC6E-46C1054D6A5A}" srcOrd="0" destOrd="0" presId="urn:microsoft.com/office/officeart/2005/8/layout/vList2"/>
    <dgm:cxn modelId="{A92A462B-9C0C-4B78-B4D4-C20F8D2A92C2}" type="presParOf" srcId="{76BBC7BA-A5FE-4E4A-A496-7DD495BBBAE8}" destId="{D0949B38-2373-4176-BAF7-32504613FB55}" srcOrd="1" destOrd="0" presId="urn:microsoft.com/office/officeart/2005/8/layout/vList2"/>
    <dgm:cxn modelId="{B8E0670F-2771-4AB2-9E81-12E169EC537C}" type="presParOf" srcId="{76BBC7BA-A5FE-4E4A-A496-7DD495BBBAE8}" destId="{4D275346-8B12-4C57-8E15-FD93D3849E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CF6D9-BE2C-4071-81E3-1CA88CF4BA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x-none"/>
        </a:p>
      </dgm:t>
    </dgm:pt>
    <dgm:pt modelId="{812C5A5D-747F-4C8B-9851-26F3BFABF1D8}">
      <dgm:prSet/>
      <dgm:spPr/>
      <dgm:t>
        <a:bodyPr/>
        <a:lstStyle/>
        <a:p>
          <a:r>
            <a:rPr lang="ru-RU" b="1"/>
            <a:t>Антимонопольне відомство Німеччини прийняло рішення про зловживання Facebook домінуючим положенням у вигляді використання політики обробки персональних даних, що суперечить вимогам GDPR</a:t>
          </a:r>
          <a:endParaRPr lang="x-none"/>
        </a:p>
      </dgm:t>
    </dgm:pt>
    <dgm:pt modelId="{1C3EFEDC-9581-4D59-AFB6-2EC87CA9B5D5}" type="parTrans" cxnId="{3A159B6C-3864-4E04-BE54-CBB6C3FC402F}">
      <dgm:prSet/>
      <dgm:spPr/>
      <dgm:t>
        <a:bodyPr/>
        <a:lstStyle/>
        <a:p>
          <a:endParaRPr lang="x-none"/>
        </a:p>
      </dgm:t>
    </dgm:pt>
    <dgm:pt modelId="{E5DBEBDA-50A5-4D1C-B342-5A3DD80A1C90}" type="sibTrans" cxnId="{3A159B6C-3864-4E04-BE54-CBB6C3FC402F}">
      <dgm:prSet/>
      <dgm:spPr/>
      <dgm:t>
        <a:bodyPr/>
        <a:lstStyle/>
        <a:p>
          <a:endParaRPr lang="x-none"/>
        </a:p>
      </dgm:t>
    </dgm:pt>
    <dgm:pt modelId="{5DA8DF13-C28C-491C-BFB1-0A91B93C8856}">
      <dgm:prSet/>
      <dgm:spPr/>
      <dgm:t>
        <a:bodyPr/>
        <a:lstStyle/>
        <a:p>
          <a:r>
            <a:rPr lang="ru-RU"/>
            <a:t>Суть порушення: включення несправедливих умов обробки персональних даних в угоду користувача при неналежному інформуванні користувачів про ці умови</a:t>
          </a:r>
          <a:endParaRPr lang="x-none"/>
        </a:p>
      </dgm:t>
    </dgm:pt>
    <dgm:pt modelId="{9E89AB98-1FD5-49F9-AC24-F67CB0CE3E51}" type="parTrans" cxnId="{97E62249-31A0-4E30-967C-23B2D0F12454}">
      <dgm:prSet/>
      <dgm:spPr/>
      <dgm:t>
        <a:bodyPr/>
        <a:lstStyle/>
        <a:p>
          <a:endParaRPr lang="x-none"/>
        </a:p>
      </dgm:t>
    </dgm:pt>
    <dgm:pt modelId="{D287E944-4FB6-436F-8CA6-9C1A066E0BBC}" type="sibTrans" cxnId="{97E62249-31A0-4E30-967C-23B2D0F12454}">
      <dgm:prSet/>
      <dgm:spPr/>
      <dgm:t>
        <a:bodyPr/>
        <a:lstStyle/>
        <a:p>
          <a:endParaRPr lang="x-none"/>
        </a:p>
      </dgm:t>
    </dgm:pt>
    <dgm:pt modelId="{DDAF1A7E-25AE-43D8-A5C4-39BD992CA68C}">
      <dgm:prSet/>
      <dgm:spPr/>
      <dgm:t>
        <a:bodyPr/>
        <a:lstStyle/>
        <a:p>
          <a:r>
            <a:rPr lang="ru-RU"/>
            <a:t>Антимонопольне відомство Німеччини встановило, що умови надання послуг ФБ, а також спосіб, обсяг збору та використання даних порушила європейські правила захисту даних</a:t>
          </a:r>
          <a:endParaRPr lang="x-none"/>
        </a:p>
      </dgm:t>
    </dgm:pt>
    <dgm:pt modelId="{81D18418-AFFF-4100-9055-12D686D6D1A7}" type="parTrans" cxnId="{980C5C55-4760-4A0A-9407-BD17964F025B}">
      <dgm:prSet/>
      <dgm:spPr/>
      <dgm:t>
        <a:bodyPr/>
        <a:lstStyle/>
        <a:p>
          <a:endParaRPr lang="x-none"/>
        </a:p>
      </dgm:t>
    </dgm:pt>
    <dgm:pt modelId="{B131C76E-C934-434D-9EEC-FFC604A03D42}" type="sibTrans" cxnId="{980C5C55-4760-4A0A-9407-BD17964F025B}">
      <dgm:prSet/>
      <dgm:spPr/>
      <dgm:t>
        <a:bodyPr/>
        <a:lstStyle/>
        <a:p>
          <a:endParaRPr lang="x-none"/>
        </a:p>
      </dgm:t>
    </dgm:pt>
    <dgm:pt modelId="{6D1FE416-F3C8-4462-A8E5-F3F6B41D08EE}" type="pres">
      <dgm:prSet presAssocID="{42ACF6D9-BE2C-4071-81E3-1CA88CF4BA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616887A-AF9E-41B8-A964-9D07D196D438}" type="pres">
      <dgm:prSet presAssocID="{812C5A5D-747F-4C8B-9851-26F3BFABF1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A0023-AED8-46CA-905E-3ED1BCC78A09}" type="pres">
      <dgm:prSet presAssocID="{E5DBEBDA-50A5-4D1C-B342-5A3DD80A1C90}" presName="spacer" presStyleCnt="0"/>
      <dgm:spPr/>
    </dgm:pt>
    <dgm:pt modelId="{7AE55C3A-C450-4116-BD52-1A9E2C0A52BC}" type="pres">
      <dgm:prSet presAssocID="{5DA8DF13-C28C-491C-BFB1-0A91B93C88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C4B9D-1CC2-47E3-8B4D-8C5914915318}" type="pres">
      <dgm:prSet presAssocID="{D287E944-4FB6-436F-8CA6-9C1A066E0BBC}" presName="spacer" presStyleCnt="0"/>
      <dgm:spPr/>
    </dgm:pt>
    <dgm:pt modelId="{45A98AE5-D051-4384-9A8B-BD280A60A023}" type="pres">
      <dgm:prSet presAssocID="{DDAF1A7E-25AE-43D8-A5C4-39BD992CA6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2A993F-9C00-4741-8872-D7E22507F80C}" type="presOf" srcId="{42ACF6D9-BE2C-4071-81E3-1CA88CF4BA60}" destId="{6D1FE416-F3C8-4462-A8E5-F3F6B41D08EE}" srcOrd="0" destOrd="0" presId="urn:microsoft.com/office/officeart/2005/8/layout/vList2"/>
    <dgm:cxn modelId="{3A159B6C-3864-4E04-BE54-CBB6C3FC402F}" srcId="{42ACF6D9-BE2C-4071-81E3-1CA88CF4BA60}" destId="{812C5A5D-747F-4C8B-9851-26F3BFABF1D8}" srcOrd="0" destOrd="0" parTransId="{1C3EFEDC-9581-4D59-AFB6-2EC87CA9B5D5}" sibTransId="{E5DBEBDA-50A5-4D1C-B342-5A3DD80A1C90}"/>
    <dgm:cxn modelId="{8CC0645A-1A9F-4755-93A2-8543004B87F5}" type="presOf" srcId="{DDAF1A7E-25AE-43D8-A5C4-39BD992CA68C}" destId="{45A98AE5-D051-4384-9A8B-BD280A60A023}" srcOrd="0" destOrd="0" presId="urn:microsoft.com/office/officeart/2005/8/layout/vList2"/>
    <dgm:cxn modelId="{809A1A40-7062-4C0B-876C-EDCBC35E3948}" type="presOf" srcId="{812C5A5D-747F-4C8B-9851-26F3BFABF1D8}" destId="{8616887A-AF9E-41B8-A964-9D07D196D438}" srcOrd="0" destOrd="0" presId="urn:microsoft.com/office/officeart/2005/8/layout/vList2"/>
    <dgm:cxn modelId="{980C5C55-4760-4A0A-9407-BD17964F025B}" srcId="{42ACF6D9-BE2C-4071-81E3-1CA88CF4BA60}" destId="{DDAF1A7E-25AE-43D8-A5C4-39BD992CA68C}" srcOrd="2" destOrd="0" parTransId="{81D18418-AFFF-4100-9055-12D686D6D1A7}" sibTransId="{B131C76E-C934-434D-9EEC-FFC604A03D42}"/>
    <dgm:cxn modelId="{97E62249-31A0-4E30-967C-23B2D0F12454}" srcId="{42ACF6D9-BE2C-4071-81E3-1CA88CF4BA60}" destId="{5DA8DF13-C28C-491C-BFB1-0A91B93C8856}" srcOrd="1" destOrd="0" parTransId="{9E89AB98-1FD5-49F9-AC24-F67CB0CE3E51}" sibTransId="{D287E944-4FB6-436F-8CA6-9C1A066E0BBC}"/>
    <dgm:cxn modelId="{E68F1A6A-2259-495E-861E-F15A7D0957BA}" type="presOf" srcId="{5DA8DF13-C28C-491C-BFB1-0A91B93C8856}" destId="{7AE55C3A-C450-4116-BD52-1A9E2C0A52BC}" srcOrd="0" destOrd="0" presId="urn:microsoft.com/office/officeart/2005/8/layout/vList2"/>
    <dgm:cxn modelId="{E3059304-2B2D-4ABF-A442-549395304180}" type="presParOf" srcId="{6D1FE416-F3C8-4462-A8E5-F3F6B41D08EE}" destId="{8616887A-AF9E-41B8-A964-9D07D196D438}" srcOrd="0" destOrd="0" presId="urn:microsoft.com/office/officeart/2005/8/layout/vList2"/>
    <dgm:cxn modelId="{C785A122-4A61-40CA-BD71-EADF591C1D09}" type="presParOf" srcId="{6D1FE416-F3C8-4462-A8E5-F3F6B41D08EE}" destId="{9FDA0023-AED8-46CA-905E-3ED1BCC78A09}" srcOrd="1" destOrd="0" presId="urn:microsoft.com/office/officeart/2005/8/layout/vList2"/>
    <dgm:cxn modelId="{7E320AA5-D571-43AF-A6C6-C116012758C8}" type="presParOf" srcId="{6D1FE416-F3C8-4462-A8E5-F3F6B41D08EE}" destId="{7AE55C3A-C450-4116-BD52-1A9E2C0A52BC}" srcOrd="2" destOrd="0" presId="urn:microsoft.com/office/officeart/2005/8/layout/vList2"/>
    <dgm:cxn modelId="{25510C91-585A-43FE-A565-A5E5F282C6E1}" type="presParOf" srcId="{6D1FE416-F3C8-4462-A8E5-F3F6B41D08EE}" destId="{2ECC4B9D-1CC2-47E3-8B4D-8C5914915318}" srcOrd="3" destOrd="0" presId="urn:microsoft.com/office/officeart/2005/8/layout/vList2"/>
    <dgm:cxn modelId="{C5829060-DF2C-494B-B08E-D090885844C9}" type="presParOf" srcId="{6D1FE416-F3C8-4462-A8E5-F3F6B41D08EE}" destId="{45A98AE5-D051-4384-9A8B-BD280A60A0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3E33C-B10F-4418-908F-8AA63D1C88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x-none"/>
        </a:p>
      </dgm:t>
    </dgm:pt>
    <dgm:pt modelId="{B38A9379-C4D2-4585-B619-B62B00D70B31}">
      <dgm:prSet/>
      <dgm:spPr/>
      <dgm:t>
        <a:bodyPr/>
        <a:lstStyle/>
        <a:p>
          <a:r>
            <a:rPr lang="ru-RU" b="1"/>
            <a:t>Єврокомісія наклала на Google рекордний штраф в 4,34 млрд євро</a:t>
          </a:r>
          <a:endParaRPr lang="x-none"/>
        </a:p>
      </dgm:t>
    </dgm:pt>
    <dgm:pt modelId="{82B81FCC-AB90-4FE7-912B-0EBCDB56423D}" type="parTrans" cxnId="{C88D685F-BCC9-4401-9CE4-2CD902BF7B5B}">
      <dgm:prSet/>
      <dgm:spPr/>
      <dgm:t>
        <a:bodyPr/>
        <a:lstStyle/>
        <a:p>
          <a:endParaRPr lang="x-none"/>
        </a:p>
      </dgm:t>
    </dgm:pt>
    <dgm:pt modelId="{DD36F438-4CA4-4022-97EF-D25A0FCDAE12}" type="sibTrans" cxnId="{C88D685F-BCC9-4401-9CE4-2CD902BF7B5B}">
      <dgm:prSet/>
      <dgm:spPr/>
      <dgm:t>
        <a:bodyPr/>
        <a:lstStyle/>
        <a:p>
          <a:endParaRPr lang="x-none"/>
        </a:p>
      </dgm:t>
    </dgm:pt>
    <dgm:pt modelId="{7E46EBC5-139B-456C-B2F4-C5DD871E4343}">
      <dgm:prSet/>
      <dgm:spPr/>
      <dgm:t>
        <a:bodyPr/>
        <a:lstStyle/>
        <a:p>
          <a:r>
            <a:rPr lang="uk-UA" b="1"/>
            <a:t>Порушення правил антимонопольного законодавства ЄС</a:t>
          </a:r>
          <a:endParaRPr lang="x-none"/>
        </a:p>
      </dgm:t>
    </dgm:pt>
    <dgm:pt modelId="{E52409D2-0C5E-4024-99FA-A12E458B0818}" type="parTrans" cxnId="{81A2D605-8775-43F1-BFD4-7269E7D6D4B8}">
      <dgm:prSet/>
      <dgm:spPr/>
      <dgm:t>
        <a:bodyPr/>
        <a:lstStyle/>
        <a:p>
          <a:endParaRPr lang="x-none"/>
        </a:p>
      </dgm:t>
    </dgm:pt>
    <dgm:pt modelId="{326D3EDA-DB3F-4AE2-95B3-C5220D1FBBA0}" type="sibTrans" cxnId="{81A2D605-8775-43F1-BFD4-7269E7D6D4B8}">
      <dgm:prSet/>
      <dgm:spPr/>
      <dgm:t>
        <a:bodyPr/>
        <a:lstStyle/>
        <a:p>
          <a:endParaRPr lang="x-none"/>
        </a:p>
      </dgm:t>
    </dgm:pt>
    <dgm:pt modelId="{1CE036EC-B4A9-4DAA-9CD8-415CF0C835C1}">
      <dgm:prSet/>
      <dgm:spPr/>
      <dgm:t>
        <a:bodyPr/>
        <a:lstStyle/>
        <a:p>
          <a:r>
            <a:rPr lang="uk-UA" b="1"/>
            <a:t>У своєму рішенні Єврокомісія визначила, що </a:t>
          </a:r>
          <a:r>
            <a:rPr lang="en-US" b="1"/>
            <a:t>Google </a:t>
          </a:r>
          <a:r>
            <a:rPr lang="uk-UA" b="1"/>
            <a:t>займається трьома видами практики, з метою закріпити своє домінуюче положення:</a:t>
          </a:r>
          <a:endParaRPr lang="x-none"/>
        </a:p>
      </dgm:t>
    </dgm:pt>
    <dgm:pt modelId="{3870E36D-EC5A-40B6-B27B-BB55434A07C9}" type="parTrans" cxnId="{3ADCFC72-47EC-41DE-A6E5-BB57B488A5D0}">
      <dgm:prSet/>
      <dgm:spPr/>
      <dgm:t>
        <a:bodyPr/>
        <a:lstStyle/>
        <a:p>
          <a:endParaRPr lang="x-none"/>
        </a:p>
      </dgm:t>
    </dgm:pt>
    <dgm:pt modelId="{351F1B42-519E-4A7D-8BE1-EA1E831D2098}" type="sibTrans" cxnId="{3ADCFC72-47EC-41DE-A6E5-BB57B488A5D0}">
      <dgm:prSet/>
      <dgm:spPr/>
      <dgm:t>
        <a:bodyPr/>
        <a:lstStyle/>
        <a:p>
          <a:endParaRPr lang="x-none"/>
        </a:p>
      </dgm:t>
    </dgm:pt>
    <dgm:pt modelId="{423F3013-A280-4303-84DA-42C7FADDBCBD}">
      <dgm:prSet/>
      <dgm:spPr/>
      <dgm:t>
        <a:bodyPr/>
        <a:lstStyle/>
        <a:p>
          <a:r>
            <a:rPr lang="uk-UA" b="1"/>
            <a:t>1) незаконне нав'язування пошукача </a:t>
          </a:r>
          <a:r>
            <a:rPr lang="en-US" b="1"/>
            <a:t>Google Search </a:t>
          </a:r>
          <a:r>
            <a:rPr lang="uk-UA" b="1"/>
            <a:t>і браузера </a:t>
          </a:r>
          <a:r>
            <a:rPr lang="en-US" b="1"/>
            <a:t>Google Chrome;</a:t>
          </a:r>
          <a:endParaRPr lang="x-none"/>
        </a:p>
      </dgm:t>
    </dgm:pt>
    <dgm:pt modelId="{E219EDAE-7FCD-4384-BF0F-CB91582B4FBD}" type="parTrans" cxnId="{F667548A-1DBD-4A38-B971-E3CE6C2A917D}">
      <dgm:prSet/>
      <dgm:spPr/>
      <dgm:t>
        <a:bodyPr/>
        <a:lstStyle/>
        <a:p>
          <a:endParaRPr lang="x-none"/>
        </a:p>
      </dgm:t>
    </dgm:pt>
    <dgm:pt modelId="{E3422314-5C3A-4C09-8D40-DB12EB2EEBBF}" type="sibTrans" cxnId="{F667548A-1DBD-4A38-B971-E3CE6C2A917D}">
      <dgm:prSet/>
      <dgm:spPr/>
      <dgm:t>
        <a:bodyPr/>
        <a:lstStyle/>
        <a:p>
          <a:endParaRPr lang="x-none"/>
        </a:p>
      </dgm:t>
    </dgm:pt>
    <dgm:pt modelId="{A6B577D8-0729-4CB8-9CC3-309240EDA158}">
      <dgm:prSet/>
      <dgm:spPr/>
      <dgm:t>
        <a:bodyPr/>
        <a:lstStyle/>
        <a:p>
          <a:r>
            <a:rPr lang="uk-UA" b="1"/>
            <a:t>2)</a:t>
          </a:r>
          <a:r>
            <a:rPr lang="ru-RU" b="1"/>
            <a:t> незаконні виплати за ексклюзивну попередню пошукача Google Search;</a:t>
          </a:r>
          <a:endParaRPr lang="x-none"/>
        </a:p>
      </dgm:t>
    </dgm:pt>
    <dgm:pt modelId="{BB682A7E-FF35-4083-B942-923ED1D63C97}" type="parTrans" cxnId="{A204EC20-5ACA-4425-8352-FA492E05726F}">
      <dgm:prSet/>
      <dgm:spPr/>
      <dgm:t>
        <a:bodyPr/>
        <a:lstStyle/>
        <a:p>
          <a:endParaRPr lang="x-none"/>
        </a:p>
      </dgm:t>
    </dgm:pt>
    <dgm:pt modelId="{83ACFBF3-CCDA-455A-B413-A7F7AA05F178}" type="sibTrans" cxnId="{A204EC20-5ACA-4425-8352-FA492E05726F}">
      <dgm:prSet/>
      <dgm:spPr/>
      <dgm:t>
        <a:bodyPr/>
        <a:lstStyle/>
        <a:p>
          <a:endParaRPr lang="x-none"/>
        </a:p>
      </dgm:t>
    </dgm:pt>
    <dgm:pt modelId="{7C728829-B85F-4CE1-9B77-8CA3531421DC}">
      <dgm:prSet/>
      <dgm:spPr/>
      <dgm:t>
        <a:bodyPr/>
        <a:lstStyle/>
        <a:p>
          <a:r>
            <a:rPr lang="ru-RU" b="1"/>
            <a:t>3) незаконна протидія розвитку і поширенню конкуруючих операційних систем Android</a:t>
          </a:r>
          <a:endParaRPr lang="x-none"/>
        </a:p>
      </dgm:t>
    </dgm:pt>
    <dgm:pt modelId="{D566212A-F9DF-44F0-B9D7-2A8F97A09B00}" type="parTrans" cxnId="{E6BF6D9D-BCB9-4388-9C51-59360138281F}">
      <dgm:prSet/>
      <dgm:spPr/>
      <dgm:t>
        <a:bodyPr/>
        <a:lstStyle/>
        <a:p>
          <a:endParaRPr lang="x-none"/>
        </a:p>
      </dgm:t>
    </dgm:pt>
    <dgm:pt modelId="{A4425403-29B5-4AA9-8AA0-5AED947A4255}" type="sibTrans" cxnId="{E6BF6D9D-BCB9-4388-9C51-59360138281F}">
      <dgm:prSet/>
      <dgm:spPr/>
      <dgm:t>
        <a:bodyPr/>
        <a:lstStyle/>
        <a:p>
          <a:endParaRPr lang="x-none"/>
        </a:p>
      </dgm:t>
    </dgm:pt>
    <dgm:pt modelId="{41F4D838-ED47-45A5-A9C3-3F51B7656CC8}" type="pres">
      <dgm:prSet presAssocID="{B813E33C-B10F-4418-908F-8AA63D1C88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98F9AD-F6D0-424F-9796-1789A9027022}" type="pres">
      <dgm:prSet presAssocID="{B38A9379-C4D2-4585-B619-B62B00D70B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E46D47-8DF4-4C65-94CD-ABEEF4B43787}" type="pres">
      <dgm:prSet presAssocID="{DD36F438-4CA4-4022-97EF-D25A0FCDAE12}" presName="spacer" presStyleCnt="0"/>
      <dgm:spPr/>
    </dgm:pt>
    <dgm:pt modelId="{454F06FC-EE5E-49FC-B03F-B4B49A76F7E1}" type="pres">
      <dgm:prSet presAssocID="{7E46EBC5-139B-456C-B2F4-C5DD871E434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68405B-98A9-48D1-B30A-FB6EC8480818}" type="pres">
      <dgm:prSet presAssocID="{326D3EDA-DB3F-4AE2-95B3-C5220D1FBBA0}" presName="spacer" presStyleCnt="0"/>
      <dgm:spPr/>
    </dgm:pt>
    <dgm:pt modelId="{9DF6F73B-E1CD-49AC-9DDA-9D01435CFFC4}" type="pres">
      <dgm:prSet presAssocID="{1CE036EC-B4A9-4DAA-9CD8-415CF0C835C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D56640-2F44-40A8-AF80-19A85C33F2E1}" type="pres">
      <dgm:prSet presAssocID="{351F1B42-519E-4A7D-8BE1-EA1E831D2098}" presName="spacer" presStyleCnt="0"/>
      <dgm:spPr/>
    </dgm:pt>
    <dgm:pt modelId="{D4E2C17B-A81F-428A-AEF2-9232B041F64F}" type="pres">
      <dgm:prSet presAssocID="{423F3013-A280-4303-84DA-42C7FADDBCB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BECDA-8330-4A8D-B6F1-BF3F6DBD561F}" type="pres">
      <dgm:prSet presAssocID="{E3422314-5C3A-4C09-8D40-DB12EB2EEBBF}" presName="spacer" presStyleCnt="0"/>
      <dgm:spPr/>
    </dgm:pt>
    <dgm:pt modelId="{1D29B147-E552-4FE3-8AA3-223C7DC565DF}" type="pres">
      <dgm:prSet presAssocID="{A6B577D8-0729-4CB8-9CC3-309240EDA15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D9AA96-CD7E-4E8F-B47B-706D094971B2}" type="pres">
      <dgm:prSet presAssocID="{83ACFBF3-CCDA-455A-B413-A7F7AA05F178}" presName="spacer" presStyleCnt="0"/>
      <dgm:spPr/>
    </dgm:pt>
    <dgm:pt modelId="{560577A8-8CB4-45E7-BE4D-DFBC71851545}" type="pres">
      <dgm:prSet presAssocID="{7C728829-B85F-4CE1-9B77-8CA3531421D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DCFC72-47EC-41DE-A6E5-BB57B488A5D0}" srcId="{B813E33C-B10F-4418-908F-8AA63D1C8869}" destId="{1CE036EC-B4A9-4DAA-9CD8-415CF0C835C1}" srcOrd="2" destOrd="0" parTransId="{3870E36D-EC5A-40B6-B27B-BB55434A07C9}" sibTransId="{351F1B42-519E-4A7D-8BE1-EA1E831D2098}"/>
    <dgm:cxn modelId="{F667548A-1DBD-4A38-B971-E3CE6C2A917D}" srcId="{B813E33C-B10F-4418-908F-8AA63D1C8869}" destId="{423F3013-A280-4303-84DA-42C7FADDBCBD}" srcOrd="3" destOrd="0" parTransId="{E219EDAE-7FCD-4384-BF0F-CB91582B4FBD}" sibTransId="{E3422314-5C3A-4C09-8D40-DB12EB2EEBBF}"/>
    <dgm:cxn modelId="{ED2E24BB-0E0D-4C24-B8A6-CCF6C8207984}" type="presOf" srcId="{A6B577D8-0729-4CB8-9CC3-309240EDA158}" destId="{1D29B147-E552-4FE3-8AA3-223C7DC565DF}" srcOrd="0" destOrd="0" presId="urn:microsoft.com/office/officeart/2005/8/layout/vList2"/>
    <dgm:cxn modelId="{76C0FB2F-E314-4D31-A827-26ED8007DD3E}" type="presOf" srcId="{423F3013-A280-4303-84DA-42C7FADDBCBD}" destId="{D4E2C17B-A81F-428A-AEF2-9232B041F64F}" srcOrd="0" destOrd="0" presId="urn:microsoft.com/office/officeart/2005/8/layout/vList2"/>
    <dgm:cxn modelId="{AAD006E2-94B5-4715-B921-2A82395BD7FC}" type="presOf" srcId="{7C728829-B85F-4CE1-9B77-8CA3531421DC}" destId="{560577A8-8CB4-45E7-BE4D-DFBC71851545}" srcOrd="0" destOrd="0" presId="urn:microsoft.com/office/officeart/2005/8/layout/vList2"/>
    <dgm:cxn modelId="{C88D685F-BCC9-4401-9CE4-2CD902BF7B5B}" srcId="{B813E33C-B10F-4418-908F-8AA63D1C8869}" destId="{B38A9379-C4D2-4585-B619-B62B00D70B31}" srcOrd="0" destOrd="0" parTransId="{82B81FCC-AB90-4FE7-912B-0EBCDB56423D}" sibTransId="{DD36F438-4CA4-4022-97EF-D25A0FCDAE12}"/>
    <dgm:cxn modelId="{C204CC58-B8FF-48C3-9274-F00503066F93}" type="presOf" srcId="{7E46EBC5-139B-456C-B2F4-C5DD871E4343}" destId="{454F06FC-EE5E-49FC-B03F-B4B49A76F7E1}" srcOrd="0" destOrd="0" presId="urn:microsoft.com/office/officeart/2005/8/layout/vList2"/>
    <dgm:cxn modelId="{E6BF6D9D-BCB9-4388-9C51-59360138281F}" srcId="{B813E33C-B10F-4418-908F-8AA63D1C8869}" destId="{7C728829-B85F-4CE1-9B77-8CA3531421DC}" srcOrd="5" destOrd="0" parTransId="{D566212A-F9DF-44F0-B9D7-2A8F97A09B00}" sibTransId="{A4425403-29B5-4AA9-8AA0-5AED947A4255}"/>
    <dgm:cxn modelId="{1AE0EA49-6812-4C0B-8807-15DFD7F3B123}" type="presOf" srcId="{B38A9379-C4D2-4585-B619-B62B00D70B31}" destId="{8B98F9AD-F6D0-424F-9796-1789A9027022}" srcOrd="0" destOrd="0" presId="urn:microsoft.com/office/officeart/2005/8/layout/vList2"/>
    <dgm:cxn modelId="{A204EC20-5ACA-4425-8352-FA492E05726F}" srcId="{B813E33C-B10F-4418-908F-8AA63D1C8869}" destId="{A6B577D8-0729-4CB8-9CC3-309240EDA158}" srcOrd="4" destOrd="0" parTransId="{BB682A7E-FF35-4083-B942-923ED1D63C97}" sibTransId="{83ACFBF3-CCDA-455A-B413-A7F7AA05F178}"/>
    <dgm:cxn modelId="{304BC8BB-6B39-4784-BBE1-5121D5BA0ABB}" type="presOf" srcId="{B813E33C-B10F-4418-908F-8AA63D1C8869}" destId="{41F4D838-ED47-45A5-A9C3-3F51B7656CC8}" srcOrd="0" destOrd="0" presId="urn:microsoft.com/office/officeart/2005/8/layout/vList2"/>
    <dgm:cxn modelId="{81A2D605-8775-43F1-BFD4-7269E7D6D4B8}" srcId="{B813E33C-B10F-4418-908F-8AA63D1C8869}" destId="{7E46EBC5-139B-456C-B2F4-C5DD871E4343}" srcOrd="1" destOrd="0" parTransId="{E52409D2-0C5E-4024-99FA-A12E458B0818}" sibTransId="{326D3EDA-DB3F-4AE2-95B3-C5220D1FBBA0}"/>
    <dgm:cxn modelId="{E79E6CFA-688B-4380-923B-4DBB23D1249D}" type="presOf" srcId="{1CE036EC-B4A9-4DAA-9CD8-415CF0C835C1}" destId="{9DF6F73B-E1CD-49AC-9DDA-9D01435CFFC4}" srcOrd="0" destOrd="0" presId="urn:microsoft.com/office/officeart/2005/8/layout/vList2"/>
    <dgm:cxn modelId="{D7085870-4AE9-4F1C-A817-D4A8F8439360}" type="presParOf" srcId="{41F4D838-ED47-45A5-A9C3-3F51B7656CC8}" destId="{8B98F9AD-F6D0-424F-9796-1789A9027022}" srcOrd="0" destOrd="0" presId="urn:microsoft.com/office/officeart/2005/8/layout/vList2"/>
    <dgm:cxn modelId="{081CDBF1-19F7-4E08-A73E-BFCC6B272FEF}" type="presParOf" srcId="{41F4D838-ED47-45A5-A9C3-3F51B7656CC8}" destId="{8AE46D47-8DF4-4C65-94CD-ABEEF4B43787}" srcOrd="1" destOrd="0" presId="urn:microsoft.com/office/officeart/2005/8/layout/vList2"/>
    <dgm:cxn modelId="{AD2FFA78-7D43-4475-922E-68597D49FD9B}" type="presParOf" srcId="{41F4D838-ED47-45A5-A9C3-3F51B7656CC8}" destId="{454F06FC-EE5E-49FC-B03F-B4B49A76F7E1}" srcOrd="2" destOrd="0" presId="urn:microsoft.com/office/officeart/2005/8/layout/vList2"/>
    <dgm:cxn modelId="{C3A335C8-4E9A-4CBA-AFE1-74F0FEC64F22}" type="presParOf" srcId="{41F4D838-ED47-45A5-A9C3-3F51B7656CC8}" destId="{8A68405B-98A9-48D1-B30A-FB6EC8480818}" srcOrd="3" destOrd="0" presId="urn:microsoft.com/office/officeart/2005/8/layout/vList2"/>
    <dgm:cxn modelId="{D8AC1ED7-F3C9-4393-9683-743B4839EE0C}" type="presParOf" srcId="{41F4D838-ED47-45A5-A9C3-3F51B7656CC8}" destId="{9DF6F73B-E1CD-49AC-9DDA-9D01435CFFC4}" srcOrd="4" destOrd="0" presId="urn:microsoft.com/office/officeart/2005/8/layout/vList2"/>
    <dgm:cxn modelId="{4385F723-12F5-40C7-B6E9-6B82542D3937}" type="presParOf" srcId="{41F4D838-ED47-45A5-A9C3-3F51B7656CC8}" destId="{68D56640-2F44-40A8-AF80-19A85C33F2E1}" srcOrd="5" destOrd="0" presId="urn:microsoft.com/office/officeart/2005/8/layout/vList2"/>
    <dgm:cxn modelId="{B789992B-FDD9-48F3-8647-AB61B29C75A6}" type="presParOf" srcId="{41F4D838-ED47-45A5-A9C3-3F51B7656CC8}" destId="{D4E2C17B-A81F-428A-AEF2-9232B041F64F}" srcOrd="6" destOrd="0" presId="urn:microsoft.com/office/officeart/2005/8/layout/vList2"/>
    <dgm:cxn modelId="{CB7A9C62-A078-4166-8F07-37FB641F79E1}" type="presParOf" srcId="{41F4D838-ED47-45A5-A9C3-3F51B7656CC8}" destId="{F62BECDA-8330-4A8D-B6F1-BF3F6DBD561F}" srcOrd="7" destOrd="0" presId="urn:microsoft.com/office/officeart/2005/8/layout/vList2"/>
    <dgm:cxn modelId="{B9DCAA0B-94FA-44A4-A2B9-BA714CC6AD29}" type="presParOf" srcId="{41F4D838-ED47-45A5-A9C3-3F51B7656CC8}" destId="{1D29B147-E552-4FE3-8AA3-223C7DC565DF}" srcOrd="8" destOrd="0" presId="urn:microsoft.com/office/officeart/2005/8/layout/vList2"/>
    <dgm:cxn modelId="{C7CEFBBC-D593-4C56-B17B-87AF63F097F0}" type="presParOf" srcId="{41F4D838-ED47-45A5-A9C3-3F51B7656CC8}" destId="{47D9AA96-CD7E-4E8F-B47B-706D094971B2}" srcOrd="9" destOrd="0" presId="urn:microsoft.com/office/officeart/2005/8/layout/vList2"/>
    <dgm:cxn modelId="{D178EFB2-05A9-4D45-B787-61DFBC46A880}" type="presParOf" srcId="{41F4D838-ED47-45A5-A9C3-3F51B7656CC8}" destId="{560577A8-8CB4-45E7-BE4D-DFBC718515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9AA8B-C889-4897-B155-3B943BD8883C}" type="doc">
      <dgm:prSet loTypeId="urn:microsoft.com/office/officeart/2005/8/layout/pyramid3" loCatId="pyramid" qsTypeId="urn:microsoft.com/office/officeart/2005/8/quickstyle/simple5" qsCatId="simple" csTypeId="urn:microsoft.com/office/officeart/2005/8/colors/accent1_2" csCatId="accent1" phldr="1"/>
      <dgm:spPr/>
    </dgm:pt>
    <dgm:pt modelId="{BC3F21F9-3BCC-42AF-AE3C-A4F372711B1D}">
      <dgm:prSet phldrT="[Текст]" custT="1"/>
      <dgm:spPr/>
      <dgm:t>
        <a:bodyPr/>
        <a:lstStyle/>
        <a:p>
          <a:r>
            <a:rPr lang="ru-RU" sz="1600" b="1" dirty="0"/>
            <a:t>2018 – $14,4 млрд.</a:t>
          </a:r>
          <a:endParaRPr lang="ru-RU" sz="1600" dirty="0"/>
        </a:p>
      </dgm:t>
    </dgm:pt>
    <dgm:pt modelId="{1F4F3E48-8608-4C9A-B81A-4802421668DA}" type="parTrans" cxnId="{A4874F18-8451-4CC5-A44B-FEB3FABC92D2}">
      <dgm:prSet/>
      <dgm:spPr/>
      <dgm:t>
        <a:bodyPr/>
        <a:lstStyle/>
        <a:p>
          <a:endParaRPr lang="ru-RU"/>
        </a:p>
      </dgm:t>
    </dgm:pt>
    <dgm:pt modelId="{6AC03AF6-C2A3-4213-BC07-F31621F70F5C}" type="sibTrans" cxnId="{A4874F18-8451-4CC5-A44B-FEB3FABC92D2}">
      <dgm:prSet/>
      <dgm:spPr/>
      <dgm:t>
        <a:bodyPr/>
        <a:lstStyle/>
        <a:p>
          <a:endParaRPr lang="ru-RU"/>
        </a:p>
      </dgm:t>
    </dgm:pt>
    <dgm:pt modelId="{3E28400C-BF65-44BE-ACB6-9E1EC232901C}">
      <dgm:prSet phldrT="[Текст]"/>
      <dgm:spPr/>
      <dgm:t>
        <a:bodyPr/>
        <a:lstStyle/>
        <a:p>
          <a:r>
            <a:rPr lang="ru-RU" b="1" dirty="0"/>
            <a:t>2016 – $29 млрд.</a:t>
          </a:r>
          <a:endParaRPr lang="ru-RU" dirty="0"/>
        </a:p>
      </dgm:t>
    </dgm:pt>
    <dgm:pt modelId="{386DBB4A-C3EE-4E67-87F8-F11458664D63}" type="parTrans" cxnId="{ABB1B458-826C-4D96-94ED-87C6108C829E}">
      <dgm:prSet/>
      <dgm:spPr/>
      <dgm:t>
        <a:bodyPr/>
        <a:lstStyle/>
        <a:p>
          <a:endParaRPr lang="ru-RU"/>
        </a:p>
      </dgm:t>
    </dgm:pt>
    <dgm:pt modelId="{8FF2B0AE-38B7-4F18-8C3B-59964692EC32}" type="sibTrans" cxnId="{ABB1B458-826C-4D96-94ED-87C6108C829E}">
      <dgm:prSet/>
      <dgm:spPr/>
      <dgm:t>
        <a:bodyPr/>
        <a:lstStyle/>
        <a:p>
          <a:endParaRPr lang="ru-RU"/>
        </a:p>
      </dgm:t>
    </dgm:pt>
    <dgm:pt modelId="{D61AD797-F987-4369-83D6-3E7EC4F2AB34}">
      <dgm:prSet phldrT="[Текст]" custT="1"/>
      <dgm:spPr/>
      <dgm:t>
        <a:bodyPr/>
        <a:lstStyle/>
        <a:p>
          <a:r>
            <a:rPr lang="ru-RU" sz="1800" b="1" dirty="0"/>
            <a:t>2017 – $14,4 млрд.</a:t>
          </a:r>
          <a:endParaRPr lang="ru-RU" sz="1800" dirty="0"/>
        </a:p>
      </dgm:t>
    </dgm:pt>
    <dgm:pt modelId="{BD6954D4-D530-4C9D-A019-1AC9DD4E45A0}" type="parTrans" cxnId="{90D84F96-DE59-430C-B202-DCF59EB2C1C1}">
      <dgm:prSet/>
      <dgm:spPr/>
      <dgm:t>
        <a:bodyPr/>
        <a:lstStyle/>
        <a:p>
          <a:endParaRPr lang="ru-RU"/>
        </a:p>
      </dgm:t>
    </dgm:pt>
    <dgm:pt modelId="{078D72B1-17FA-411F-A172-15A728E72E55}" type="sibTrans" cxnId="{90D84F96-DE59-430C-B202-DCF59EB2C1C1}">
      <dgm:prSet/>
      <dgm:spPr/>
      <dgm:t>
        <a:bodyPr/>
        <a:lstStyle/>
        <a:p>
          <a:endParaRPr lang="ru-RU"/>
        </a:p>
      </dgm:t>
    </dgm:pt>
    <dgm:pt modelId="{A67E9839-818D-4AA0-8027-D6FAC8A739A7}">
      <dgm:prSet custT="1"/>
      <dgm:spPr/>
      <dgm:t>
        <a:bodyPr/>
        <a:lstStyle/>
        <a:p>
          <a:r>
            <a:rPr lang="ru-RU" sz="1400" b="1" dirty="0"/>
            <a:t>2019 – $7,2 млрд.</a:t>
          </a:r>
          <a:endParaRPr lang="ru-RU" sz="1400" dirty="0"/>
        </a:p>
      </dgm:t>
    </dgm:pt>
    <dgm:pt modelId="{AF73A2CC-68A9-4343-A84E-C983460FC0C3}" type="parTrans" cxnId="{E2936697-28A7-411E-AFB2-9F952AB4F50C}">
      <dgm:prSet/>
      <dgm:spPr/>
      <dgm:t>
        <a:bodyPr/>
        <a:lstStyle/>
        <a:p>
          <a:endParaRPr lang="ru-RU"/>
        </a:p>
      </dgm:t>
    </dgm:pt>
    <dgm:pt modelId="{B44349C3-CAA7-4F15-8813-D89290B460E5}" type="sibTrans" cxnId="{E2936697-28A7-411E-AFB2-9F952AB4F50C}">
      <dgm:prSet/>
      <dgm:spPr/>
      <dgm:t>
        <a:bodyPr/>
        <a:lstStyle/>
        <a:p>
          <a:endParaRPr lang="ru-RU"/>
        </a:p>
      </dgm:t>
    </dgm:pt>
    <dgm:pt modelId="{08067046-9814-4904-894A-C4D28C1F5A77}" type="pres">
      <dgm:prSet presAssocID="{1F69AA8B-C889-4897-B155-3B943BD8883C}" presName="Name0" presStyleCnt="0">
        <dgm:presLayoutVars>
          <dgm:dir/>
          <dgm:animLvl val="lvl"/>
          <dgm:resizeHandles val="exact"/>
        </dgm:presLayoutVars>
      </dgm:prSet>
      <dgm:spPr/>
    </dgm:pt>
    <dgm:pt modelId="{1E7E1A68-EFB5-4C4A-BE98-7F1DB348EA47}" type="pres">
      <dgm:prSet presAssocID="{3E28400C-BF65-44BE-ACB6-9E1EC232901C}" presName="Name8" presStyleCnt="0"/>
      <dgm:spPr/>
    </dgm:pt>
    <dgm:pt modelId="{7446C616-D07A-4D98-B9EB-02880AF785F3}" type="pres">
      <dgm:prSet presAssocID="{3E28400C-BF65-44BE-ACB6-9E1EC232901C}" presName="level" presStyleLbl="node1" presStyleIdx="0" presStyleCnt="4" custLinFactY="-293877" custLinFactNeighborX="-597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E02696-F064-4B02-9D08-38CB97E44A9E}" type="pres">
      <dgm:prSet presAssocID="{3E28400C-BF65-44BE-ACB6-9E1EC23290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CE8CA9-957E-40E4-BEA3-E77C0F7B15A3}" type="pres">
      <dgm:prSet presAssocID="{D61AD797-F987-4369-83D6-3E7EC4F2AB34}" presName="Name8" presStyleCnt="0"/>
      <dgm:spPr/>
    </dgm:pt>
    <dgm:pt modelId="{C0B6ED23-FEAF-4EE4-84D1-26B496EDFF28}" type="pres">
      <dgm:prSet presAssocID="{D61AD797-F987-4369-83D6-3E7EC4F2AB3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093B4-4D33-44E2-917F-09E6D038AB5B}" type="pres">
      <dgm:prSet presAssocID="{D61AD797-F987-4369-83D6-3E7EC4F2AB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212D8B-CD9D-47AA-93E1-58A8B33DEDD4}" type="pres">
      <dgm:prSet presAssocID="{BC3F21F9-3BCC-42AF-AE3C-A4F372711B1D}" presName="Name8" presStyleCnt="0"/>
      <dgm:spPr/>
    </dgm:pt>
    <dgm:pt modelId="{A4A93150-6344-46E3-BFA9-49AE223E85F8}" type="pres">
      <dgm:prSet presAssocID="{BC3F21F9-3BCC-42AF-AE3C-A4F372711B1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33BEBA-8A73-4417-A657-6AB2E24755ED}" type="pres">
      <dgm:prSet presAssocID="{BC3F21F9-3BCC-42AF-AE3C-A4F372711B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681A0E-B36D-44E3-8328-FE596191FC1A}" type="pres">
      <dgm:prSet presAssocID="{A67E9839-818D-4AA0-8027-D6FAC8A739A7}" presName="Name8" presStyleCnt="0"/>
      <dgm:spPr/>
    </dgm:pt>
    <dgm:pt modelId="{1BAEB302-5BB2-4D8D-99D0-1C3137F8C781}" type="pres">
      <dgm:prSet presAssocID="{A67E9839-818D-4AA0-8027-D6FAC8A739A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76E4B9-DB80-45C1-9CC4-7BEF1A516193}" type="pres">
      <dgm:prSet presAssocID="{A67E9839-818D-4AA0-8027-D6FAC8A739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28B5F4-14E5-4351-B1CD-41CEA2995EFE}" type="presOf" srcId="{A67E9839-818D-4AA0-8027-D6FAC8A739A7}" destId="{1BAEB302-5BB2-4D8D-99D0-1C3137F8C781}" srcOrd="0" destOrd="0" presId="urn:microsoft.com/office/officeart/2005/8/layout/pyramid3"/>
    <dgm:cxn modelId="{E0453CBF-41E3-415B-A68E-365DDE32E60B}" type="presOf" srcId="{D61AD797-F987-4369-83D6-3E7EC4F2AB34}" destId="{703093B4-4D33-44E2-917F-09E6D038AB5B}" srcOrd="1" destOrd="0" presId="urn:microsoft.com/office/officeart/2005/8/layout/pyramid3"/>
    <dgm:cxn modelId="{128578D7-E6BD-4FFF-A7F7-57FCE6CFE3D0}" type="presOf" srcId="{3E28400C-BF65-44BE-ACB6-9E1EC232901C}" destId="{98E02696-F064-4B02-9D08-38CB97E44A9E}" srcOrd="1" destOrd="0" presId="urn:microsoft.com/office/officeart/2005/8/layout/pyramid3"/>
    <dgm:cxn modelId="{44BA7E77-F47C-47DB-962E-60F49F0528BC}" type="presOf" srcId="{BC3F21F9-3BCC-42AF-AE3C-A4F372711B1D}" destId="{A4A93150-6344-46E3-BFA9-49AE223E85F8}" srcOrd="0" destOrd="0" presId="urn:microsoft.com/office/officeart/2005/8/layout/pyramid3"/>
    <dgm:cxn modelId="{2FE3A17A-2C04-487F-84C9-246E02F00152}" type="presOf" srcId="{D61AD797-F987-4369-83D6-3E7EC4F2AB34}" destId="{C0B6ED23-FEAF-4EE4-84D1-26B496EDFF28}" srcOrd="0" destOrd="0" presId="urn:microsoft.com/office/officeart/2005/8/layout/pyramid3"/>
    <dgm:cxn modelId="{ABB1B458-826C-4D96-94ED-87C6108C829E}" srcId="{1F69AA8B-C889-4897-B155-3B943BD8883C}" destId="{3E28400C-BF65-44BE-ACB6-9E1EC232901C}" srcOrd="0" destOrd="0" parTransId="{386DBB4A-C3EE-4E67-87F8-F11458664D63}" sibTransId="{8FF2B0AE-38B7-4F18-8C3B-59964692EC32}"/>
    <dgm:cxn modelId="{7EA72604-03D4-430F-9023-705797D048A1}" type="presOf" srcId="{BC3F21F9-3BCC-42AF-AE3C-A4F372711B1D}" destId="{C333BEBA-8A73-4417-A657-6AB2E24755ED}" srcOrd="1" destOrd="0" presId="urn:microsoft.com/office/officeart/2005/8/layout/pyramid3"/>
    <dgm:cxn modelId="{90D84F96-DE59-430C-B202-DCF59EB2C1C1}" srcId="{1F69AA8B-C889-4897-B155-3B943BD8883C}" destId="{D61AD797-F987-4369-83D6-3E7EC4F2AB34}" srcOrd="1" destOrd="0" parTransId="{BD6954D4-D530-4C9D-A019-1AC9DD4E45A0}" sibTransId="{078D72B1-17FA-411F-A172-15A728E72E55}"/>
    <dgm:cxn modelId="{881CD89A-2AC7-4229-85ED-47F50C1F81A0}" type="presOf" srcId="{A67E9839-818D-4AA0-8027-D6FAC8A739A7}" destId="{1B76E4B9-DB80-45C1-9CC4-7BEF1A516193}" srcOrd="1" destOrd="0" presId="urn:microsoft.com/office/officeart/2005/8/layout/pyramid3"/>
    <dgm:cxn modelId="{E2936697-28A7-411E-AFB2-9F952AB4F50C}" srcId="{1F69AA8B-C889-4897-B155-3B943BD8883C}" destId="{A67E9839-818D-4AA0-8027-D6FAC8A739A7}" srcOrd="3" destOrd="0" parTransId="{AF73A2CC-68A9-4343-A84E-C983460FC0C3}" sibTransId="{B44349C3-CAA7-4F15-8813-D89290B460E5}"/>
    <dgm:cxn modelId="{A4874F18-8451-4CC5-A44B-FEB3FABC92D2}" srcId="{1F69AA8B-C889-4897-B155-3B943BD8883C}" destId="{BC3F21F9-3BCC-42AF-AE3C-A4F372711B1D}" srcOrd="2" destOrd="0" parTransId="{1F4F3E48-8608-4C9A-B81A-4802421668DA}" sibTransId="{6AC03AF6-C2A3-4213-BC07-F31621F70F5C}"/>
    <dgm:cxn modelId="{C53BA573-DAE6-4AD7-9F07-553AB1137D0D}" type="presOf" srcId="{3E28400C-BF65-44BE-ACB6-9E1EC232901C}" destId="{7446C616-D07A-4D98-B9EB-02880AF785F3}" srcOrd="0" destOrd="0" presId="urn:microsoft.com/office/officeart/2005/8/layout/pyramid3"/>
    <dgm:cxn modelId="{0FDBFEC3-C800-4F0A-A3EC-59262D538E88}" type="presOf" srcId="{1F69AA8B-C889-4897-B155-3B943BD8883C}" destId="{08067046-9814-4904-894A-C4D28C1F5A77}" srcOrd="0" destOrd="0" presId="urn:microsoft.com/office/officeart/2005/8/layout/pyramid3"/>
    <dgm:cxn modelId="{20683FF1-BFBB-42DF-A1EA-6A18503E5C2D}" type="presParOf" srcId="{08067046-9814-4904-894A-C4D28C1F5A77}" destId="{1E7E1A68-EFB5-4C4A-BE98-7F1DB348EA47}" srcOrd="0" destOrd="0" presId="urn:microsoft.com/office/officeart/2005/8/layout/pyramid3"/>
    <dgm:cxn modelId="{853A577D-97AA-4E6A-BAF0-1A6F34BA7B78}" type="presParOf" srcId="{1E7E1A68-EFB5-4C4A-BE98-7F1DB348EA47}" destId="{7446C616-D07A-4D98-B9EB-02880AF785F3}" srcOrd="0" destOrd="0" presId="urn:microsoft.com/office/officeart/2005/8/layout/pyramid3"/>
    <dgm:cxn modelId="{3B97390A-39AC-4D1A-B7E6-B67300697072}" type="presParOf" srcId="{1E7E1A68-EFB5-4C4A-BE98-7F1DB348EA47}" destId="{98E02696-F064-4B02-9D08-38CB97E44A9E}" srcOrd="1" destOrd="0" presId="urn:microsoft.com/office/officeart/2005/8/layout/pyramid3"/>
    <dgm:cxn modelId="{253D3267-1342-4F18-9209-910FDE275349}" type="presParOf" srcId="{08067046-9814-4904-894A-C4D28C1F5A77}" destId="{EFCE8CA9-957E-40E4-BEA3-E77C0F7B15A3}" srcOrd="1" destOrd="0" presId="urn:microsoft.com/office/officeart/2005/8/layout/pyramid3"/>
    <dgm:cxn modelId="{DAF1FDDC-CD47-465D-A29F-575A343DF475}" type="presParOf" srcId="{EFCE8CA9-957E-40E4-BEA3-E77C0F7B15A3}" destId="{C0B6ED23-FEAF-4EE4-84D1-26B496EDFF28}" srcOrd="0" destOrd="0" presId="urn:microsoft.com/office/officeart/2005/8/layout/pyramid3"/>
    <dgm:cxn modelId="{4372CBDE-5350-474F-8842-634F4D31D7B4}" type="presParOf" srcId="{EFCE8CA9-957E-40E4-BEA3-E77C0F7B15A3}" destId="{703093B4-4D33-44E2-917F-09E6D038AB5B}" srcOrd="1" destOrd="0" presId="urn:microsoft.com/office/officeart/2005/8/layout/pyramid3"/>
    <dgm:cxn modelId="{0BCFF04E-2EE7-4C8A-AD23-715957E3B914}" type="presParOf" srcId="{08067046-9814-4904-894A-C4D28C1F5A77}" destId="{88212D8B-CD9D-47AA-93E1-58A8B33DEDD4}" srcOrd="2" destOrd="0" presId="urn:microsoft.com/office/officeart/2005/8/layout/pyramid3"/>
    <dgm:cxn modelId="{BC313623-D0E0-4787-9888-EDD451135596}" type="presParOf" srcId="{88212D8B-CD9D-47AA-93E1-58A8B33DEDD4}" destId="{A4A93150-6344-46E3-BFA9-49AE223E85F8}" srcOrd="0" destOrd="0" presId="urn:microsoft.com/office/officeart/2005/8/layout/pyramid3"/>
    <dgm:cxn modelId="{F7999EFB-9B23-47A9-A409-ED2A5FA4B955}" type="presParOf" srcId="{88212D8B-CD9D-47AA-93E1-58A8B33DEDD4}" destId="{C333BEBA-8A73-4417-A657-6AB2E24755ED}" srcOrd="1" destOrd="0" presId="urn:microsoft.com/office/officeart/2005/8/layout/pyramid3"/>
    <dgm:cxn modelId="{F05935CA-DFB8-406A-99FC-25A003B1B015}" type="presParOf" srcId="{08067046-9814-4904-894A-C4D28C1F5A77}" destId="{6A681A0E-B36D-44E3-8328-FE596191FC1A}" srcOrd="3" destOrd="0" presId="urn:microsoft.com/office/officeart/2005/8/layout/pyramid3"/>
    <dgm:cxn modelId="{D940D330-848C-4E79-9461-9642BB982AB0}" type="presParOf" srcId="{6A681A0E-B36D-44E3-8328-FE596191FC1A}" destId="{1BAEB302-5BB2-4D8D-99D0-1C3137F8C781}" srcOrd="0" destOrd="0" presId="urn:microsoft.com/office/officeart/2005/8/layout/pyramid3"/>
    <dgm:cxn modelId="{5E3ED4A6-04F7-4042-840D-0DB38A9A854F}" type="presParOf" srcId="{6A681A0E-B36D-44E3-8328-FE596191FC1A}" destId="{1B76E4B9-DB80-45C1-9CC4-7BEF1A51619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B203C-DF2D-4E35-AC6E-46C1054D6A5A}">
      <dsp:nvSpPr>
        <dsp:cNvPr id="0" name=""/>
        <dsp:cNvSpPr/>
      </dsp:nvSpPr>
      <dsp:spPr>
        <a:xfrm>
          <a:off x="0" y="330905"/>
          <a:ext cx="4366847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Єврокомісія </a:t>
          </a:r>
          <a:r>
            <a:rPr lang="ru-RU" sz="1500" b="1" kern="1200" dirty="0" err="1"/>
            <a:t>наклала</a:t>
          </a:r>
          <a:r>
            <a:rPr lang="ru-RU" sz="1500" b="1" kern="1200" dirty="0"/>
            <a:t> на </a:t>
          </a:r>
          <a:r>
            <a:rPr lang="ru-RU" sz="1500" b="1" kern="1200" dirty="0" err="1"/>
            <a:t>Facebook</a:t>
          </a:r>
          <a:r>
            <a:rPr lang="ru-RU" sz="1500" b="1" kern="1200" dirty="0"/>
            <a:t> штраф у </a:t>
          </a:r>
          <a:r>
            <a:rPr lang="ru-RU" sz="1500" b="1" kern="1200" dirty="0" err="1"/>
            <a:t>розмірі</a:t>
          </a:r>
          <a:r>
            <a:rPr lang="ru-RU" sz="1500" b="1" kern="1200" dirty="0"/>
            <a:t> €110 млн за </a:t>
          </a:r>
          <a:r>
            <a:rPr lang="ru-RU" sz="1500" b="1" kern="1200" dirty="0" err="1"/>
            <a:t>введення</a:t>
          </a:r>
          <a:r>
            <a:rPr lang="ru-RU" sz="1500" b="1" kern="1200" dirty="0"/>
            <a:t> в </a:t>
          </a:r>
          <a:r>
            <a:rPr lang="ru-RU" sz="1500" b="1" kern="1200" dirty="0" err="1"/>
            <a:t>оману</a:t>
          </a:r>
          <a:r>
            <a:rPr lang="ru-RU" sz="1500" b="1" kern="1200" dirty="0"/>
            <a:t> при </a:t>
          </a:r>
          <a:r>
            <a:rPr lang="ru-RU" sz="1500" b="1" kern="1200" dirty="0" err="1"/>
            <a:t>покупці</a:t>
          </a:r>
          <a:r>
            <a:rPr lang="ru-RU" sz="1500" b="1" kern="1200" dirty="0"/>
            <a:t> </a:t>
          </a:r>
          <a:r>
            <a:rPr lang="ru-RU" sz="1500" b="1" kern="1200" dirty="0" err="1"/>
            <a:t>WhatsApp</a:t>
          </a:r>
          <a:endParaRPr lang="ru-UA" sz="1500" kern="1200" dirty="0"/>
        </a:p>
      </dsp:txBody>
      <dsp:txXfrm>
        <a:off x="74535" y="405440"/>
        <a:ext cx="4217777" cy="1377780"/>
      </dsp:txXfrm>
    </dsp:sp>
    <dsp:sp modelId="{4D275346-8B12-4C57-8E15-FD93D3849EBE}">
      <dsp:nvSpPr>
        <dsp:cNvPr id="0" name=""/>
        <dsp:cNvSpPr/>
      </dsp:nvSpPr>
      <dsp:spPr>
        <a:xfrm>
          <a:off x="0" y="1900955"/>
          <a:ext cx="4366847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Facebook </a:t>
          </a:r>
          <a:r>
            <a:rPr lang="uk-UA" sz="1500" kern="1200"/>
            <a:t>був оштрафований за надання некоректної інформації або такої, що вводить в оману під час розслідування ЄК в 2014 році щодо придбання компанією </a:t>
          </a:r>
          <a:r>
            <a:rPr lang="en-US" sz="1500" kern="1200"/>
            <a:t>WhatsApp</a:t>
          </a:r>
          <a:r>
            <a:rPr lang="uk-UA" sz="1500" kern="1200"/>
            <a:t>, відповідно до Правил зі злиття Євросоюзу</a:t>
          </a:r>
          <a:endParaRPr lang="ru-UA" sz="1500" kern="1200"/>
        </a:p>
      </dsp:txBody>
      <dsp:txXfrm>
        <a:off x="74535" y="1975490"/>
        <a:ext cx="4217777" cy="137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6887A-AF9E-41B8-A964-9D07D196D438}">
      <dsp:nvSpPr>
        <dsp:cNvPr id="0" name=""/>
        <dsp:cNvSpPr/>
      </dsp:nvSpPr>
      <dsp:spPr>
        <a:xfrm>
          <a:off x="0" y="26870"/>
          <a:ext cx="4934479" cy="164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Антимонопольне відомство Німеччини прийняло рішення про зловживання Facebook домінуючим положенням у вигляді використання політики обробки персональних даних, що суперечить вимогам GDPR</a:t>
          </a:r>
          <a:endParaRPr lang="ru-UA" sz="1600" kern="1200"/>
        </a:p>
      </dsp:txBody>
      <dsp:txXfrm>
        <a:off x="80417" y="107287"/>
        <a:ext cx="4773645" cy="1486526"/>
      </dsp:txXfrm>
    </dsp:sp>
    <dsp:sp modelId="{7AE55C3A-C450-4116-BD52-1A9E2C0A52BC}">
      <dsp:nvSpPr>
        <dsp:cNvPr id="0" name=""/>
        <dsp:cNvSpPr/>
      </dsp:nvSpPr>
      <dsp:spPr>
        <a:xfrm>
          <a:off x="0" y="1720310"/>
          <a:ext cx="4934479" cy="164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Суть порушення: включення несправедливих умов обробки персональних даних в угоду користувача при неналежному інформуванні користувачів про ці умови</a:t>
          </a:r>
          <a:endParaRPr lang="ru-UA" sz="1600" kern="1200"/>
        </a:p>
      </dsp:txBody>
      <dsp:txXfrm>
        <a:off x="80417" y="1800727"/>
        <a:ext cx="4773645" cy="1486526"/>
      </dsp:txXfrm>
    </dsp:sp>
    <dsp:sp modelId="{45A98AE5-D051-4384-9A8B-BD280A60A023}">
      <dsp:nvSpPr>
        <dsp:cNvPr id="0" name=""/>
        <dsp:cNvSpPr/>
      </dsp:nvSpPr>
      <dsp:spPr>
        <a:xfrm>
          <a:off x="0" y="3413751"/>
          <a:ext cx="4934479" cy="164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Антимонопольне відомство Німеччини встановило, що умови надання послуг ФБ, а також спосіб, обсяг збору та використання даних порушила європейські правила захисту даних</a:t>
          </a:r>
          <a:endParaRPr lang="ru-UA" sz="1600" kern="1200"/>
        </a:p>
      </dsp:txBody>
      <dsp:txXfrm>
        <a:off x="80417" y="3494168"/>
        <a:ext cx="4773645" cy="1486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F9AD-F6D0-424F-9796-1789A9027022}">
      <dsp:nvSpPr>
        <dsp:cNvPr id="0" name=""/>
        <dsp:cNvSpPr/>
      </dsp:nvSpPr>
      <dsp:spPr>
        <a:xfrm>
          <a:off x="0" y="23880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Єврокомісія наклала на Google рекордний штраф в 4,34 млрд євро</a:t>
          </a:r>
          <a:endParaRPr lang="ru-UA" sz="1800" kern="1200"/>
        </a:p>
      </dsp:txBody>
      <dsp:txXfrm>
        <a:off x="49154" y="73034"/>
        <a:ext cx="5874312" cy="908623"/>
      </dsp:txXfrm>
    </dsp:sp>
    <dsp:sp modelId="{454F06FC-EE5E-49FC-B03F-B4B49A76F7E1}">
      <dsp:nvSpPr>
        <dsp:cNvPr id="0" name=""/>
        <dsp:cNvSpPr/>
      </dsp:nvSpPr>
      <dsp:spPr>
        <a:xfrm>
          <a:off x="0" y="1082651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Порушення правил антимонопольного законодавства ЄС</a:t>
          </a:r>
          <a:endParaRPr lang="ru-UA" sz="1800" kern="1200"/>
        </a:p>
      </dsp:txBody>
      <dsp:txXfrm>
        <a:off x="49154" y="1131805"/>
        <a:ext cx="5874312" cy="908623"/>
      </dsp:txXfrm>
    </dsp:sp>
    <dsp:sp modelId="{9DF6F73B-E1CD-49AC-9DDA-9D01435CFFC4}">
      <dsp:nvSpPr>
        <dsp:cNvPr id="0" name=""/>
        <dsp:cNvSpPr/>
      </dsp:nvSpPr>
      <dsp:spPr>
        <a:xfrm>
          <a:off x="0" y="2141423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У своєму рішенні Єврокомісія визначила, що </a:t>
          </a:r>
          <a:r>
            <a:rPr lang="en-US" sz="1800" b="1" kern="1200"/>
            <a:t>Google </a:t>
          </a:r>
          <a:r>
            <a:rPr lang="uk-UA" sz="1800" b="1" kern="1200"/>
            <a:t>займається трьома видами практики, з метою закріпити своє домінуюче положення:</a:t>
          </a:r>
          <a:endParaRPr lang="ru-UA" sz="1800" kern="1200"/>
        </a:p>
      </dsp:txBody>
      <dsp:txXfrm>
        <a:off x="49154" y="2190577"/>
        <a:ext cx="5874312" cy="908623"/>
      </dsp:txXfrm>
    </dsp:sp>
    <dsp:sp modelId="{D4E2C17B-A81F-428A-AEF2-9232B041F64F}">
      <dsp:nvSpPr>
        <dsp:cNvPr id="0" name=""/>
        <dsp:cNvSpPr/>
      </dsp:nvSpPr>
      <dsp:spPr>
        <a:xfrm>
          <a:off x="0" y="3200194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1) незаконне нав'язування пошукача </a:t>
          </a:r>
          <a:r>
            <a:rPr lang="en-US" sz="1800" b="1" kern="1200"/>
            <a:t>Google Search </a:t>
          </a:r>
          <a:r>
            <a:rPr lang="uk-UA" sz="1800" b="1" kern="1200"/>
            <a:t>і браузера </a:t>
          </a:r>
          <a:r>
            <a:rPr lang="en-US" sz="1800" b="1" kern="1200"/>
            <a:t>Google Chrome;</a:t>
          </a:r>
          <a:endParaRPr lang="ru-UA" sz="1800" kern="1200"/>
        </a:p>
      </dsp:txBody>
      <dsp:txXfrm>
        <a:off x="49154" y="3249348"/>
        <a:ext cx="5874312" cy="908623"/>
      </dsp:txXfrm>
    </dsp:sp>
    <dsp:sp modelId="{1D29B147-E552-4FE3-8AA3-223C7DC565DF}">
      <dsp:nvSpPr>
        <dsp:cNvPr id="0" name=""/>
        <dsp:cNvSpPr/>
      </dsp:nvSpPr>
      <dsp:spPr>
        <a:xfrm>
          <a:off x="0" y="4258965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2)</a:t>
          </a:r>
          <a:r>
            <a:rPr lang="ru-RU" sz="1800" b="1" kern="1200"/>
            <a:t> незаконні виплати за ексклюзивну попередню пошукача Google Search;</a:t>
          </a:r>
          <a:endParaRPr lang="ru-UA" sz="1800" kern="1200"/>
        </a:p>
      </dsp:txBody>
      <dsp:txXfrm>
        <a:off x="49154" y="4308119"/>
        <a:ext cx="5874312" cy="908623"/>
      </dsp:txXfrm>
    </dsp:sp>
    <dsp:sp modelId="{560577A8-8CB4-45E7-BE4D-DFBC71851545}">
      <dsp:nvSpPr>
        <dsp:cNvPr id="0" name=""/>
        <dsp:cNvSpPr/>
      </dsp:nvSpPr>
      <dsp:spPr>
        <a:xfrm>
          <a:off x="0" y="5317737"/>
          <a:ext cx="597262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3) незаконна протидія розвитку і поширенню конкуруючих операційних систем Android</a:t>
          </a:r>
          <a:endParaRPr lang="ru-UA" sz="1800" kern="1200"/>
        </a:p>
      </dsp:txBody>
      <dsp:txXfrm>
        <a:off x="49154" y="5366891"/>
        <a:ext cx="5874312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6C616-D07A-4D98-B9EB-02880AF785F3}">
      <dsp:nvSpPr>
        <dsp:cNvPr id="0" name=""/>
        <dsp:cNvSpPr/>
      </dsp:nvSpPr>
      <dsp:spPr>
        <a:xfrm rot="10800000">
          <a:off x="0" y="0"/>
          <a:ext cx="4590551" cy="958725"/>
        </a:xfrm>
        <a:prstGeom prst="trapezoid">
          <a:avLst>
            <a:gd name="adj" fmla="val 598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/>
            <a:t>2016 – $29 млрд.</a:t>
          </a:r>
          <a:endParaRPr lang="ru-RU" sz="3100" kern="1200" dirty="0"/>
        </a:p>
      </dsp:txBody>
      <dsp:txXfrm rot="-10800000">
        <a:off x="803346" y="0"/>
        <a:ext cx="2983858" cy="958725"/>
      </dsp:txXfrm>
    </dsp:sp>
    <dsp:sp modelId="{C0B6ED23-FEAF-4EE4-84D1-26B496EDFF28}">
      <dsp:nvSpPr>
        <dsp:cNvPr id="0" name=""/>
        <dsp:cNvSpPr/>
      </dsp:nvSpPr>
      <dsp:spPr>
        <a:xfrm rot="10800000">
          <a:off x="573818" y="958724"/>
          <a:ext cx="3442913" cy="958725"/>
        </a:xfrm>
        <a:prstGeom prst="trapezoid">
          <a:avLst>
            <a:gd name="adj" fmla="val 598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2017 – $14,4 млрд.</a:t>
          </a:r>
          <a:endParaRPr lang="ru-RU" sz="1800" kern="1200" dirty="0"/>
        </a:p>
      </dsp:txBody>
      <dsp:txXfrm rot="-10800000">
        <a:off x="1176328" y="958724"/>
        <a:ext cx="2237893" cy="958725"/>
      </dsp:txXfrm>
    </dsp:sp>
    <dsp:sp modelId="{A4A93150-6344-46E3-BFA9-49AE223E85F8}">
      <dsp:nvSpPr>
        <dsp:cNvPr id="0" name=""/>
        <dsp:cNvSpPr/>
      </dsp:nvSpPr>
      <dsp:spPr>
        <a:xfrm rot="10800000">
          <a:off x="1147637" y="1917450"/>
          <a:ext cx="2295275" cy="958725"/>
        </a:xfrm>
        <a:prstGeom prst="trapezoid">
          <a:avLst>
            <a:gd name="adj" fmla="val 598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2018 – $14,4 млрд.</a:t>
          </a:r>
          <a:endParaRPr lang="ru-RU" sz="1600" kern="1200" dirty="0"/>
        </a:p>
      </dsp:txBody>
      <dsp:txXfrm rot="-10800000">
        <a:off x="1549310" y="1917450"/>
        <a:ext cx="1491929" cy="958725"/>
      </dsp:txXfrm>
    </dsp:sp>
    <dsp:sp modelId="{1BAEB302-5BB2-4D8D-99D0-1C3137F8C781}">
      <dsp:nvSpPr>
        <dsp:cNvPr id="0" name=""/>
        <dsp:cNvSpPr/>
      </dsp:nvSpPr>
      <dsp:spPr>
        <a:xfrm rot="10800000">
          <a:off x="1721456" y="2876175"/>
          <a:ext cx="1147637" cy="958725"/>
        </a:xfrm>
        <a:prstGeom prst="trapezoid">
          <a:avLst>
            <a:gd name="adj" fmla="val 598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2019 – $7,2 млрд.</a:t>
          </a:r>
          <a:endParaRPr lang="ru-RU" sz="1400" kern="1200" dirty="0"/>
        </a:p>
      </dsp:txBody>
      <dsp:txXfrm rot="-10800000">
        <a:off x="1721456" y="2876175"/>
        <a:ext cx="1147637" cy="958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22B4-CD6D-4E83-A9F8-3EFDB599A9DD}" type="datetimeFigureOut">
              <a:rPr lang="x-none" smtClean="0"/>
              <a:pPr/>
              <a:t>07.07.2020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6BA1-1B6D-40F5-BA24-4709F60569D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0721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47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3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97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25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43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836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1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02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1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9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03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00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31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84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0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3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5299F8-A698-48CB-BD65-65CFDD7645D1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60667E-6243-4FA6-B8A2-2B2F0857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70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зловживання</a:t>
            </a:r>
            <a:r>
              <a:rPr lang="ru-RU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монопольним</a:t>
            </a:r>
            <a:r>
              <a:rPr lang="ru-RU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становищем на </a:t>
            </a:r>
            <a:r>
              <a:rPr lang="ru-RU" sz="4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діджитал</a:t>
            </a:r>
            <a:r>
              <a:rPr lang="ru-RU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цифрових</a:t>
            </a:r>
            <a:r>
              <a:rPr lang="ru-RU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ринках</a:t>
            </a:r>
            <a:r>
              <a:rPr lang="uk-UA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chemeClr val="tx1"/>
                </a:solidFill>
              </a:rPr>
              <a:t>Харебава Тетяна</a:t>
            </a:r>
          </a:p>
          <a:p>
            <a:r>
              <a:rPr lang="uk-UA" b="1">
                <a:solidFill>
                  <a:schemeClr val="tx1"/>
                </a:solidFill>
              </a:rPr>
              <a:t>Адвокат </a:t>
            </a:r>
            <a:r>
              <a:rPr lang="en-US" b="1">
                <a:solidFill>
                  <a:schemeClr val="tx1"/>
                </a:solidFill>
              </a:rPr>
              <a:t>Sport Labs Group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A75029C-64B9-41D0-9540-75846D4B0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AF6B07A-A0CD-4593-B501-E1D50968C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1C2E537-D046-43E9-B78A-8D770E4C0F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F1ED42C-32AB-4AA5-B9D5-2ADF552B03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2B69715-83DD-4F53-8564-D95D5D238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5BC2EBE-B4C1-42F9-9914-0F430C0600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317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391" y="174172"/>
            <a:ext cx="4428309" cy="2952206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726B87-0A91-4C73-8AAA-7374B0A1D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816" y="2828109"/>
            <a:ext cx="6335485" cy="3801291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effectLst>
            <a:softEdge rad="127000"/>
          </a:effec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4B146BB-FADD-493B-9CA0-64F2119A94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55978347"/>
              </p:ext>
            </p:extLst>
          </p:nvPr>
        </p:nvGraphicFramePr>
        <p:xfrm>
          <a:off x="7243395" y="2870689"/>
          <a:ext cx="4366847" cy="375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09F15EC6-4728-49CC-BC80-B2DDEDC205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88687517"/>
              </p:ext>
            </p:extLst>
          </p:nvPr>
        </p:nvGraphicFramePr>
        <p:xfrm>
          <a:off x="645694" y="502921"/>
          <a:ext cx="4934479" cy="508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9625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410" y="1393706"/>
            <a:ext cx="4771703" cy="2986732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C2F94D9-B7F2-466F-9CD7-1783945A2CCE}"/>
              </a:ext>
            </a:extLst>
          </p:cNvPr>
          <p:cNvGraphicFramePr/>
          <p:nvPr/>
        </p:nvGraphicFramePr>
        <p:xfrm>
          <a:off x="684212" y="357051"/>
          <a:ext cx="5972620" cy="634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487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C14327-B38F-4D05-B366-F8DF25619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979" y="1"/>
            <a:ext cx="4460698" cy="3346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7A6093-B1AC-433B-BC05-7047F6B68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103" y="3632199"/>
            <a:ext cx="4657346" cy="3104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5AE0FB-9C1F-4A0D-9D83-8681E0D6784B}"/>
              </a:ext>
            </a:extLst>
          </p:cNvPr>
          <p:cNvSpPr txBox="1"/>
          <p:nvPr/>
        </p:nvSpPr>
        <p:spPr>
          <a:xfrm>
            <a:off x="1225586" y="318063"/>
            <a:ext cx="64073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2600" b="1" dirty="0"/>
              <a:t>Кейси Європейської комісії щодо зловживання домінуючим положенням</a:t>
            </a:r>
            <a:endParaRPr lang="en-US" sz="2600" dirty="0"/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xmlns="" id="{B9195844-A6E8-4A44-8E16-15CE18C81FC0}"/>
              </a:ext>
            </a:extLst>
          </p:cNvPr>
          <p:cNvSpPr txBox="1"/>
          <p:nvPr/>
        </p:nvSpPr>
        <p:spPr>
          <a:xfrm>
            <a:off x="4345843" y="4375196"/>
            <a:ext cx="3652630" cy="2031325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/>
              <a:t>Порушення: н</a:t>
            </a:r>
            <a:r>
              <a:rPr lang="ru-RU" b="1" dirty="0" err="1"/>
              <a:t>евиконання</a:t>
            </a:r>
            <a:r>
              <a:rPr lang="ru-RU" b="1" dirty="0"/>
              <a:t> </a:t>
            </a:r>
            <a:r>
              <a:rPr lang="ru-RU" b="1" dirty="0" err="1"/>
              <a:t>вимог</a:t>
            </a:r>
            <a:r>
              <a:rPr lang="ru-RU" b="1" dirty="0"/>
              <a:t>, </a:t>
            </a:r>
            <a:r>
              <a:rPr lang="ru-RU" b="1" dirty="0" err="1"/>
              <a:t>пов'язаних</a:t>
            </a:r>
            <a:r>
              <a:rPr lang="ru-RU" b="1" dirty="0"/>
              <a:t> з </a:t>
            </a:r>
            <a:r>
              <a:rPr lang="ru-RU" b="1" dirty="0" err="1"/>
              <a:t>наданням</a:t>
            </a:r>
            <a:r>
              <a:rPr lang="ru-RU" b="1" dirty="0"/>
              <a:t> </a:t>
            </a:r>
            <a:r>
              <a:rPr lang="ru-RU" b="1" dirty="0" err="1"/>
              <a:t>користувачам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вибору</a:t>
            </a:r>
            <a:r>
              <a:rPr lang="ru-RU" b="1" dirty="0"/>
              <a:t> в </a:t>
            </a:r>
            <a:r>
              <a:rPr lang="ru-RU" b="1" dirty="0" err="1"/>
              <a:t>операційній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en-US" b="1" dirty="0"/>
              <a:t>Windows </a:t>
            </a:r>
            <a:r>
              <a:rPr lang="ru-RU" b="1" dirty="0" err="1"/>
              <a:t>інтернет</a:t>
            </a:r>
            <a:r>
              <a:rPr lang="ru-RU" b="1" dirty="0"/>
              <a:t>-браузера, </a:t>
            </a:r>
            <a:r>
              <a:rPr lang="ru-RU" b="1" dirty="0" err="1"/>
              <a:t>окрім</a:t>
            </a:r>
            <a:r>
              <a:rPr lang="ru-RU" b="1" dirty="0"/>
              <a:t> </a:t>
            </a:r>
            <a:r>
              <a:rPr lang="en-US" b="1" dirty="0"/>
              <a:t>Internet Explorer.</a:t>
            </a:r>
            <a:endParaRPr lang="uk-UA" sz="20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xmlns="" id="{ECF2F3B3-D497-4C5E-B896-36F9D6A5D0E1}"/>
              </a:ext>
            </a:extLst>
          </p:cNvPr>
          <p:cNvSpPr txBox="1"/>
          <p:nvPr/>
        </p:nvSpPr>
        <p:spPr>
          <a:xfrm>
            <a:off x="240554" y="1898145"/>
            <a:ext cx="3831676" cy="2031325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/>
              <a:t>Amazon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оштрафувати</a:t>
            </a:r>
            <a:r>
              <a:rPr lang="ru-RU" b="1" dirty="0"/>
              <a:t> в </a:t>
            </a:r>
            <a:r>
              <a:rPr lang="ru-RU" b="1" dirty="0" err="1"/>
              <a:t>Європі</a:t>
            </a:r>
            <a:r>
              <a:rPr lang="ru-RU" b="1" dirty="0"/>
              <a:t> на $ 23 млрд за </a:t>
            </a:r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конкуренції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антиконкурентних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та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домінуючим</a:t>
            </a:r>
            <a:r>
              <a:rPr lang="ru-RU" dirty="0"/>
              <a:t> становищем</a:t>
            </a:r>
            <a:endParaRPr lang="uk-UA" sz="20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xmlns="" id="{657DA0F2-DB20-4294-8CF5-3A315AE448E6}"/>
              </a:ext>
            </a:extLst>
          </p:cNvPr>
          <p:cNvSpPr txBox="1"/>
          <p:nvPr/>
        </p:nvSpPr>
        <p:spPr>
          <a:xfrm>
            <a:off x="4345843" y="2243610"/>
            <a:ext cx="3652630" cy="1477328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glow rad="228600">
              <a:schemeClr val="tx2">
                <a:lumMod val="75000"/>
                <a:alpha val="39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Єврокомісія </a:t>
            </a:r>
            <a:r>
              <a:rPr lang="ru-RU" b="1" dirty="0" err="1"/>
              <a:t>оштрафувала</a:t>
            </a:r>
            <a:r>
              <a:rPr lang="ru-RU" b="1" dirty="0"/>
              <a:t> </a:t>
            </a:r>
            <a:r>
              <a:rPr lang="ru-RU" b="1" dirty="0" err="1"/>
              <a:t>Microsoft</a:t>
            </a:r>
            <a:r>
              <a:rPr lang="ru-RU" b="1" dirty="0"/>
              <a:t> на € 561 млн </a:t>
            </a:r>
            <a:r>
              <a:rPr lang="ru-RU" dirty="0"/>
              <a:t>за </a:t>
            </a:r>
            <a:r>
              <a:rPr lang="ru-RU" dirty="0" err="1"/>
              <a:t>недобросовісну</a:t>
            </a:r>
            <a:r>
              <a:rPr lang="ru-RU" dirty="0"/>
              <a:t> </a:t>
            </a:r>
            <a:r>
              <a:rPr lang="ru-RU" dirty="0" err="1"/>
              <a:t>конкуренцію</a:t>
            </a:r>
            <a:r>
              <a:rPr lang="ru-RU" dirty="0"/>
              <a:t> і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домінуючим</a:t>
            </a:r>
            <a:r>
              <a:rPr lang="ru-RU" dirty="0"/>
              <a:t> становищем</a:t>
            </a:r>
            <a:endParaRPr lang="uk-UA" sz="20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sp useBgFill="1">
        <p:nvSpPr>
          <p:cNvPr id="18" name="TextBox 17">
            <a:extLst>
              <a:ext uri="{FF2B5EF4-FFF2-40B4-BE49-F238E27FC236}">
                <a16:creationId xmlns:a16="http://schemas.microsoft.com/office/drawing/2014/main" xmlns="" id="{9BCC4A0E-33BB-4559-ADB5-22D49A36119B}"/>
              </a:ext>
            </a:extLst>
          </p:cNvPr>
          <p:cNvSpPr txBox="1"/>
          <p:nvPr/>
        </p:nvSpPr>
        <p:spPr>
          <a:xfrm>
            <a:off x="240554" y="4221308"/>
            <a:ext cx="3831676" cy="230832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На думку ЄК, </a:t>
            </a:r>
            <a:r>
              <a:rPr lang="en-US" dirty="0"/>
              <a:t>Amazon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збирає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про </a:t>
            </a:r>
            <a:r>
              <a:rPr lang="ru-RU" b="1" dirty="0" err="1"/>
              <a:t>активність</a:t>
            </a:r>
            <a:r>
              <a:rPr lang="ru-RU" b="1" dirty="0"/>
              <a:t> </a:t>
            </a:r>
            <a:r>
              <a:rPr lang="ru-RU" b="1" dirty="0" err="1"/>
              <a:t>незалежних</a:t>
            </a:r>
            <a:r>
              <a:rPr lang="ru-RU" b="1" dirty="0"/>
              <a:t> </a:t>
            </a:r>
            <a:r>
              <a:rPr lang="ru-RU" b="1" dirty="0" err="1"/>
              <a:t>продавців</a:t>
            </a:r>
            <a:r>
              <a:rPr lang="ru-RU" b="1" dirty="0"/>
              <a:t> на </a:t>
            </a:r>
            <a:r>
              <a:rPr lang="ru-RU" b="1" dirty="0" err="1"/>
              <a:t>своїй</a:t>
            </a:r>
            <a:r>
              <a:rPr lang="ru-RU" b="1" dirty="0"/>
              <a:t> </a:t>
            </a:r>
            <a:r>
              <a:rPr lang="ru-RU" b="1" dirty="0" err="1"/>
              <a:t>платформі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як </a:t>
            </a:r>
            <a:r>
              <a:rPr lang="ru-RU" dirty="0" err="1"/>
              <a:t>ритейлер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позначитися</a:t>
            </a:r>
            <a:r>
              <a:rPr lang="ru-RU" dirty="0"/>
              <a:t> на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  <a:endParaRPr lang="uk-UA" sz="2000" b="1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3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7F9166-A9D2-4C5D-900C-D824FD7C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74961"/>
            <a:ext cx="6635931" cy="3471841"/>
          </a:xfrm>
          <a:custGeom>
            <a:avLst/>
            <a:gdLst>
              <a:gd name="connsiteX0" fmla="*/ 0 w 6016489"/>
              <a:gd name="connsiteY0" fmla="*/ 0 h 6858001"/>
              <a:gd name="connsiteX1" fmla="*/ 6016489 w 6016489"/>
              <a:gd name="connsiteY1" fmla="*/ 0 h 6858001"/>
              <a:gd name="connsiteX2" fmla="*/ 6016489 w 6016489"/>
              <a:gd name="connsiteY2" fmla="*/ 3 h 6858001"/>
              <a:gd name="connsiteX3" fmla="*/ 4217356 w 6016489"/>
              <a:gd name="connsiteY3" fmla="*/ 3 h 6858001"/>
              <a:gd name="connsiteX4" fmla="*/ 4429187 w 6016489"/>
              <a:gd name="connsiteY4" fmla="*/ 675864 h 6858001"/>
              <a:gd name="connsiteX5" fmla="*/ 4426326 w 6016489"/>
              <a:gd name="connsiteY5" fmla="*/ 675864 h 6858001"/>
              <a:gd name="connsiteX6" fmla="*/ 5659819 w 6016489"/>
              <a:gd name="connsiteY6" fmla="*/ 4611414 h 6858001"/>
              <a:gd name="connsiteX7" fmla="*/ 3962482 w 6016489"/>
              <a:gd name="connsiteY7" fmla="*/ 6858000 h 6858001"/>
              <a:gd name="connsiteX8" fmla="*/ 6016489 w 6016489"/>
              <a:gd name="connsiteY8" fmla="*/ 6858000 h 6858001"/>
              <a:gd name="connsiteX9" fmla="*/ 6016489 w 6016489"/>
              <a:gd name="connsiteY9" fmla="*/ 6858001 h 6858001"/>
              <a:gd name="connsiteX10" fmla="*/ 0 w 6016489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C3D8346-9F3F-4BD3-A817-8EEA22C01FD0}"/>
              </a:ext>
            </a:extLst>
          </p:cNvPr>
          <p:cNvSpPr/>
          <p:nvPr/>
        </p:nvSpPr>
        <p:spPr>
          <a:xfrm>
            <a:off x="5677652" y="4265158"/>
            <a:ext cx="4563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1)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посилення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регуляторного контролю;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2)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відсутність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у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технологічних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гігантів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необхідності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утримувати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своє</a:t>
            </a:r>
            <a:r>
              <a:rPr lang="ru-RU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становище на ринку великими </a:t>
            </a:r>
            <a:r>
              <a:rPr lang="ru-RU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угодами</a:t>
            </a:r>
            <a:endParaRPr lang="ru-RU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endParaRPr lang="uk-UA" b="1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ECA42E-DC15-4FB4-AC6C-CCB4398ACE8F}"/>
              </a:ext>
            </a:extLst>
          </p:cNvPr>
          <p:cNvSpPr txBox="1"/>
          <p:nvPr/>
        </p:nvSpPr>
        <p:spPr>
          <a:xfrm>
            <a:off x="6884295" y="3163375"/>
            <a:ext cx="3230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Експерти говорять про кінець епохи </a:t>
            </a:r>
            <a:r>
              <a:rPr lang="ru-RU" b="1" dirty="0"/>
              <a:t>великих M&amp;A, </a:t>
            </a:r>
            <a:r>
              <a:rPr lang="ru-RU" b="1" dirty="0" err="1"/>
              <a:t>зазначаючи</a:t>
            </a:r>
            <a:r>
              <a:rPr lang="ru-RU" b="1" dirty="0"/>
              <a:t> </a:t>
            </a:r>
            <a:r>
              <a:rPr lang="ru-RU" b="1" dirty="0" err="1"/>
              <a:t>дві</a:t>
            </a:r>
            <a:r>
              <a:rPr lang="ru-RU" b="1" dirty="0"/>
              <a:t> причини</a:t>
            </a:r>
            <a:r>
              <a:rPr lang="uk-UA" b="1" dirty="0"/>
              <a:t>:</a:t>
            </a:r>
          </a:p>
          <a:p>
            <a:pPr algn="ctr"/>
            <a:endParaRPr lang="uk-UA" b="1" dirty="0"/>
          </a:p>
          <a:p>
            <a:endParaRPr lang="x-none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23852879"/>
              </p:ext>
            </p:extLst>
          </p:nvPr>
        </p:nvGraphicFramePr>
        <p:xfrm>
          <a:off x="4126729" y="292963"/>
          <a:ext cx="4590551" cy="383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73246" y="830571"/>
            <a:ext cx="3121433" cy="1831928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статистика угод </a:t>
            </a:r>
            <a:r>
              <a:rPr lang="en-US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M&amp;A </a:t>
            </a:r>
            <a:r>
              <a:rPr lang="ru-RU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/>
            </a:r>
            <a:br>
              <a:rPr lang="ru-RU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</a:br>
            <a:r>
              <a:rPr lang="uk-UA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5 </a:t>
            </a:r>
            <a:r>
              <a:rPr lang="uk-UA" sz="18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тех.гігантів</a:t>
            </a:r>
            <a:r>
              <a:rPr lang="uk-UA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– </a:t>
            </a:r>
            <a:br>
              <a:rPr lang="uk-UA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</a:br>
            <a:r>
              <a:rPr lang="en-US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Microsoft, Apple, Amazon, Alphabet </a:t>
            </a:r>
            <a:r>
              <a:rPr lang="uk-UA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і </a:t>
            </a:r>
            <a:r>
              <a:rPr lang="en-US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Facebook</a:t>
            </a:r>
            <a:br>
              <a:rPr lang="en-US" sz="18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795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BABA00-D368-4673-974B-528D4A21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531" y="382698"/>
            <a:ext cx="8123469" cy="6092601"/>
          </a:xfrm>
          <a:custGeom>
            <a:avLst/>
            <a:gdLst>
              <a:gd name="connsiteX0" fmla="*/ 5181344 w 8123469"/>
              <a:gd name="connsiteY0" fmla="*/ 0 h 6858000"/>
              <a:gd name="connsiteX1" fmla="*/ 8123469 w 8123469"/>
              <a:gd name="connsiteY1" fmla="*/ 0 h 6858000"/>
              <a:gd name="connsiteX2" fmla="*/ 8123469 w 8123469"/>
              <a:gd name="connsiteY2" fmla="*/ 6858000 h 6858000"/>
              <a:gd name="connsiteX3" fmla="*/ 0 w 8123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367CE078-41AE-4800-A8DC-2B5F907BCF48}"/>
              </a:ext>
            </a:extLst>
          </p:cNvPr>
          <p:cNvSpPr/>
          <p:nvPr/>
        </p:nvSpPr>
        <p:spPr>
          <a:xfrm>
            <a:off x="402177" y="502485"/>
            <a:ext cx="40917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/>
              <a:t>Єврокомісія не «дрімає»:</a:t>
            </a:r>
          </a:p>
          <a:p>
            <a:endParaRPr lang="uk-U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Єврокомісія в своєму прес-релізі 16 червня 2020 р повідомила про початок антимонопольного розслідування проти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через системи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Pay</a:t>
            </a:r>
            <a:endParaRPr lang="ru-RU" sz="1600" b="1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Розслідування стосується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умов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по інтеграції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Pay </a:t>
            </a:r>
            <a:r>
              <a:rPr lang="uk-UA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в торгові програми та сайти </a:t>
            </a:r>
            <a:r>
              <a:rPr lang="en-US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iPhone </a:t>
            </a:r>
            <a:r>
              <a:rPr lang="uk-UA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і </a:t>
            </a:r>
            <a:r>
              <a:rPr lang="en-US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iPad,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обмеження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на доступ до функціональності системи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Near Field Communication (NFC) </a:t>
            </a:r>
            <a:r>
              <a:rPr lang="uk-UA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в </a:t>
            </a:r>
            <a:r>
              <a:rPr lang="en-US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iPhone </a:t>
            </a:r>
            <a:r>
              <a:rPr lang="uk-UA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для платежів в магазинах, і </a:t>
            </a:r>
            <a:r>
              <a:rPr lang="uk-UA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ймовірні відмови в доступі до </a:t>
            </a:r>
            <a:r>
              <a:rPr lang="en-US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 Pay</a:t>
            </a:r>
            <a:r>
              <a:rPr lang="en-US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.</a:t>
            </a:r>
            <a:endParaRPr lang="ru-RU" sz="16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Apple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u="sng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загрожує</a:t>
            </a:r>
            <a:r>
              <a:rPr lang="ru-RU" sz="1600" u="sng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u="sng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порушення</a:t>
            </a:r>
            <a:r>
              <a:rPr lang="ru-RU" sz="1600" u="sng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правил </a:t>
            </a:r>
            <a:r>
              <a:rPr lang="ru-RU" sz="16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конкуренції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ЄС </a:t>
            </a:r>
            <a:r>
              <a:rPr lang="ru-RU" sz="16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щодо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антиконкурентних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угод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між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компаніями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та / </a:t>
            </a:r>
            <a:r>
              <a:rPr lang="ru-RU" sz="16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або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зловживання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домінуючим</a:t>
            </a:r>
            <a:r>
              <a:rPr lang="ru-RU" sz="1600" b="1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положенням</a:t>
            </a:r>
            <a:r>
              <a:rPr lang="ru-RU" sz="16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.</a:t>
            </a:r>
            <a:endParaRPr lang="en-US" sz="16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31" y="713527"/>
            <a:ext cx="482845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710619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A7C0CFA-34C4-4E91-9714-CD0803465B93}"/>
              </a:ext>
            </a:extLst>
          </p:cNvPr>
          <p:cNvSpPr/>
          <p:nvPr/>
        </p:nvSpPr>
        <p:spPr>
          <a:xfrm>
            <a:off x="1714102" y="2542371"/>
            <a:ext cx="3153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 err="1">
                <a:ln w="3175" cmpd="sng">
                  <a:noFill/>
                </a:ln>
                <a:solidFill>
                  <a:srgbClr val="FFFFFF"/>
                </a:solidFill>
              </a:rPr>
              <a:t>Дякую</a:t>
            </a:r>
            <a:r>
              <a:rPr lang="en-US" sz="4000" b="1" cap="all" dirty="0">
                <a:ln w="3175" cmpd="sng">
                  <a:noFill/>
                </a:ln>
                <a:solidFill>
                  <a:srgbClr val="FFFFFF"/>
                </a:solidFill>
              </a:rPr>
              <a:t> </a:t>
            </a:r>
            <a:r>
              <a:rPr lang="en-US" sz="4000" b="1" cap="all" dirty="0" err="1">
                <a:ln w="3175" cmpd="sng">
                  <a:noFill/>
                </a:ln>
                <a:solidFill>
                  <a:srgbClr val="FFFFFF"/>
                </a:solidFill>
              </a:rPr>
              <a:t>за</a:t>
            </a:r>
            <a:r>
              <a:rPr lang="en-US" sz="4000" b="1" cap="all" dirty="0">
                <a:ln w="3175" cmpd="sng">
                  <a:noFill/>
                </a:ln>
                <a:solidFill>
                  <a:srgbClr val="FFFFFF"/>
                </a:solidFill>
              </a:rPr>
              <a:t> </a:t>
            </a:r>
            <a:r>
              <a:rPr lang="en-US" sz="4000" b="1" cap="all" dirty="0" err="1">
                <a:ln w="3175" cmpd="sng">
                  <a:noFill/>
                </a:ln>
                <a:solidFill>
                  <a:srgbClr val="FFFFFF"/>
                </a:solidFill>
              </a:rPr>
              <a:t>увагу</a:t>
            </a:r>
            <a:r>
              <a:rPr lang="en-US" sz="4000" b="1" cap="all" dirty="0">
                <a:ln w="3175" cmpd="sng">
                  <a:noFill/>
                </a:ln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8098767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452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Концентрації та зловживання монопольним становищем на діджитал (цифрових) ринках.</vt:lpstr>
      <vt:lpstr>Слайд 2</vt:lpstr>
      <vt:lpstr>Слайд 3</vt:lpstr>
      <vt:lpstr>Слайд 4</vt:lpstr>
      <vt:lpstr>статистика угод M&amp;A  5 тех.гігантів –  Microsoft, Apple, Amazon, Alphabet і Facebook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Концентрації та зловживання монопольним становищем на діджитал (цифрових) ринках.</dc:title>
  <dc:creator>Татьяна Харебава</dc:creator>
  <cp:lastModifiedBy>Марьяна Скорук</cp:lastModifiedBy>
  <cp:revision>2</cp:revision>
  <dcterms:created xsi:type="dcterms:W3CDTF">2020-07-07T13:52:02Z</dcterms:created>
  <dcterms:modified xsi:type="dcterms:W3CDTF">2020-07-07T14:01:22Z</dcterms:modified>
</cp:coreProperties>
</file>