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53" r:id="rId2"/>
    <p:sldId id="785" r:id="rId3"/>
    <p:sldId id="787" r:id="rId4"/>
    <p:sldId id="790" r:id="rId5"/>
    <p:sldId id="789" r:id="rId6"/>
    <p:sldId id="791" r:id="rId7"/>
    <p:sldId id="792" r:id="rId8"/>
    <p:sldId id="784" r:id="rId9"/>
  </p:sldIdLst>
  <p:sldSz cx="10801350" cy="6840538"/>
  <p:notesSz cx="6808788" cy="9940925"/>
  <p:defaultTextStyle>
    <a:defPPr>
      <a:defRPr lang="uk-UA"/>
    </a:defPPr>
    <a:lvl1pPr marL="0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3367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6734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0102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3469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6836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0203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63570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86938" algn="l" defTabSz="8467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іщук Сергій" initials="ПС" lastIdx="1" clrIdx="0"/>
  <p:cmAuthor id="2" name="Офіс-менеджер" initials="О" lastIdx="1" clrIdx="1"/>
  <p:cmAuthor id="3" name="Сергій Поліщук" initials="СП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ADB1"/>
    <a:srgbClr val="16CBD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0806" autoAdjust="0"/>
  </p:normalViewPr>
  <p:slideViewPr>
    <p:cSldViewPr snapToGrid="0" snapToObjects="1">
      <p:cViewPr varScale="1">
        <p:scale>
          <a:sx n="65" d="100"/>
          <a:sy n="65" d="100"/>
        </p:scale>
        <p:origin x="1116" y="78"/>
      </p:cViewPr>
      <p:guideLst>
        <p:guide orient="horz" pos="2155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EF39A-6EED-46B1-9C11-C06BBE2BBA5D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1243013"/>
            <a:ext cx="52974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67BA6-B0BA-46B2-BC45-5CF4E45ECE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052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367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6734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102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3469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6836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0203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3570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6938" algn="l" defTabSz="8467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55650" y="1243013"/>
            <a:ext cx="52974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67BA6-B0BA-46B2-BC45-5CF4E45ECE12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96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55650" y="1243013"/>
            <a:ext cx="52974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67BA6-B0BA-46B2-BC45-5CF4E45ECE1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96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55650" y="1243013"/>
            <a:ext cx="52974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9E2E-2A1A-4E7D-9FE1-725E7BFFB2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4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55650" y="1243013"/>
            <a:ext cx="52974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9E2E-2A1A-4E7D-9FE1-725E7BFFB2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40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55650" y="1243013"/>
            <a:ext cx="52974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67BA6-B0BA-46B2-BC45-5CF4E45ECE12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96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55650" y="1243013"/>
            <a:ext cx="52974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67BA6-B0BA-46B2-BC45-5CF4E45ECE12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96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70CFA-0B1B-4243-841B-60788545C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169" y="1119505"/>
            <a:ext cx="8101013" cy="2381521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A01E4E-CF31-4280-B1D7-225E76F5A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169" y="3592866"/>
            <a:ext cx="8101013" cy="1651546"/>
          </a:xfrm>
        </p:spPr>
        <p:txBody>
          <a:bodyPr/>
          <a:lstStyle>
            <a:lvl1pPr marL="0" indent="0" algn="ctr">
              <a:buNone/>
              <a:defRPr sz="2200"/>
            </a:lvl1pPr>
            <a:lvl2pPr marL="423367" indent="0" algn="ctr">
              <a:buNone/>
              <a:defRPr sz="1900"/>
            </a:lvl2pPr>
            <a:lvl3pPr marL="846734" indent="0" algn="ctr">
              <a:buNone/>
              <a:defRPr sz="1700"/>
            </a:lvl3pPr>
            <a:lvl4pPr marL="1270102" indent="0" algn="ctr">
              <a:buNone/>
              <a:defRPr sz="1500"/>
            </a:lvl4pPr>
            <a:lvl5pPr marL="1693469" indent="0" algn="ctr">
              <a:buNone/>
              <a:defRPr sz="1500"/>
            </a:lvl5pPr>
            <a:lvl6pPr marL="2116836" indent="0" algn="ctr">
              <a:buNone/>
              <a:defRPr sz="1500"/>
            </a:lvl6pPr>
            <a:lvl7pPr marL="2540203" indent="0" algn="ctr">
              <a:buNone/>
              <a:defRPr sz="1500"/>
            </a:lvl7pPr>
            <a:lvl8pPr marL="2963570" indent="0" algn="ctr">
              <a:buNone/>
              <a:defRPr sz="1500"/>
            </a:lvl8pPr>
            <a:lvl9pPr marL="3386938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1548C4-663D-408F-8082-89F8A226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B7AD1-D2E6-4761-AF33-6A9F29EF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1480FB-F50F-4B22-BF25-C69C7356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2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13A15C-90D4-4A18-A56D-3F876B64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619F82-A7F1-4423-97C1-2FD1A0CCC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5952B2-E86D-456C-86CA-326001B4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7D0263-D5C6-44E4-8362-AD362E81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543F3-8370-4FB9-9875-47C59239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72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337726-4EB2-426F-81D6-A5C99AFCB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9716" y="364195"/>
            <a:ext cx="2329041" cy="579704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2DB9C2-4ED0-4D13-BF33-5B0852D4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593" y="364195"/>
            <a:ext cx="6852106" cy="5797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3694F-1AB6-443F-B461-2631CFA5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9B488-A016-4FA3-9D2A-EEB6972D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0DED2-AC3D-4E8C-9713-11E1E31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9E2D9-F05E-4C8F-8320-B904CAD63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C57BC-05D9-4E68-82D4-746CD7ED3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0297A1-ECE8-476C-90F5-AC0DDEF8D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236C7-0FA0-4DE9-AD83-B1C7F1E3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0E311-43E5-4981-BCE4-975A0A50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6BF22-5929-4BA9-9B3B-D8CDE077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7" y="1705385"/>
            <a:ext cx="9316164" cy="2845473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0666ED-250E-4126-9DF6-E9B1674DC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967" y="4577778"/>
            <a:ext cx="9316164" cy="1496367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33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467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701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6934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168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402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29635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3869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396CF-AF69-4562-96A5-61263CBC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F2F995-4BAB-4080-8E70-C031636C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8BEA47-EE72-448E-8684-141F9E52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91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BE099-83F7-4790-8B4F-5579720D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718147-8BEB-48D5-BB6A-0019B8F02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593" y="1820976"/>
            <a:ext cx="4590574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B7A840-8580-49B7-B537-C100B3F0A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8183" y="1820976"/>
            <a:ext cx="4590574" cy="43402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F4986B-06BF-4299-BAEB-3AF63CCE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AF4CA4-DA20-4724-84EC-ADA486AC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2915A0-972A-4251-B0D1-DCB48945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954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6BD5F-4566-4771-9372-3090136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000" y="364196"/>
            <a:ext cx="9316164" cy="1322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FF305E-6367-4366-9B20-AE871E3ED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000" y="1676882"/>
            <a:ext cx="4569477" cy="8218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367" indent="0">
              <a:buNone/>
              <a:defRPr sz="1900" b="1"/>
            </a:lvl2pPr>
            <a:lvl3pPr marL="846734" indent="0">
              <a:buNone/>
              <a:defRPr sz="1700" b="1"/>
            </a:lvl3pPr>
            <a:lvl4pPr marL="1270102" indent="0">
              <a:buNone/>
              <a:defRPr sz="1500" b="1"/>
            </a:lvl4pPr>
            <a:lvl5pPr marL="1693469" indent="0">
              <a:buNone/>
              <a:defRPr sz="1500" b="1"/>
            </a:lvl5pPr>
            <a:lvl6pPr marL="2116836" indent="0">
              <a:buNone/>
              <a:defRPr sz="1500" b="1"/>
            </a:lvl6pPr>
            <a:lvl7pPr marL="2540203" indent="0">
              <a:buNone/>
              <a:defRPr sz="1500" b="1"/>
            </a:lvl7pPr>
            <a:lvl8pPr marL="2963570" indent="0">
              <a:buNone/>
              <a:defRPr sz="1500" b="1"/>
            </a:lvl8pPr>
            <a:lvl9pPr marL="3386938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26D39D-2797-4F26-808D-8F391E1D7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4000" y="2498697"/>
            <a:ext cx="4569477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1A2C64-C787-4553-A8C8-E0BA355C6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8183" y="1676882"/>
            <a:ext cx="4591981" cy="8218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367" indent="0">
              <a:buNone/>
              <a:defRPr sz="1900" b="1"/>
            </a:lvl2pPr>
            <a:lvl3pPr marL="846734" indent="0">
              <a:buNone/>
              <a:defRPr sz="1700" b="1"/>
            </a:lvl3pPr>
            <a:lvl4pPr marL="1270102" indent="0">
              <a:buNone/>
              <a:defRPr sz="1500" b="1"/>
            </a:lvl4pPr>
            <a:lvl5pPr marL="1693469" indent="0">
              <a:buNone/>
              <a:defRPr sz="1500" b="1"/>
            </a:lvl5pPr>
            <a:lvl6pPr marL="2116836" indent="0">
              <a:buNone/>
              <a:defRPr sz="1500" b="1"/>
            </a:lvl6pPr>
            <a:lvl7pPr marL="2540203" indent="0">
              <a:buNone/>
              <a:defRPr sz="1500" b="1"/>
            </a:lvl7pPr>
            <a:lvl8pPr marL="2963570" indent="0">
              <a:buNone/>
              <a:defRPr sz="1500" b="1"/>
            </a:lvl8pPr>
            <a:lvl9pPr marL="3386938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92164C-C64C-42E5-8433-E5C193853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8183" y="2498697"/>
            <a:ext cx="4591981" cy="367520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AC4619-2562-4DF3-BDEA-64E5FBF0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10340E-6C52-49FC-A4B2-74E4CF80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3B02B47-086C-4B83-AFCC-20CD41BD4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010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AFE1F-375B-45A2-B6DC-0390B6F5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403798-62D7-41DA-BEE3-AB13CF95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6BCF97-8877-4CBF-8E6E-AC67D4A9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31EF29-7FAE-47AF-8D36-53EC3FE7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36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4F9839-75EA-4A7E-B030-E1191728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244B2F-E62D-4813-8E1E-F198F19E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C9B104-A584-4694-8603-FE906212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572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E3D48-8D61-489A-9CAF-B2561A0E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000" y="456036"/>
            <a:ext cx="3483716" cy="1596126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CBD44-9FD5-4539-882D-7B58BB8E4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981" y="984911"/>
            <a:ext cx="5468183" cy="486121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9B1708-5B58-4080-B48F-1253B3ACB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4000" y="2052161"/>
            <a:ext cx="3483716" cy="3801883"/>
          </a:xfrm>
        </p:spPr>
        <p:txBody>
          <a:bodyPr/>
          <a:lstStyle>
            <a:lvl1pPr marL="0" indent="0">
              <a:buNone/>
              <a:defRPr sz="1500"/>
            </a:lvl1pPr>
            <a:lvl2pPr marL="423367" indent="0">
              <a:buNone/>
              <a:defRPr sz="1300"/>
            </a:lvl2pPr>
            <a:lvl3pPr marL="846734" indent="0">
              <a:buNone/>
              <a:defRPr sz="1100"/>
            </a:lvl3pPr>
            <a:lvl4pPr marL="1270102" indent="0">
              <a:buNone/>
              <a:defRPr sz="900"/>
            </a:lvl4pPr>
            <a:lvl5pPr marL="1693469" indent="0">
              <a:buNone/>
              <a:defRPr sz="900"/>
            </a:lvl5pPr>
            <a:lvl6pPr marL="2116836" indent="0">
              <a:buNone/>
              <a:defRPr sz="900"/>
            </a:lvl6pPr>
            <a:lvl7pPr marL="2540203" indent="0">
              <a:buNone/>
              <a:defRPr sz="900"/>
            </a:lvl7pPr>
            <a:lvl8pPr marL="2963570" indent="0">
              <a:buNone/>
              <a:defRPr sz="900"/>
            </a:lvl8pPr>
            <a:lvl9pPr marL="338693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80A33A-E457-4187-9C06-56491E91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52C919-732D-4B55-9672-BB09558D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1BFA4A-4C50-4D38-B5C7-84AAA382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32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0717C-7A66-4806-B6DA-CB7C6320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000" y="456036"/>
            <a:ext cx="3483716" cy="1596126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F835D5D-E9D0-4386-BA65-A21C14946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981" y="984911"/>
            <a:ext cx="5468183" cy="4861216"/>
          </a:xfrm>
        </p:spPr>
        <p:txBody>
          <a:bodyPr/>
          <a:lstStyle>
            <a:lvl1pPr marL="0" indent="0">
              <a:buNone/>
              <a:defRPr sz="3000"/>
            </a:lvl1pPr>
            <a:lvl2pPr marL="423367" indent="0">
              <a:buNone/>
              <a:defRPr sz="2600"/>
            </a:lvl2pPr>
            <a:lvl3pPr marL="846734" indent="0">
              <a:buNone/>
              <a:defRPr sz="2200"/>
            </a:lvl3pPr>
            <a:lvl4pPr marL="1270102" indent="0">
              <a:buNone/>
              <a:defRPr sz="1900"/>
            </a:lvl4pPr>
            <a:lvl5pPr marL="1693469" indent="0">
              <a:buNone/>
              <a:defRPr sz="1900"/>
            </a:lvl5pPr>
            <a:lvl6pPr marL="2116836" indent="0">
              <a:buNone/>
              <a:defRPr sz="1900"/>
            </a:lvl6pPr>
            <a:lvl7pPr marL="2540203" indent="0">
              <a:buNone/>
              <a:defRPr sz="1900"/>
            </a:lvl7pPr>
            <a:lvl8pPr marL="2963570" indent="0">
              <a:buNone/>
              <a:defRPr sz="1900"/>
            </a:lvl8pPr>
            <a:lvl9pPr marL="3386938" indent="0">
              <a:buNone/>
              <a:defRPr sz="19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470803-9002-478A-801E-D2C09A9A1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4000" y="2052161"/>
            <a:ext cx="3483716" cy="3801883"/>
          </a:xfrm>
        </p:spPr>
        <p:txBody>
          <a:bodyPr/>
          <a:lstStyle>
            <a:lvl1pPr marL="0" indent="0">
              <a:buNone/>
              <a:defRPr sz="1500"/>
            </a:lvl1pPr>
            <a:lvl2pPr marL="423367" indent="0">
              <a:buNone/>
              <a:defRPr sz="1300"/>
            </a:lvl2pPr>
            <a:lvl3pPr marL="846734" indent="0">
              <a:buNone/>
              <a:defRPr sz="1100"/>
            </a:lvl3pPr>
            <a:lvl4pPr marL="1270102" indent="0">
              <a:buNone/>
              <a:defRPr sz="900"/>
            </a:lvl4pPr>
            <a:lvl5pPr marL="1693469" indent="0">
              <a:buNone/>
              <a:defRPr sz="900"/>
            </a:lvl5pPr>
            <a:lvl6pPr marL="2116836" indent="0">
              <a:buNone/>
              <a:defRPr sz="900"/>
            </a:lvl6pPr>
            <a:lvl7pPr marL="2540203" indent="0">
              <a:buNone/>
              <a:defRPr sz="900"/>
            </a:lvl7pPr>
            <a:lvl8pPr marL="2963570" indent="0">
              <a:buNone/>
              <a:defRPr sz="900"/>
            </a:lvl8pPr>
            <a:lvl9pPr marL="338693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E8DAD3-69B0-4105-BC48-D229BF24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68BA42-27A8-4974-9B9B-6B2C20A5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C23D59-B948-4E46-BDA1-A76CB2A0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437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67DB7-0ED3-4697-A2B7-5FF3C965A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93" y="364196"/>
            <a:ext cx="9316164" cy="1322188"/>
          </a:xfrm>
          <a:prstGeom prst="rect">
            <a:avLst/>
          </a:prstGeom>
        </p:spPr>
        <p:txBody>
          <a:bodyPr vert="horz" lIns="84673" tIns="42337" rIns="84673" bIns="42337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9E11E1-F67B-4B32-AEDB-332D8B47B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593" y="1820976"/>
            <a:ext cx="9316164" cy="4340259"/>
          </a:xfrm>
          <a:prstGeom prst="rect">
            <a:avLst/>
          </a:prstGeom>
        </p:spPr>
        <p:txBody>
          <a:bodyPr vert="horz" lIns="84673" tIns="42337" rIns="84673" bIns="4233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61B0A6-4665-4BE5-A435-4C5AAA55D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593" y="6340166"/>
            <a:ext cx="2430304" cy="364195"/>
          </a:xfrm>
          <a:prstGeom prst="rect">
            <a:avLst/>
          </a:prstGeom>
        </p:spPr>
        <p:txBody>
          <a:bodyPr vert="horz" lIns="84673" tIns="42337" rIns="84673" bIns="4233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84C2-4787-4FDC-B9D9-620EA4423F9B}" type="datetimeFigureOut">
              <a:rPr lang="uk-UA" smtClean="0"/>
              <a:t>04.02.2020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631A0A-A757-4CA0-9B6D-47D82AE5D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947" y="6340166"/>
            <a:ext cx="3645456" cy="364195"/>
          </a:xfrm>
          <a:prstGeom prst="rect">
            <a:avLst/>
          </a:prstGeom>
        </p:spPr>
        <p:txBody>
          <a:bodyPr vert="horz" lIns="84673" tIns="42337" rIns="84673" bIns="4233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5BA205-FCBD-437A-92F0-1B1B02168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8453" y="6340166"/>
            <a:ext cx="2430304" cy="364195"/>
          </a:xfrm>
          <a:prstGeom prst="rect">
            <a:avLst/>
          </a:prstGeom>
        </p:spPr>
        <p:txBody>
          <a:bodyPr vert="horz" lIns="84673" tIns="42337" rIns="84673" bIns="4233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5293F-C903-4D43-B912-DAA9881DC5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117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46734" rtl="0" eaLnBrk="1" latinLnBrk="0" hangingPunct="1">
        <a:lnSpc>
          <a:spcPct val="90000"/>
        </a:lnSpc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684" indent="-211684" algn="l" defTabSz="846734" rtl="0" eaLnBrk="1" latinLnBrk="0" hangingPunct="1">
        <a:lnSpc>
          <a:spcPct val="90000"/>
        </a:lnSpc>
        <a:spcBef>
          <a:spcPts val="926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51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8418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785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152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28520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51887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75254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8621" indent="-211684" algn="l" defTabSz="846734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367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6734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102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3469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6836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0203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3570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6938" algn="l" defTabSz="8467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uscutum.com/ru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uscutum.com/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hedigital.gov.ua/storage/uploads/files/page/ministry/%D0%9F%D0%BB%D0%B0%D0%BD_%D1%80%D0%BE%D0%B1%D0%BE%D1%82%D0%B8_%D0%9C%D1%96%D0%BD%D1%86%D0%B8%D1%84%D1%80%D0%B8_%D0%BD%D0%B0_2020_%D1%80%D1%96%D0%BA.pdf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ru.wikipedia.org/wiki/%D0%AE%D0%BD%D1%83%D1%81,_%D0%9C%D1%83%D1%85%D0%B0%D0%BC%D0%BC%D0%B0%D0%B4" TargetMode="External"/><Relationship Id="rId4" Type="http://schemas.openxmlformats.org/officeDocument/2006/relationships/hyperlink" Target="https://juscutum.com/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juscutum.com/r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uscutum.com/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pendatabot.ua/court/87105818-71451c7cacd0dff5024e6fd31d92203e" TargetMode="External"/><Relationship Id="rId5" Type="http://schemas.openxmlformats.org/officeDocument/2006/relationships/hyperlink" Target="https://opendatabot.ua/court/86989229-9bc577d9a8e4bb692a24a8c572f3faee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uscutum.com/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"/>
            <a:ext cx="10801350" cy="6840538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582" y="2839208"/>
            <a:ext cx="4668882" cy="400133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9516D05-918F-4285-BEF8-61307D452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35" y="983788"/>
            <a:ext cx="3233564" cy="107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C32EEF2-1CB0-4E51-887F-F61F6E62FD14}"/>
              </a:ext>
            </a:extLst>
          </p:cNvPr>
          <p:cNvSpPr txBox="1"/>
          <p:nvPr/>
        </p:nvSpPr>
        <p:spPr>
          <a:xfrm>
            <a:off x="537080" y="3041599"/>
            <a:ext cx="49588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НОВІ БАНКІВСЬКІ ПОСЛУГИ ТА СЕРВІСИ ОЧИМА КЛІЄНТА-ЮРИСТА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682435" y="5623461"/>
            <a:ext cx="1440000" cy="115535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A127ED-3BD6-4B68-B35B-4B010B737A00}"/>
              </a:ext>
            </a:extLst>
          </p:cNvPr>
          <p:cNvSpPr txBox="1"/>
          <p:nvPr/>
        </p:nvSpPr>
        <p:spPr>
          <a:xfrm>
            <a:off x="623891" y="5958253"/>
            <a:ext cx="1709734" cy="347111"/>
          </a:xfrm>
          <a:prstGeom prst="rect">
            <a:avLst/>
          </a:prstGeom>
          <a:noFill/>
        </p:spPr>
        <p:txBody>
          <a:bodyPr wrap="square" lIns="84673" tIns="42337" rIns="84673" bIns="42337" rtlCol="0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</a:t>
            </a:r>
            <a:r>
              <a:rPr lang="uk-UA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</a:t>
            </a:r>
            <a:r>
              <a:rPr lang="ru-RU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2020</a:t>
            </a:r>
            <a:endParaRPr lang="uk-UA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8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F164F7A-9EBC-40C5-ADBC-BD3BA053F54D}"/>
              </a:ext>
            </a:extLst>
          </p:cNvPr>
          <p:cNvSpPr/>
          <p:nvPr/>
        </p:nvSpPr>
        <p:spPr>
          <a:xfrm>
            <a:off x="4225" y="0"/>
            <a:ext cx="10797125" cy="6229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37C577-95D0-414D-8FAD-9F6F913F5C30}"/>
              </a:ext>
            </a:extLst>
          </p:cNvPr>
          <p:cNvSpPr/>
          <p:nvPr/>
        </p:nvSpPr>
        <p:spPr>
          <a:xfrm>
            <a:off x="4225" y="950026"/>
            <a:ext cx="10801350" cy="527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228581"/>
            <a:ext cx="10801350" cy="61195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682055" y="6372597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  <a:endParaRPr lang="ru-RU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utoShape 4" descr="Результат пошуку зображень за запитом &quot;каждый получает по заслугам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499"/>
          <a:stretch/>
        </p:blipFill>
        <p:spPr>
          <a:xfrm>
            <a:off x="5760715" y="5220469"/>
            <a:ext cx="5040635" cy="1620069"/>
          </a:xfrm>
          <a:prstGeom prst="rect">
            <a:avLst/>
          </a:prstGeom>
        </p:spPr>
      </p:pic>
      <p:sp>
        <p:nvSpPr>
          <p:cNvPr id="11" name="Заголовок 6">
            <a:extLst>
              <a:ext uri="{FF2B5EF4-FFF2-40B4-BE49-F238E27FC236}">
                <a16:creationId xmlns:a16="http://schemas.microsoft.com/office/drawing/2014/main" id="{26256ED0-4E65-4BC5-8F8D-30BF01B57D64}"/>
              </a:ext>
            </a:extLst>
          </p:cNvPr>
          <p:cNvSpPr txBox="1">
            <a:spLocks/>
          </p:cNvSpPr>
          <p:nvPr/>
        </p:nvSpPr>
        <p:spPr>
          <a:xfrm>
            <a:off x="2952750" y="153068"/>
            <a:ext cx="4895850" cy="723232"/>
          </a:xfrm>
          <a:prstGeom prst="rect">
            <a:avLst/>
          </a:prstGeom>
        </p:spPr>
        <p:txBody>
          <a:bodyPr vert="horz" lIns="84673" tIns="42337" rIns="84673" bIns="42337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 ВІДБУВАЄТЬСЯ?</a:t>
            </a:r>
          </a:p>
        </p:txBody>
      </p:sp>
      <p:pic>
        <p:nvPicPr>
          <p:cNvPr id="1030" name="Picture 6" descr="Картинки по запросу сша флаг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72" y="2788053"/>
            <a:ext cx="685800" cy="41147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великобритания флаг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72" y="4635903"/>
            <a:ext cx="685800" cy="4114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6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6" name="Picture 22" descr="Похожее изображени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72" y="1464078"/>
            <a:ext cx="685800" cy="4114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2349332" y="1397403"/>
            <a:ext cx="882506" cy="315712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2349332" y="2711853"/>
            <a:ext cx="882506" cy="315712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2349332" y="4569228"/>
            <a:ext cx="882506" cy="315712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598D5E4-FCAF-463E-9D38-F87685E36154}"/>
              </a:ext>
            </a:extLst>
          </p:cNvPr>
          <p:cNvSpPr/>
          <p:nvPr/>
        </p:nvSpPr>
        <p:spPr>
          <a:xfrm>
            <a:off x="2339229" y="1397402"/>
            <a:ext cx="6499971" cy="4035300"/>
          </a:xfrm>
          <a:prstGeom prst="rect">
            <a:avLst/>
          </a:prstGeom>
        </p:spPr>
        <p:txBody>
          <a:bodyPr wrap="square" lIns="84673" tIns="42337" rIns="84673" bIns="42337">
            <a:spAutoFit/>
          </a:bodyPr>
          <a:lstStyle/>
          <a:p>
            <a:pPr>
              <a:spcAft>
                <a:spcPts val="741"/>
              </a:spcAft>
            </a:pP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Естонія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741"/>
              </a:spcAft>
            </a:pP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Естонія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є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піонером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євангелістом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використання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ЕЦП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задля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ідентифікації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державних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сервісах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Проникнення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естонської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картки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досягло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більше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90%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населення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Aft>
                <a:spcPts val="741"/>
              </a:spcAft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741"/>
              </a:spcAft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USA</a:t>
            </a:r>
          </a:p>
          <a:p>
            <a:pPr>
              <a:spcAft>
                <a:spcPts val="741"/>
              </a:spcAft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США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задля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аутентифікації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громадянина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використанні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електронних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сервісів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використовується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виключно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SSN (Social Security Number).</a:t>
            </a:r>
          </a:p>
          <a:p>
            <a:pPr>
              <a:spcAft>
                <a:spcPts val="741"/>
              </a:spcAft>
            </a:pP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Вже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деякий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час у США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дискутують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про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запровадження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естонської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моделі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ідентифікації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введення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національних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карт.</a:t>
            </a:r>
          </a:p>
          <a:p>
            <a:pPr>
              <a:spcAft>
                <a:spcPts val="741"/>
              </a:spcAft>
            </a:pP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741"/>
              </a:spcAft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</a:t>
            </a:r>
          </a:p>
          <a:p>
            <a:pPr>
              <a:spcAft>
                <a:spcPts val="741"/>
              </a:spcAft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Великобританії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використовується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не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планується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запровадження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eID</a:t>
            </a:r>
            <a:r>
              <a:rPr lang="uk-UA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0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F164F7A-9EBC-40C5-ADBC-BD3BA053F54D}"/>
              </a:ext>
            </a:extLst>
          </p:cNvPr>
          <p:cNvSpPr/>
          <p:nvPr/>
        </p:nvSpPr>
        <p:spPr>
          <a:xfrm>
            <a:off x="4225" y="0"/>
            <a:ext cx="10797125" cy="6229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37C577-95D0-414D-8FAD-9F6F913F5C30}"/>
              </a:ext>
            </a:extLst>
          </p:cNvPr>
          <p:cNvSpPr/>
          <p:nvPr/>
        </p:nvSpPr>
        <p:spPr>
          <a:xfrm>
            <a:off x="4225" y="950026"/>
            <a:ext cx="10801350" cy="527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228581"/>
            <a:ext cx="10801350" cy="61195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682055" y="6372597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  <a:endParaRPr lang="ru-RU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utoShape 4" descr="Результат пошуку зображень за запитом &quot;каждый получает по заслугам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499"/>
          <a:stretch/>
        </p:blipFill>
        <p:spPr>
          <a:xfrm>
            <a:off x="5760715" y="5220469"/>
            <a:ext cx="5040635" cy="1620069"/>
          </a:xfrm>
          <a:prstGeom prst="rect">
            <a:avLst/>
          </a:prstGeom>
        </p:spPr>
      </p:pic>
      <p:sp>
        <p:nvSpPr>
          <p:cNvPr id="11" name="Заголовок 6">
            <a:extLst>
              <a:ext uri="{FF2B5EF4-FFF2-40B4-BE49-F238E27FC236}">
                <a16:creationId xmlns:a16="http://schemas.microsoft.com/office/drawing/2014/main" id="{26256ED0-4E65-4BC5-8F8D-30BF01B57D64}"/>
              </a:ext>
            </a:extLst>
          </p:cNvPr>
          <p:cNvSpPr txBox="1">
            <a:spLocks/>
          </p:cNvSpPr>
          <p:nvPr/>
        </p:nvSpPr>
        <p:spPr>
          <a:xfrm>
            <a:off x="2952750" y="153068"/>
            <a:ext cx="4895850" cy="723232"/>
          </a:xfrm>
          <a:prstGeom prst="rect">
            <a:avLst/>
          </a:prstGeom>
        </p:spPr>
        <p:txBody>
          <a:bodyPr vert="horz" lIns="84673" tIns="42337" rIns="84673" bIns="42337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УКРАЇНА: ПЛАН НА 2020 р.</a:t>
            </a:r>
          </a:p>
        </p:txBody>
      </p:sp>
      <p:sp>
        <p:nvSpPr>
          <p:cNvPr id="5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6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2008619" y="1534843"/>
            <a:ext cx="374364" cy="3479398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598D5E4-FCAF-463E-9D38-F87685E36154}"/>
              </a:ext>
            </a:extLst>
          </p:cNvPr>
          <p:cNvSpPr/>
          <p:nvPr/>
        </p:nvSpPr>
        <p:spPr>
          <a:xfrm>
            <a:off x="2190172" y="1534842"/>
            <a:ext cx="6842971" cy="3578765"/>
          </a:xfrm>
          <a:prstGeom prst="rect">
            <a:avLst/>
          </a:prstGeom>
        </p:spPr>
        <p:txBody>
          <a:bodyPr wrap="square" lIns="84673" tIns="42337" rIns="84673" bIns="42337">
            <a:spAutoFit/>
          </a:bodyPr>
          <a:lstStyle/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Розвиток єдиного державного веб-порталу електронних послуг «ДіЯ».</a:t>
            </a:r>
          </a:p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Розвиток єдиного електронного кабінету.</a:t>
            </a:r>
          </a:p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Розвиток системи електронної взаємодії державних електронних інформаційних ресурсів «Трембіта».</a:t>
            </a:r>
          </a:p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 розвитку цифрової грамотності українців та ін.</a:t>
            </a:r>
          </a:p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endParaRPr lang="ru-RU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endParaRPr lang="ru-RU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741"/>
              </a:spcAft>
              <a:buFont typeface="Wingdings" panose="05000000000000000000" pitchFamily="2" charset="2"/>
              <a:buChar char="§"/>
            </a:pP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листи Департаменту кіберполіції Націоналної поліції України на адресу </a:t>
            </a: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IT-</a:t>
            </a: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компаній з пропозицією інсталювати скрипту, який дозволить ідентифікувати користувачів під час використання Всесвітньої мережі Інтернет.</a:t>
            </a:r>
          </a:p>
        </p:txBody>
      </p:sp>
      <p:sp>
        <p:nvSpPr>
          <p:cNvPr id="2" name="Прямоугольник 1">
            <a:hlinkClick r:id="rId5"/>
          </p:cNvPr>
          <p:cNvSpPr/>
          <p:nvPr/>
        </p:nvSpPr>
        <p:spPr>
          <a:xfrm>
            <a:off x="2807965" y="3461665"/>
            <a:ext cx="2952750" cy="44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ДИВИТИСЬ ПРОЕКТ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4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28581"/>
            <a:ext cx="10801350" cy="61195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228581"/>
            <a:ext cx="74889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499"/>
          <a:stretch/>
        </p:blipFill>
        <p:spPr>
          <a:xfrm>
            <a:off x="5760715" y="5220469"/>
            <a:ext cx="5040635" cy="1620069"/>
          </a:xfrm>
          <a:prstGeom prst="rect">
            <a:avLst/>
          </a:prstGeom>
        </p:spPr>
      </p:pic>
      <p:sp>
        <p:nvSpPr>
          <p:cNvPr id="12" name="TextBox 11">
            <a:hlinkClick r:id="rId4"/>
          </p:cNvPr>
          <p:cNvSpPr txBox="1"/>
          <p:nvPr/>
        </p:nvSpPr>
        <p:spPr>
          <a:xfrm>
            <a:off x="682055" y="6372597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  <a:endParaRPr lang="ru-RU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998" y="512496"/>
            <a:ext cx="3964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СУЧАСНЕ ОНЛАЙН КРЕДИТУВАННЯ </a:t>
            </a:r>
            <a:endParaRPr lang="en-US" sz="240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4225" y="2047875"/>
            <a:ext cx="5682200" cy="4180706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799380F-6A23-40E4-BDA3-208C4213C8D9}"/>
              </a:ext>
            </a:extLst>
          </p:cNvPr>
          <p:cNvSpPr/>
          <p:nvPr/>
        </p:nvSpPr>
        <p:spPr>
          <a:xfrm>
            <a:off x="524300" y="2388080"/>
            <a:ext cx="4704925" cy="35840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108000" rIns="144000" bIns="108000" anchor="ctr">
            <a:noAutofit/>
          </a:bodyPr>
          <a:lstStyle/>
          <a:p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Сучасне онлайн кредитування здійснюють:</a:t>
            </a:r>
          </a:p>
          <a:p>
            <a:endParaRPr lang="ru-RU"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БАНКИ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шляхом:</a:t>
            </a:r>
          </a:p>
          <a:p>
            <a:pPr marL="709117" lvl="1" indent="-285750">
              <a:buFont typeface="Wingdings" panose="05000000000000000000" pitchFamily="2" charset="2"/>
              <a:buChar char="ü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збільшення кредитних лімітів рахунків клієнтів</a:t>
            </a:r>
          </a:p>
          <a:p>
            <a:pPr marL="709117" lvl="1" indent="-285750">
              <a:buFont typeface="Wingdings" panose="05000000000000000000" pitchFamily="2" charset="2"/>
              <a:buChar char="ü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продаж продуктів новим клієнтам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МФО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(мікрофінансові організації) шляхом пропозицій (оферт) публічних договорів через онлайн-сервіси.</a:t>
            </a:r>
          </a:p>
          <a:p>
            <a:endParaRPr lang="ru-RU"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 традиційних банківських кредитів </a:t>
            </a:r>
            <a:r>
              <a:rPr lang="ru-RU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мікропозики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відрізняються тим, що під час їх оформлення від позичальника вимагається мінімум інформації та документів.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34026" y="0"/>
            <a:ext cx="5267324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799380F-6A23-40E4-BDA3-208C4213C8D9}"/>
              </a:ext>
            </a:extLst>
          </p:cNvPr>
          <p:cNvSpPr/>
          <p:nvPr/>
        </p:nvSpPr>
        <p:spPr>
          <a:xfrm>
            <a:off x="5827390" y="501117"/>
            <a:ext cx="4278635" cy="2618767"/>
          </a:xfrm>
          <a:prstGeom prst="rect">
            <a:avLst/>
          </a:prstGeom>
          <a:ln>
            <a:noFill/>
          </a:ln>
        </p:spPr>
        <p:txBody>
          <a:bodyPr wrap="square" lIns="144000" tIns="108000" rIns="144000" bIns="108000">
            <a:spAutoFit/>
          </a:bodyPr>
          <a:lstStyle/>
          <a:p>
            <a:r>
              <a:rPr lang="ru-RU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Мікрокредити слід відрізняти від мікропозик. </a:t>
            </a:r>
          </a:p>
          <a:p>
            <a:endParaRPr lang="ru-RU"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Мікрокредитування полягає у наданн</a:t>
            </a:r>
            <a:r>
              <a:rPr lang="uk-UA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невеликих кредитів людям, які не мають доступу до традиційного банкінгу, та прагнуть стати мікропідприємцями із забезпеченням у вигляді взаємної поруки.</a:t>
            </a:r>
          </a:p>
          <a:p>
            <a:endParaRPr lang="ru-RU"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наслідок запровадження мікро-кредитування 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Мухаммад Юнус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отримав </a:t>
            </a:r>
            <a:b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2006 році Нобелевську премію миру.</a:t>
            </a:r>
          </a:p>
        </p:txBody>
      </p:sp>
      <p:pic>
        <p:nvPicPr>
          <p:cNvPr id="20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53" r="3863" b="10216"/>
          <a:stretch/>
        </p:blipFill>
        <p:spPr bwMode="auto">
          <a:xfrm>
            <a:off x="5686425" y="3409325"/>
            <a:ext cx="2924175" cy="162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6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25" y="2047875"/>
            <a:ext cx="5682200" cy="4180706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34026" y="0"/>
            <a:ext cx="5267324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228581"/>
            <a:ext cx="10801350" cy="61195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228581"/>
            <a:ext cx="74889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499"/>
          <a:stretch/>
        </p:blipFill>
        <p:spPr>
          <a:xfrm>
            <a:off x="5760715" y="5220469"/>
            <a:ext cx="5040635" cy="1620069"/>
          </a:xfrm>
          <a:prstGeom prst="rect">
            <a:avLst/>
          </a:prstGeom>
        </p:spPr>
      </p:pic>
      <p:sp>
        <p:nvSpPr>
          <p:cNvPr id="12" name="TextBox 11">
            <a:hlinkClick r:id="rId4"/>
          </p:cNvPr>
          <p:cNvSpPr txBox="1"/>
          <p:nvPr/>
        </p:nvSpPr>
        <p:spPr>
          <a:xfrm>
            <a:off x="682055" y="6372597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  <a:endParaRPr lang="ru-RU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998" y="512496"/>
            <a:ext cx="3964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СУЧАСНЕ ОНЛАЙН КРЕДИТУВАННЯ </a:t>
            </a:r>
            <a:endParaRPr lang="en-US" sz="240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799380F-6A23-40E4-BDA3-208C4213C8D9}"/>
              </a:ext>
            </a:extLst>
          </p:cNvPr>
          <p:cNvSpPr/>
          <p:nvPr/>
        </p:nvSpPr>
        <p:spPr>
          <a:xfrm>
            <a:off x="524300" y="2388080"/>
            <a:ext cx="4704925" cy="35840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108000" rIns="144000" bIns="108000">
            <a:noAutofit/>
          </a:bodyPr>
          <a:lstStyle/>
          <a:p>
            <a:pPr>
              <a:spcBef>
                <a:spcPts val="300"/>
              </a:spcBef>
            </a:pPr>
            <a:r>
              <a:rPr lang="ru-RU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Онлайн-кредитування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це сукупність прийомів психології, маркетингу, ефективного онлайн-просування і тільки в останню чергу – юриспруденції.</a:t>
            </a:r>
          </a:p>
          <a:p>
            <a:pPr>
              <a:spcBef>
                <a:spcPts val="300"/>
              </a:spcBef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 України «Про споживче кредитування» не поширюється на: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Договори, що містять умову про споживчий кредит у формі кредитування рахунку зі строком погашення кредиту до одного місяця.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Кредитні договори, що укладаються на строк до одного місяця.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Також кредитні договори, загальний розмір позики за якими не перевищує однієї мінімальної зарплати, встановленої на день укладання кредитного договору (сьогодні це – 4723 грн.)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799380F-6A23-40E4-BDA3-208C4213C8D9}"/>
              </a:ext>
            </a:extLst>
          </p:cNvPr>
          <p:cNvSpPr/>
          <p:nvPr/>
        </p:nvSpPr>
        <p:spPr>
          <a:xfrm>
            <a:off x="5827391" y="366987"/>
            <a:ext cx="4535810" cy="2866527"/>
          </a:xfrm>
          <a:prstGeom prst="rect">
            <a:avLst/>
          </a:prstGeom>
          <a:ln>
            <a:noFill/>
          </a:ln>
        </p:spPr>
        <p:txBody>
          <a:bodyPr wrap="square" lIns="144000" tIns="108000" rIns="144000" bIns="10800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ru-RU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Онлайн-кредити – це просто і швидко 24/7.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«Найважчі» операції – це:</a:t>
            </a: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Поділитись геопозицією.</a:t>
            </a: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Надати номер телефона керівника за місцем роботи.</a:t>
            </a: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Завантажити фото паспорта (iD) та інших документів.</a:t>
            </a: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Дати посилання профілю в соціальних мережах.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ru-RU" sz="13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Приклад: </a:t>
            </a:r>
            <a:r>
              <a:rPr lang="ru-RU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капітан аматорської футбольної команди бере документи у гравців для заповнення заявки на гру, а також бере кілька кредитів для себе онлайн.</a:t>
            </a:r>
          </a:p>
        </p:txBody>
      </p:sp>
      <p:pic>
        <p:nvPicPr>
          <p:cNvPr id="15" name="Picture 2" descr="Картинки по запросу онлайн кредиты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0"/>
          <a:stretch/>
        </p:blipFill>
        <p:spPr bwMode="auto">
          <a:xfrm>
            <a:off x="5684123" y="3409324"/>
            <a:ext cx="2926477" cy="162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44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F164F7A-9EBC-40C5-ADBC-BD3BA053F54D}"/>
              </a:ext>
            </a:extLst>
          </p:cNvPr>
          <p:cNvSpPr/>
          <p:nvPr/>
        </p:nvSpPr>
        <p:spPr>
          <a:xfrm>
            <a:off x="4225" y="0"/>
            <a:ext cx="10797125" cy="6229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37C577-95D0-414D-8FAD-9F6F913F5C30}"/>
              </a:ext>
            </a:extLst>
          </p:cNvPr>
          <p:cNvSpPr/>
          <p:nvPr/>
        </p:nvSpPr>
        <p:spPr>
          <a:xfrm>
            <a:off x="4225" y="950026"/>
            <a:ext cx="10801350" cy="527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228581"/>
            <a:ext cx="10801350" cy="61195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682055" y="6372597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  <a:endParaRPr lang="ru-RU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utoShape 4" descr="Результат пошуку зображень за запитом &quot;каждый получает по заслугам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499"/>
          <a:stretch/>
        </p:blipFill>
        <p:spPr>
          <a:xfrm>
            <a:off x="5760715" y="5220469"/>
            <a:ext cx="5040635" cy="1620069"/>
          </a:xfrm>
          <a:prstGeom prst="rect">
            <a:avLst/>
          </a:prstGeom>
        </p:spPr>
      </p:pic>
      <p:sp>
        <p:nvSpPr>
          <p:cNvPr id="11" name="Заголовок 6">
            <a:extLst>
              <a:ext uri="{FF2B5EF4-FFF2-40B4-BE49-F238E27FC236}">
                <a16:creationId xmlns:a16="http://schemas.microsoft.com/office/drawing/2014/main" id="{26256ED0-4E65-4BC5-8F8D-30BF01B57D64}"/>
              </a:ext>
            </a:extLst>
          </p:cNvPr>
          <p:cNvSpPr txBox="1">
            <a:spLocks/>
          </p:cNvSpPr>
          <p:nvPr/>
        </p:nvSpPr>
        <p:spPr>
          <a:xfrm>
            <a:off x="2952750" y="153068"/>
            <a:ext cx="4895850" cy="723232"/>
          </a:xfrm>
          <a:prstGeom prst="rect">
            <a:avLst/>
          </a:prstGeom>
        </p:spPr>
        <p:txBody>
          <a:bodyPr vert="horz" lIns="84673" tIns="42337" rIns="84673" bIns="42337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СУДОВИЙ РОЗГЛЯД СПОРІВ ЩОДО ОНЛАЙН-КРЕДИТІВ</a:t>
            </a:r>
          </a:p>
        </p:txBody>
      </p:sp>
      <p:sp>
        <p:nvSpPr>
          <p:cNvPr id="5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6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2008619" y="1534842"/>
            <a:ext cx="374364" cy="3597825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598D5E4-FCAF-463E-9D38-F87685E36154}"/>
              </a:ext>
            </a:extLst>
          </p:cNvPr>
          <p:cNvSpPr/>
          <p:nvPr/>
        </p:nvSpPr>
        <p:spPr>
          <a:xfrm>
            <a:off x="2190172" y="1534842"/>
            <a:ext cx="6842971" cy="3255599"/>
          </a:xfrm>
          <a:prstGeom prst="rect">
            <a:avLst/>
          </a:prstGeom>
        </p:spPr>
        <p:txBody>
          <a:bodyPr wrap="square" lIns="84673" tIns="42337" rIns="84673" bIns="42337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МІФ 1: «Потрібен тільки живий підпис» </a:t>
            </a:r>
            <a:b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 України «Про електронні довірчі послуги» дозволяє це робити без підпису особи-позичальника.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МІФ 2: «Діє електронний підпис» </a:t>
            </a:r>
            <a:b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 України Про електронний цифровий підпис, який визначав статус електронного цифрового підпису, втратив чинність 07 листопада 2018 року на підставі Закону України «Про електронні довірчі послуги».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ru-RU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МІФ 3 «Онлайн кредити – це безперспективно» </a:t>
            </a:r>
            <a:b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Потрібні лише належні докази!</a:t>
            </a:r>
            <a:endParaRPr lang="en-US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>
            <a:hlinkClick r:id="rId5"/>
          </p:cNvPr>
          <p:cNvSpPr/>
          <p:nvPr/>
        </p:nvSpPr>
        <p:spPr>
          <a:xfrm>
            <a:off x="2579365" y="3790950"/>
            <a:ext cx="2421260" cy="3422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ПРИКЛАД</a:t>
            </a:r>
            <a:endParaRPr lang="ru-RU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Прямоугольник 17">
            <a:hlinkClick r:id="rId6"/>
          </p:cNvPr>
          <p:cNvSpPr/>
          <p:nvPr/>
        </p:nvSpPr>
        <p:spPr>
          <a:xfrm>
            <a:off x="2579365" y="4790441"/>
            <a:ext cx="2421260" cy="3422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ПРИКЛАД</a:t>
            </a:r>
            <a:endParaRPr lang="ru-RU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2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F164F7A-9EBC-40C5-ADBC-BD3BA053F54D}"/>
              </a:ext>
            </a:extLst>
          </p:cNvPr>
          <p:cNvSpPr/>
          <p:nvPr/>
        </p:nvSpPr>
        <p:spPr>
          <a:xfrm>
            <a:off x="4225" y="0"/>
            <a:ext cx="10797125" cy="6229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737C577-95D0-414D-8FAD-9F6F913F5C30}"/>
              </a:ext>
            </a:extLst>
          </p:cNvPr>
          <p:cNvSpPr/>
          <p:nvPr/>
        </p:nvSpPr>
        <p:spPr>
          <a:xfrm>
            <a:off x="4225" y="950026"/>
            <a:ext cx="10801350" cy="527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228581"/>
            <a:ext cx="10801350" cy="611957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682055" y="6372597"/>
            <a:ext cx="1279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  <a:endParaRPr lang="ru-RU" sz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utoShape 4" descr="Результат пошуку зображень за запитом &quot;каждый получает по заслугам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499"/>
          <a:stretch/>
        </p:blipFill>
        <p:spPr>
          <a:xfrm>
            <a:off x="5760715" y="5220469"/>
            <a:ext cx="5040635" cy="1620069"/>
          </a:xfrm>
          <a:prstGeom prst="rect">
            <a:avLst/>
          </a:prstGeom>
        </p:spPr>
      </p:pic>
      <p:sp>
        <p:nvSpPr>
          <p:cNvPr id="11" name="Заголовок 6">
            <a:extLst>
              <a:ext uri="{FF2B5EF4-FFF2-40B4-BE49-F238E27FC236}">
                <a16:creationId xmlns:a16="http://schemas.microsoft.com/office/drawing/2014/main" id="{26256ED0-4E65-4BC5-8F8D-30BF01B57D64}"/>
              </a:ext>
            </a:extLst>
          </p:cNvPr>
          <p:cNvSpPr txBox="1">
            <a:spLocks/>
          </p:cNvSpPr>
          <p:nvPr/>
        </p:nvSpPr>
        <p:spPr>
          <a:xfrm>
            <a:off x="2019300" y="153068"/>
            <a:ext cx="6762750" cy="723232"/>
          </a:xfrm>
          <a:prstGeom prst="rect">
            <a:avLst/>
          </a:prstGeom>
        </p:spPr>
        <p:txBody>
          <a:bodyPr vert="horz" lIns="84673" tIns="42337" rIns="84673" bIns="42337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ЮРИДИЧНІ РИЗИКИ ПІД ЧАС ВИКОРИСТАННЯ БОТІВ ТА ВІРТУАЛЬНИХ КАРТОК</a:t>
            </a:r>
          </a:p>
        </p:txBody>
      </p:sp>
      <p:sp>
        <p:nvSpPr>
          <p:cNvPr id="5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2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6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687A8E4E-1EB1-4E53-9A07-A2ACD47D7B5B}"/>
              </a:ext>
            </a:extLst>
          </p:cNvPr>
          <p:cNvSpPr/>
          <p:nvPr/>
        </p:nvSpPr>
        <p:spPr>
          <a:xfrm>
            <a:off x="1246619" y="1534843"/>
            <a:ext cx="374364" cy="3180032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598D5E4-FCAF-463E-9D38-F87685E36154}"/>
              </a:ext>
            </a:extLst>
          </p:cNvPr>
          <p:cNvSpPr/>
          <p:nvPr/>
        </p:nvSpPr>
        <p:spPr>
          <a:xfrm>
            <a:off x="1428173" y="1534841"/>
            <a:ext cx="5887027" cy="3332434"/>
          </a:xfrm>
          <a:prstGeom prst="rect">
            <a:avLst/>
          </a:prstGeom>
        </p:spPr>
        <p:txBody>
          <a:bodyPr wrap="square" lIns="84673" tIns="42337" rIns="84673" bIns="42337">
            <a:noAutofit/>
          </a:bodyPr>
          <a:lstStyle/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Відсутність гарантій збереження персональних даних з чатів – спільний ризик банк/клієнт.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Користування телефоном з відкритими аккаунтами, використання однойменного коду на всіх аккаунтах – ризик клієнта.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ru-RU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Обробка та систематизація баз персональних даних без відома власника даних – всесвітній тренд.</a:t>
            </a:r>
          </a:p>
        </p:txBody>
      </p:sp>
      <p:pic>
        <p:nvPicPr>
          <p:cNvPr id="6146" name="Picture 2" descr="Картинки по запросу електронний підпис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8"/>
          <a:stretch/>
        </p:blipFill>
        <p:spPr bwMode="auto">
          <a:xfrm>
            <a:off x="7381875" y="952500"/>
            <a:ext cx="34237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7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10801350" cy="6840538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3" y="539949"/>
            <a:ext cx="3233564" cy="10744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76" y="2525409"/>
            <a:ext cx="5035032" cy="43151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162" y="2525409"/>
            <a:ext cx="374008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+380 44 359 0896</a:t>
            </a:r>
          </a:p>
          <a:p>
            <a:r>
              <a:rPr lang="ru-RU" sz="2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+380 98 359 0896</a:t>
            </a:r>
          </a:p>
          <a:p>
            <a:endParaRPr lang="ru-RU" sz="20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01054</a:t>
            </a:r>
            <a:r>
              <a:rPr lang="en-US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Киев, ул. Олеся Гончара, 35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juscutum.com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office@juscutum.com </a:t>
            </a:r>
          </a:p>
        </p:txBody>
      </p:sp>
      <p:sp>
        <p:nvSpPr>
          <p:cNvPr id="15" name="object 7"/>
          <p:cNvSpPr/>
          <p:nvPr/>
        </p:nvSpPr>
        <p:spPr>
          <a:xfrm>
            <a:off x="6445751" y="539949"/>
            <a:ext cx="1143625" cy="11436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3B16596-C142-494F-8826-88E48CBF15F1}"/>
              </a:ext>
            </a:extLst>
          </p:cNvPr>
          <p:cNvSpPr/>
          <p:nvPr/>
        </p:nvSpPr>
        <p:spPr>
          <a:xfrm>
            <a:off x="851155" y="4707887"/>
            <a:ext cx="1440000" cy="115535"/>
          </a:xfrm>
          <a:prstGeom prst="rect">
            <a:avLst/>
          </a:prstGeom>
          <a:solidFill>
            <a:srgbClr val="0BC9CE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71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12607</TotalTime>
  <Words>610</Words>
  <Application>Microsoft Office PowerPoint</Application>
  <PresentationFormat>Произвольный</PresentationFormat>
  <Paragraphs>78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BEPS  как предвестник  окончания эпохи офшоров</dc:title>
  <dc:creator>Сергій Поліщук</dc:creator>
  <cp:lastModifiedBy>Олеся Гурбик</cp:lastModifiedBy>
  <cp:revision>610</cp:revision>
  <cp:lastPrinted>2019-12-21T12:59:56Z</cp:lastPrinted>
  <dcterms:created xsi:type="dcterms:W3CDTF">2019-12-11T10:11:57Z</dcterms:created>
  <dcterms:modified xsi:type="dcterms:W3CDTF">2020-02-04T14:55:05Z</dcterms:modified>
</cp:coreProperties>
</file>