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3" r:id="rId2"/>
    <p:sldId id="259" r:id="rId3"/>
    <p:sldId id="283" r:id="rId4"/>
    <p:sldId id="276" r:id="rId5"/>
    <p:sldId id="286" r:id="rId6"/>
    <p:sldId id="278" r:id="rId7"/>
    <p:sldId id="292" r:id="rId8"/>
    <p:sldId id="282" r:id="rId9"/>
  </p:sldIdLst>
  <p:sldSz cx="9144000" cy="6858000" type="screen4x3"/>
  <p:notesSz cx="6735763" cy="98663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0033"/>
    <a:srgbClr val="A50021"/>
    <a:srgbClr val="800000"/>
    <a:srgbClr val="C4634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6429" autoAdjust="0"/>
    <p:restoredTop sz="94660"/>
  </p:normalViewPr>
  <p:slideViewPr>
    <p:cSldViewPr>
      <p:cViewPr varScale="1">
        <p:scale>
          <a:sx n="78" d="100"/>
          <a:sy n="78" d="100"/>
        </p:scale>
        <p:origin x="-78" y="-15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27247C9C-EC82-4DCF-A95B-E9B602657CA2}" type="datetimeFigureOut">
              <a:rPr lang="en-US" smtClean="0"/>
              <a:pPr/>
              <a:t>6/4/2020</a:t>
            </a:fld>
            <a:endParaRPr lang="en-US"/>
          </a:p>
        </p:txBody>
      </p:sp>
      <p:sp>
        <p:nvSpPr>
          <p:cNvPr id="4" name="Образ слайда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B1E2EB77-9AE2-4E12-B1C9-E616776612AC}" type="slidenum">
              <a:rPr lang="en-US" smtClean="0"/>
              <a:pPr/>
              <a:t>‹#›</a:t>
            </a:fld>
            <a:endParaRPr lang="en-US"/>
          </a:p>
        </p:txBody>
      </p:sp>
    </p:spTree>
    <p:extLst>
      <p:ext uri="{BB962C8B-B14F-4D97-AF65-F5344CB8AC3E}">
        <p14:creationId xmlns:p14="http://schemas.microsoft.com/office/powerpoint/2010/main" xmlns="" val="2151420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dirty="0"/>
          </a:p>
        </p:txBody>
      </p:sp>
      <p:sp>
        <p:nvSpPr>
          <p:cNvPr id="4" name="Номер слайда 3"/>
          <p:cNvSpPr>
            <a:spLocks noGrp="1"/>
          </p:cNvSpPr>
          <p:nvPr>
            <p:ph type="sldNum" sz="quarter" idx="10"/>
          </p:nvPr>
        </p:nvSpPr>
        <p:spPr/>
        <p:txBody>
          <a:bodyPr/>
          <a:lstStyle/>
          <a:p>
            <a:fld id="{B1E2EB77-9AE2-4E12-B1C9-E616776612AC}" type="slidenum">
              <a:rPr lang="en-US" smtClean="0"/>
              <a:pPr/>
              <a:t>4</a:t>
            </a:fld>
            <a:endParaRPr lang="en-US"/>
          </a:p>
        </p:txBody>
      </p:sp>
    </p:spTree>
    <p:extLst>
      <p:ext uri="{BB962C8B-B14F-4D97-AF65-F5344CB8AC3E}">
        <p14:creationId xmlns:p14="http://schemas.microsoft.com/office/powerpoint/2010/main" xmlns="" val="2826612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dirty="0"/>
          </a:p>
        </p:txBody>
      </p:sp>
      <p:sp>
        <p:nvSpPr>
          <p:cNvPr id="4" name="Номер слайда 3"/>
          <p:cNvSpPr>
            <a:spLocks noGrp="1"/>
          </p:cNvSpPr>
          <p:nvPr>
            <p:ph type="sldNum" sz="quarter" idx="10"/>
          </p:nvPr>
        </p:nvSpPr>
        <p:spPr/>
        <p:txBody>
          <a:bodyPr/>
          <a:lstStyle/>
          <a:p>
            <a:fld id="{B1E2EB77-9AE2-4E12-B1C9-E616776612AC}" type="slidenum">
              <a:rPr lang="en-US" smtClean="0"/>
              <a:pPr/>
              <a:t>5</a:t>
            </a:fld>
            <a:endParaRPr lang="en-US"/>
          </a:p>
        </p:txBody>
      </p:sp>
    </p:spTree>
    <p:extLst>
      <p:ext uri="{BB962C8B-B14F-4D97-AF65-F5344CB8AC3E}">
        <p14:creationId xmlns:p14="http://schemas.microsoft.com/office/powerpoint/2010/main" xmlns="" val="3759421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04.06.2020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04.06.2020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04.06.2020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04.06.2020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04.06.2020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04.06.2020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04.06.2020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04.06.2020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newsflash/>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1114938" y="4285545"/>
            <a:ext cx="7705533" cy="1200329"/>
          </a:xfrm>
          <a:prstGeom prst="rect">
            <a:avLst/>
          </a:prstGeom>
          <a:noFill/>
        </p:spPr>
        <p:txBody>
          <a:bodyPr wrap="square" rtlCol="0">
            <a:spAutoFit/>
          </a:bodyPr>
          <a:lstStyle/>
          <a:p>
            <a:pPr algn="ctr"/>
            <a:endParaRPr lang="en-US" dirty="0" smtClean="0">
              <a:latin typeface="Times New Roman" pitchFamily="18" charset="0"/>
              <a:cs typeface="Times New Roman" pitchFamily="18" charset="0"/>
            </a:endParaRPr>
          </a:p>
          <a:p>
            <a:pPr algn="ctr"/>
            <a:r>
              <a:rPr lang="ru-RU" dirty="0" smtClean="0">
                <a:latin typeface="Times New Roman" pitchFamily="18" charset="0"/>
                <a:cs typeface="Times New Roman" pitchFamily="18" charset="0"/>
              </a:rPr>
              <a:t>Тема:</a:t>
            </a:r>
            <a:endParaRPr lang="en-US" dirty="0" smtClean="0">
              <a:latin typeface="Times New Roman" pitchFamily="18" charset="0"/>
              <a:cs typeface="Times New Roman" pitchFamily="18" charset="0"/>
            </a:endParaRPr>
          </a:p>
          <a:p>
            <a:pPr algn="ctr"/>
            <a:r>
              <a:rPr lang="uk-UA" b="1" i="1" dirty="0" smtClean="0">
                <a:latin typeface="Times New Roman" panose="02020603050405020304" pitchFamily="18" charset="0"/>
                <a:cs typeface="Times New Roman" panose="02020603050405020304" pitchFamily="18" charset="0"/>
              </a:rPr>
              <a:t>«</a:t>
            </a:r>
            <a:r>
              <a:rPr lang="uk-UA" b="1" i="1" dirty="0">
                <a:latin typeface="Times New Roman" panose="02020603050405020304" pitchFamily="18" charset="0"/>
                <a:cs typeface="Times New Roman" panose="02020603050405020304" pitchFamily="18" charset="0"/>
              </a:rPr>
              <a:t>Захист права на працю арбітражних керуючих в корпоративних банкрутствах. Актуальні питання. Судова практика»</a:t>
            </a:r>
            <a:endParaRPr lang="uk-UA" sz="2400" b="1" i="1" dirty="0" smtClean="0">
              <a:latin typeface="Times New Roman" pitchFamily="18" charset="0"/>
              <a:cs typeface="Times New Roman" pitchFamily="18" charset="0"/>
            </a:endParaRPr>
          </a:p>
        </p:txBody>
      </p:sp>
      <p:sp>
        <p:nvSpPr>
          <p:cNvPr id="26" name="Прямоугольник 25"/>
          <p:cNvSpPr/>
          <p:nvPr/>
        </p:nvSpPr>
        <p:spPr>
          <a:xfrm>
            <a:off x="3779912" y="1196752"/>
            <a:ext cx="5040560" cy="576064"/>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endParaRPr>
          </a:p>
        </p:txBody>
      </p:sp>
      <p:sp>
        <p:nvSpPr>
          <p:cNvPr id="8" name="Прямоугольник 7"/>
          <p:cNvSpPr/>
          <p:nvPr/>
        </p:nvSpPr>
        <p:spPr>
          <a:xfrm>
            <a:off x="0" y="4149080"/>
            <a:ext cx="9144000" cy="72008"/>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endParaRPr>
          </a:p>
        </p:txBody>
      </p:sp>
      <p:sp>
        <p:nvSpPr>
          <p:cNvPr id="9" name="Прямоугольник 8"/>
          <p:cNvSpPr/>
          <p:nvPr/>
        </p:nvSpPr>
        <p:spPr>
          <a:xfrm flipV="1">
            <a:off x="0" y="3096344"/>
            <a:ext cx="9144000" cy="692696"/>
          </a:xfrm>
          <a:prstGeom prst="rect">
            <a:avLst/>
          </a:prstGeom>
          <a:solidFill>
            <a:srgbClr val="A50021">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endParaRPr>
          </a:p>
        </p:txBody>
      </p:sp>
      <p:sp>
        <p:nvSpPr>
          <p:cNvPr id="10" name="Прямоугольник 9"/>
          <p:cNvSpPr/>
          <p:nvPr/>
        </p:nvSpPr>
        <p:spPr>
          <a:xfrm>
            <a:off x="0" y="1340768"/>
            <a:ext cx="9144000" cy="72008"/>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endParaRPr>
          </a:p>
        </p:txBody>
      </p:sp>
      <p:sp>
        <p:nvSpPr>
          <p:cNvPr id="11" name="Прямоугольник 10"/>
          <p:cNvSpPr/>
          <p:nvPr/>
        </p:nvSpPr>
        <p:spPr>
          <a:xfrm>
            <a:off x="0" y="0"/>
            <a:ext cx="179512" cy="5805264"/>
          </a:xfrm>
          <a:prstGeom prst="rect">
            <a:avLst/>
          </a:prstGeom>
          <a:solidFill>
            <a:srgbClr val="A50021">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endParaRPr>
          </a:p>
        </p:txBody>
      </p:sp>
      <p:sp>
        <p:nvSpPr>
          <p:cNvPr id="12" name="Прямоугольник 11"/>
          <p:cNvSpPr/>
          <p:nvPr/>
        </p:nvSpPr>
        <p:spPr>
          <a:xfrm>
            <a:off x="0" y="3429000"/>
            <a:ext cx="2339752" cy="360040"/>
          </a:xfrm>
          <a:prstGeom prst="rect">
            <a:avLst/>
          </a:prstGeom>
          <a:solidFill>
            <a:srgbClr val="A50021">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endParaRPr>
          </a:p>
        </p:txBody>
      </p:sp>
      <p:sp>
        <p:nvSpPr>
          <p:cNvPr id="13" name="Прямоугольник 12"/>
          <p:cNvSpPr/>
          <p:nvPr/>
        </p:nvSpPr>
        <p:spPr>
          <a:xfrm>
            <a:off x="0" y="3645024"/>
            <a:ext cx="4499992" cy="288032"/>
          </a:xfrm>
          <a:prstGeom prst="rect">
            <a:avLst/>
          </a:prstGeom>
          <a:solidFill>
            <a:srgbClr val="A50021">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endParaRPr>
          </a:p>
        </p:txBody>
      </p:sp>
      <p:sp>
        <p:nvSpPr>
          <p:cNvPr id="14" name="Прямоугольник 13"/>
          <p:cNvSpPr/>
          <p:nvPr/>
        </p:nvSpPr>
        <p:spPr>
          <a:xfrm>
            <a:off x="0" y="908720"/>
            <a:ext cx="611560" cy="5949280"/>
          </a:xfrm>
          <a:prstGeom prst="rect">
            <a:avLst/>
          </a:prstGeom>
          <a:solidFill>
            <a:srgbClr val="A50021">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endParaRPr>
          </a:p>
        </p:txBody>
      </p:sp>
      <p:sp>
        <p:nvSpPr>
          <p:cNvPr id="15" name="TextBox 14"/>
          <p:cNvSpPr txBox="1"/>
          <p:nvPr/>
        </p:nvSpPr>
        <p:spPr>
          <a:xfrm>
            <a:off x="4067944" y="1196752"/>
            <a:ext cx="4608512" cy="276999"/>
          </a:xfrm>
          <a:prstGeom prst="rect">
            <a:avLst/>
          </a:prstGeom>
          <a:noFill/>
        </p:spPr>
        <p:txBody>
          <a:bodyPr wrap="square" rtlCol="0">
            <a:spAutoFit/>
          </a:bodyPr>
          <a:lstStyle/>
          <a:p>
            <a:r>
              <a:rPr lang="uk-UA" sz="1200" b="1" dirty="0" smtClean="0">
                <a:solidFill>
                  <a:schemeClr val="bg1"/>
                </a:solidFill>
                <a:latin typeface="Times New Roman" pitchFamily="18" charset="0"/>
                <a:cs typeface="Times New Roman" pitchFamily="18" charset="0"/>
              </a:rPr>
              <a:t>Вікторія Михайлова</a:t>
            </a:r>
            <a:r>
              <a:rPr lang="uk-UA" sz="1200" b="1" smtClean="0">
                <a:solidFill>
                  <a:schemeClr val="bg1"/>
                </a:solidFill>
                <a:latin typeface="Times New Roman" pitchFamily="18" charset="0"/>
                <a:cs typeface="Times New Roman" pitchFamily="18" charset="0"/>
              </a:rPr>
              <a:t>, адвокат </a:t>
            </a:r>
            <a:r>
              <a:rPr lang="uk-UA" sz="1200" b="1" dirty="0" smtClean="0">
                <a:solidFill>
                  <a:schemeClr val="bg1"/>
                </a:solidFill>
                <a:latin typeface="Times New Roman" pitchFamily="18" charset="0"/>
                <a:cs typeface="Times New Roman" pitchFamily="18" charset="0"/>
              </a:rPr>
              <a:t>ЮК </a:t>
            </a:r>
            <a:r>
              <a:rPr lang="en-US" sz="1200" b="1" dirty="0" smtClean="0">
                <a:solidFill>
                  <a:schemeClr val="bg1"/>
                </a:solidFill>
                <a:latin typeface="Times New Roman" pitchFamily="18" charset="0"/>
                <a:cs typeface="Times New Roman" pitchFamily="18" charset="0"/>
              </a:rPr>
              <a:t>L.</a:t>
            </a:r>
            <a:r>
              <a:rPr lang="uk-UA" sz="1200" b="1" dirty="0" smtClean="0">
                <a:solidFill>
                  <a:schemeClr val="bg1"/>
                </a:solidFill>
                <a:latin typeface="Times New Roman" pitchFamily="18" charset="0"/>
                <a:cs typeface="Times New Roman" pitchFamily="18" charset="0"/>
              </a:rPr>
              <a:t> </a:t>
            </a:r>
            <a:r>
              <a:rPr lang="en-US" sz="1200" b="1" dirty="0" smtClean="0">
                <a:solidFill>
                  <a:schemeClr val="bg1"/>
                </a:solidFill>
                <a:latin typeface="Times New Roman" pitchFamily="18" charset="0"/>
                <a:cs typeface="Times New Roman" pitchFamily="18" charset="0"/>
              </a:rPr>
              <a:t>I. GROUP</a:t>
            </a:r>
            <a:endParaRPr lang="ru-RU" sz="1200" b="1" dirty="0">
              <a:solidFill>
                <a:schemeClr val="bg1"/>
              </a:solidFill>
              <a:latin typeface="Times New Roman" pitchFamily="18" charset="0"/>
              <a:cs typeface="Times New Roman" pitchFamily="18" charset="0"/>
            </a:endParaRPr>
          </a:p>
        </p:txBody>
      </p:sp>
      <p:pic>
        <p:nvPicPr>
          <p:cNvPr id="16" name="Рисунок 15" descr="LogoS_vertikalesjpg.jpg"/>
          <p:cNvPicPr>
            <a:picLocks noChangeAspect="1"/>
          </p:cNvPicPr>
          <p:nvPr/>
        </p:nvPicPr>
        <p:blipFill>
          <a:blip r:embed="rId2" cstate="print"/>
          <a:stretch>
            <a:fillRect/>
          </a:stretch>
        </p:blipFill>
        <p:spPr>
          <a:xfrm>
            <a:off x="821921" y="1745432"/>
            <a:ext cx="1224136" cy="943348"/>
          </a:xfrm>
          <a:prstGeom prst="rect">
            <a:avLst/>
          </a:prstGeom>
        </p:spPr>
      </p:pic>
      <p:pic>
        <p:nvPicPr>
          <p:cNvPr id="2" name="Рисунок 1"/>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5568786" y="1849576"/>
            <a:ext cx="3125221" cy="2083480"/>
          </a:xfrm>
          <a:prstGeom prst="rect">
            <a:avLst/>
          </a:prstGeom>
        </p:spPr>
      </p:pic>
    </p:spTree>
  </p:cSld>
  <p:clrMapOvr>
    <a:masterClrMapping/>
  </p:clrMapOvr>
  <p:transition spd="med">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00544" y="651164"/>
            <a:ext cx="5903703" cy="4170372"/>
          </a:xfrm>
          <a:prstGeom prst="rect">
            <a:avLst/>
          </a:prstGeom>
          <a:noFill/>
        </p:spPr>
        <p:txBody>
          <a:bodyPr wrap="square" rtlCol="0">
            <a:spAutoFit/>
          </a:bodyPr>
          <a:lstStyle/>
          <a:p>
            <a:pPr algn="ctr">
              <a:spcAft>
                <a:spcPts val="600"/>
              </a:spcAft>
            </a:pPr>
            <a:endParaRPr lang="uk-UA" dirty="0" smtClean="0"/>
          </a:p>
          <a:p>
            <a:pPr algn="ctr">
              <a:spcAft>
                <a:spcPts val="600"/>
              </a:spcAft>
            </a:pPr>
            <a:endParaRPr lang="uk-UA" dirty="0"/>
          </a:p>
          <a:p>
            <a:pPr algn="ctr">
              <a:spcAft>
                <a:spcPts val="600"/>
              </a:spcAft>
            </a:pPr>
            <a:endParaRPr lang="uk-UA" dirty="0" smtClean="0"/>
          </a:p>
          <a:p>
            <a:pPr algn="ctr">
              <a:spcAft>
                <a:spcPts val="600"/>
              </a:spcAft>
            </a:pPr>
            <a:r>
              <a:rPr lang="uk-UA" b="1" dirty="0" smtClean="0">
                <a:latin typeface="Times New Roman" panose="02020603050405020304" pitchFamily="18" charset="0"/>
                <a:cs typeface="Times New Roman" panose="02020603050405020304" pitchFamily="18" charset="0"/>
              </a:rPr>
              <a:t>Арбітражний </a:t>
            </a:r>
            <a:r>
              <a:rPr lang="uk-UA" b="1" dirty="0">
                <a:latin typeface="Times New Roman" panose="02020603050405020304" pitchFamily="18" charset="0"/>
                <a:cs typeface="Times New Roman" panose="02020603050405020304" pitchFamily="18" charset="0"/>
              </a:rPr>
              <a:t>керуючий</a:t>
            </a:r>
            <a:r>
              <a:rPr lang="uk-UA" dirty="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 ключова особа </a:t>
            </a:r>
            <a:r>
              <a:rPr lang="uk-UA" dirty="0">
                <a:latin typeface="Times New Roman" panose="02020603050405020304" pitchFamily="18" charset="0"/>
                <a:cs typeface="Times New Roman" panose="02020603050405020304" pitchFamily="18" charset="0"/>
              </a:rPr>
              <a:t>в процедурах </a:t>
            </a:r>
            <a:r>
              <a:rPr lang="uk-UA" dirty="0" smtClean="0">
                <a:latin typeface="Times New Roman" panose="02020603050405020304" pitchFamily="18" charset="0"/>
                <a:cs typeface="Times New Roman" panose="02020603050405020304" pitchFamily="18" charset="0"/>
              </a:rPr>
              <a:t>банкрутства.</a:t>
            </a:r>
          </a:p>
          <a:p>
            <a:pPr algn="just">
              <a:spcAft>
                <a:spcPts val="600"/>
              </a:spcAft>
            </a:pPr>
            <a:endParaRPr lang="uk-UA" sz="1600" dirty="0" smtClean="0">
              <a:solidFill>
                <a:srgbClr val="C00000"/>
              </a:solidFill>
              <a:latin typeface="Times New Roman" panose="02020603050405020304" pitchFamily="18" charset="0"/>
              <a:cs typeface="Times New Roman" panose="02020603050405020304" pitchFamily="18" charset="0"/>
            </a:endParaRPr>
          </a:p>
          <a:p>
            <a:pPr algn="just">
              <a:spcAft>
                <a:spcPts val="600"/>
              </a:spcAft>
            </a:pPr>
            <a:r>
              <a:rPr lang="uk-UA" dirty="0" smtClean="0">
                <a:latin typeface="Times New Roman" panose="02020603050405020304" pitchFamily="18" charset="0"/>
                <a:cs typeface="Times New Roman" panose="02020603050405020304" pitchFamily="18" charset="0"/>
              </a:rPr>
              <a:t>За новими положеннями </a:t>
            </a:r>
            <a:r>
              <a:rPr lang="uk-UA" dirty="0" err="1" smtClean="0">
                <a:latin typeface="Times New Roman" panose="02020603050405020304" pitchFamily="18" charset="0"/>
                <a:cs typeface="Times New Roman" panose="02020603050405020304" pitchFamily="18" charset="0"/>
              </a:rPr>
              <a:t>КУзПБ</a:t>
            </a:r>
            <a:r>
              <a:rPr lang="uk-UA" dirty="0" smtClean="0">
                <a:latin typeface="Times New Roman" panose="02020603050405020304" pitchFamily="18" charset="0"/>
                <a:cs typeface="Times New Roman" panose="02020603050405020304" pitchFamily="18" charset="0"/>
              </a:rPr>
              <a:t> призначення арбітражного керуючого (розпорядника майна, керуючого реструктуризацією) здійснюють таким чином:</a:t>
            </a:r>
          </a:p>
          <a:p>
            <a:pPr marL="285750" indent="-285750" algn="just">
              <a:spcAft>
                <a:spcPts val="600"/>
              </a:spcAft>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визначають </a:t>
            </a:r>
            <a:r>
              <a:rPr lang="ru-RU" dirty="0">
                <a:latin typeface="Times New Roman" panose="02020603050405020304" pitchFamily="18" charset="0"/>
                <a:cs typeface="Times New Roman" panose="02020603050405020304" pitchFamily="18" charset="0"/>
              </a:rPr>
              <a:t>три кандидатури арбітражних </a:t>
            </a:r>
            <a:r>
              <a:rPr lang="ru-RU" dirty="0" smtClean="0">
                <a:latin typeface="Times New Roman" panose="02020603050405020304" pitchFamily="18" charset="0"/>
                <a:cs typeface="Times New Roman" panose="02020603050405020304" pitchFamily="18" charset="0"/>
              </a:rPr>
              <a:t>керуючих</a:t>
            </a:r>
            <a:r>
              <a:rPr lang="en-US" dirty="0" smtClean="0">
                <a:latin typeface="Times New Roman" panose="02020603050405020304" pitchFamily="18" charset="0"/>
                <a:cs typeface="Times New Roman" panose="02020603050405020304" pitchFamily="18" charset="0"/>
              </a:rPr>
              <a:t> – </a:t>
            </a:r>
            <a:r>
              <a:rPr lang="uk-UA" dirty="0" smtClean="0">
                <a:latin typeface="Times New Roman" panose="02020603050405020304" pitchFamily="18" charset="0"/>
                <a:cs typeface="Times New Roman" panose="02020603050405020304" pitchFamily="18" charset="0"/>
              </a:rPr>
              <a:t>першого обраного автоматизованою системою беззаперечно, за його згодою,  призначають у справу.</a:t>
            </a:r>
            <a:endParaRPr lang="uk-UA" dirty="0">
              <a:latin typeface="Times New Roman" panose="02020603050405020304" pitchFamily="18" charset="0"/>
              <a:cs typeface="Times New Roman" panose="02020603050405020304" pitchFamily="18" charset="0"/>
            </a:endParaRPr>
          </a:p>
          <a:p>
            <a:pPr algn="ctr">
              <a:spcAft>
                <a:spcPts val="600"/>
              </a:spcAft>
            </a:pPr>
            <a:endParaRPr lang="uk-UA" sz="1600" b="1" dirty="0">
              <a:solidFill>
                <a:srgbClr val="C0000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899592" y="4509120"/>
            <a:ext cx="5688632" cy="338554"/>
          </a:xfrm>
          <a:prstGeom prst="rect">
            <a:avLst/>
          </a:prstGeom>
          <a:noFill/>
        </p:spPr>
        <p:txBody>
          <a:bodyPr wrap="square" rtlCol="0">
            <a:spAutoFit/>
          </a:bodyPr>
          <a:lstStyle/>
          <a:p>
            <a:pPr algn="just"/>
            <a:r>
              <a:rPr lang="ru-RU" sz="1600" dirty="0" smtClean="0">
                <a:latin typeface="Times New Roman"/>
                <a:cs typeface="Times New Roman"/>
              </a:rPr>
              <a:t>	</a:t>
            </a:r>
            <a:endParaRPr lang="ru-RU" sz="1600" dirty="0">
              <a:latin typeface="Times New Roman"/>
              <a:cs typeface="Times New Roman"/>
            </a:endParaRPr>
          </a:p>
        </p:txBody>
      </p:sp>
      <p:sp>
        <p:nvSpPr>
          <p:cNvPr id="11" name="Прямоугольник 10"/>
          <p:cNvSpPr/>
          <p:nvPr/>
        </p:nvSpPr>
        <p:spPr>
          <a:xfrm>
            <a:off x="7308304" y="0"/>
            <a:ext cx="1584176" cy="6858000"/>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7" name="TextBox 6"/>
          <p:cNvSpPr txBox="1"/>
          <p:nvPr/>
        </p:nvSpPr>
        <p:spPr>
          <a:xfrm>
            <a:off x="7596336" y="2926685"/>
            <a:ext cx="1296144" cy="954107"/>
          </a:xfrm>
          <a:prstGeom prst="rect">
            <a:avLst/>
          </a:prstGeom>
          <a:noFill/>
        </p:spPr>
        <p:txBody>
          <a:bodyPr wrap="square" rtlCol="0">
            <a:spAutoFit/>
          </a:bodyPr>
          <a:lstStyle/>
          <a:p>
            <a:pPr algn="ctr"/>
            <a:r>
              <a:rPr lang="ru-RU" sz="1400" b="1" dirty="0" smtClean="0">
                <a:solidFill>
                  <a:schemeClr val="bg1"/>
                </a:solidFill>
                <a:latin typeface="Times New Roman" pitchFamily="18" charset="0"/>
                <a:cs typeface="Times New Roman" pitchFamily="18" charset="0"/>
              </a:rPr>
              <a:t>Порядок призначення арбітражного керуючого</a:t>
            </a:r>
            <a:endParaRPr lang="ru-RU" sz="1400" b="1" dirty="0">
              <a:solidFill>
                <a:schemeClr val="bg1"/>
              </a:solidFill>
              <a:latin typeface="Times New Roman" pitchFamily="18" charset="0"/>
              <a:cs typeface="Times New Roman" pitchFamily="18" charset="0"/>
            </a:endParaRPr>
          </a:p>
        </p:txBody>
      </p:sp>
      <p:sp>
        <p:nvSpPr>
          <p:cNvPr id="9" name="Нашивка 8"/>
          <p:cNvSpPr/>
          <p:nvPr/>
        </p:nvSpPr>
        <p:spPr>
          <a:xfrm flipH="1">
            <a:off x="7016111" y="3212976"/>
            <a:ext cx="648072" cy="432048"/>
          </a:xfrm>
          <a:prstGeom prst="chevron">
            <a:avLst/>
          </a:prstGeom>
          <a:ln>
            <a:solidFill>
              <a:srgbClr val="A5002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ru-RU">
              <a:solidFill>
                <a:schemeClr val="tx1"/>
              </a:solidFill>
            </a:endParaRPr>
          </a:p>
        </p:txBody>
      </p:sp>
      <p:pic>
        <p:nvPicPr>
          <p:cNvPr id="10" name="Рисунок 9" descr="LogoS_vertikalesjpg.jpg"/>
          <p:cNvPicPr>
            <a:picLocks noChangeAspect="1"/>
          </p:cNvPicPr>
          <p:nvPr/>
        </p:nvPicPr>
        <p:blipFill>
          <a:blip r:embed="rId2" cstate="print"/>
          <a:stretch>
            <a:fillRect/>
          </a:stretch>
        </p:blipFill>
        <p:spPr>
          <a:xfrm>
            <a:off x="174250" y="179490"/>
            <a:ext cx="1224136" cy="943348"/>
          </a:xfrm>
          <a:prstGeom prst="rect">
            <a:avLst/>
          </a:prstGeom>
        </p:spPr>
      </p:pic>
    </p:spTree>
  </p:cSld>
  <p:clrMapOvr>
    <a:masterClrMapping/>
  </p:clrMapOvr>
  <p:transition spd="med">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1844824"/>
            <a:ext cx="7488832" cy="3662541"/>
          </a:xfrm>
          <a:prstGeom prst="rect">
            <a:avLst/>
          </a:prstGeom>
          <a:noFill/>
        </p:spPr>
        <p:txBody>
          <a:bodyPr wrap="square" rtlCol="0">
            <a:spAutoFit/>
          </a:bodyPr>
          <a:lstStyle/>
          <a:p>
            <a:pPr marL="285750" indent="-285750" algn="just">
              <a:buFont typeface="Wingdings" panose="05000000000000000000" pitchFamily="2" charset="2"/>
              <a:buChar char="Ø"/>
            </a:pPr>
            <a:r>
              <a:rPr lang="uk-UA" dirty="0" smtClean="0">
                <a:latin typeface="Times New Roman" panose="02020603050405020304" pitchFamily="18" charset="0"/>
                <a:cs typeface="Times New Roman" panose="02020603050405020304" pitchFamily="18" charset="0"/>
              </a:rPr>
              <a:t>КУзПБ гарантує </a:t>
            </a:r>
            <a:r>
              <a:rPr lang="ru-RU" dirty="0" err="1" smtClean="0">
                <a:latin typeface="Times New Roman" panose="02020603050405020304" pitchFamily="18" charset="0"/>
                <a:cs typeface="Times New Roman" panose="02020603050405020304" pitchFamily="18" charset="0"/>
              </a:rPr>
              <a:t>авансування</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винагороди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арбітражному</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керуючому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розпоряднику</a:t>
            </a:r>
            <a:r>
              <a:rPr lang="ru-RU" dirty="0" smtClean="0">
                <a:latin typeface="Times New Roman" panose="02020603050405020304" pitchFamily="18" charset="0"/>
                <a:cs typeface="Times New Roman" panose="02020603050405020304" pitchFamily="18" charset="0"/>
              </a:rPr>
              <a:t> майна) </a:t>
            </a:r>
            <a:r>
              <a:rPr lang="ru-RU" dirty="0">
                <a:latin typeface="Times New Roman" panose="02020603050405020304" pitchFamily="18" charset="0"/>
                <a:cs typeface="Times New Roman" panose="02020603050405020304" pitchFamily="18" charset="0"/>
              </a:rPr>
              <a:t>у </a:t>
            </a:r>
            <a:r>
              <a:rPr lang="ru-RU" dirty="0" err="1">
                <a:latin typeface="Times New Roman" panose="02020603050405020304" pitchFamily="18" charset="0"/>
                <a:cs typeface="Times New Roman" panose="02020603050405020304" pitchFamily="18" charset="0"/>
              </a:rPr>
              <a:t>розмірі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трьох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мінімальних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заробітних</a:t>
            </a:r>
            <a:r>
              <a:rPr lang="ru-RU" dirty="0">
                <a:latin typeface="Times New Roman" panose="02020603050405020304" pitchFamily="18" charset="0"/>
                <a:cs typeface="Times New Roman" panose="02020603050405020304" pitchFamily="18" charset="0"/>
              </a:rPr>
              <a:t> плат за три </a:t>
            </a:r>
            <a:r>
              <a:rPr lang="ru-RU" dirty="0" err="1">
                <a:latin typeface="Times New Roman" panose="02020603050405020304" pitchFamily="18" charset="0"/>
                <a:cs typeface="Times New Roman" panose="02020603050405020304" pitchFamily="18" charset="0"/>
              </a:rPr>
              <a:t>місяці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виконання</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повноважень</a:t>
            </a:r>
            <a:r>
              <a:rPr lang="ru-RU" dirty="0" smtClean="0">
                <a:latin typeface="Times New Roman" panose="02020603050405020304" pitchFamily="18" charset="0"/>
                <a:cs typeface="Times New Roman" panose="02020603050405020304" pitchFamily="18" charset="0"/>
              </a:rPr>
              <a:t>.</a:t>
            </a:r>
          </a:p>
          <a:p>
            <a:pPr algn="just"/>
            <a:endParaRPr lang="ru-RU" dirty="0" smtClean="0">
              <a:latin typeface="Times New Roman" panose="02020603050405020304" pitchFamily="18" charset="0"/>
              <a:cs typeface="Times New Roman" panose="02020603050405020304" pitchFamily="18" charset="0"/>
            </a:endParaRPr>
          </a:p>
          <a:p>
            <a:pPr algn="just"/>
            <a:endParaRPr lang="ru-RU" dirty="0" smtClean="0">
              <a:latin typeface="Times New Roman" panose="02020603050405020304" pitchFamily="18" charset="0"/>
              <a:cs typeface="Times New Roman" panose="02020603050405020304" pitchFamily="18" charset="0"/>
            </a:endParaRPr>
          </a:p>
          <a:p>
            <a:pPr algn="ctr"/>
            <a:r>
              <a:rPr lang="uk-UA" b="1" dirty="0" smtClean="0">
                <a:latin typeface="Times New Roman" panose="02020603050405020304" pitchFamily="18" charset="0"/>
                <a:cs typeface="Times New Roman" panose="02020603050405020304" pitchFamily="18" charset="0"/>
              </a:rPr>
              <a:t>Судова практика</a:t>
            </a:r>
          </a:p>
          <a:p>
            <a:pPr algn="just"/>
            <a:r>
              <a:rPr lang="ru-RU" i="1" dirty="0" smtClean="0">
                <a:latin typeface="Times New Roman" panose="02020603050405020304" pitchFamily="18" charset="0"/>
                <a:cs typeface="Times New Roman" panose="02020603050405020304" pitchFamily="18" charset="0"/>
              </a:rPr>
              <a:t>ВС України у </a:t>
            </a:r>
            <a:r>
              <a:rPr lang="ru-RU" i="1" dirty="0" err="1" smtClean="0">
                <a:latin typeface="Times New Roman" panose="02020603050405020304" pitchFamily="18" charset="0"/>
                <a:cs typeface="Times New Roman" panose="02020603050405020304" pitchFamily="18" charset="0"/>
              </a:rPr>
              <a:t>своїй</a:t>
            </a:r>
            <a:r>
              <a:rPr lang="ru-RU" i="1" dirty="0" smtClean="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постанові</a:t>
            </a:r>
            <a:r>
              <a:rPr lang="ru-RU" i="1" dirty="0" smtClean="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№910/32824/15 </a:t>
            </a:r>
            <a:r>
              <a:rPr lang="ru-RU" i="1" dirty="0" err="1" smtClean="0">
                <a:latin typeface="Times New Roman" panose="02020603050405020304" pitchFamily="18" charset="0"/>
                <a:cs typeface="Times New Roman" panose="02020603050405020304" pitchFamily="18" charset="0"/>
              </a:rPr>
              <a:t>від</a:t>
            </a:r>
            <a:r>
              <a:rPr lang="ru-RU" i="1" dirty="0" smtClean="0">
                <a:latin typeface="Times New Roman" panose="02020603050405020304" pitchFamily="18" charset="0"/>
                <a:cs typeface="Times New Roman" panose="02020603050405020304" pitchFamily="18" charset="0"/>
              </a:rPr>
              <a:t> 30.01.2019 р. </a:t>
            </a:r>
            <a:r>
              <a:rPr lang="ru-RU" i="1" dirty="0" err="1" smtClean="0">
                <a:latin typeface="Times New Roman" panose="02020603050405020304" pitchFamily="18" charset="0"/>
                <a:cs typeface="Times New Roman" panose="02020603050405020304" pitchFamily="18" charset="0"/>
              </a:rPr>
              <a:t>зазначив</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що</a:t>
            </a:r>
            <a:r>
              <a:rPr lang="ru-RU" i="1" dirty="0">
                <a:latin typeface="Times New Roman" panose="02020603050405020304" pitchFamily="18" charset="0"/>
                <a:cs typeface="Times New Roman" panose="02020603050405020304" pitchFamily="18" charset="0"/>
              </a:rPr>
              <a:t> у </a:t>
            </a:r>
            <a:r>
              <a:rPr lang="ru-RU" i="1" dirty="0" err="1">
                <a:latin typeface="Times New Roman" panose="02020603050405020304" pitchFamily="18" charset="0"/>
                <a:cs typeface="Times New Roman" panose="02020603050405020304" pitchFamily="18" charset="0"/>
              </a:rPr>
              <a:t>випадку</a:t>
            </a:r>
            <a:r>
              <a:rPr lang="ru-RU" i="1" dirty="0">
                <a:latin typeface="Times New Roman" panose="02020603050405020304" pitchFamily="18" charset="0"/>
                <a:cs typeface="Times New Roman" panose="02020603050405020304" pitchFamily="18" charset="0"/>
              </a:rPr>
              <a:t>, коли оплата </a:t>
            </a:r>
            <a:r>
              <a:rPr lang="ru-RU" i="1" dirty="0" err="1">
                <a:latin typeface="Times New Roman" panose="02020603050405020304" pitchFamily="18" charset="0"/>
                <a:cs typeface="Times New Roman" panose="02020603050405020304" pitchFamily="18" charset="0"/>
              </a:rPr>
              <a:t>послуг</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здійснюється</a:t>
            </a:r>
            <a:r>
              <a:rPr lang="ru-RU" i="1" dirty="0">
                <a:latin typeface="Times New Roman" panose="02020603050405020304" pitchFamily="18" charset="0"/>
                <a:cs typeface="Times New Roman" panose="02020603050405020304" pitchFamily="18" charset="0"/>
              </a:rPr>
              <a:t> не за </a:t>
            </a:r>
            <a:r>
              <a:rPr lang="ru-RU" i="1" dirty="0" err="1">
                <a:latin typeface="Times New Roman" panose="02020603050405020304" pitchFamily="18" charset="0"/>
                <a:cs typeface="Times New Roman" panose="02020603050405020304" pitchFamily="18" charset="0"/>
              </a:rPr>
              <a:t>рахунок</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коштів</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одержаних</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від</a:t>
            </a:r>
            <a:r>
              <a:rPr lang="ru-RU" i="1" dirty="0">
                <a:latin typeface="Times New Roman" panose="02020603050405020304" pitchFamily="18" charset="0"/>
                <a:cs typeface="Times New Roman" panose="02020603050405020304" pitchFamily="18" charset="0"/>
              </a:rPr>
              <a:t> продажу майна </a:t>
            </a:r>
            <a:r>
              <a:rPr lang="ru-RU" i="1" dirty="0" err="1">
                <a:latin typeface="Times New Roman" panose="02020603050405020304" pitchFamily="18" charset="0"/>
                <a:cs typeface="Times New Roman" panose="02020603050405020304" pitchFamily="18" charset="0"/>
              </a:rPr>
              <a:t>боржника</a:t>
            </a:r>
            <a:r>
              <a:rPr lang="ru-RU" i="1" dirty="0">
                <a:latin typeface="Times New Roman" panose="02020603050405020304" pitchFamily="18" charset="0"/>
                <a:cs typeface="Times New Roman" panose="02020603050405020304" pitchFamily="18" charset="0"/>
              </a:rPr>
              <a:t>, чи </a:t>
            </a:r>
            <a:r>
              <a:rPr lang="ru-RU" i="1" dirty="0" err="1">
                <a:latin typeface="Times New Roman" panose="02020603050405020304" pitchFamily="18" charset="0"/>
                <a:cs typeface="Times New Roman" panose="02020603050405020304" pitchFamily="18" charset="0"/>
              </a:rPr>
              <a:t>коштів</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одержаних</a:t>
            </a:r>
            <a:r>
              <a:rPr lang="ru-RU" i="1" dirty="0">
                <a:latin typeface="Times New Roman" panose="02020603050405020304" pitchFamily="18" charset="0"/>
                <a:cs typeface="Times New Roman" panose="02020603050405020304" pitchFamily="18" charset="0"/>
              </a:rPr>
              <a:t> у </a:t>
            </a:r>
            <a:r>
              <a:rPr lang="ru-RU" i="1" dirty="0" err="1">
                <a:latin typeface="Times New Roman" panose="02020603050405020304" pitchFamily="18" charset="0"/>
                <a:cs typeface="Times New Roman" panose="02020603050405020304" pitchFamily="18" charset="0"/>
              </a:rPr>
              <a:t>результаті</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виробничої</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діяльності</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боржника</a:t>
            </a:r>
            <a:r>
              <a:rPr lang="ru-RU" i="1" dirty="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така</a:t>
            </a:r>
            <a:r>
              <a:rPr lang="ru-RU" i="1" dirty="0" smtClean="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оплата повинна </a:t>
            </a:r>
            <a:r>
              <a:rPr lang="ru-RU" i="1" dirty="0" err="1">
                <a:latin typeface="Times New Roman" panose="02020603050405020304" pitchFamily="18" charset="0"/>
                <a:cs typeface="Times New Roman" panose="02020603050405020304" pitchFamily="18" charset="0"/>
              </a:rPr>
              <a:t>здійснюватися</a:t>
            </a:r>
            <a:r>
              <a:rPr lang="ru-RU" i="1" dirty="0">
                <a:latin typeface="Times New Roman" panose="02020603050405020304" pitchFamily="18" charset="0"/>
                <a:cs typeface="Times New Roman" panose="02020603050405020304" pitchFamily="18" charset="0"/>
              </a:rPr>
              <a:t> за </a:t>
            </a:r>
            <a:r>
              <a:rPr lang="ru-RU" i="1" dirty="0" err="1">
                <a:latin typeface="Times New Roman" panose="02020603050405020304" pitchFamily="18" charset="0"/>
                <a:cs typeface="Times New Roman" panose="02020603050405020304" pitchFamily="18" charset="0"/>
              </a:rPr>
              <a:t>рахунок</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коштів</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кредиторів</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виходячи</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із</a:t>
            </a:r>
            <a:r>
              <a:rPr lang="ru-RU" i="1" dirty="0">
                <a:latin typeface="Times New Roman" panose="02020603050405020304" pitchFamily="18" charset="0"/>
                <a:cs typeface="Times New Roman" panose="02020603050405020304" pitchFamily="18" charset="0"/>
              </a:rPr>
              <a:t> принципу </a:t>
            </a:r>
            <a:r>
              <a:rPr lang="ru-RU" i="1" dirty="0" err="1">
                <a:latin typeface="Times New Roman" panose="02020603050405020304" pitchFamily="18" charset="0"/>
                <a:cs typeface="Times New Roman" panose="02020603050405020304" pitchFamily="18" charset="0"/>
              </a:rPr>
              <a:t>пропорційності</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їх</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грошовим</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вимогам</a:t>
            </a:r>
            <a:r>
              <a:rPr lang="ru-RU" i="1" dirty="0">
                <a:latin typeface="Times New Roman" panose="02020603050405020304" pitchFamily="18" charset="0"/>
                <a:cs typeface="Times New Roman" panose="02020603050405020304" pitchFamily="18" charset="0"/>
              </a:rPr>
              <a:t>.</a:t>
            </a:r>
            <a:endParaRPr lang="uk-UA" i="1" dirty="0" smtClean="0">
              <a:latin typeface="Times New Roman" panose="02020603050405020304" pitchFamily="18" charset="0"/>
              <a:cs typeface="Times New Roman" panose="02020603050405020304" pitchFamily="18" charset="0"/>
            </a:endParaRPr>
          </a:p>
          <a:p>
            <a:pPr algn="just"/>
            <a:endParaRPr lang="ru-RU" sz="1600" dirty="0" smtClean="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0" y="476672"/>
            <a:ext cx="9144001" cy="692696"/>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7" name="TextBox 6"/>
          <p:cNvSpPr txBox="1"/>
          <p:nvPr/>
        </p:nvSpPr>
        <p:spPr>
          <a:xfrm>
            <a:off x="611559" y="611396"/>
            <a:ext cx="8026483" cy="369332"/>
          </a:xfrm>
          <a:prstGeom prst="rect">
            <a:avLst/>
          </a:prstGeom>
          <a:noFill/>
        </p:spPr>
        <p:txBody>
          <a:bodyPr wrap="square" rtlCol="0">
            <a:spAutoFit/>
          </a:bodyPr>
          <a:lstStyle/>
          <a:p>
            <a:pPr lvl="0" algn="ctr"/>
            <a:r>
              <a:rPr lang="uk-UA" dirty="0" smtClean="0">
                <a:solidFill>
                  <a:schemeClr val="bg1"/>
                </a:solidFill>
                <a:latin typeface="Times New Roman" panose="02020603050405020304" pitchFamily="18" charset="0"/>
                <a:cs typeface="Times New Roman" panose="02020603050405020304" pitchFamily="18" charset="0"/>
              </a:rPr>
              <a:t>Оплата </a:t>
            </a:r>
            <a:r>
              <a:rPr lang="uk-UA" dirty="0">
                <a:solidFill>
                  <a:schemeClr val="bg1"/>
                </a:solidFill>
                <a:latin typeface="Times New Roman" panose="02020603050405020304" pitchFamily="18" charset="0"/>
                <a:cs typeface="Times New Roman" panose="02020603050405020304" pitchFamily="18" charset="0"/>
              </a:rPr>
              <a:t>послуг арбітражного </a:t>
            </a:r>
            <a:r>
              <a:rPr lang="uk-UA" dirty="0" smtClean="0">
                <a:solidFill>
                  <a:schemeClr val="bg1"/>
                </a:solidFill>
                <a:latin typeface="Times New Roman" panose="02020603050405020304" pitchFamily="18" charset="0"/>
                <a:cs typeface="Times New Roman" panose="02020603050405020304" pitchFamily="18" charset="0"/>
              </a:rPr>
              <a:t>керуючого: бажане та дійсне</a:t>
            </a:r>
            <a:endParaRPr lang="ru-RU" dirty="0">
              <a:solidFill>
                <a:schemeClr val="bg1"/>
              </a:solidFill>
              <a:latin typeface="Times New Roman" panose="02020603050405020304" pitchFamily="18" charset="0"/>
              <a:cs typeface="Times New Roman" panose="02020603050405020304" pitchFamily="18" charset="0"/>
            </a:endParaRPr>
          </a:p>
        </p:txBody>
      </p:sp>
      <p:pic>
        <p:nvPicPr>
          <p:cNvPr id="8" name="Рисунок 7" descr="LogoS_vertikalesjpg.jpg"/>
          <p:cNvPicPr>
            <a:picLocks noChangeAspect="1"/>
          </p:cNvPicPr>
          <p:nvPr/>
        </p:nvPicPr>
        <p:blipFill>
          <a:blip r:embed="rId2" cstate="print"/>
          <a:stretch>
            <a:fillRect/>
          </a:stretch>
        </p:blipFill>
        <p:spPr>
          <a:xfrm>
            <a:off x="7413906" y="5540754"/>
            <a:ext cx="1224136" cy="943348"/>
          </a:xfrm>
          <a:prstGeom prst="rect">
            <a:avLst/>
          </a:prstGeom>
        </p:spPr>
      </p:pic>
    </p:spTree>
  </p:cSld>
  <p:clrMapOvr>
    <a:masterClrMapping/>
  </p:clrMapOvr>
  <p:transition spd="med">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827584" cy="6858000"/>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1" name="TextBox 10"/>
          <p:cNvSpPr txBox="1"/>
          <p:nvPr/>
        </p:nvSpPr>
        <p:spPr>
          <a:xfrm>
            <a:off x="77887" y="404664"/>
            <a:ext cx="738664" cy="5976663"/>
          </a:xfrm>
          <a:prstGeom prst="rect">
            <a:avLst/>
          </a:prstGeom>
          <a:noFill/>
        </p:spPr>
        <p:txBody>
          <a:bodyPr vert="vert270" wrap="square" rtlCol="0">
            <a:spAutoFit/>
          </a:bodyPr>
          <a:lstStyle/>
          <a:p>
            <a:pPr algn="ctr"/>
            <a:r>
              <a:rPr lang="uk-UA" dirty="0">
                <a:solidFill>
                  <a:schemeClr val="bg1">
                    <a:lumMod val="95000"/>
                  </a:schemeClr>
                </a:solidFill>
                <a:latin typeface="Times New Roman" panose="02020603050405020304" pitchFamily="18" charset="0"/>
                <a:cs typeface="Times New Roman" panose="02020603050405020304" pitchFamily="18" charset="0"/>
              </a:rPr>
              <a:t>Оплата послуг арбітражного керуючого: бажане та дійсне</a:t>
            </a:r>
            <a:endParaRPr lang="ru-RU" dirty="0">
              <a:solidFill>
                <a:schemeClr val="bg1">
                  <a:lumMod val="95000"/>
                </a:schemeClr>
              </a:solidFill>
              <a:latin typeface="Times New Roman" panose="02020603050405020304" pitchFamily="18" charset="0"/>
              <a:cs typeface="Times New Roman" panose="02020603050405020304" pitchFamily="18" charset="0"/>
            </a:endParaRPr>
          </a:p>
          <a:p>
            <a:pPr lvl="0" algn="ct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
        <p:nvSpPr>
          <p:cNvPr id="17" name="TextBox 16"/>
          <p:cNvSpPr txBox="1"/>
          <p:nvPr/>
        </p:nvSpPr>
        <p:spPr>
          <a:xfrm>
            <a:off x="971600" y="1268760"/>
            <a:ext cx="7488832" cy="3416320"/>
          </a:xfrm>
          <a:prstGeom prst="rect">
            <a:avLst/>
          </a:prstGeom>
          <a:noFill/>
        </p:spPr>
        <p:txBody>
          <a:bodyPr wrap="square" rtlCol="0">
            <a:spAutoFit/>
          </a:bodyPr>
          <a:lstStyle/>
          <a:p>
            <a:pPr algn="just"/>
            <a:r>
              <a:rPr lang="uk-UA" b="1" dirty="0" smtClean="0">
                <a:latin typeface="Times New Roman" panose="02020603050405020304" pitchFamily="18" charset="0"/>
                <a:cs typeface="Times New Roman" panose="02020603050405020304" pitchFamily="18" charset="0"/>
              </a:rPr>
              <a:t>Проблемні стягнення з банківських установ, які перебувають на стадії ліквідації</a:t>
            </a:r>
            <a:r>
              <a:rPr lang="uk-UA" dirty="0" smtClean="0">
                <a:latin typeface="Times New Roman" panose="02020603050405020304" pitchFamily="18" charset="0"/>
                <a:cs typeface="Times New Roman" panose="02020603050405020304" pitchFamily="18" charset="0"/>
              </a:rPr>
              <a:t>:</a:t>
            </a:r>
          </a:p>
          <a:p>
            <a:pPr algn="just"/>
            <a:endParaRPr lang="ru-RU" dirty="0">
              <a:latin typeface="Times New Roman" panose="02020603050405020304" pitchFamily="18" charset="0"/>
              <a:cs typeface="Times New Roman" panose="02020603050405020304" pitchFamily="18" charset="0"/>
            </a:endParaRPr>
          </a:p>
          <a:p>
            <a:pPr algn="just"/>
            <a:r>
              <a:rPr lang="uk-UA" i="1" dirty="0">
                <a:latin typeface="Times New Roman" panose="02020603050405020304" pitchFamily="18" charset="0"/>
                <a:cs typeface="Times New Roman" panose="02020603050405020304" pitchFamily="18" charset="0"/>
              </a:rPr>
              <a:t>О</a:t>
            </a:r>
            <a:r>
              <a:rPr lang="uk-UA" i="1" dirty="0" smtClean="0">
                <a:latin typeface="Times New Roman" panose="02020603050405020304" pitchFamily="18" charset="0"/>
                <a:cs typeface="Times New Roman" panose="02020603050405020304" pitchFamily="18" charset="0"/>
              </a:rPr>
              <a:t>скаржуючи </a:t>
            </a:r>
            <a:r>
              <a:rPr lang="uk-UA" i="1" dirty="0">
                <a:latin typeface="Times New Roman" panose="02020603050405020304" pitchFamily="18" charset="0"/>
                <a:cs typeface="Times New Roman" panose="02020603050405020304" pitchFamily="18" charset="0"/>
              </a:rPr>
              <a:t>Ухвалу суду першої інстанції в частині стягнення на користь арбітражного керуючого оплати послуг ліквідатора та відшкодування витрат, Банк, який перебуває в процедурі </a:t>
            </a:r>
            <a:r>
              <a:rPr lang="uk-UA" i="1" dirty="0" smtClean="0">
                <a:latin typeface="Times New Roman" panose="02020603050405020304" pitchFamily="18" charset="0"/>
                <a:cs typeface="Times New Roman" panose="02020603050405020304" pitchFamily="18" charset="0"/>
              </a:rPr>
              <a:t>ліквідації, </a:t>
            </a:r>
            <a:r>
              <a:rPr lang="uk-UA" i="1" dirty="0">
                <a:latin typeface="Times New Roman" panose="02020603050405020304" pitchFamily="18" charset="0"/>
                <a:cs typeface="Times New Roman" panose="02020603050405020304" pitchFamily="18" charset="0"/>
              </a:rPr>
              <a:t>обґрунтовував свої заперечення тим, що оплата послуг ліквідатора порушує норми Закону України «Про систему гарантування вкладів фізичних осіб» щодо черговості задоволення вимог кредиторів Банку, оскільки ці витрати належать до витрат Банку, пов`язаних із здійсненням його ліквідації</a:t>
            </a:r>
            <a:r>
              <a:rPr lang="uk-UA" i="1" dirty="0" smtClean="0">
                <a:latin typeface="Times New Roman" panose="02020603050405020304" pitchFamily="18" charset="0"/>
                <a:cs typeface="Times New Roman" panose="02020603050405020304" pitchFamily="18" charset="0"/>
              </a:rPr>
              <a:t>.</a:t>
            </a:r>
          </a:p>
          <a:p>
            <a:pPr algn="r"/>
            <a:r>
              <a:rPr lang="ru-RU" dirty="0" smtClean="0">
                <a:latin typeface="Times New Roman" panose="02020603050405020304" pitchFamily="18" charset="0"/>
                <a:cs typeface="Times New Roman" panose="02020603050405020304" pitchFamily="18" charset="0"/>
              </a:rPr>
              <a:t>(</a:t>
            </a:r>
            <a:r>
              <a:rPr lang="uk-UA" dirty="0" smtClean="0">
                <a:latin typeface="Times New Roman" panose="02020603050405020304" pitchFamily="18" charset="0"/>
                <a:cs typeface="Times New Roman" panose="02020603050405020304" pitchFamily="18" charset="0"/>
              </a:rPr>
              <a:t>справа </a:t>
            </a:r>
            <a:r>
              <a:rPr lang="uk-UA" dirty="0">
                <a:latin typeface="Times New Roman" panose="02020603050405020304" pitchFamily="18" charset="0"/>
                <a:cs typeface="Times New Roman" panose="02020603050405020304" pitchFamily="18" charset="0"/>
              </a:rPr>
              <a:t>№</a:t>
            </a:r>
            <a:r>
              <a:rPr lang="uk-UA" dirty="0" smtClean="0">
                <a:latin typeface="Times New Roman" panose="02020603050405020304" pitchFamily="18" charset="0"/>
                <a:cs typeface="Times New Roman" panose="02020603050405020304" pitchFamily="18" charset="0"/>
              </a:rPr>
              <a:t>15/55/2011/5003)</a:t>
            </a:r>
            <a:endParaRPr lang="ru-RU" dirty="0">
              <a:latin typeface="Times New Roman" panose="02020603050405020304" pitchFamily="18" charset="0"/>
              <a:cs typeface="Times New Roman" panose="02020603050405020304" pitchFamily="18" charset="0"/>
            </a:endParaRPr>
          </a:p>
        </p:txBody>
      </p:sp>
      <p:pic>
        <p:nvPicPr>
          <p:cNvPr id="5" name="Рисунок 4" descr="LogoS_vertikalesjpg.jpg"/>
          <p:cNvPicPr>
            <a:picLocks noChangeAspect="1"/>
          </p:cNvPicPr>
          <p:nvPr/>
        </p:nvPicPr>
        <p:blipFill>
          <a:blip r:embed="rId3" cstate="print"/>
          <a:stretch>
            <a:fillRect/>
          </a:stretch>
        </p:blipFill>
        <p:spPr>
          <a:xfrm>
            <a:off x="7236296" y="5517232"/>
            <a:ext cx="1224136" cy="943348"/>
          </a:xfrm>
          <a:prstGeom prst="rect">
            <a:avLst/>
          </a:prstGeom>
        </p:spPr>
      </p:pic>
    </p:spTree>
  </p:cSld>
  <p:clrMapOvr>
    <a:masterClrMapping/>
  </p:clrMapOvr>
  <p:transition spd="med">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827584" cy="6858000"/>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1" name="TextBox 10"/>
          <p:cNvSpPr txBox="1"/>
          <p:nvPr/>
        </p:nvSpPr>
        <p:spPr>
          <a:xfrm>
            <a:off x="77887" y="404664"/>
            <a:ext cx="461665" cy="5976663"/>
          </a:xfrm>
          <a:prstGeom prst="rect">
            <a:avLst/>
          </a:prstGeom>
          <a:noFill/>
        </p:spPr>
        <p:txBody>
          <a:bodyPr vert="vert270" wrap="square" rtlCol="0">
            <a:spAutoFit/>
          </a:bodyPr>
          <a:lstStyle/>
          <a:p>
            <a:pPr algn="ctr"/>
            <a:r>
              <a:rPr lang="uk-UA" dirty="0">
                <a:solidFill>
                  <a:schemeClr val="bg1"/>
                </a:solidFill>
                <a:latin typeface="Times New Roman" panose="02020603050405020304" pitchFamily="18" charset="0"/>
                <a:cs typeface="Times New Roman" panose="02020603050405020304" pitchFamily="18" charset="0"/>
              </a:rPr>
              <a:t>В</a:t>
            </a:r>
            <a:r>
              <a:rPr lang="uk-UA" dirty="0" smtClean="0">
                <a:solidFill>
                  <a:schemeClr val="bg1"/>
                </a:solidFill>
                <a:latin typeface="Times New Roman" panose="02020603050405020304" pitchFamily="18" charset="0"/>
                <a:cs typeface="Times New Roman" panose="02020603050405020304" pitchFamily="18" charset="0"/>
              </a:rPr>
              <a:t>ідсторонення </a:t>
            </a:r>
            <a:r>
              <a:rPr lang="uk-UA" dirty="0">
                <a:solidFill>
                  <a:schemeClr val="bg1"/>
                </a:solidFill>
                <a:latin typeface="Times New Roman" panose="02020603050405020304" pitchFamily="18" charset="0"/>
                <a:cs typeface="Times New Roman" panose="02020603050405020304" pitchFamily="18" charset="0"/>
              </a:rPr>
              <a:t>арбітражного керуючого </a:t>
            </a:r>
            <a:endParaRPr lang="ru-RU" dirty="0">
              <a:solidFill>
                <a:schemeClr val="bg1"/>
              </a:solidFill>
              <a:latin typeface="Times New Roman" panose="02020603050405020304" pitchFamily="18" charset="0"/>
              <a:cs typeface="Times New Roman" panose="02020603050405020304" pitchFamily="18" charset="0"/>
            </a:endParaRPr>
          </a:p>
        </p:txBody>
      </p:sp>
      <p:sp>
        <p:nvSpPr>
          <p:cNvPr id="17" name="TextBox 16"/>
          <p:cNvSpPr txBox="1"/>
          <p:nvPr/>
        </p:nvSpPr>
        <p:spPr>
          <a:xfrm>
            <a:off x="971600" y="1268760"/>
            <a:ext cx="7704856" cy="2277547"/>
          </a:xfrm>
          <a:prstGeom prst="rect">
            <a:avLst/>
          </a:prstGeom>
          <a:noFill/>
        </p:spPr>
        <p:txBody>
          <a:bodyPr wrap="square" rtlCol="0">
            <a:spAutoFit/>
          </a:bodyPr>
          <a:lstStyle/>
          <a:p>
            <a:pPr algn="just"/>
            <a:endParaRPr lang="uk-UA" sz="1600" dirty="0" smtClean="0">
              <a:solidFill>
                <a:srgbClr val="C00000"/>
              </a:solidFill>
              <a:latin typeface="Times New Roman" panose="02020603050405020304" pitchFamily="18" charset="0"/>
              <a:cs typeface="Times New Roman" panose="02020603050405020304" pitchFamily="18" charset="0"/>
            </a:endParaRPr>
          </a:p>
          <a:p>
            <a:pPr algn="just"/>
            <a:endParaRPr lang="ru-RU" dirty="0" smtClean="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a:p>
            <a:pPr algn="just"/>
            <a:endParaRPr lang="ru-RU" dirty="0" smtClean="0">
              <a:latin typeface="Times New Roman" panose="02020603050405020304" pitchFamily="18" charset="0"/>
              <a:cs typeface="Times New Roman" panose="02020603050405020304" pitchFamily="18" charset="0"/>
            </a:endParaRPr>
          </a:p>
          <a:p>
            <a:pPr algn="ctr"/>
            <a:r>
              <a:rPr lang="ru-RU" dirty="0" err="1" smtClean="0">
                <a:latin typeface="Times New Roman" panose="02020603050405020304" pitchFamily="18" charset="0"/>
                <a:cs typeface="Times New Roman" panose="02020603050405020304" pitchFamily="18" charset="0"/>
              </a:rPr>
              <a:t>Комітет</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кредиторів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має</a:t>
            </a:r>
            <a:r>
              <a:rPr lang="ru-RU" dirty="0">
                <a:latin typeface="Times New Roman" panose="02020603050405020304" pitchFamily="18" charset="0"/>
                <a:cs typeface="Times New Roman" panose="02020603050405020304" pitchFamily="18" charset="0"/>
              </a:rPr>
              <a:t> право в будь-</a:t>
            </a:r>
            <a:r>
              <a:rPr lang="ru-RU" dirty="0" err="1">
                <a:latin typeface="Times New Roman" panose="02020603050405020304" pitchFamily="18" charset="0"/>
                <a:cs typeface="Times New Roman" panose="02020603050405020304" pitchFamily="18" charset="0"/>
              </a:rPr>
              <a:t>який</a:t>
            </a:r>
            <a:r>
              <a:rPr lang="ru-RU" dirty="0">
                <a:latin typeface="Times New Roman" panose="02020603050405020304" pitchFamily="18" charset="0"/>
                <a:cs typeface="Times New Roman" panose="02020603050405020304" pitchFamily="18" charset="0"/>
              </a:rPr>
              <a:t> час </a:t>
            </a:r>
            <a:r>
              <a:rPr lang="ru-RU" dirty="0" err="1">
                <a:latin typeface="Times New Roman" panose="02020603050405020304" pitchFamily="18" charset="0"/>
                <a:cs typeface="Times New Roman" panose="02020603050405020304" pitchFamily="18" charset="0"/>
              </a:rPr>
              <a:t>звернутися</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господарського</a:t>
            </a:r>
            <a:r>
              <a:rPr lang="ru-RU" dirty="0">
                <a:latin typeface="Times New Roman" panose="02020603050405020304" pitchFamily="18" charset="0"/>
                <a:cs typeface="Times New Roman" panose="02020603050405020304" pitchFamily="18" charset="0"/>
              </a:rPr>
              <a:t> суду з </a:t>
            </a:r>
            <a:r>
              <a:rPr lang="ru-RU" dirty="0" err="1">
                <a:latin typeface="Times New Roman" panose="02020603050405020304" pitchFamily="18" charset="0"/>
                <a:cs typeface="Times New Roman" panose="02020603050405020304" pitchFamily="18" charset="0"/>
              </a:rPr>
              <a:t>клопотанням</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відсторонення</a:t>
            </a:r>
            <a:r>
              <a:rPr lang="ru-RU" dirty="0">
                <a:latin typeface="Times New Roman" panose="02020603050405020304" pitchFamily="18" charset="0"/>
                <a:cs typeface="Times New Roman" panose="02020603050405020304" pitchFamily="18" charset="0"/>
              </a:rPr>
              <a:t> арбітражного керуючого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повноважень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незалежно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наявності</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підстав</a:t>
            </a:r>
            <a:r>
              <a:rPr lang="ru-RU" dirty="0" smtClean="0">
                <a:latin typeface="Times New Roman" panose="02020603050405020304" pitchFamily="18" charset="0"/>
                <a:cs typeface="Times New Roman" panose="02020603050405020304" pitchFamily="18" charset="0"/>
              </a:rPr>
              <a:t> – </a:t>
            </a:r>
            <a:r>
              <a:rPr lang="ru-RU" b="1" dirty="0" err="1" smtClean="0">
                <a:latin typeface="Times New Roman" panose="02020603050405020304" pitchFamily="18" charset="0"/>
                <a:cs typeface="Times New Roman" panose="02020603050405020304" pitchFamily="18" charset="0"/>
              </a:rPr>
              <a:t>спірна</a:t>
            </a:r>
            <a:r>
              <a:rPr lang="ru-RU" b="1" dirty="0" smtClean="0">
                <a:latin typeface="Times New Roman" panose="02020603050405020304" pitchFamily="18" charset="0"/>
                <a:cs typeface="Times New Roman" panose="02020603050405020304" pitchFamily="18" charset="0"/>
              </a:rPr>
              <a:t> норма </a:t>
            </a:r>
            <a:r>
              <a:rPr lang="uk-UA" b="1" dirty="0" smtClean="0">
                <a:latin typeface="Times New Roman" panose="02020603050405020304" pitchFamily="18" charset="0"/>
                <a:cs typeface="Times New Roman" panose="02020603050405020304" pitchFamily="18" charset="0"/>
              </a:rPr>
              <a:t>КУзПБ</a:t>
            </a:r>
            <a:r>
              <a:rPr lang="uk-UA"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pic>
        <p:nvPicPr>
          <p:cNvPr id="6" name="Рисунок 5" descr="LogoS_vertikalesjpg.jpg"/>
          <p:cNvPicPr>
            <a:picLocks noChangeAspect="1"/>
          </p:cNvPicPr>
          <p:nvPr/>
        </p:nvPicPr>
        <p:blipFill>
          <a:blip r:embed="rId3" cstate="print"/>
          <a:stretch>
            <a:fillRect/>
          </a:stretch>
        </p:blipFill>
        <p:spPr>
          <a:xfrm>
            <a:off x="7452320" y="5437979"/>
            <a:ext cx="1224136" cy="943348"/>
          </a:xfrm>
          <a:prstGeom prst="rect">
            <a:avLst/>
          </a:prstGeom>
        </p:spPr>
      </p:pic>
    </p:spTree>
  </p:cSld>
  <p:clrMapOvr>
    <a:masterClrMapping/>
  </p:clrMapOvr>
  <p:transition spd="med">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827584" cy="6858000"/>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1" name="TextBox 10"/>
          <p:cNvSpPr txBox="1"/>
          <p:nvPr/>
        </p:nvSpPr>
        <p:spPr>
          <a:xfrm>
            <a:off x="182959" y="620688"/>
            <a:ext cx="461665" cy="5976663"/>
          </a:xfrm>
          <a:prstGeom prst="rect">
            <a:avLst/>
          </a:prstGeom>
          <a:noFill/>
        </p:spPr>
        <p:txBody>
          <a:bodyPr vert="vert270" wrap="square" rtlCol="0">
            <a:spAutoFit/>
          </a:bodyPr>
          <a:lstStyle/>
          <a:p>
            <a:pPr algn="ctr"/>
            <a:r>
              <a:rPr lang="uk-UA" dirty="0">
                <a:solidFill>
                  <a:schemeClr val="bg1"/>
                </a:solidFill>
                <a:latin typeface="Times New Roman" panose="02020603050405020304" pitchFamily="18" charset="0"/>
                <a:cs typeface="Times New Roman" panose="02020603050405020304" pitchFamily="18" charset="0"/>
              </a:rPr>
              <a:t>Відсторонення арбітражного керуючого </a:t>
            </a:r>
            <a:endParaRPr lang="ru-RU" dirty="0">
              <a:solidFill>
                <a:schemeClr val="bg1"/>
              </a:solidFill>
              <a:latin typeface="Times New Roman" panose="02020603050405020304" pitchFamily="18" charset="0"/>
              <a:cs typeface="Times New Roman" panose="02020603050405020304" pitchFamily="18" charset="0"/>
            </a:endParaRPr>
          </a:p>
        </p:txBody>
      </p:sp>
      <p:sp>
        <p:nvSpPr>
          <p:cNvPr id="17" name="TextBox 16"/>
          <p:cNvSpPr txBox="1"/>
          <p:nvPr/>
        </p:nvSpPr>
        <p:spPr>
          <a:xfrm>
            <a:off x="1043608" y="1340768"/>
            <a:ext cx="7632848" cy="2585323"/>
          </a:xfrm>
          <a:prstGeom prst="rect">
            <a:avLst/>
          </a:prstGeom>
          <a:noFill/>
        </p:spPr>
        <p:txBody>
          <a:bodyPr wrap="square" rtlCol="0">
            <a:spAutoFit/>
          </a:bodyPr>
          <a:lstStyle/>
          <a:p>
            <a:endParaRPr lang="ru-RU" b="1" dirty="0" smtClean="0">
              <a:latin typeface="Times New Roman" panose="02020603050405020304" pitchFamily="18" charset="0"/>
              <a:cs typeface="Times New Roman" panose="02020603050405020304" pitchFamily="18" charset="0"/>
            </a:endParaRPr>
          </a:p>
          <a:p>
            <a:r>
              <a:rPr lang="ru-RU" b="1" dirty="0" err="1" smtClean="0">
                <a:latin typeface="Times New Roman" panose="02020603050405020304" pitchFamily="18" charset="0"/>
                <a:cs typeface="Times New Roman" panose="02020603050405020304" pitchFamily="18" charset="0"/>
              </a:rPr>
              <a:t>Судова</a:t>
            </a: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практика стала на </a:t>
            </a:r>
            <a:r>
              <a:rPr lang="ru-RU" b="1" dirty="0" err="1">
                <a:latin typeface="Times New Roman" panose="02020603050405020304" pitchFamily="18" charset="0"/>
                <a:cs typeface="Times New Roman" panose="02020603050405020304" pitchFamily="18" charset="0"/>
              </a:rPr>
              <a:t>захист</a:t>
            </a:r>
            <a:r>
              <a:rPr lang="ru-RU" b="1" dirty="0">
                <a:latin typeface="Times New Roman" panose="02020603050405020304" pitchFamily="18" charset="0"/>
                <a:cs typeface="Times New Roman" panose="02020603050405020304" pitchFamily="18" charset="0"/>
              </a:rPr>
              <a:t> арбітражних </a:t>
            </a:r>
            <a:r>
              <a:rPr lang="ru-RU" b="1" dirty="0" smtClean="0">
                <a:latin typeface="Times New Roman" panose="02020603050405020304" pitchFamily="18" charset="0"/>
                <a:cs typeface="Times New Roman" panose="02020603050405020304" pitchFamily="18" charset="0"/>
              </a:rPr>
              <a:t>керуючих:</a:t>
            </a:r>
            <a:endParaRPr lang="uk-UA" b="1" dirty="0" smtClean="0">
              <a:latin typeface="Times New Roman" panose="02020603050405020304" pitchFamily="18" charset="0"/>
              <a:cs typeface="Times New Roman" panose="02020603050405020304" pitchFamily="18" charset="0"/>
            </a:endParaRPr>
          </a:p>
          <a:p>
            <a:endParaRPr lang="uk-UA" dirty="0" smtClean="0"/>
          </a:p>
          <a:p>
            <a:pPr algn="just"/>
            <a:r>
              <a:rPr lang="uk-UA" i="1" dirty="0" smtClean="0">
                <a:latin typeface="Times New Roman" panose="02020603050405020304" pitchFamily="18" charset="0"/>
                <a:cs typeface="Times New Roman" panose="02020603050405020304" pitchFamily="18" charset="0"/>
              </a:rPr>
              <a:t>В </a:t>
            </a:r>
            <a:r>
              <a:rPr lang="uk-UA" i="1" dirty="0">
                <a:latin typeface="Times New Roman" panose="02020603050405020304" pitchFamily="18" charset="0"/>
                <a:cs typeface="Times New Roman" panose="02020603050405020304" pitchFamily="18" charset="0"/>
              </a:rPr>
              <a:t>Постанові Північного апеляційного господарського суду від 11.03.2020 року у справі №911/1902/17 зазначено: клопотання про відсторонення арбітражного керуючого має бути обґрунтованим та вмотивованим. У ньому, зокрема, може надаватися оцінка професійним якостям арбітражного керуючого, його компетентності, доброчесності при виконанні повноважень арбітражного керуючого.</a:t>
            </a:r>
            <a:endParaRPr lang="en-US" i="1" dirty="0">
              <a:latin typeface="Times New Roman" panose="02020603050405020304" pitchFamily="18" charset="0"/>
              <a:cs typeface="Times New Roman" panose="02020603050405020304" pitchFamily="18" charset="0"/>
            </a:endParaRPr>
          </a:p>
        </p:txBody>
      </p:sp>
      <p:pic>
        <p:nvPicPr>
          <p:cNvPr id="5" name="Рисунок 4" descr="LogoS_vertikalesjpg.jpg"/>
          <p:cNvPicPr>
            <a:picLocks noChangeAspect="1"/>
          </p:cNvPicPr>
          <p:nvPr/>
        </p:nvPicPr>
        <p:blipFill>
          <a:blip r:embed="rId2" cstate="print"/>
          <a:stretch>
            <a:fillRect/>
          </a:stretch>
        </p:blipFill>
        <p:spPr>
          <a:xfrm>
            <a:off x="7452320" y="5445224"/>
            <a:ext cx="1224136" cy="943348"/>
          </a:xfrm>
          <a:prstGeom prst="rect">
            <a:avLst/>
          </a:prstGeom>
        </p:spPr>
      </p:pic>
    </p:spTree>
  </p:cSld>
  <p:clrMapOvr>
    <a:masterClrMapping/>
  </p:clrMapOvr>
  <p:transition spd="med">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634082"/>
          </a:xfrm>
          <a:solidFill>
            <a:srgbClr val="990033"/>
          </a:solidFill>
        </p:spPr>
        <p:txBody>
          <a:bodyPr>
            <a:normAutofit/>
          </a:bodyPr>
          <a:lstStyle/>
          <a:p>
            <a:r>
              <a:rPr lang="uk-UA" sz="2400" dirty="0" smtClean="0">
                <a:solidFill>
                  <a:schemeClr val="bg1"/>
                </a:solidFill>
                <a:latin typeface="Times New Roman" panose="02020603050405020304" pitchFamily="18" charset="0"/>
                <a:cs typeface="Times New Roman" panose="02020603050405020304" pitchFamily="18" charset="0"/>
              </a:rPr>
              <a:t>Висновки</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marL="0" indent="0" algn="just">
              <a:buNone/>
            </a:pPr>
            <a:endParaRPr lang="uk-UA" sz="1800" dirty="0" smtClean="0">
              <a:latin typeface="Times New Roman" panose="02020603050405020304" pitchFamily="18" charset="0"/>
              <a:cs typeface="Times New Roman" panose="02020603050405020304" pitchFamily="18" charset="0"/>
            </a:endParaRPr>
          </a:p>
          <a:p>
            <a:pPr marL="0" indent="0" algn="just">
              <a:buNone/>
            </a:pPr>
            <a:r>
              <a:rPr lang="uk-UA" sz="1800" i="1" dirty="0" smtClean="0">
                <a:latin typeface="Times New Roman" panose="02020603050405020304" pitchFamily="18" charset="0"/>
                <a:cs typeface="Times New Roman" panose="02020603050405020304" pitchFamily="18" charset="0"/>
              </a:rPr>
              <a:t>КУзПБ </a:t>
            </a:r>
            <a:r>
              <a:rPr lang="uk-UA" sz="1800" i="1" dirty="0">
                <a:latin typeface="Times New Roman" panose="02020603050405020304" pitchFamily="18" charset="0"/>
                <a:cs typeface="Times New Roman" panose="02020603050405020304" pitchFamily="18" charset="0"/>
              </a:rPr>
              <a:t>приніс як позитивні, так і негативні зміни для арбітражних керуючих. Однак, робота арбітражних керуючих має залишатись незалежною, тому </a:t>
            </a:r>
            <a:r>
              <a:rPr lang="uk-UA" sz="1800" i="1" dirty="0" smtClean="0">
                <a:latin typeface="Times New Roman" panose="02020603050405020304" pitchFamily="18" charset="0"/>
                <a:cs typeface="Times New Roman" panose="02020603050405020304" pitchFamily="18" charset="0"/>
              </a:rPr>
              <a:t>повинна забезпечуватись </a:t>
            </a:r>
            <a:r>
              <a:rPr lang="uk-UA" sz="1800" i="1" dirty="0">
                <a:latin typeface="Times New Roman" panose="02020603050405020304" pitchFamily="18" charset="0"/>
                <a:cs typeface="Times New Roman" panose="02020603050405020304" pitchFamily="18" charset="0"/>
              </a:rPr>
              <a:t>достойною оплатою послуг та гарантією у своєму </a:t>
            </a:r>
            <a:r>
              <a:rPr lang="uk-UA" sz="1800" i="1" dirty="0" smtClean="0">
                <a:latin typeface="Times New Roman" panose="02020603050405020304" pitchFamily="18" charset="0"/>
                <a:cs typeface="Times New Roman" panose="02020603050405020304" pitchFamily="18" charset="0"/>
              </a:rPr>
              <a:t>працевлаштуванні.</a:t>
            </a:r>
            <a:endParaRPr lang="en-US" sz="1800" i="1" dirty="0">
              <a:latin typeface="Times New Roman" panose="02020603050405020304" pitchFamily="18" charset="0"/>
              <a:cs typeface="Times New Roman" panose="02020603050405020304" pitchFamily="18" charset="0"/>
            </a:endParaRPr>
          </a:p>
        </p:txBody>
      </p:sp>
      <p:pic>
        <p:nvPicPr>
          <p:cNvPr id="4" name="Рисунок 3" descr="LogoS_vertikalesjpg.jpg"/>
          <p:cNvPicPr>
            <a:picLocks noChangeAspect="1"/>
          </p:cNvPicPr>
          <p:nvPr/>
        </p:nvPicPr>
        <p:blipFill>
          <a:blip r:embed="rId2" cstate="print"/>
          <a:stretch>
            <a:fillRect/>
          </a:stretch>
        </p:blipFill>
        <p:spPr>
          <a:xfrm>
            <a:off x="7462664" y="5517232"/>
            <a:ext cx="1224136" cy="943348"/>
          </a:xfrm>
          <a:prstGeom prst="rect">
            <a:avLst/>
          </a:prstGeom>
        </p:spPr>
      </p:pic>
    </p:spTree>
    <p:extLst>
      <p:ext uri="{BB962C8B-B14F-4D97-AF65-F5344CB8AC3E}">
        <p14:creationId xmlns:p14="http://schemas.microsoft.com/office/powerpoint/2010/main" xmlns="" val="2138164100"/>
      </p:ext>
    </p:extLst>
  </p:cSld>
  <p:clrMapOvr>
    <a:masterClrMapping/>
  </p:clrMapOvr>
  <p:transition spd="med">
    <p:newsfla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11760" y="2708920"/>
            <a:ext cx="4176464" cy="584775"/>
          </a:xfrm>
          <a:prstGeom prst="rect">
            <a:avLst/>
          </a:prstGeom>
          <a:noFill/>
        </p:spPr>
        <p:txBody>
          <a:bodyPr wrap="square" rtlCol="0">
            <a:spAutoFit/>
          </a:bodyPr>
          <a:lstStyle/>
          <a:p>
            <a:pPr algn="ctr"/>
            <a:r>
              <a:rPr lang="uk-UA" sz="3200" b="1" dirty="0" smtClean="0">
                <a:solidFill>
                  <a:srgbClr val="A50021"/>
                </a:solidFill>
                <a:latin typeface="Times New Roman" pitchFamily="18" charset="0"/>
                <a:cs typeface="Times New Roman" pitchFamily="18" charset="0"/>
              </a:rPr>
              <a:t>ДЯКУЮ ЗА УВАГУ!</a:t>
            </a:r>
            <a:endParaRPr lang="ru-RU" sz="3200" b="1" dirty="0">
              <a:solidFill>
                <a:srgbClr val="A50021"/>
              </a:solidFill>
              <a:latin typeface="Times New Roman" pitchFamily="18" charset="0"/>
              <a:cs typeface="Times New Roman" pitchFamily="18" charset="0"/>
            </a:endParaRPr>
          </a:p>
        </p:txBody>
      </p:sp>
      <p:cxnSp>
        <p:nvCxnSpPr>
          <p:cNvPr id="7" name="Прямая соединительная линия 6"/>
          <p:cNvCxnSpPr/>
          <p:nvPr/>
        </p:nvCxnSpPr>
        <p:spPr>
          <a:xfrm>
            <a:off x="2195736" y="2636912"/>
            <a:ext cx="4752528" cy="0"/>
          </a:xfrm>
          <a:prstGeom prst="line">
            <a:avLst/>
          </a:prstGeom>
          <a:ln>
            <a:solidFill>
              <a:srgbClr val="990033"/>
            </a:solidFill>
          </a:ln>
        </p:spPr>
        <p:style>
          <a:lnRef idx="1">
            <a:schemeClr val="accent2"/>
          </a:lnRef>
          <a:fillRef idx="0">
            <a:schemeClr val="accent2"/>
          </a:fillRef>
          <a:effectRef idx="0">
            <a:schemeClr val="accent2"/>
          </a:effectRef>
          <a:fontRef idx="minor">
            <a:schemeClr val="tx1"/>
          </a:fontRef>
        </p:style>
      </p:cxnSp>
      <p:cxnSp>
        <p:nvCxnSpPr>
          <p:cNvPr id="8" name="Прямая соединительная линия 7"/>
          <p:cNvCxnSpPr/>
          <p:nvPr/>
        </p:nvCxnSpPr>
        <p:spPr>
          <a:xfrm>
            <a:off x="3059832" y="3429000"/>
            <a:ext cx="2952328" cy="0"/>
          </a:xfrm>
          <a:prstGeom prst="line">
            <a:avLst/>
          </a:prstGeom>
          <a:ln>
            <a:solidFill>
              <a:srgbClr val="990033"/>
            </a:solidFill>
          </a:ln>
        </p:spPr>
        <p:style>
          <a:lnRef idx="1">
            <a:schemeClr val="accent2"/>
          </a:lnRef>
          <a:fillRef idx="0">
            <a:schemeClr val="accent2"/>
          </a:fillRef>
          <a:effectRef idx="0">
            <a:schemeClr val="accent2"/>
          </a:effectRef>
          <a:fontRef idx="minor">
            <a:schemeClr val="tx1"/>
          </a:fontRef>
        </p:style>
      </p:cxnSp>
      <p:cxnSp>
        <p:nvCxnSpPr>
          <p:cNvPr id="11" name="Прямая соединительная линия 10"/>
          <p:cNvCxnSpPr/>
          <p:nvPr/>
        </p:nvCxnSpPr>
        <p:spPr>
          <a:xfrm>
            <a:off x="3851920" y="3573016"/>
            <a:ext cx="1512168" cy="0"/>
          </a:xfrm>
          <a:prstGeom prst="line">
            <a:avLst/>
          </a:prstGeom>
          <a:ln>
            <a:solidFill>
              <a:srgbClr val="990033"/>
            </a:solidFill>
          </a:ln>
        </p:spPr>
        <p:style>
          <a:lnRef idx="1">
            <a:schemeClr val="accent2"/>
          </a:lnRef>
          <a:fillRef idx="0">
            <a:schemeClr val="accent2"/>
          </a:fillRef>
          <a:effectRef idx="0">
            <a:schemeClr val="accent2"/>
          </a:effectRef>
          <a:fontRef idx="minor">
            <a:schemeClr val="tx1"/>
          </a:fontRef>
        </p:style>
      </p:cxnSp>
      <p:cxnSp>
        <p:nvCxnSpPr>
          <p:cNvPr id="14" name="Прямая соединительная линия 13"/>
          <p:cNvCxnSpPr/>
          <p:nvPr/>
        </p:nvCxnSpPr>
        <p:spPr>
          <a:xfrm>
            <a:off x="2627784" y="2492896"/>
            <a:ext cx="3888432" cy="0"/>
          </a:xfrm>
          <a:prstGeom prst="line">
            <a:avLst/>
          </a:prstGeom>
          <a:ln>
            <a:solidFill>
              <a:srgbClr val="990033"/>
            </a:solidFill>
          </a:ln>
        </p:spPr>
        <p:style>
          <a:lnRef idx="1">
            <a:schemeClr val="accent2"/>
          </a:lnRef>
          <a:fillRef idx="0">
            <a:schemeClr val="accent2"/>
          </a:fillRef>
          <a:effectRef idx="0">
            <a:schemeClr val="accent2"/>
          </a:effectRef>
          <a:fontRef idx="minor">
            <a:schemeClr val="tx1"/>
          </a:fontRef>
        </p:style>
      </p:cxnSp>
      <p:pic>
        <p:nvPicPr>
          <p:cNvPr id="9" name="Рисунок 8" descr="LogoS_vertikalesjpg.jpg"/>
          <p:cNvPicPr>
            <a:picLocks noChangeAspect="1"/>
          </p:cNvPicPr>
          <p:nvPr/>
        </p:nvPicPr>
        <p:blipFill>
          <a:blip r:embed="rId2" cstate="print"/>
          <a:stretch>
            <a:fillRect/>
          </a:stretch>
        </p:blipFill>
        <p:spPr>
          <a:xfrm>
            <a:off x="7308304" y="5517232"/>
            <a:ext cx="1224136" cy="943348"/>
          </a:xfrm>
          <a:prstGeom prst="rect">
            <a:avLst/>
          </a:prstGeom>
        </p:spPr>
      </p:pic>
    </p:spTree>
  </p:cSld>
  <p:clrMapOvr>
    <a:masterClrMapping/>
  </p:clrMapOvr>
  <p:transition spd="med">
    <p:newsflash/>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2991</TotalTime>
  <Words>399</Words>
  <Application>Microsoft Office PowerPoint</Application>
  <PresentationFormat>Экран (4:3)</PresentationFormat>
  <Paragraphs>42</Paragraphs>
  <Slides>8</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Слайд 1</vt:lpstr>
      <vt:lpstr>Слайд 2</vt:lpstr>
      <vt:lpstr>Слайд 3</vt:lpstr>
      <vt:lpstr>Слайд 4</vt:lpstr>
      <vt:lpstr>Слайд 5</vt:lpstr>
      <vt:lpstr>Слайд 6</vt:lpstr>
      <vt:lpstr>Висновки</vt:lpstr>
      <vt:lpstr>Слайд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User-1</dc:creator>
  <cp:lastModifiedBy>Руслан Ильясов</cp:lastModifiedBy>
  <cp:revision>211</cp:revision>
  <cp:lastPrinted>2019-02-05T17:01:11Z</cp:lastPrinted>
  <dcterms:created xsi:type="dcterms:W3CDTF">2017-11-03T13:51:26Z</dcterms:created>
  <dcterms:modified xsi:type="dcterms:W3CDTF">2020-06-04T12:32:08Z</dcterms:modified>
</cp:coreProperties>
</file>