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3" r:id="rId2"/>
    <p:sldId id="257" r:id="rId3"/>
    <p:sldId id="262" r:id="rId4"/>
    <p:sldId id="260" r:id="rId5"/>
    <p:sldId id="287" r:id="rId6"/>
    <p:sldId id="288" r:id="rId7"/>
    <p:sldId id="259" r:id="rId8"/>
    <p:sldId id="289" r:id="rId9"/>
    <p:sldId id="276" r:id="rId10"/>
    <p:sldId id="261" r:id="rId11"/>
    <p:sldId id="264" r:id="rId12"/>
    <p:sldId id="270" r:id="rId13"/>
    <p:sldId id="271" r:id="rId14"/>
    <p:sldId id="290" r:id="rId15"/>
    <p:sldId id="294" r:id="rId16"/>
    <p:sldId id="291" r:id="rId17"/>
    <p:sldId id="278" r:id="rId18"/>
    <p:sldId id="279" r:id="rId19"/>
    <p:sldId id="280" r:id="rId20"/>
    <p:sldId id="281" r:id="rId21"/>
    <p:sldId id="282" r:id="rId22"/>
    <p:sldId id="292" r:id="rId23"/>
    <p:sldId id="286" r:id="rId24"/>
    <p:sldId id="295" r:id="rId25"/>
    <p:sldId id="296" r:id="rId26"/>
    <p:sldId id="297" r:id="rId27"/>
    <p:sldId id="298" r:id="rId28"/>
    <p:sldId id="299" r:id="rId29"/>
  </p:sldIdLst>
  <p:sldSz cx="12192000" cy="6858000"/>
  <p:notesSz cx="12192000" cy="6858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2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30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1435-8AC1-4706-85B3-5D70F837A3DD}" type="datetimeFigureOut">
              <a:rPr lang="ru-UA" smtClean="0"/>
              <a:t>10/09/2019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4812-DD40-4E27-8B14-E710E17321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183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4812-DD40-4E27-8B14-E710E1732177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317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9891" y="1810511"/>
            <a:ext cx="3346704" cy="231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3025" y="2275459"/>
            <a:ext cx="950594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B68B-6FBE-4A87-8228-C51E0AEC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F250FB-0482-4069-9809-980415850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D06F3-73DD-4776-A723-C95079FB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5FD-4CD9-4AF6-B795-6C2AC5930B5C}" type="datetimeFigureOut">
              <a:rPr lang="uk-UA" smtClean="0"/>
              <a:t>09.10.2019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79A97-E5FD-4CCE-AD41-647E27B1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3CC4C-845E-4CF1-B7AE-919B7DC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9C87-26E3-46B7-997D-A35FBDB88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92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406" y="381761"/>
            <a:ext cx="1101318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1302" y="2451358"/>
            <a:ext cx="1156843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8C6D2-50CF-4A3E-ACC1-4808D10FF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838" y="5004023"/>
            <a:ext cx="1835055" cy="749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7B6657-DB4C-4244-8015-FB14B4C9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0" y="0"/>
            <a:ext cx="2922151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2694DA-5873-4B04-A980-E0FEC768D7C1}"/>
              </a:ext>
            </a:extLst>
          </p:cNvPr>
          <p:cNvSpPr/>
          <p:nvPr/>
        </p:nvSpPr>
        <p:spPr>
          <a:xfrm>
            <a:off x="2197768" y="882316"/>
            <a:ext cx="1411706" cy="1299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ACE625-5CBE-4708-A05B-D37270BCACB7}"/>
              </a:ext>
            </a:extLst>
          </p:cNvPr>
          <p:cNvSpPr/>
          <p:nvPr/>
        </p:nvSpPr>
        <p:spPr>
          <a:xfrm>
            <a:off x="2334693" y="4551432"/>
            <a:ext cx="1411706" cy="1299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D59687-095A-494E-A2F1-E9B43FB4E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1438742"/>
            <a:ext cx="7895441" cy="2841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1C533-D15D-4750-B911-6BF8624CDFB8}"/>
              </a:ext>
            </a:extLst>
          </p:cNvPr>
          <p:cNvSpPr txBox="1"/>
          <p:nvPr/>
        </p:nvSpPr>
        <p:spPr>
          <a:xfrm>
            <a:off x="4211935" y="2181726"/>
            <a:ext cx="6845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Georgia" panose="02040502050405020303" pitchFamily="18" charset="0"/>
              </a:rPr>
              <a:t>Кримінальні аспекти при виконанні судових рішень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63315-CADE-4171-B016-01A54E531E4A}"/>
              </a:ext>
            </a:extLst>
          </p:cNvPr>
          <p:cNvSpPr txBox="1"/>
          <p:nvPr/>
        </p:nvSpPr>
        <p:spPr>
          <a:xfrm>
            <a:off x="2264880" y="4867124"/>
            <a:ext cx="1027188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latin typeface="Georgia" panose="02040502050405020303" pitchFamily="18" charset="0"/>
              </a:rPr>
              <a:t>Тарас </a:t>
            </a:r>
            <a:r>
              <a:rPr lang="uk-UA" sz="2800" b="1" dirty="0" err="1">
                <a:latin typeface="Georgia" panose="02040502050405020303" pitchFamily="18" charset="0"/>
              </a:rPr>
              <a:t>Пошиванюк</a:t>
            </a:r>
            <a:r>
              <a:rPr lang="uk-UA" sz="2800" dirty="0">
                <a:latin typeface="Georgia" panose="02040502050405020303" pitchFamily="18" charset="0"/>
              </a:rPr>
              <a:t>, партнер ЮК</a:t>
            </a:r>
            <a:endParaRPr lang="en-US" sz="2800" dirty="0">
              <a:latin typeface="Chapaza" panose="0000050400000000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029CEF-BE35-4B60-9F2B-BF3D39D0E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583887"/>
            <a:ext cx="2269588" cy="14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6225" y="1365758"/>
          <a:ext cx="6055360" cy="5073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Період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i="1" spc="-5" dirty="0">
                          <a:latin typeface="Georgia"/>
                          <a:cs typeface="Georgia"/>
                        </a:rPr>
                        <a:t>Січень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-</a:t>
                      </a:r>
                      <a:r>
                        <a:rPr sz="1200" i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грудень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i="1" spc="-5" dirty="0">
                          <a:latin typeface="Georgia"/>
                          <a:cs typeface="Georgia"/>
                        </a:rPr>
                        <a:t>2016</a:t>
                      </a:r>
                      <a:r>
                        <a:rPr sz="1200" i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року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98780" marR="69215" indent="-307975">
                        <a:lnSpc>
                          <a:spcPct val="114999"/>
                        </a:lnSpc>
                      </a:pPr>
                      <a:r>
                        <a:rPr sz="1200" i="1" dirty="0">
                          <a:latin typeface="Georgia"/>
                          <a:cs typeface="Georgia"/>
                        </a:rPr>
                        <a:t>(щодо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ст.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382</a:t>
                      </a:r>
                      <a:r>
                        <a:rPr sz="1200" i="1" spc="-1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КК 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України)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i="1" spc="-5" dirty="0">
                          <a:latin typeface="Georgia"/>
                          <a:cs typeface="Georgia"/>
                        </a:rPr>
                        <a:t>Cічень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-</a:t>
                      </a:r>
                      <a:r>
                        <a:rPr sz="1200" i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грудень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i="1" spc="-5" dirty="0">
                          <a:latin typeface="Georgia"/>
                          <a:cs typeface="Georgia"/>
                        </a:rPr>
                        <a:t>2017</a:t>
                      </a:r>
                      <a:r>
                        <a:rPr sz="1200" i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року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50495" marR="129539" algn="ctr">
                        <a:lnSpc>
                          <a:spcPct val="114999"/>
                        </a:lnSpc>
                      </a:pPr>
                      <a:r>
                        <a:rPr sz="1200" i="1" dirty="0">
                          <a:latin typeface="Georgia"/>
                          <a:cs typeface="Georgia"/>
                        </a:rPr>
                        <a:t>(щодо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ст.</a:t>
                      </a:r>
                      <a:r>
                        <a:rPr sz="1200" i="1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382 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КК</a:t>
                      </a:r>
                      <a:r>
                        <a:rPr sz="1200" i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України)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i="1" spc="-5" dirty="0">
                          <a:latin typeface="Georgia"/>
                          <a:cs typeface="Georgia"/>
                        </a:rPr>
                        <a:t>Січень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-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69545" marR="149225" algn="ctr">
                        <a:lnSpc>
                          <a:spcPct val="114999"/>
                        </a:lnSpc>
                      </a:pPr>
                      <a:r>
                        <a:rPr sz="1200" i="1" spc="-5" dirty="0">
                          <a:latin typeface="Georgia"/>
                          <a:cs typeface="Georgia"/>
                        </a:rPr>
                        <a:t>жовтень</a:t>
                      </a:r>
                      <a:r>
                        <a:rPr sz="1200" i="1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2018  року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81610" marR="161290" algn="ctr">
                        <a:lnSpc>
                          <a:spcPct val="114999"/>
                        </a:lnSpc>
                      </a:pPr>
                      <a:r>
                        <a:rPr sz="1200" i="1" dirty="0">
                          <a:latin typeface="Georgia"/>
                          <a:cs typeface="Georgia"/>
                        </a:rPr>
                        <a:t>(щодо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ст.</a:t>
                      </a:r>
                      <a:r>
                        <a:rPr sz="1200" i="1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382  </a:t>
                      </a:r>
                      <a:r>
                        <a:rPr sz="1200" i="1" spc="-5" dirty="0">
                          <a:latin typeface="Georgia"/>
                          <a:cs typeface="Georgia"/>
                        </a:rPr>
                        <a:t>КК</a:t>
                      </a:r>
                      <a:r>
                        <a:rPr sz="1200" i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i="1" dirty="0">
                          <a:latin typeface="Georgia"/>
                          <a:cs typeface="Georgia"/>
                        </a:rPr>
                        <a:t>України)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Ознака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594"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Обліковано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кримінальних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34010" marR="313055" algn="ctr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правопорушень</a:t>
                      </a:r>
                      <a:r>
                        <a:rPr sz="1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за  звітний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період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3609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3283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3471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Кримінальні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13030" marR="93345" algn="ctr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правопорушення,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у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яких 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особам</a:t>
                      </a:r>
                      <a:r>
                        <a:rPr sz="12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вручено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39090" marR="318135" algn="ctr">
                        <a:lnSpc>
                          <a:spcPts val="1660"/>
                        </a:lnSpc>
                        <a:spcBef>
                          <a:spcPts val="90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повідомлення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про  підозру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73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38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67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marL="227329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Направлено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до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суду</a:t>
                      </a:r>
                      <a:r>
                        <a:rPr sz="1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з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обвинувальним</a:t>
                      </a:r>
                      <a:r>
                        <a:rPr sz="1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актом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61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27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58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Кримінальні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13030" marR="93345" algn="ctr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правопорушення,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у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яких 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провадження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 закрито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3100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3196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1870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Кримінальні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13030" marR="93345" algn="ctr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правопорушення,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у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яких  на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кінець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звітного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періоду рішення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не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1430" algn="ctr">
                        <a:lnSpc>
                          <a:spcPts val="136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прийнято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3545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3251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3400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199376" y="5355335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9376" y="4930140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9376" y="4503420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9376" y="4078223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9376" y="3651503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9376" y="3226307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9376" y="1947672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9376" y="5782055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2454" y="2373629"/>
            <a:ext cx="2426335" cy="2342515"/>
          </a:xfrm>
          <a:custGeom>
            <a:avLst/>
            <a:gdLst/>
            <a:ahLst/>
            <a:cxnLst/>
            <a:rect l="l" t="t" r="r" b="b"/>
            <a:pathLst>
              <a:path w="2426334" h="2342515">
                <a:moveTo>
                  <a:pt x="0" y="1917192"/>
                </a:moveTo>
                <a:lnTo>
                  <a:pt x="484631" y="574548"/>
                </a:lnTo>
                <a:lnTo>
                  <a:pt x="970788" y="362712"/>
                </a:lnTo>
                <a:lnTo>
                  <a:pt x="1455420" y="0"/>
                </a:lnTo>
                <a:lnTo>
                  <a:pt x="1940052" y="1533144"/>
                </a:lnTo>
                <a:lnTo>
                  <a:pt x="2426207" y="2342388"/>
                </a:lnTo>
              </a:path>
            </a:pathLst>
          </a:custGeom>
          <a:ln w="28956">
            <a:solidFill>
              <a:srgbClr val="277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4861" y="4252721"/>
            <a:ext cx="73152" cy="7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91018" y="2911601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75650" y="2698242"/>
            <a:ext cx="73151" cy="7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0281" y="2337054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46438" y="3870197"/>
            <a:ext cx="73152" cy="7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31069" y="4679441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15708" y="3105150"/>
            <a:ext cx="257175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15708" y="2678938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15708" y="2252853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5708" y="1826767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2543" y="4809490"/>
            <a:ext cx="3143885" cy="125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55290"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40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R="2955290" algn="ctr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R="2879090" algn="ctr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396240">
              <a:lnSpc>
                <a:spcPct val="100000"/>
              </a:lnSpc>
              <a:spcBef>
                <a:spcPts val="114"/>
              </a:spcBef>
              <a:tabLst>
                <a:tab pos="881380" algn="l"/>
                <a:tab pos="1366520" algn="l"/>
                <a:tab pos="1851660" algn="l"/>
                <a:tab pos="2336800" algn="l"/>
                <a:tab pos="2822575" algn="l"/>
              </a:tabLst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10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	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11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	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12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	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14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	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15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	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055866" y="1041857"/>
            <a:ext cx="434467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Динаміка </a:t>
            </a:r>
            <a:r>
              <a:rPr sz="2000" spc="-5" dirty="0"/>
              <a:t>кількості</a:t>
            </a:r>
            <a:r>
              <a:rPr sz="2000" spc="-75" dirty="0"/>
              <a:t> </a:t>
            </a:r>
            <a:r>
              <a:rPr sz="2000" spc="-5" dirty="0"/>
              <a:t>засуджених</a:t>
            </a:r>
            <a:endParaRPr sz="2000"/>
          </a:p>
          <a:p>
            <a:pPr marL="480059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за </a:t>
            </a:r>
            <a:r>
              <a:rPr sz="2000" spc="-5" dirty="0"/>
              <a:t>ст. 382 КК </a:t>
            </a:r>
            <a:r>
              <a:rPr sz="2000" dirty="0"/>
              <a:t>України</a:t>
            </a:r>
            <a:r>
              <a:rPr sz="2000" spc="-40" dirty="0"/>
              <a:t> </a:t>
            </a:r>
            <a:r>
              <a:rPr sz="2000" dirty="0"/>
              <a:t>осіб</a:t>
            </a:r>
            <a:endParaRPr sz="2000"/>
          </a:p>
        </p:txBody>
      </p:sp>
      <p:sp>
        <p:nvSpPr>
          <p:cNvPr id="25" name="object 25"/>
          <p:cNvSpPr txBox="1"/>
          <p:nvPr/>
        </p:nvSpPr>
        <p:spPr>
          <a:xfrm>
            <a:off x="6892543" y="3957320"/>
            <a:ext cx="826769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80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0"/>
              </a:spcBef>
            </a:pPr>
            <a:r>
              <a:rPr sz="1200" b="1" spc="-5" dirty="0">
                <a:latin typeface="Georgia"/>
                <a:cs typeface="Georgia"/>
              </a:rPr>
              <a:t>70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6676" y="2160523"/>
            <a:ext cx="3907154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9690" algn="l"/>
                <a:tab pos="3893820" algn="l"/>
              </a:tabLst>
            </a:pPr>
            <a:r>
              <a:rPr sz="1200" b="1" u="sng" dirty="0">
                <a:uFill>
                  <a:solidFill>
                    <a:srgbClr val="D9D9D9"/>
                  </a:solidFill>
                </a:uFill>
                <a:latin typeface="Georgia"/>
                <a:cs typeface="Georgia"/>
              </a:rPr>
              <a:t> 	160	</a:t>
            </a:r>
            <a:endParaRPr sz="1200">
              <a:latin typeface="Georgia"/>
              <a:cs typeface="Georgia"/>
            </a:endParaRPr>
          </a:p>
          <a:p>
            <a:pPr marL="866775">
              <a:lnSpc>
                <a:spcPct val="100000"/>
              </a:lnSpc>
              <a:spcBef>
                <a:spcPts val="935"/>
              </a:spcBef>
            </a:pPr>
            <a:r>
              <a:rPr sz="1200" b="1" dirty="0">
                <a:latin typeface="Georgia"/>
                <a:cs typeface="Georgia"/>
              </a:rPr>
              <a:t>143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414020" algn="l"/>
                <a:tab pos="3893820" algn="l"/>
              </a:tabLst>
            </a:pPr>
            <a:r>
              <a:rPr sz="1200" b="1" strike="sngStrike" dirty="0">
                <a:latin typeface="Georgia"/>
                <a:cs typeface="Georgia"/>
              </a:rPr>
              <a:t> 	</a:t>
            </a:r>
            <a:r>
              <a:rPr sz="1200" b="1" strike="sngStrike" spc="-5" dirty="0">
                <a:latin typeface="Georgia"/>
                <a:cs typeface="Georgia"/>
              </a:rPr>
              <a:t>133	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05645" y="3721354"/>
            <a:ext cx="233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eorgia"/>
                <a:cs typeface="Georgia"/>
              </a:rPr>
              <a:t>88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98838" y="4542535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eorgia"/>
                <a:cs typeface="Georgia"/>
              </a:rPr>
              <a:t>50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2779" y="1152905"/>
            <a:ext cx="2938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Georgia"/>
                <a:cs typeface="Georgia"/>
              </a:rPr>
              <a:t>Об’єкт</a:t>
            </a:r>
            <a:r>
              <a:rPr sz="2800" b="1" spc="-65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злочину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4659" y="1029080"/>
            <a:ext cx="368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Georgia"/>
                <a:cs typeface="Georgia"/>
              </a:rPr>
              <a:t>порядок діяльності </a:t>
            </a:r>
            <a:r>
              <a:rPr sz="1800" b="0" spc="-5" dirty="0">
                <a:latin typeface="Georgia"/>
                <a:cs typeface="Georgia"/>
              </a:rPr>
              <a:t>суду </a:t>
            </a:r>
            <a:r>
              <a:rPr sz="1800" b="0" dirty="0">
                <a:latin typeface="Georgia"/>
                <a:cs typeface="Georgia"/>
              </a:rPr>
              <a:t>як</a:t>
            </a:r>
            <a:r>
              <a:rPr sz="1800" b="0" spc="-60" dirty="0">
                <a:latin typeface="Georgia"/>
                <a:cs typeface="Georgia"/>
              </a:rPr>
              <a:t> </a:t>
            </a:r>
            <a:r>
              <a:rPr sz="1800" b="0" dirty="0">
                <a:latin typeface="Georgia"/>
                <a:cs typeface="Georgia"/>
              </a:rPr>
              <a:t>органу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2495" y="1077467"/>
            <a:ext cx="3541776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800" y="1342635"/>
            <a:ext cx="10473690" cy="452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6120" marR="2225675" indent="-182245">
              <a:lnSpc>
                <a:spcPct val="114999"/>
              </a:lnSpc>
              <a:spcBef>
                <a:spcPts val="100"/>
              </a:spcBef>
            </a:pPr>
            <a:r>
              <a:rPr sz="2700" baseline="12345" dirty="0">
                <a:latin typeface="Georgia"/>
                <a:cs typeface="Georgia"/>
              </a:rPr>
              <a:t>- </a:t>
            </a:r>
            <a:r>
              <a:rPr sz="1800" spc="-5" dirty="0">
                <a:latin typeface="Georgia"/>
                <a:cs typeface="Georgia"/>
              </a:rPr>
              <a:t>правосуддя, що </a:t>
            </a:r>
            <a:r>
              <a:rPr sz="1800" dirty="0">
                <a:latin typeface="Georgia"/>
                <a:cs typeface="Georgia"/>
              </a:rPr>
              <a:t>передбачає </a:t>
            </a:r>
            <a:r>
              <a:rPr sz="1800" spc="-5" dirty="0">
                <a:latin typeface="Georgia"/>
                <a:cs typeface="Georgia"/>
              </a:rPr>
              <a:t>точне </a:t>
            </a:r>
            <a:r>
              <a:rPr sz="1800" dirty="0">
                <a:latin typeface="Georgia"/>
                <a:cs typeface="Georgia"/>
              </a:rPr>
              <a:t>і  </a:t>
            </a:r>
            <a:r>
              <a:rPr sz="1800" spc="-5" dirty="0">
                <a:latin typeface="Georgia"/>
                <a:cs typeface="Georgia"/>
              </a:rPr>
              <a:t>своєчасне виконання його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рішень.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480310" marR="66675" indent="-2303145">
              <a:lnSpc>
                <a:spcPct val="114999"/>
              </a:lnSpc>
              <a:spcBef>
                <a:spcPts val="5"/>
              </a:spcBef>
            </a:pPr>
            <a:r>
              <a:rPr sz="1800" b="1" spc="-5" dirty="0">
                <a:latin typeface="Georgia"/>
                <a:cs typeface="Georgia"/>
              </a:rPr>
              <a:t>Предметом злочину </a:t>
            </a:r>
            <a:r>
              <a:rPr sz="1800" dirty="0">
                <a:latin typeface="Georgia"/>
                <a:cs typeface="Georgia"/>
              </a:rPr>
              <a:t>за </a:t>
            </a:r>
            <a:r>
              <a:rPr sz="1800" spc="-5" dirty="0">
                <a:latin typeface="Georgia"/>
                <a:cs typeface="Georgia"/>
              </a:rPr>
              <a:t>частинами 1-3 ст. </a:t>
            </a:r>
            <a:r>
              <a:rPr sz="1800" dirty="0">
                <a:latin typeface="Georgia"/>
                <a:cs typeface="Georgia"/>
              </a:rPr>
              <a:t>382 КК є </a:t>
            </a:r>
            <a:r>
              <a:rPr sz="1800" spc="-5" dirty="0">
                <a:latin typeface="Georgia"/>
                <a:cs typeface="Georgia"/>
              </a:rPr>
              <a:t>судовий </a:t>
            </a:r>
            <a:r>
              <a:rPr sz="1800" dirty="0">
                <a:latin typeface="Georgia"/>
                <a:cs typeface="Georgia"/>
              </a:rPr>
              <a:t>акт </a:t>
            </a:r>
            <a:r>
              <a:rPr sz="1800" spc="-5" dirty="0">
                <a:latin typeface="Georgia"/>
                <a:cs typeface="Georgia"/>
              </a:rPr>
              <a:t>органів правосуддя (рішення,  вирок, ухвала, </a:t>
            </a:r>
            <a:r>
              <a:rPr sz="1800" dirty="0">
                <a:latin typeface="Georgia"/>
                <a:cs typeface="Georgia"/>
              </a:rPr>
              <a:t>постанова), який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постановлений: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98450" marR="376047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sz="1800" spc="-5" dirty="0">
                <a:latin typeface="Georgia"/>
                <a:cs typeface="Georgia"/>
              </a:rPr>
              <a:t>судом будь-якої юрисдикції (загальної </a:t>
            </a:r>
            <a:r>
              <a:rPr sz="1800" dirty="0">
                <a:latin typeface="Georgia"/>
                <a:cs typeface="Georgia"/>
              </a:rPr>
              <a:t>чи </a:t>
            </a:r>
            <a:r>
              <a:rPr sz="1800" spc="-5" dirty="0" err="1">
                <a:latin typeface="Georgia"/>
                <a:cs typeface="Georgia"/>
              </a:rPr>
              <a:t>спеціалізованої</a:t>
            </a:r>
            <a:r>
              <a:rPr sz="1800" spc="-5" dirty="0">
                <a:latin typeface="Georgia"/>
                <a:cs typeface="Georgia"/>
              </a:rPr>
              <a:t>);</a:t>
            </a:r>
            <a:endParaRPr lang="ru-RU" sz="1800" spc="-5" dirty="0">
              <a:latin typeface="Georgia"/>
              <a:cs typeface="Georgia"/>
            </a:endParaRPr>
          </a:p>
          <a:p>
            <a:pPr marL="298450" marR="376047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sz="1800" spc="-5" dirty="0" err="1">
                <a:latin typeface="Georgia"/>
                <a:cs typeface="Georgia"/>
              </a:rPr>
              <a:t>судом</a:t>
            </a:r>
            <a:r>
              <a:rPr sz="1800" spc="-5" dirty="0">
                <a:latin typeface="Georgia"/>
                <a:cs typeface="Georgia"/>
              </a:rPr>
              <a:t> будь-якої інстанції (першої, </a:t>
            </a:r>
            <a:r>
              <a:rPr sz="1800" spc="-5" dirty="0" err="1">
                <a:latin typeface="Georgia"/>
                <a:cs typeface="Georgia"/>
              </a:rPr>
              <a:t>апеляційної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 err="1">
                <a:latin typeface="Georgia"/>
                <a:cs typeface="Georgia"/>
              </a:rPr>
              <a:t>чи</a:t>
            </a:r>
            <a:r>
              <a:rPr lang="ru-RU" spc="145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касаційної</a:t>
            </a:r>
            <a:r>
              <a:rPr sz="1800" spc="-5" dirty="0">
                <a:latin typeface="Georgia"/>
                <a:cs typeface="Georgia"/>
              </a:rPr>
              <a:t>);</a:t>
            </a:r>
            <a:endParaRPr lang="ru-RU" dirty="0">
              <a:latin typeface="Georgia"/>
              <a:cs typeface="Georgia"/>
            </a:endParaRPr>
          </a:p>
          <a:p>
            <a:pPr marL="298450" marR="376047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ru-RU" spc="-5" dirty="0">
                <a:latin typeface="Georgia"/>
                <a:cs typeface="Georgia"/>
              </a:rPr>
              <a:t>с</a:t>
            </a:r>
            <a:r>
              <a:rPr sz="1800" spc="-5" dirty="0" err="1">
                <a:latin typeface="Georgia"/>
                <a:cs typeface="Georgia"/>
              </a:rPr>
              <a:t>удом</a:t>
            </a:r>
            <a:r>
              <a:rPr lang="ru-RU" spc="-5" dirty="0">
                <a:latin typeface="Georgia"/>
                <a:cs typeface="Georgia"/>
              </a:rPr>
              <a:t> </a:t>
            </a:r>
            <a:r>
              <a:rPr sz="1800" dirty="0" err="1">
                <a:latin typeface="Georgia"/>
                <a:cs typeface="Georgia"/>
              </a:rPr>
              <a:t>із</a:t>
            </a:r>
            <a:r>
              <a:rPr lang="ru-RU" dirty="0">
                <a:latin typeface="Georgia"/>
                <a:cs typeface="Georgia"/>
              </a:rPr>
              <a:t> </a:t>
            </a:r>
            <a:r>
              <a:rPr sz="1800" dirty="0" err="1">
                <a:latin typeface="Georgia"/>
                <a:cs typeface="Georgia"/>
              </a:rPr>
              <a:t>будь-якої</a:t>
            </a:r>
            <a:r>
              <a:rPr lang="ru-RU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категорії</a:t>
            </a:r>
            <a:r>
              <a:rPr lang="ru-RU" sz="1800" spc="-5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судових</a:t>
            </a:r>
            <a:r>
              <a:rPr lang="ru-RU" spc="-5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справ</a:t>
            </a:r>
            <a:r>
              <a:rPr lang="ru-RU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</a:t>
            </a:r>
            <a:r>
              <a:rPr sz="1800" dirty="0" err="1">
                <a:latin typeface="Georgia"/>
                <a:cs typeface="Georgia"/>
              </a:rPr>
              <a:t>цивільних</a:t>
            </a:r>
            <a:r>
              <a:rPr sz="1800" dirty="0">
                <a:latin typeface="Georgia"/>
                <a:cs typeface="Georgia"/>
              </a:rPr>
              <a:t>,</a:t>
            </a:r>
            <a:r>
              <a:rPr lang="ru-RU" sz="1800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господарських</a:t>
            </a:r>
            <a:r>
              <a:rPr sz="1800" spc="-5" dirty="0">
                <a:latin typeface="Georgia"/>
                <a:cs typeface="Georgia"/>
              </a:rPr>
              <a:t>,</a:t>
            </a:r>
            <a:r>
              <a:rPr lang="ru-RU" sz="1800" spc="-5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адміністративних</a:t>
            </a:r>
            <a:r>
              <a:rPr sz="1800" spc="-5" dirty="0">
                <a:latin typeface="Georgia"/>
                <a:cs typeface="Georgia"/>
              </a:rPr>
              <a:t>,</a:t>
            </a:r>
            <a:r>
              <a:rPr lang="ru-RU" sz="1800" spc="-5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кримінальних</a:t>
            </a:r>
            <a:r>
              <a:rPr sz="1800" spc="-5" dirty="0">
                <a:latin typeface="Georgia"/>
                <a:cs typeface="Georgia"/>
              </a:rPr>
              <a:t>)</a:t>
            </a:r>
            <a:r>
              <a:rPr lang="ru-RU" spc="-5" dirty="0">
                <a:latin typeface="Georgia"/>
                <a:cs typeface="Georgia"/>
              </a:rPr>
              <a:t> </a:t>
            </a:r>
            <a:r>
              <a:rPr sz="1800" dirty="0" err="1">
                <a:latin typeface="Georgia"/>
                <a:cs typeface="Georgia"/>
              </a:rPr>
              <a:t>набрав</a:t>
            </a:r>
            <a:r>
              <a:rPr lang="ru-RU" dirty="0">
                <a:latin typeface="Georgia"/>
                <a:cs typeface="Georgia"/>
              </a:rPr>
              <a:t> </a:t>
            </a:r>
            <a:r>
              <a:rPr sz="1800" spc="-5" dirty="0" err="1">
                <a:latin typeface="Georgia"/>
                <a:cs typeface="Georgia"/>
              </a:rPr>
              <a:t>законної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сили.</a:t>
            </a:r>
            <a:endParaRPr sz="1800" dirty="0">
              <a:latin typeface="Georgia"/>
              <a:cs typeface="Georgia"/>
            </a:endParaRPr>
          </a:p>
          <a:p>
            <a:pPr marL="12700" marR="5715">
              <a:lnSpc>
                <a:spcPct val="114999"/>
              </a:lnSpc>
            </a:pPr>
            <a:r>
              <a:rPr sz="1800" spc="-5" dirty="0">
                <a:latin typeface="Georgia"/>
                <a:cs typeface="Georgia"/>
              </a:rPr>
              <a:t>За частиною </a:t>
            </a:r>
            <a:r>
              <a:rPr sz="1800" dirty="0">
                <a:latin typeface="Georgia"/>
                <a:cs typeface="Georgia"/>
              </a:rPr>
              <a:t>4 </a:t>
            </a:r>
            <a:r>
              <a:rPr sz="1800" spc="-5" dirty="0">
                <a:latin typeface="Georgia"/>
                <a:cs typeface="Georgia"/>
              </a:rPr>
              <a:t>ст. </a:t>
            </a:r>
            <a:r>
              <a:rPr sz="1800" dirty="0">
                <a:latin typeface="Georgia"/>
                <a:cs typeface="Georgia"/>
              </a:rPr>
              <a:t>382 </a:t>
            </a:r>
            <a:r>
              <a:rPr sz="1800" spc="-5" dirty="0">
                <a:latin typeface="Georgia"/>
                <a:cs typeface="Georgia"/>
              </a:rPr>
              <a:t>КК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судовий </a:t>
            </a:r>
            <a:r>
              <a:rPr sz="1800" dirty="0">
                <a:latin typeface="Georgia"/>
                <a:cs typeface="Georgia"/>
              </a:rPr>
              <a:t>акт </a:t>
            </a:r>
            <a:r>
              <a:rPr sz="1800" spc="-5" dirty="0">
                <a:latin typeface="Georgia"/>
                <a:cs typeface="Georgia"/>
              </a:rPr>
              <a:t>не органів правосуддя </a:t>
            </a:r>
            <a:r>
              <a:rPr sz="1800" dirty="0">
                <a:latin typeface="Georgia"/>
                <a:cs typeface="Georgia"/>
              </a:rPr>
              <a:t>України, а </a:t>
            </a:r>
            <a:r>
              <a:rPr sz="1800" spc="-5" dirty="0">
                <a:latin typeface="Georgia"/>
                <a:cs typeface="Georgia"/>
              </a:rPr>
              <a:t>рішення Європейського  суду </a:t>
            </a:r>
            <a:r>
              <a:rPr sz="1800" dirty="0">
                <a:latin typeface="Georgia"/>
                <a:cs typeface="Georgia"/>
              </a:rPr>
              <a:t>з прав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людини.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486" y="1720341"/>
            <a:ext cx="4719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Об’єктивна </a:t>
            </a:r>
            <a:r>
              <a:rPr sz="2400" b="1" spc="-5" dirty="0">
                <a:latin typeface="Georgia"/>
                <a:cs typeface="Georgia"/>
              </a:rPr>
              <a:t>сторона</a:t>
            </a:r>
            <a:r>
              <a:rPr sz="2400" b="1" spc="-9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злочину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670881"/>
            <a:ext cx="5363845" cy="23793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26160">
              <a:lnSpc>
                <a:spcPct val="100000"/>
              </a:lnSpc>
              <a:spcBef>
                <a:spcPts val="425"/>
              </a:spcBef>
            </a:pPr>
            <a:r>
              <a:rPr sz="1800" spc="-5" dirty="0">
                <a:latin typeface="Georgia"/>
                <a:cs typeface="Georgia"/>
              </a:rPr>
              <a:t>Діяння полягає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одному </a:t>
            </a:r>
            <a:r>
              <a:rPr sz="1800" dirty="0">
                <a:latin typeface="Georgia"/>
                <a:cs typeface="Georgia"/>
              </a:rPr>
              <a:t>із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таких,</a:t>
            </a:r>
          </a:p>
          <a:p>
            <a:pPr marL="373380" marR="37465" algn="ctr">
              <a:lnSpc>
                <a:spcPct val="114999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альтернативно </a:t>
            </a:r>
            <a:r>
              <a:rPr sz="1800" dirty="0">
                <a:latin typeface="Georgia"/>
                <a:cs typeface="Georgia"/>
              </a:rPr>
              <a:t>зазначених у диспозиції </a:t>
            </a:r>
            <a:r>
              <a:rPr sz="1800" spc="-5" dirty="0">
                <a:latin typeface="Georgia"/>
                <a:cs typeface="Georgia"/>
              </a:rPr>
              <a:t>діянь,  </a:t>
            </a:r>
            <a:r>
              <a:rPr sz="1800" dirty="0">
                <a:latin typeface="Georgia"/>
                <a:cs typeface="Georgia"/>
              </a:rPr>
              <a:t>як:</a:t>
            </a:r>
          </a:p>
          <a:p>
            <a:pPr marL="298450" marR="5080" indent="-285750" algn="just">
              <a:lnSpc>
                <a:spcPct val="114999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z="1600" spc="-5" dirty="0">
                <a:latin typeface="Georgia"/>
                <a:cs typeface="Georgia"/>
              </a:rPr>
              <a:t>невиконання (ухилення від виконання) </a:t>
            </a:r>
            <a:r>
              <a:rPr sz="1600" spc="-10" dirty="0">
                <a:latin typeface="Georgia"/>
                <a:cs typeface="Georgia"/>
              </a:rPr>
              <a:t>вироку,  </a:t>
            </a:r>
            <a:r>
              <a:rPr sz="1600" spc="-5" dirty="0">
                <a:latin typeface="Georgia"/>
                <a:cs typeface="Georgia"/>
              </a:rPr>
              <a:t>рішення ухвали, постанови суду. </a:t>
            </a:r>
            <a:r>
              <a:rPr sz="1600" spc="5" dirty="0">
                <a:latin typeface="Georgia"/>
                <a:cs typeface="Georgia"/>
              </a:rPr>
              <a:t>Як </a:t>
            </a:r>
            <a:r>
              <a:rPr sz="1600" spc="-5" dirty="0">
                <a:latin typeface="Georgia"/>
                <a:cs typeface="Georgia"/>
              </a:rPr>
              <a:t>правило пасивна  бездіяльність </a:t>
            </a:r>
            <a:r>
              <a:rPr sz="1600" spc="-10" dirty="0">
                <a:latin typeface="Georgia"/>
                <a:cs typeface="Georgia"/>
              </a:rPr>
              <a:t>щодо виконання судового</a:t>
            </a:r>
            <a:r>
              <a:rPr sz="1600" spc="1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рішення.</a:t>
            </a:r>
            <a:endParaRPr sz="1600" dirty="0">
              <a:latin typeface="Georgia"/>
              <a:cs typeface="Georgia"/>
            </a:endParaRPr>
          </a:p>
          <a:p>
            <a:pPr marL="298450" marR="5080" indent="-285750" algn="just">
              <a:lnSpc>
                <a:spcPct val="114999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600" spc="-5" dirty="0">
                <a:latin typeface="Georgia"/>
                <a:cs typeface="Georgia"/>
              </a:rPr>
              <a:t>перешкоджання їх виконанню. Вчинення </a:t>
            </a:r>
            <a:r>
              <a:rPr sz="1600" dirty="0">
                <a:latin typeface="Georgia"/>
                <a:cs typeface="Georgia"/>
              </a:rPr>
              <a:t>перешкод  </a:t>
            </a:r>
            <a:r>
              <a:rPr sz="1600" spc="-5" dirty="0">
                <a:latin typeface="Georgia"/>
                <a:cs typeface="Georgia"/>
              </a:rPr>
              <a:t>іншим </a:t>
            </a:r>
            <a:r>
              <a:rPr sz="1600" spc="-10" dirty="0">
                <a:latin typeface="Georgia"/>
                <a:cs typeface="Georgia"/>
              </a:rPr>
              <a:t>особам щодо виконання судового</a:t>
            </a:r>
            <a:r>
              <a:rPr sz="1600" spc="16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рішення.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48830" y="1707007"/>
            <a:ext cx="341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Суб’єктивна</a:t>
            </a:r>
            <a:r>
              <a:rPr spc="-50" dirty="0"/>
              <a:t> </a:t>
            </a:r>
            <a:r>
              <a:rPr spc="-5" dirty="0"/>
              <a:t>сторона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27189" y="2566796"/>
            <a:ext cx="348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Виключно </a:t>
            </a:r>
            <a:r>
              <a:rPr sz="1800" spc="-5" dirty="0">
                <a:latin typeface="Georgia"/>
                <a:cs typeface="Georgia"/>
              </a:rPr>
              <a:t>вина </a:t>
            </a:r>
            <a:r>
              <a:rPr sz="1800" dirty="0">
                <a:latin typeface="Georgia"/>
                <a:cs typeface="Georgia"/>
              </a:rPr>
              <a:t>у формі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умислу.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96178" y="1050797"/>
            <a:ext cx="27940" cy="4612640"/>
          </a:xfrm>
          <a:custGeom>
            <a:avLst/>
            <a:gdLst/>
            <a:ahLst/>
            <a:cxnLst/>
            <a:rect l="l" t="t" r="r" b="b"/>
            <a:pathLst>
              <a:path w="27939" h="4612640">
                <a:moveTo>
                  <a:pt x="0" y="0"/>
                </a:moveTo>
                <a:lnTo>
                  <a:pt x="27686" y="4612449"/>
                </a:lnTo>
              </a:path>
            </a:pathLst>
          </a:custGeom>
          <a:ln w="25908">
            <a:solidFill>
              <a:srgbClr val="277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1710054"/>
            <a:ext cx="266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Суб’єкт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злочину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2438400"/>
            <a:ext cx="5231765" cy="191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13970" indent="-285750" algn="just">
              <a:lnSpc>
                <a:spcPct val="1149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800" dirty="0">
                <a:latin typeface="Georgia"/>
                <a:cs typeface="Georgia"/>
              </a:rPr>
              <a:t>Фізична </a:t>
            </a:r>
            <a:r>
              <a:rPr sz="1800" spc="-5" dirty="0">
                <a:latin typeface="Georgia"/>
                <a:cs typeface="Georgia"/>
              </a:rPr>
              <a:t>особа, </a:t>
            </a:r>
            <a:r>
              <a:rPr sz="1800" dirty="0">
                <a:latin typeface="Georgia"/>
                <a:cs typeface="Georgia"/>
              </a:rPr>
              <a:t>проти якої </a:t>
            </a:r>
            <a:r>
              <a:rPr sz="1800" spc="-5" dirty="0">
                <a:latin typeface="Georgia"/>
                <a:cs typeface="Georgia"/>
              </a:rPr>
              <a:t>прийнято </a:t>
            </a:r>
            <a:r>
              <a:rPr sz="1800" dirty="0">
                <a:latin typeface="Georgia"/>
                <a:cs typeface="Georgia"/>
              </a:rPr>
              <a:t>та винесено  </a:t>
            </a:r>
            <a:r>
              <a:rPr sz="1800" spc="-5" dirty="0">
                <a:latin typeface="Georgia"/>
                <a:cs typeface="Georgia"/>
              </a:rPr>
              <a:t>судове рішення </a:t>
            </a:r>
            <a:r>
              <a:rPr sz="1800" dirty="0">
                <a:latin typeface="Georgia"/>
                <a:cs typeface="Georgia"/>
              </a:rPr>
              <a:t>та </a:t>
            </a:r>
            <a:r>
              <a:rPr sz="1800" spc="-5" dirty="0">
                <a:latin typeface="Georgia"/>
                <a:cs typeface="Georgia"/>
              </a:rPr>
              <a:t>зобов’язано вчинити </a:t>
            </a:r>
            <a:r>
              <a:rPr sz="1800" dirty="0">
                <a:latin typeface="Georgia"/>
                <a:cs typeface="Georgia"/>
              </a:rPr>
              <a:t>певні дії  або </a:t>
            </a:r>
            <a:r>
              <a:rPr sz="1800" spc="-5" dirty="0">
                <a:latin typeface="Georgia"/>
                <a:cs typeface="Georgia"/>
              </a:rPr>
              <a:t>утриматись від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таких;</a:t>
            </a:r>
          </a:p>
          <a:p>
            <a:pPr marL="298450" marR="508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sz="1800" spc="-5" dirty="0">
                <a:latin typeface="Georgia"/>
                <a:cs typeface="Georgia"/>
              </a:rPr>
              <a:t>Юридична особа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особі </a:t>
            </a:r>
            <a:r>
              <a:rPr sz="1800" dirty="0">
                <a:latin typeface="Georgia"/>
                <a:cs typeface="Georgia"/>
              </a:rPr>
              <a:t>посадової </a:t>
            </a:r>
            <a:r>
              <a:rPr sz="1800" spc="-5" dirty="0">
                <a:latin typeface="Georgia"/>
                <a:cs typeface="Georgia"/>
              </a:rPr>
              <a:t>особи </a:t>
            </a:r>
            <a:r>
              <a:rPr sz="1800" dirty="0">
                <a:latin typeface="Georgia"/>
                <a:cs typeface="Georgia"/>
              </a:rPr>
              <a:t>–  керівника, який </a:t>
            </a:r>
            <a:r>
              <a:rPr sz="1800" spc="-5" dirty="0">
                <a:latin typeface="Georgia"/>
                <a:cs typeface="Georgia"/>
              </a:rPr>
              <a:t>виступає </a:t>
            </a:r>
            <a:r>
              <a:rPr sz="1800" dirty="0">
                <a:latin typeface="Georgia"/>
                <a:cs typeface="Georgia"/>
              </a:rPr>
              <a:t>від імені та в </a:t>
            </a:r>
            <a:r>
              <a:rPr sz="1800" spc="-5" dirty="0">
                <a:latin typeface="Georgia"/>
                <a:cs typeface="Georgia"/>
              </a:rPr>
              <a:t>інтересах  такої;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49820" y="1634490"/>
            <a:ext cx="373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Кваліфікований</a:t>
            </a:r>
            <a:r>
              <a:rPr spc="-90" dirty="0"/>
              <a:t> </a:t>
            </a:r>
            <a:r>
              <a:rPr spc="-5" dirty="0"/>
              <a:t>склад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5375" y="2325833"/>
            <a:ext cx="5287645" cy="128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 algn="just">
              <a:lnSpc>
                <a:spcPct val="114999"/>
              </a:lnSpc>
              <a:spcBef>
                <a:spcPts val="105"/>
              </a:spcBef>
            </a:pPr>
            <a:r>
              <a:rPr sz="1800" spc="-5" dirty="0">
                <a:latin typeface="Georgia"/>
                <a:cs typeface="Georgia"/>
              </a:rPr>
              <a:t>За частиною </a:t>
            </a:r>
            <a:r>
              <a:rPr sz="1800" dirty="0">
                <a:latin typeface="Georgia"/>
                <a:cs typeface="Georgia"/>
              </a:rPr>
              <a:t>2 </a:t>
            </a:r>
            <a:r>
              <a:rPr sz="1800" spc="-5" dirty="0">
                <a:latin typeface="Georgia"/>
                <a:cs typeface="Georgia"/>
              </a:rPr>
              <a:t>ст. </a:t>
            </a:r>
            <a:r>
              <a:rPr sz="1800" dirty="0">
                <a:latin typeface="Georgia"/>
                <a:cs typeface="Georgia"/>
              </a:rPr>
              <a:t>382 </a:t>
            </a:r>
            <a:r>
              <a:rPr sz="1800" spc="-5" dirty="0">
                <a:latin typeface="Georgia"/>
                <a:cs typeface="Georgia"/>
              </a:rPr>
              <a:t>КК карається злочин  </a:t>
            </a:r>
            <a:r>
              <a:rPr sz="1800" dirty="0">
                <a:latin typeface="Georgia"/>
                <a:cs typeface="Georgia"/>
              </a:rPr>
              <a:t>із </a:t>
            </a:r>
            <a:r>
              <a:rPr sz="1800" spc="-5" dirty="0">
                <a:latin typeface="Georgia"/>
                <a:cs typeface="Georgia"/>
              </a:rPr>
              <a:t>формальним складом, бо встановлюється  відповідальність за </a:t>
            </a:r>
            <a:r>
              <a:rPr sz="1800" dirty="0">
                <a:latin typeface="Georgia"/>
                <a:cs typeface="Georgia"/>
              </a:rPr>
              <a:t>ті </a:t>
            </a:r>
            <a:r>
              <a:rPr sz="1800" spc="-5" dirty="0">
                <a:latin typeface="Georgia"/>
                <a:cs typeface="Georgia"/>
              </a:rPr>
              <a:t>самі </a:t>
            </a:r>
            <a:r>
              <a:rPr sz="1800" dirty="0">
                <a:latin typeface="Georgia"/>
                <a:cs typeface="Georgia"/>
              </a:rPr>
              <a:t>діяння, але </a:t>
            </a:r>
            <a:r>
              <a:rPr sz="1800" spc="-5" dirty="0">
                <a:latin typeface="Georgia"/>
                <a:cs typeface="Georgia"/>
              </a:rPr>
              <a:t>вчинені  спеціальним суб’єктом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службовою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особою.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2461" y="1309877"/>
            <a:ext cx="0" cy="4275455"/>
          </a:xfrm>
          <a:custGeom>
            <a:avLst/>
            <a:gdLst/>
            <a:ahLst/>
            <a:cxnLst/>
            <a:rect l="l" t="t" r="r" b="b"/>
            <a:pathLst>
              <a:path h="4275455">
                <a:moveTo>
                  <a:pt x="0" y="0"/>
                </a:moveTo>
                <a:lnTo>
                  <a:pt x="0" y="4275201"/>
                </a:lnTo>
              </a:path>
            </a:pathLst>
          </a:custGeom>
          <a:ln w="25908">
            <a:solidFill>
              <a:srgbClr val="277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6ACEDC30-7509-40F6-9903-29E79CCE81A0}"/>
              </a:ext>
            </a:extLst>
          </p:cNvPr>
          <p:cNvSpPr txBox="1">
            <a:spLocks/>
          </p:cNvSpPr>
          <p:nvPr/>
        </p:nvSpPr>
        <p:spPr>
          <a:xfrm>
            <a:off x="3467100" y="683243"/>
            <a:ext cx="5257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ПОРЯДОК ДІЙ ПОТЕРПІЛОЇ СТОРОНИ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57AB6C4-DB2C-45DA-9D05-3C522E258D45}"/>
              </a:ext>
            </a:extLst>
          </p:cNvPr>
          <p:cNvSpPr txBox="1">
            <a:spLocks/>
          </p:cNvSpPr>
          <p:nvPr/>
        </p:nvSpPr>
        <p:spPr>
          <a:xfrm>
            <a:off x="1828800" y="1828800"/>
            <a:ext cx="8763000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600" indent="-342900" algn="just">
              <a:spcBef>
                <a:spcPts val="100"/>
              </a:spcBef>
              <a:buAutoNum type="arabicPeriod"/>
            </a:pP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Подання</a:t>
            </a:r>
            <a:r>
              <a:rPr lang="ru-RU" sz="2000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заяви 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про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вчинення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злочину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за ст. 382 КК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України</a:t>
            </a:r>
            <a:r>
              <a:rPr lang="en-US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;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/>
            </a:r>
            <a:b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</a:br>
            <a:endParaRPr lang="ru-RU" sz="2000" kern="0" spc="-5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marL="355600" indent="-342900" algn="just">
              <a:spcBef>
                <a:spcPts val="100"/>
              </a:spcBef>
              <a:buAutoNum type="arabicPeriod"/>
            </a:pP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Отримання</a:t>
            </a:r>
            <a:r>
              <a:rPr lang="ru-RU" sz="2000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пам</a:t>
            </a:r>
            <a:r>
              <a:rPr lang="en-US" sz="2000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`</a:t>
            </a: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ятки</a:t>
            </a:r>
            <a:r>
              <a:rPr lang="ru-RU" sz="2000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про права та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обов</a:t>
            </a:r>
            <a:r>
              <a:rPr lang="en-US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`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язки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потерпілого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та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витягу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з ЄРДР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із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зазначенням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заявника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в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якості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потерпілої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сторони</a:t>
            </a:r>
            <a:r>
              <a:rPr lang="en-US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;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/>
            </a:r>
            <a:b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</a:br>
            <a:endParaRPr lang="ru-RU" sz="2000" kern="0" spc="-5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marL="355600" indent="-342900" algn="just">
              <a:spcBef>
                <a:spcPts val="100"/>
              </a:spcBef>
              <a:buAutoNum type="arabicPeriod"/>
            </a:pP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Ініціювання</a:t>
            </a:r>
            <a:r>
              <a:rPr lang="ru-RU" sz="2000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слідчих</a:t>
            </a:r>
            <a:r>
              <a:rPr lang="ru-RU" sz="2000" b="1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дій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:</a:t>
            </a:r>
          </a:p>
          <a:p>
            <a:pPr marL="355600" indent="-342900" algn="just">
              <a:spcBef>
                <a:spcPts val="100"/>
              </a:spcBef>
              <a:buBlip>
                <a:blip r:embed="rId2"/>
              </a:buBlip>
            </a:pP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допит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посадових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осіб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юридичної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особи-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боржника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або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фізичної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особи-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боржника</a:t>
            </a:r>
            <a:endParaRPr lang="ru-RU" sz="2000" kern="0" spc="-5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marL="355600" indent="-342900" algn="just">
              <a:spcBef>
                <a:spcPts val="100"/>
              </a:spcBef>
              <a:buBlip>
                <a:blip r:embed="rId2"/>
              </a:buBlip>
            </a:pP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отримання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інформації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щодо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фінансового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стану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боржника</a:t>
            </a:r>
            <a:endParaRPr lang="ru-RU" sz="2000" kern="0" spc="-5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marL="355600" indent="-342900" algn="just">
              <a:spcBef>
                <a:spcPts val="100"/>
              </a:spcBef>
              <a:buBlip>
                <a:blip r:embed="rId2"/>
              </a:buBlip>
            </a:pP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отримання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інформації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з ДФС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щодо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відкритих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банківських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рахунків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 у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боржника</a:t>
            </a:r>
            <a:endParaRPr lang="ru-RU" sz="2000" kern="0" spc="-5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marL="355600" indent="-342900" algn="just">
              <a:spcBef>
                <a:spcPts val="100"/>
              </a:spcBef>
              <a:buBlip>
                <a:blip r:embed="rId2"/>
              </a:buBlip>
            </a:pP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отримання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інформації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з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банків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щодо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руху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коштів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по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банківським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рахункам</a:t>
            </a:r>
            <a:r>
              <a:rPr lang="ru-RU" sz="2000" kern="0" spc="-5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</a:t>
            </a:r>
            <a:r>
              <a:rPr lang="ru-RU" sz="2000" kern="0" spc="-5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боржника</a:t>
            </a:r>
            <a:endParaRPr lang="ru-RU" sz="2000" kern="0" spc="-5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107256B-247D-4644-8E42-AF6A44C2B42F}"/>
              </a:ext>
            </a:extLst>
          </p:cNvPr>
          <p:cNvSpPr/>
          <p:nvPr/>
        </p:nvSpPr>
        <p:spPr>
          <a:xfrm>
            <a:off x="3124200" y="446393"/>
            <a:ext cx="548640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14DC8-0E07-425C-801F-223359666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638800"/>
            <a:ext cx="2269588" cy="14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23D8B9-8CAD-4BF0-833D-017471907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3332" r="24375" b="7778"/>
          <a:stretch/>
        </p:blipFill>
        <p:spPr>
          <a:xfrm>
            <a:off x="2590800" y="-914400"/>
            <a:ext cx="6491537" cy="59380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AE808-A0AC-49A7-B830-5D8DC0505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583887"/>
            <a:ext cx="2269588" cy="14184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EF3FC0-A0D4-4A78-8AE5-ADFDE3F37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4" t="58889" r="25001" b="20427"/>
          <a:stretch/>
        </p:blipFill>
        <p:spPr>
          <a:xfrm>
            <a:off x="2737299" y="5105400"/>
            <a:ext cx="6338818" cy="15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EE4545-C192-4CA5-AAF0-86656B8B9632}"/>
              </a:ext>
            </a:extLst>
          </p:cNvPr>
          <p:cNvSpPr/>
          <p:nvPr/>
        </p:nvSpPr>
        <p:spPr>
          <a:xfrm>
            <a:off x="2438400" y="2035736"/>
            <a:ext cx="6477000" cy="45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UA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має набрати законної сили;</a:t>
            </a:r>
            <a:endParaRPr lang="ru-UA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 підтвердження, що особа, яка зобов’язана виконати судове рішення дійсно його отримала:</a:t>
            </a:r>
            <a:endParaRPr lang="ru-UA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Вжито  усіх можливих заходів щодо примусового виконання судового рішення; </a:t>
            </a:r>
            <a:endParaRPr lang="ru-UA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 докази прямої відмови у виконанні судового рішенні чи перешкоджанні у його виконанні;</a:t>
            </a:r>
            <a:endParaRPr lang="ru-UA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Невиконання судового рішення відбувається протягом певного періоду часу;</a:t>
            </a:r>
            <a:endParaRPr lang="ru-UA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1491DB-0394-4EF0-85C4-4BE008E84B8C}"/>
              </a:ext>
            </a:extLst>
          </p:cNvPr>
          <p:cNvSpPr/>
          <p:nvPr/>
        </p:nvSpPr>
        <p:spPr>
          <a:xfrm>
            <a:off x="2057400" y="457200"/>
            <a:ext cx="7239000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за яких слід використовувати такий спосіб виконання судового рішення як ініціювання кримінального провадження за ст. 382 КК України:</a:t>
            </a:r>
            <a:endParaRPr lang="en-US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EC918DC-B0C6-4344-932A-0B23C1750C62}"/>
              </a:ext>
            </a:extLst>
          </p:cNvPr>
          <p:cNvSpPr/>
          <p:nvPr/>
        </p:nvSpPr>
        <p:spPr>
          <a:xfrm>
            <a:off x="2051180" y="174064"/>
            <a:ext cx="7397620" cy="15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B25F6D-4E31-4A52-BD7B-C04683808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583887"/>
            <a:ext cx="2269588" cy="14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6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3510" y="404876"/>
            <a:ext cx="4154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Позиції касаційних</a:t>
            </a:r>
            <a:r>
              <a:rPr spc="-15" dirty="0"/>
              <a:t> </a:t>
            </a:r>
            <a:r>
              <a:rPr spc="-10" dirty="0"/>
              <a:t>судів</a:t>
            </a:r>
          </a:p>
        </p:txBody>
      </p:sp>
      <p:sp>
        <p:nvSpPr>
          <p:cNvPr id="3" name="object 3"/>
          <p:cNvSpPr/>
          <p:nvPr/>
        </p:nvSpPr>
        <p:spPr>
          <a:xfrm>
            <a:off x="6821423" y="347472"/>
            <a:ext cx="4916424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110" y="888675"/>
            <a:ext cx="11955780" cy="5188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Умисність невиконання рішення</a:t>
            </a:r>
            <a:r>
              <a:rPr sz="1800" b="1" i="1" spc="2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суду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i="1" dirty="0">
                <a:latin typeface="Georgia"/>
                <a:cs typeface="Georgia"/>
              </a:rPr>
              <a:t>Ухвала </a:t>
            </a:r>
            <a:r>
              <a:rPr sz="1400" i="1" spc="-5" dirty="0">
                <a:latin typeface="Georgia"/>
                <a:cs typeface="Georgia"/>
              </a:rPr>
              <a:t>Вищого спеціалізованого суду </a:t>
            </a:r>
            <a:r>
              <a:rPr sz="1400" i="1" dirty="0">
                <a:latin typeface="Georgia"/>
                <a:cs typeface="Georgia"/>
              </a:rPr>
              <a:t>України з </a:t>
            </a:r>
            <a:r>
              <a:rPr sz="1400" i="1" spc="-5" dirty="0">
                <a:latin typeface="Georgia"/>
                <a:cs typeface="Georgia"/>
              </a:rPr>
              <a:t>розгляду </a:t>
            </a:r>
            <a:r>
              <a:rPr sz="1400" i="1" dirty="0">
                <a:latin typeface="Georgia"/>
                <a:cs typeface="Georgia"/>
              </a:rPr>
              <a:t>цивільних і </a:t>
            </a:r>
            <a:r>
              <a:rPr sz="1400" i="1" spc="-5" dirty="0">
                <a:latin typeface="Georgia"/>
                <a:cs typeface="Georgia"/>
              </a:rPr>
              <a:t>кримінальних справ </a:t>
            </a:r>
            <a:r>
              <a:rPr sz="1400" i="1" dirty="0">
                <a:latin typeface="Georgia"/>
                <a:cs typeface="Georgia"/>
              </a:rPr>
              <a:t>від 26.10.2013 у </a:t>
            </a:r>
            <a:r>
              <a:rPr sz="1400" i="1" spc="-5" dirty="0">
                <a:latin typeface="Georgia"/>
                <a:cs typeface="Georgia"/>
              </a:rPr>
              <a:t>справі </a:t>
            </a:r>
            <a:r>
              <a:rPr sz="1400" i="1" dirty="0">
                <a:latin typeface="Georgia"/>
                <a:cs typeface="Georgia"/>
              </a:rPr>
              <a:t>№</a:t>
            </a:r>
            <a:r>
              <a:rPr sz="1400" i="1" spc="-11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5-4729км13:</a:t>
            </a: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i="1" spc="-5" dirty="0">
                <a:latin typeface="Georgia"/>
                <a:cs typeface="Georgia"/>
              </a:rPr>
              <a:t>«Так,</a:t>
            </a:r>
            <a:r>
              <a:rPr sz="1400" i="1" spc="17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згідно</a:t>
            </a:r>
            <a:r>
              <a:rPr sz="1400" i="1" spc="17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з</a:t>
            </a:r>
            <a:r>
              <a:rPr sz="1400" i="1" spc="17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диспозицією</a:t>
            </a:r>
            <a:r>
              <a:rPr sz="1400" i="1" spc="175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ч.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1</a:t>
            </a:r>
            <a:r>
              <a:rPr sz="1400" i="1" spc="17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ст.</a:t>
            </a:r>
            <a:r>
              <a:rPr sz="1400" i="1" spc="165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382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КК</a:t>
            </a:r>
            <a:r>
              <a:rPr sz="1400" i="1" spc="17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України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злочином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визнається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умисне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10" dirty="0">
                <a:latin typeface="Georgia"/>
                <a:cs typeface="Georgia"/>
              </a:rPr>
              <a:t>невиконання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службовою</a:t>
            </a:r>
            <a:r>
              <a:rPr sz="1400" i="1" spc="15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особою</a:t>
            </a:r>
            <a:r>
              <a:rPr sz="1400" i="1" spc="17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вироку,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рішення,</a:t>
            </a:r>
            <a:r>
              <a:rPr sz="1400" i="1" spc="18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ухвали,</a:t>
            </a:r>
            <a:endParaRPr sz="1400" i="1" dirty="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1400" i="1" spc="-5" dirty="0">
                <a:latin typeface="Georgia"/>
                <a:cs typeface="Georgia"/>
              </a:rPr>
              <a:t>постанови суду, </a:t>
            </a:r>
            <a:r>
              <a:rPr sz="1400" i="1" dirty="0">
                <a:latin typeface="Georgia"/>
                <a:cs typeface="Georgia"/>
              </a:rPr>
              <a:t>що </a:t>
            </a:r>
            <a:r>
              <a:rPr sz="1400" i="1" spc="-5" dirty="0">
                <a:latin typeface="Georgia"/>
                <a:cs typeface="Georgia"/>
              </a:rPr>
              <a:t>набрали законної</a:t>
            </a:r>
            <a:r>
              <a:rPr sz="1400" i="1" spc="-65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сили.</a:t>
            </a: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i="1" spc="-5" dirty="0">
                <a:latin typeface="Georgia"/>
                <a:cs typeface="Georgia"/>
              </a:rPr>
              <a:t>Тобто  для  притягнення  ОСОБА_5  до  кримінальної  відповідальності  за  цим  кримінальним  </a:t>
            </a:r>
            <a:r>
              <a:rPr sz="1400" i="1" spc="-10" dirty="0">
                <a:latin typeface="Georgia"/>
                <a:cs typeface="Georgia"/>
              </a:rPr>
              <a:t>законом </a:t>
            </a:r>
            <a:r>
              <a:rPr sz="1400" i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обов'язковим </a:t>
            </a:r>
            <a:r>
              <a:rPr sz="1400" b="1" i="1" u="sng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було</a:t>
            </a:r>
            <a:r>
              <a:rPr sz="1400" b="1" i="1" u="sng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встановлення</a:t>
            </a:r>
            <a:r>
              <a:rPr lang="ru-RU" sz="1400" i="1" dirty="0"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наявності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у 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нього  прямого  умислу 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на 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невиконання  судового 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рішення,  - 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визнання, 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що 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він 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усвідомлював 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свій</a:t>
            </a:r>
            <a:r>
              <a:rPr sz="1400" b="1" i="1" u="sng" spc="-1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обов'язок</a:t>
            </a:r>
            <a:r>
              <a:rPr lang="ru-RU" sz="1400" i="1" dirty="0"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виконати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1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судове </a:t>
            </a:r>
            <a:r>
              <a:rPr sz="1400" b="1" i="1" u="sng" spc="114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рішення, </a:t>
            </a:r>
            <a:r>
              <a:rPr sz="1400" b="1" i="1" u="sng" spc="1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яке </a:t>
            </a:r>
            <a:r>
              <a:rPr sz="1400" b="1" i="1" u="sng" spc="1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набрало </a:t>
            </a:r>
            <a:r>
              <a:rPr sz="1400" b="1" i="1" u="sng" spc="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законної </a:t>
            </a:r>
            <a:r>
              <a:rPr sz="1400" b="1" i="1" u="sng" spc="1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сили, </a:t>
            </a:r>
            <a:r>
              <a:rPr sz="1400" b="1" i="1" u="sng" spc="1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але, </a:t>
            </a:r>
            <a:r>
              <a:rPr sz="1400" b="1" i="1" u="sng" spc="9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не </a:t>
            </a:r>
            <a:r>
              <a:rPr sz="1400" b="1" i="1" u="sng" spc="1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бажаючи </a:t>
            </a:r>
            <a:r>
              <a:rPr sz="1400" b="1" i="1" u="sng" spc="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цього </a:t>
            </a:r>
            <a:r>
              <a:rPr sz="1400" b="1" i="1" u="sng" spc="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робити, </a:t>
            </a:r>
            <a:r>
              <a:rPr sz="1400" b="1" i="1" u="sng" spc="1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не </a:t>
            </a:r>
            <a:r>
              <a:rPr sz="1400" b="1" i="1" u="sng" spc="9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виконав </a:t>
            </a:r>
            <a:r>
              <a:rPr sz="1400" b="1" i="1" u="sng" spc="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припис </a:t>
            </a:r>
            <a:r>
              <a:rPr sz="1400" b="1" i="1" u="sng" spc="1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за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умови</a:t>
            </a:r>
            <a:r>
              <a:rPr lang="ru-RU" sz="1400" i="1" dirty="0">
                <a:latin typeface="Georgia"/>
                <a:cs typeface="Georgia"/>
              </a:rPr>
              <a:t> </a:t>
            </a:r>
            <a:r>
              <a:rPr sz="1400" b="1" i="1" u="sng" spc="-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наявності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можливості для його</a:t>
            </a:r>
            <a:r>
              <a:rPr sz="1400" b="1" i="1" u="sng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виконання.</a:t>
            </a:r>
            <a:endParaRPr sz="1400" i="1" dirty="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i="1" dirty="0">
                <a:latin typeface="Georgia"/>
                <a:cs typeface="Georgia"/>
              </a:rPr>
              <a:t>Зазначені обставини </a:t>
            </a:r>
            <a:r>
              <a:rPr sz="1400" i="1" spc="-5" dirty="0">
                <a:latin typeface="Georgia"/>
                <a:cs typeface="Georgia"/>
              </a:rPr>
              <a:t>органами досудового слідства </a:t>
            </a:r>
            <a:r>
              <a:rPr sz="1400" i="1" dirty="0">
                <a:latin typeface="Georgia"/>
                <a:cs typeface="Georgia"/>
              </a:rPr>
              <a:t>і </a:t>
            </a:r>
            <a:r>
              <a:rPr sz="1400" i="1" spc="-5" dirty="0">
                <a:latin typeface="Georgia"/>
                <a:cs typeface="Georgia"/>
              </a:rPr>
              <a:t>судом </a:t>
            </a:r>
            <a:r>
              <a:rPr sz="1400" i="1" dirty="0">
                <a:latin typeface="Georgia"/>
                <a:cs typeface="Georgia"/>
              </a:rPr>
              <a:t>з належною </a:t>
            </a:r>
            <a:r>
              <a:rPr sz="1400" i="1" spc="-5" dirty="0">
                <a:latin typeface="Georgia"/>
                <a:cs typeface="Georgia"/>
              </a:rPr>
              <a:t>повнотою встановлені </a:t>
            </a:r>
            <a:r>
              <a:rPr sz="1400" i="1" dirty="0">
                <a:latin typeface="Georgia"/>
                <a:cs typeface="Georgia"/>
              </a:rPr>
              <a:t>не</a:t>
            </a:r>
            <a:r>
              <a:rPr sz="1400" i="1" spc="-229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були.</a:t>
            </a: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1400" i="1" spc="-5" dirty="0">
                <a:latin typeface="Georgia"/>
                <a:cs typeface="Georgia"/>
              </a:rPr>
              <a:t>Однак при </a:t>
            </a:r>
            <a:r>
              <a:rPr sz="1400" i="1" spc="-10" dirty="0">
                <a:latin typeface="Georgia"/>
                <a:cs typeface="Georgia"/>
              </a:rPr>
              <a:t>цьому </a:t>
            </a:r>
            <a:r>
              <a:rPr sz="1400" i="1" spc="-5" dirty="0">
                <a:latin typeface="Georgia"/>
                <a:cs typeface="Georgia"/>
              </a:rPr>
              <a:t>органи досудового слідства </a:t>
            </a:r>
            <a:r>
              <a:rPr sz="1400" i="1" dirty="0">
                <a:latin typeface="Georgia"/>
                <a:cs typeface="Georgia"/>
              </a:rPr>
              <a:t>і </a:t>
            </a:r>
            <a:r>
              <a:rPr sz="1400" i="1" spc="-5" dirty="0">
                <a:latin typeface="Georgia"/>
                <a:cs typeface="Georgia"/>
              </a:rPr>
              <a:t>суд не врахували інших доказів, які </a:t>
            </a:r>
            <a:r>
              <a:rPr sz="1400" i="1" dirty="0">
                <a:latin typeface="Georgia"/>
                <a:cs typeface="Georgia"/>
              </a:rPr>
              <a:t>є у </a:t>
            </a:r>
            <a:r>
              <a:rPr sz="1400" i="1" spc="-5" dirty="0">
                <a:latin typeface="Georgia"/>
                <a:cs typeface="Georgia"/>
              </a:rPr>
              <a:t>справі, </a:t>
            </a:r>
            <a:r>
              <a:rPr sz="1400" i="1" dirty="0">
                <a:latin typeface="Georgia"/>
                <a:cs typeface="Georgia"/>
              </a:rPr>
              <a:t>і </a:t>
            </a:r>
            <a:r>
              <a:rPr sz="1400" i="1" spc="-10" dirty="0">
                <a:latin typeface="Georgia"/>
                <a:cs typeface="Georgia"/>
              </a:rPr>
              <a:t>не </a:t>
            </a:r>
            <a:r>
              <a:rPr sz="1400" i="1" dirty="0">
                <a:latin typeface="Georgia"/>
                <a:cs typeface="Georgia"/>
              </a:rPr>
              <a:t>дали </a:t>
            </a:r>
            <a:r>
              <a:rPr sz="1400" i="1" spc="-10" dirty="0">
                <a:latin typeface="Georgia"/>
                <a:cs typeface="Georgia"/>
              </a:rPr>
              <a:t>їм оцінки </a:t>
            </a:r>
            <a:r>
              <a:rPr sz="1400" i="1" spc="-5" dirty="0">
                <a:latin typeface="Georgia"/>
                <a:cs typeface="Georgia"/>
              </a:rPr>
              <a:t>для визначення наявності </a:t>
            </a:r>
            <a:r>
              <a:rPr sz="1400" i="1" dirty="0">
                <a:latin typeface="Georgia"/>
                <a:cs typeface="Georgia"/>
              </a:rPr>
              <a:t>чи  </a:t>
            </a:r>
            <a:r>
              <a:rPr sz="1400" i="1" spc="-5" dirty="0">
                <a:latin typeface="Georgia"/>
                <a:cs typeface="Georgia"/>
              </a:rPr>
              <a:t>відсутності </a:t>
            </a:r>
            <a:r>
              <a:rPr sz="1400" i="1" dirty="0">
                <a:latin typeface="Georgia"/>
                <a:cs typeface="Georgia"/>
              </a:rPr>
              <a:t>в </a:t>
            </a:r>
            <a:r>
              <a:rPr sz="1400" i="1" spc="-5" dirty="0">
                <a:latin typeface="Georgia"/>
                <a:cs typeface="Georgia"/>
              </a:rPr>
              <a:t>діях ОСОБА_5 </a:t>
            </a:r>
            <a:r>
              <a:rPr sz="1400" i="1" dirty="0">
                <a:latin typeface="Georgia"/>
                <a:cs typeface="Georgia"/>
              </a:rPr>
              <a:t>умислу </a:t>
            </a:r>
            <a:r>
              <a:rPr sz="1400" i="1" spc="-5" dirty="0">
                <a:latin typeface="Georgia"/>
                <a:cs typeface="Georgia"/>
              </a:rPr>
              <a:t>на </a:t>
            </a:r>
            <a:r>
              <a:rPr sz="1400" i="1" dirty="0">
                <a:latin typeface="Georgia"/>
                <a:cs typeface="Georgia"/>
              </a:rPr>
              <a:t>вчинення </a:t>
            </a:r>
            <a:r>
              <a:rPr sz="1400" i="1" spc="-5" dirty="0">
                <a:latin typeface="Georgia"/>
                <a:cs typeface="Georgia"/>
              </a:rPr>
              <a:t>інкримінованого йому</a:t>
            </a:r>
            <a:r>
              <a:rPr sz="1400" i="1" spc="-114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злочину.</a:t>
            </a:r>
            <a:endParaRPr sz="1400" i="1" dirty="0">
              <a:latin typeface="Georgia"/>
              <a:cs typeface="Georgia"/>
            </a:endParaRPr>
          </a:p>
          <a:p>
            <a:pPr marL="12700" marR="5080" algn="just">
              <a:lnSpc>
                <a:spcPct val="114999"/>
              </a:lnSpc>
            </a:pPr>
            <a:r>
              <a:rPr sz="1400" i="1" spc="-5" dirty="0">
                <a:latin typeface="Georgia"/>
                <a:cs typeface="Georgia"/>
              </a:rPr>
              <a:t>Зокрема, </a:t>
            </a:r>
            <a:r>
              <a:rPr sz="1400" i="1" dirty="0">
                <a:latin typeface="Georgia"/>
                <a:cs typeface="Georgia"/>
              </a:rPr>
              <a:t>під час </a:t>
            </a:r>
            <a:r>
              <a:rPr sz="1400" i="1" spc="-5" dirty="0">
                <a:latin typeface="Georgia"/>
                <a:cs typeface="Georgia"/>
              </a:rPr>
              <a:t>досудового слідства </a:t>
            </a:r>
            <a:r>
              <a:rPr sz="1400" i="1" dirty="0">
                <a:latin typeface="Georgia"/>
                <a:cs typeface="Georgia"/>
              </a:rPr>
              <a:t>і </a:t>
            </a:r>
            <a:r>
              <a:rPr sz="1400" i="1" spc="-5" dirty="0">
                <a:latin typeface="Georgia"/>
                <a:cs typeface="Georgia"/>
              </a:rPr>
              <a:t>судового </a:t>
            </a:r>
            <a:r>
              <a:rPr sz="1400" i="1" spc="-10" dirty="0">
                <a:latin typeface="Georgia"/>
                <a:cs typeface="Georgia"/>
              </a:rPr>
              <a:t>розгляду </a:t>
            </a:r>
            <a:r>
              <a:rPr sz="1400" i="1" spc="-5" dirty="0">
                <a:latin typeface="Georgia"/>
                <a:cs typeface="Georgia"/>
              </a:rPr>
              <a:t>справи </a:t>
            </a:r>
            <a:r>
              <a:rPr sz="1400" i="1" spc="-10" dirty="0">
                <a:latin typeface="Georgia"/>
                <a:cs typeface="Georgia"/>
              </a:rPr>
              <a:t>ОСОБА_5 </a:t>
            </a:r>
            <a:r>
              <a:rPr sz="1400" i="1" spc="-5" dirty="0">
                <a:latin typeface="Georgia"/>
                <a:cs typeface="Georgia"/>
              </a:rPr>
              <a:t>визнаючи, </a:t>
            </a:r>
            <a:r>
              <a:rPr sz="1400" i="1" dirty="0">
                <a:latin typeface="Georgia"/>
                <a:cs typeface="Georgia"/>
              </a:rPr>
              <a:t>що ним </a:t>
            </a:r>
            <a:r>
              <a:rPr sz="1400" i="1" spc="-5" dirty="0">
                <a:latin typeface="Georgia"/>
                <a:cs typeface="Georgia"/>
              </a:rPr>
              <a:t>частково не </a:t>
            </a:r>
            <a:r>
              <a:rPr sz="1400" i="1" dirty="0">
                <a:latin typeface="Georgia"/>
                <a:cs typeface="Georgia"/>
              </a:rPr>
              <a:t>було </a:t>
            </a:r>
            <a:r>
              <a:rPr sz="1400" i="1" spc="-5" dirty="0">
                <a:latin typeface="Georgia"/>
                <a:cs typeface="Georgia"/>
              </a:rPr>
              <a:t>виконано рішення суду </a:t>
            </a:r>
            <a:r>
              <a:rPr sz="1400" i="1" dirty="0">
                <a:latin typeface="Georgia"/>
                <a:cs typeface="Georgia"/>
              </a:rPr>
              <a:t>від  02.02.2009 </a:t>
            </a:r>
            <a:r>
              <a:rPr sz="1400" i="1" spc="-5" dirty="0">
                <a:latin typeface="Georgia"/>
                <a:cs typeface="Georgia"/>
              </a:rPr>
              <a:t>року встановленого для добровільного виконання, категорично </a:t>
            </a:r>
            <a:r>
              <a:rPr sz="1400" i="1" spc="-10" dirty="0">
                <a:latin typeface="Georgia"/>
                <a:cs typeface="Georgia"/>
              </a:rPr>
              <a:t>заперечував </a:t>
            </a:r>
            <a:r>
              <a:rPr sz="1400" i="1" spc="-5" dirty="0">
                <a:latin typeface="Georgia"/>
                <a:cs typeface="Georgia"/>
              </a:rPr>
              <a:t>наявність </a:t>
            </a:r>
            <a:r>
              <a:rPr sz="1400" i="1" dirty="0">
                <a:latin typeface="Georgia"/>
                <a:cs typeface="Georgia"/>
              </a:rPr>
              <a:t>у </a:t>
            </a:r>
            <a:r>
              <a:rPr sz="1400" i="1" spc="-5" dirty="0">
                <a:latin typeface="Georgia"/>
                <a:cs typeface="Georgia"/>
              </a:rPr>
              <a:t>нього умислу на невиконання судового  рішення, </a:t>
            </a:r>
            <a:r>
              <a:rPr sz="1400" i="1" dirty="0">
                <a:latin typeface="Georgia"/>
                <a:cs typeface="Georgia"/>
              </a:rPr>
              <a:t>що </a:t>
            </a:r>
            <a:r>
              <a:rPr sz="1400" i="1" spc="-5" dirty="0">
                <a:latin typeface="Georgia"/>
                <a:cs typeface="Georgia"/>
              </a:rPr>
              <a:t>набрало законної сили, </a:t>
            </a:r>
            <a:r>
              <a:rPr sz="1400" i="1" dirty="0">
                <a:latin typeface="Georgia"/>
                <a:cs typeface="Georgia"/>
              </a:rPr>
              <a:t>і </a:t>
            </a:r>
            <a:r>
              <a:rPr sz="1400" i="1" spc="-5" dirty="0">
                <a:latin typeface="Georgia"/>
                <a:cs typeface="Georgia"/>
              </a:rPr>
              <a:t>пояснював, що, станом </a:t>
            </a:r>
            <a:r>
              <a:rPr sz="1400" i="1" dirty="0">
                <a:latin typeface="Georgia"/>
                <a:cs typeface="Georgia"/>
              </a:rPr>
              <a:t>на </a:t>
            </a:r>
            <a:r>
              <a:rPr sz="1400" i="1" spc="-5" dirty="0">
                <a:latin typeface="Georgia"/>
                <a:cs typeface="Georgia"/>
              </a:rPr>
              <a:t>2012 рік </a:t>
            </a:r>
            <a:r>
              <a:rPr sz="1400" i="1" dirty="0">
                <a:latin typeface="Georgia"/>
                <a:cs typeface="Georgia"/>
              </a:rPr>
              <a:t>ним </a:t>
            </a:r>
            <a:r>
              <a:rPr sz="1400" i="1" spc="-5" dirty="0">
                <a:latin typeface="Georgia"/>
                <a:cs typeface="Georgia"/>
              </a:rPr>
              <a:t>була виплачена частина боргу </a:t>
            </a:r>
            <a:r>
              <a:rPr sz="1400" i="1" dirty="0">
                <a:latin typeface="Georgia"/>
                <a:cs typeface="Georgia"/>
              </a:rPr>
              <a:t>у </a:t>
            </a:r>
            <a:r>
              <a:rPr sz="1400" i="1" spc="-5" dirty="0">
                <a:latin typeface="Georgia"/>
                <a:cs typeface="Georgia"/>
              </a:rPr>
              <a:t>сумі </a:t>
            </a:r>
            <a:r>
              <a:rPr sz="1400" i="1" dirty="0">
                <a:latin typeface="Georgia"/>
                <a:cs typeface="Georgia"/>
              </a:rPr>
              <a:t>9 500 </a:t>
            </a:r>
            <a:r>
              <a:rPr sz="1400" i="1" spc="-10" dirty="0">
                <a:latin typeface="Georgia"/>
                <a:cs typeface="Georgia"/>
              </a:rPr>
              <a:t>грн. </a:t>
            </a:r>
            <a:r>
              <a:rPr sz="1400" i="1" dirty="0">
                <a:latin typeface="Georgia"/>
                <a:cs typeface="Georgia"/>
              </a:rPr>
              <a:t>У </a:t>
            </a:r>
            <a:r>
              <a:rPr sz="1400" i="1" spc="-5" dirty="0">
                <a:latin typeface="Georgia"/>
                <a:cs typeface="Georgia"/>
              </a:rPr>
              <a:t>ході виконання  вказаного </a:t>
            </a:r>
            <a:r>
              <a:rPr sz="1400" i="1" spc="-10" dirty="0">
                <a:latin typeface="Georgia"/>
                <a:cs typeface="Georgia"/>
              </a:rPr>
              <a:t>судового </a:t>
            </a:r>
            <a:r>
              <a:rPr sz="1400" i="1" spc="-5" dirty="0">
                <a:latin typeface="Georgia"/>
                <a:cs typeface="Georgia"/>
              </a:rPr>
              <a:t>рішення державним виконавцем за відсутністю понятих </a:t>
            </a:r>
            <a:r>
              <a:rPr sz="1400" i="1" dirty="0">
                <a:latin typeface="Georgia"/>
                <a:cs typeface="Georgia"/>
              </a:rPr>
              <a:t>було </a:t>
            </a:r>
            <a:r>
              <a:rPr sz="1400" i="1" spc="-5" dirty="0">
                <a:latin typeface="Georgia"/>
                <a:cs typeface="Georgia"/>
              </a:rPr>
              <a:t>описане </a:t>
            </a:r>
            <a:r>
              <a:rPr sz="1400" i="1" dirty="0">
                <a:latin typeface="Georgia"/>
                <a:cs typeface="Georgia"/>
              </a:rPr>
              <a:t>майно </a:t>
            </a:r>
            <a:r>
              <a:rPr sz="1400" i="1" spc="-5" dirty="0">
                <a:latin typeface="Georgia"/>
                <a:cs typeface="Georgia"/>
              </a:rPr>
              <a:t>яке </a:t>
            </a:r>
            <a:r>
              <a:rPr sz="1400" i="1" spc="-10" dirty="0">
                <a:latin typeface="Georgia"/>
                <a:cs typeface="Georgia"/>
              </a:rPr>
              <a:t>належало </a:t>
            </a:r>
            <a:r>
              <a:rPr sz="1400" i="1" spc="-5" dirty="0">
                <a:latin typeface="Georgia"/>
                <a:cs typeface="Georgia"/>
              </a:rPr>
              <a:t>не йому, </a:t>
            </a:r>
            <a:r>
              <a:rPr sz="1400" i="1" dirty="0">
                <a:latin typeface="Georgia"/>
                <a:cs typeface="Georgia"/>
              </a:rPr>
              <a:t>а </a:t>
            </a:r>
            <a:r>
              <a:rPr sz="1400" i="1" spc="-5" dirty="0">
                <a:latin typeface="Georgia"/>
                <a:cs typeface="Georgia"/>
              </a:rPr>
              <a:t>його дружині </a:t>
            </a:r>
            <a:r>
              <a:rPr sz="1400" i="1" dirty="0">
                <a:latin typeface="Georgia"/>
                <a:cs typeface="Georgia"/>
              </a:rPr>
              <a:t>а  </a:t>
            </a:r>
            <a:r>
              <a:rPr sz="1400" i="1" spc="-5" dirty="0">
                <a:latin typeface="Georgia"/>
                <a:cs typeface="Georgia"/>
              </a:rPr>
              <a:t>саме:</a:t>
            </a:r>
            <a:r>
              <a:rPr sz="1400" i="1" spc="23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причеп,</a:t>
            </a:r>
            <a:r>
              <a:rPr sz="1400" i="1" spc="24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два</a:t>
            </a:r>
            <a:r>
              <a:rPr sz="1400" i="1" spc="22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м'яких</a:t>
            </a:r>
            <a:r>
              <a:rPr sz="1400" i="1" spc="23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куточка,</a:t>
            </a:r>
            <a:r>
              <a:rPr sz="1400" i="1" spc="229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два</a:t>
            </a:r>
            <a:r>
              <a:rPr sz="1400" i="1" spc="24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телевізора,</a:t>
            </a:r>
            <a:r>
              <a:rPr sz="1400" i="1" spc="24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спальний</a:t>
            </a:r>
            <a:r>
              <a:rPr sz="1400" i="1" spc="235" dirty="0">
                <a:latin typeface="Georgia"/>
                <a:cs typeface="Georgia"/>
              </a:rPr>
              <a:t> </a:t>
            </a:r>
            <a:r>
              <a:rPr sz="1400" i="1" spc="-10" dirty="0">
                <a:latin typeface="Georgia"/>
                <a:cs typeface="Georgia"/>
              </a:rPr>
              <a:t>гарнітур,</a:t>
            </a:r>
            <a:r>
              <a:rPr sz="1400" i="1" spc="229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пилосос.</a:t>
            </a:r>
            <a:r>
              <a:rPr sz="1400" i="1" spc="24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Вказане</a:t>
            </a:r>
            <a:r>
              <a:rPr sz="1400" i="1" spc="22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майно</a:t>
            </a:r>
            <a:r>
              <a:rPr sz="1400" i="1" spc="23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було</a:t>
            </a:r>
            <a:r>
              <a:rPr sz="1400" i="1" spc="23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передано</a:t>
            </a:r>
            <a:r>
              <a:rPr sz="1400" i="1" spc="240" dirty="0">
                <a:latin typeface="Georgia"/>
                <a:cs typeface="Georgia"/>
              </a:rPr>
              <a:t> </a:t>
            </a:r>
            <a:r>
              <a:rPr sz="1400" i="1" spc="-10" dirty="0">
                <a:latin typeface="Georgia"/>
                <a:cs typeface="Georgia"/>
              </a:rPr>
              <a:t>на</a:t>
            </a:r>
            <a:r>
              <a:rPr sz="1400" i="1" spc="229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реалізацію</a:t>
            </a:r>
            <a:r>
              <a:rPr sz="1400" i="1" spc="215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у</a:t>
            </a:r>
            <a:r>
              <a:rPr sz="1400" i="1" spc="24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ХФ</a:t>
            </a:r>
            <a:r>
              <a:rPr sz="1400" i="1" spc="235" dirty="0">
                <a:latin typeface="Georgia"/>
                <a:cs typeface="Georgia"/>
              </a:rPr>
              <a:t> </a:t>
            </a:r>
            <a:r>
              <a:rPr sz="1400" i="1" spc="5" dirty="0">
                <a:latin typeface="Georgia"/>
                <a:cs typeface="Georgia"/>
              </a:rPr>
              <a:t>ПП</a:t>
            </a:r>
            <a:r>
              <a:rPr sz="1400" i="1" spc="240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«СП</a:t>
            </a:r>
            <a:endParaRPr sz="1400" i="1" dirty="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i="1" spc="-5" dirty="0">
                <a:latin typeface="Georgia"/>
                <a:cs typeface="Georgia"/>
              </a:rPr>
              <a:t>«Юстиція», та </a:t>
            </a:r>
            <a:r>
              <a:rPr sz="1400" i="1" dirty="0">
                <a:latin typeface="Georgia"/>
                <a:cs typeface="Georgia"/>
              </a:rPr>
              <a:t>було </a:t>
            </a:r>
            <a:r>
              <a:rPr sz="1400" i="1" spc="-5" dirty="0">
                <a:latin typeface="Georgia"/>
                <a:cs typeface="Georgia"/>
              </a:rPr>
              <a:t>нереалізоване, </a:t>
            </a:r>
            <a:r>
              <a:rPr sz="1400" i="1" dirty="0">
                <a:latin typeface="Georgia"/>
                <a:cs typeface="Georgia"/>
              </a:rPr>
              <a:t>через 2 </a:t>
            </a:r>
            <a:r>
              <a:rPr sz="1400" i="1" spc="-5" dirty="0">
                <a:latin typeface="Georgia"/>
                <a:cs typeface="Georgia"/>
              </a:rPr>
              <a:t>роки знято </a:t>
            </a:r>
            <a:r>
              <a:rPr sz="1400" i="1" dirty="0">
                <a:latin typeface="Georgia"/>
                <a:cs typeface="Georgia"/>
              </a:rPr>
              <a:t>з </a:t>
            </a:r>
            <a:r>
              <a:rPr sz="1400" i="1" spc="-5" dirty="0">
                <a:latin typeface="Georgia"/>
                <a:cs typeface="Georgia"/>
              </a:rPr>
              <a:t>реалізації на комісійним </a:t>
            </a:r>
            <a:r>
              <a:rPr sz="1400" i="1" dirty="0">
                <a:latin typeface="Georgia"/>
                <a:cs typeface="Georgia"/>
              </a:rPr>
              <a:t>умовах, </a:t>
            </a:r>
            <a:r>
              <a:rPr sz="1400" i="1" spc="-5" dirty="0">
                <a:latin typeface="Georgia"/>
                <a:cs typeface="Georgia"/>
              </a:rPr>
              <a:t>та </a:t>
            </a:r>
            <a:r>
              <a:rPr sz="1400" i="1" dirty="0">
                <a:latin typeface="Georgia"/>
                <a:cs typeface="Georgia"/>
              </a:rPr>
              <a:t>передано </a:t>
            </a:r>
            <a:r>
              <a:rPr sz="1400" i="1" spc="-5" dirty="0">
                <a:latin typeface="Georgia"/>
                <a:cs typeface="Georgia"/>
              </a:rPr>
              <a:t>на відповідальне зберігання</a:t>
            </a:r>
            <a:r>
              <a:rPr sz="1400" i="1" spc="1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ОСОБА_5».</a:t>
            </a:r>
            <a:endParaRPr sz="1400" i="1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22765" y="5736339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7968" y="381761"/>
            <a:ext cx="415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Позиції касаційних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судів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3280" y="289559"/>
            <a:ext cx="4917948" cy="58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726" y="350807"/>
            <a:ext cx="616839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tabLst>
                <a:tab pos="2188845" algn="l"/>
                <a:tab pos="3293745" algn="l"/>
                <a:tab pos="4196080" algn="l"/>
              </a:tabLst>
            </a:pP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Значення примусового 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виконання 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рішення суду для  вс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т</a:t>
            </a:r>
            <a:r>
              <a:rPr sz="1600" i="1" spc="-10" dirty="0">
                <a:solidFill>
                  <a:srgbClr val="277167"/>
                </a:solidFill>
                <a:latin typeface="Georgia"/>
                <a:cs typeface="Georgia"/>
              </a:rPr>
              <a:t>а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н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овле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н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ня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	</a:t>
            </a:r>
            <a:r>
              <a:rPr sz="1600" i="1" spc="10" dirty="0">
                <a:solidFill>
                  <a:srgbClr val="277167"/>
                </a:solidFill>
                <a:latin typeface="Georgia"/>
                <a:cs typeface="Georgia"/>
              </a:rPr>
              <a:t>в</a:t>
            </a:r>
            <a:r>
              <a:rPr sz="1600" i="1" spc="-10" dirty="0">
                <a:solidFill>
                  <a:srgbClr val="277167"/>
                </a:solidFill>
                <a:latin typeface="Georgia"/>
                <a:cs typeface="Georgia"/>
              </a:rPr>
              <a:t>ин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и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	т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а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	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в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і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д</a:t>
            </a:r>
            <a:r>
              <a:rPr sz="1600" i="1" spc="-15" dirty="0">
                <a:solidFill>
                  <a:srgbClr val="277167"/>
                </a:solidFill>
                <a:latin typeface="Georgia"/>
                <a:cs typeface="Georgia"/>
              </a:rPr>
              <a:t>п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ов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і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д</a:t>
            </a:r>
            <a:r>
              <a:rPr sz="1600" i="1" spc="-10" dirty="0">
                <a:solidFill>
                  <a:srgbClr val="277167"/>
                </a:solidFill>
                <a:latin typeface="Georgia"/>
                <a:cs typeface="Georgia"/>
              </a:rPr>
              <a:t>аль</a:t>
            </a:r>
            <a:r>
              <a:rPr sz="1600" i="1" dirty="0">
                <a:solidFill>
                  <a:srgbClr val="277167"/>
                </a:solidFill>
                <a:latin typeface="Georgia"/>
                <a:cs typeface="Georgia"/>
              </a:rPr>
              <a:t>н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ість  керівника/засновника </a:t>
            </a:r>
            <a:r>
              <a:rPr sz="1600" i="1" spc="-10" dirty="0">
                <a:solidFill>
                  <a:srgbClr val="277167"/>
                </a:solidFill>
                <a:latin typeface="Georgia"/>
                <a:cs typeface="Georgia"/>
              </a:rPr>
              <a:t>юридичної</a:t>
            </a:r>
            <a:r>
              <a:rPr sz="1600" i="1" spc="9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i="1" spc="-5" dirty="0">
                <a:solidFill>
                  <a:srgbClr val="277167"/>
                </a:solidFill>
                <a:latin typeface="Georgia"/>
                <a:cs typeface="Georgia"/>
              </a:rPr>
              <a:t>особи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212158-D3D1-4A32-8E46-FE7DBE19B23F}"/>
              </a:ext>
            </a:extLst>
          </p:cNvPr>
          <p:cNvSpPr/>
          <p:nvPr/>
        </p:nvSpPr>
        <p:spPr>
          <a:xfrm>
            <a:off x="172760" y="1387906"/>
            <a:ext cx="11811000" cy="482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700" b="1" kern="150" dirty="0">
                <a:solidFill>
                  <a:srgbClr val="277267"/>
                </a:solidFill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Вирок 14 червня 2018 року Апеляційний суд Чернігівської області у справі № 734/2614/16-к.</a:t>
            </a:r>
            <a:endParaRPr lang="ru-UA" sz="1700" kern="150" dirty="0">
              <a:solidFill>
                <a:srgbClr val="277267"/>
              </a:solidFill>
              <a:latin typeface="Georgia" panose="02040502050405020303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 </a:t>
            </a:r>
            <a:endParaRPr lang="ru-UA" sz="1700" kern="150" dirty="0">
              <a:latin typeface="Georgia" panose="02040502050405020303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«Доводи сторони захисту, що </a:t>
            </a:r>
            <a:r>
              <a:rPr lang="uk-UA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боржником по виконавчому провадженні є </a:t>
            </a:r>
            <a:r>
              <a:rPr lang="uk-UA" sz="1700" b="1" kern="150" dirty="0" err="1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Сираївська</a:t>
            </a:r>
            <a:r>
              <a:rPr lang="uk-UA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 сільська рада</a:t>
            </a: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, а не особисто ОСОБА_2, а відповідно </a:t>
            </a:r>
            <a:r>
              <a:rPr lang="uk-UA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він не є </a:t>
            </a:r>
            <a:r>
              <a:rPr lang="uk-UA" sz="1700" b="1" kern="150" dirty="0" err="1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суб</a:t>
            </a:r>
            <a:r>
              <a:rPr lang="en-US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`</a:t>
            </a:r>
            <a:r>
              <a:rPr lang="uk-UA" sz="1700" b="1" kern="150" dirty="0" err="1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єктом</a:t>
            </a:r>
            <a:r>
              <a:rPr lang="uk-UA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 злочину, не відповідають дійсності. Установу, підприємство, об</a:t>
            </a:r>
            <a:r>
              <a:rPr lang="en-US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`</a:t>
            </a:r>
            <a:r>
              <a:rPr lang="uk-UA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єднання громади завжди очолюють фізичні особи, у даному кримінальному провадженні </a:t>
            </a:r>
            <a:r>
              <a:rPr lang="uk-UA" sz="1700" kern="150" dirty="0" err="1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Сираївську</a:t>
            </a: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 сільську раду, її виконавчий комітет представляє сільський голова ОСОБА_2».</a:t>
            </a:r>
            <a:endParaRPr lang="ru-UA" sz="1700" kern="150" dirty="0">
              <a:latin typeface="Georgia" panose="02040502050405020303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 </a:t>
            </a:r>
            <a:endParaRPr lang="ru-UA" sz="1700" kern="150" dirty="0">
              <a:latin typeface="Georgia" panose="02040502050405020303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700" b="1" kern="150" dirty="0">
                <a:solidFill>
                  <a:srgbClr val="277267"/>
                </a:solidFill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Вирок </a:t>
            </a:r>
            <a:r>
              <a:rPr lang="uk-UA" sz="1700" b="1" kern="150" dirty="0" err="1">
                <a:solidFill>
                  <a:srgbClr val="277267"/>
                </a:solidFill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Рогатинського</a:t>
            </a:r>
            <a:r>
              <a:rPr lang="uk-UA" sz="1700" b="1" kern="150" dirty="0">
                <a:solidFill>
                  <a:srgbClr val="277267"/>
                </a:solidFill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 районного суду Івано-Франківської області від 22 жовтня 2018 року у справі  № 349/1531/17</a:t>
            </a:r>
            <a:r>
              <a:rPr lang="en-US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en-US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</a:br>
            <a:endParaRPr lang="ru-UA" sz="1700" kern="150" dirty="0">
              <a:latin typeface="Georgia" panose="02040502050405020303" pitchFamily="18" charset="0"/>
              <a:ea typeface="Andale Sans UI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«Отже, незважаючи на вжиті державним виконавцем заходи, направленні на виконання </a:t>
            </a:r>
            <a:r>
              <a:rPr lang="uk-UA" sz="1700" kern="150" dirty="0" err="1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Княгиницькою</a:t>
            </a: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 сільською радою </a:t>
            </a:r>
            <a:r>
              <a:rPr lang="uk-UA" sz="1700" kern="150" dirty="0" err="1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Рогатинського</a:t>
            </a: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 району Івано-Франківської області постанови суду, що набрала законної сили, сільський голова ОСОБА_1, </a:t>
            </a:r>
            <a:r>
              <a:rPr lang="uk-UA" sz="1700" b="1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як головна посадова особа вказаної територіальної громади, до повноважень якої віднесено забезпечення додержання Конституції та законів України та який несе персональну відповідальність за здійснення наданих йому законом повноважень</a:t>
            </a:r>
            <a:r>
              <a:rPr lang="uk-UA" sz="1700" kern="150" dirty="0"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, реалізуючи свій злочинний умисел спрямований на невиконання рішення суду, не вжив жодних заходів на видачу ОСОБА_2 одного свідоцтво про право власності на майновий пай»</a:t>
            </a:r>
            <a:endParaRPr lang="ru-UA" sz="1700" kern="150" dirty="0">
              <a:latin typeface="Georgia" panose="02040502050405020303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147966-3EC1-4E14-AD99-6DB9761EBCB2}"/>
              </a:ext>
            </a:extLst>
          </p:cNvPr>
          <p:cNvSpPr/>
          <p:nvPr/>
        </p:nvSpPr>
        <p:spPr>
          <a:xfrm>
            <a:off x="533400" y="1371600"/>
            <a:ext cx="11125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277267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Постанова Верховного Суду від 03.10.2018 у справі No390/757/16-к: </a:t>
            </a:r>
            <a:endParaRPr lang="en-US" b="1" dirty="0">
              <a:solidFill>
                <a:srgbClr val="277267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endParaRPr lang="ru-UA" dirty="0">
              <a:solidFill>
                <a:srgbClr val="277267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«Погоджуючись із висновком місцевого суду щодо відсутності в діянні ОСОБА_1 складу кримінального правопорушення, передбаченого ч. 1 ст. 382 КК,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апеляційний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 вірно зазначив, що </a:t>
            </a:r>
            <a:r>
              <a:rPr lang="uk-UA" sz="1600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диспозиція </a:t>
            </a:r>
            <a:r>
              <a:rPr lang="uk-UA" sz="16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указаної </a:t>
            </a:r>
            <a:r>
              <a:rPr lang="uk-UA" sz="1600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норми кримінального закону передбачає відповідальність, зокрема, за невиконання судового рішення особою (суб'єктом злочину), яка повинна </a:t>
            </a:r>
            <a:r>
              <a:rPr lang="uk-UA" sz="16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його </a:t>
            </a:r>
            <a:r>
              <a:rPr lang="uk-UA" sz="1600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виконати, а не особою, яка повинна відбути покарання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6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Пред'явлене ж ОСОБА_1 обвинувачення за встановлених фактичних обставин зводиться до ухилення останнього від відбування покарання у виді громадських робіт, а не до невиконання судового рішення, що поставлено за вину обвинуваченому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6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Отже, за встановлених фактичних обставин суд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першої інстанції дійшов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правильного висновку про необхідність виправдання ОСОБА_1 за ч. 1 ст. 382 КК, а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апеляційний суд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обґрунтовано залишив без змін вирок місцевого суду в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цій частині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6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 такими висновками місцевого та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апеляційного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суду погоджується і колегія суддів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касаційного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суду. При цьому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Верховний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 зважає на принцип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правової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визначеності, згідно з яким суд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касаційної інстанції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попередньо визнавав правильним закриття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апеляційним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судом кримінального провадження щодо особи з підстав відсутності складу злочину, передбаченого ч. 1 ст. 382 КК у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редакції 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Закону </a:t>
            </a:r>
            <a:r>
              <a:rPr 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України </a:t>
            </a:r>
            <a:r>
              <a:rPr lang="uk-UA" sz="16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No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767-VII від 23 лютого 2014 року (справа </a:t>
            </a:r>
            <a:r>
              <a:rPr lang="uk-UA" sz="16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No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5-7103 </a:t>
            </a:r>
            <a:r>
              <a:rPr lang="uk-UA" sz="16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ск</a:t>
            </a:r>
            <a:r>
              <a:rPr lang="uk-UA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15)»</a:t>
            </a:r>
            <a:r>
              <a:rPr lang="en-US" sz="16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UA" sz="16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182D76-3FE8-42F6-BA24-DF2A86C91D67}"/>
              </a:ext>
            </a:extLst>
          </p:cNvPr>
          <p:cNvSpPr/>
          <p:nvPr/>
        </p:nvSpPr>
        <p:spPr>
          <a:xfrm>
            <a:off x="381000" y="304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277267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Щодо притягнення до кримінальної відповідальності особи, яка не визначена судовим рішенням як зобов’язана сторона.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1929" y="2275459"/>
            <a:ext cx="5567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«Право </a:t>
            </a:r>
            <a:r>
              <a:rPr sz="2400" b="1" dirty="0">
                <a:latin typeface="Georgia"/>
                <a:cs typeface="Georgia"/>
              </a:rPr>
              <a:t>на </a:t>
            </a:r>
            <a:r>
              <a:rPr sz="2400" b="1" spc="-5" dirty="0">
                <a:latin typeface="Georgia"/>
                <a:cs typeface="Georgia"/>
              </a:rPr>
              <a:t>справедливий суд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є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latin typeface="Georgia"/>
                <a:cs typeface="Georgia"/>
              </a:rPr>
              <a:t>ілюзорним, якщо судове рішення  залишається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невиконаним»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3906" y="3738752"/>
            <a:ext cx="3994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eorgia"/>
                <a:cs typeface="Georgia"/>
              </a:rPr>
              <a:t>Європейський суд </a:t>
            </a:r>
            <a:r>
              <a:rPr sz="2000" dirty="0">
                <a:latin typeface="Georgia"/>
                <a:cs typeface="Georgia"/>
              </a:rPr>
              <a:t>з </a:t>
            </a:r>
            <a:r>
              <a:rPr sz="2000" spc="-5" dirty="0">
                <a:latin typeface="Georgia"/>
                <a:cs typeface="Georgia"/>
              </a:rPr>
              <a:t>прав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людини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7968" y="381761"/>
            <a:ext cx="415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Позиції касаційних</a:t>
            </a:r>
            <a:r>
              <a:rPr spc="-15" dirty="0"/>
              <a:t> </a:t>
            </a:r>
            <a:r>
              <a:rPr spc="-10" dirty="0"/>
              <a:t>судів</a:t>
            </a:r>
          </a:p>
        </p:txBody>
      </p:sp>
      <p:sp>
        <p:nvSpPr>
          <p:cNvPr id="3" name="object 3"/>
          <p:cNvSpPr/>
          <p:nvPr/>
        </p:nvSpPr>
        <p:spPr>
          <a:xfrm>
            <a:off x="7193280" y="270898"/>
            <a:ext cx="4917948" cy="58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1600200"/>
            <a:ext cx="61727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277167"/>
                </a:solidFill>
                <a:latin typeface="Georgia"/>
                <a:cs typeface="Georgia"/>
              </a:rPr>
              <a:t>Врахування змісту судового</a:t>
            </a:r>
            <a:r>
              <a:rPr sz="2000" b="1" i="1" spc="-3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277167"/>
                </a:solidFill>
                <a:latin typeface="Georgia"/>
                <a:cs typeface="Georgia"/>
              </a:rPr>
              <a:t>рішення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216" y="2393340"/>
            <a:ext cx="10972800" cy="224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В ухвалі Верховного Суду України </a:t>
            </a:r>
            <a:r>
              <a:rPr sz="1600" b="1" spc="-10" dirty="0">
                <a:latin typeface="Georgia"/>
                <a:cs typeface="Georgia"/>
              </a:rPr>
              <a:t>від </a:t>
            </a:r>
            <a:r>
              <a:rPr sz="1600" b="1" spc="-5" dirty="0">
                <a:latin typeface="Georgia"/>
                <a:cs typeface="Georgia"/>
              </a:rPr>
              <a:t>30.09.2010 у справі </a:t>
            </a:r>
            <a:r>
              <a:rPr sz="1600" b="1" dirty="0">
                <a:latin typeface="Georgia"/>
                <a:cs typeface="Georgia"/>
              </a:rPr>
              <a:t>№5-3124км10 </a:t>
            </a:r>
            <a:r>
              <a:rPr sz="1600" b="1" spc="-5" dirty="0">
                <a:latin typeface="Georgia"/>
                <a:cs typeface="Georgia"/>
              </a:rPr>
              <a:t>висловлено наступну  позицію</a:t>
            </a:r>
            <a:r>
              <a:rPr sz="1600" spc="-5" dirty="0">
                <a:latin typeface="Georgia"/>
                <a:cs typeface="Georgia"/>
              </a:rPr>
              <a:t>: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600" i="1" spc="-5" dirty="0">
                <a:latin typeface="Georgia"/>
                <a:cs typeface="Georgia"/>
              </a:rPr>
              <a:t>«Отже </a:t>
            </a:r>
            <a:r>
              <a:rPr sz="1600" i="1" spc="-10" dirty="0">
                <a:latin typeface="Georgia"/>
                <a:cs typeface="Georgia"/>
              </a:rPr>
              <a:t>судове </a:t>
            </a:r>
            <a:r>
              <a:rPr sz="1600" i="1" spc="-5" dirty="0">
                <a:latin typeface="Georgia"/>
                <a:cs typeface="Georgia"/>
              </a:rPr>
              <a:t>рішення на протязі тривалого часу не виконувалися </a:t>
            </a:r>
            <a:r>
              <a:rPr sz="1600" b="1" i="1" spc="-5" dirty="0">
                <a:latin typeface="Georgia"/>
                <a:cs typeface="Georgia"/>
              </a:rPr>
              <a:t>у зв’язку з незрозумілістю</a:t>
            </a:r>
            <a:r>
              <a:rPr sz="1600" b="1" i="1" spc="95" dirty="0">
                <a:latin typeface="Georgia"/>
                <a:cs typeface="Georgia"/>
              </a:rPr>
              <a:t> </a:t>
            </a:r>
            <a:r>
              <a:rPr sz="1600" b="1" i="1" spc="-5" dirty="0">
                <a:latin typeface="Georgia"/>
                <a:cs typeface="Georgia"/>
              </a:rPr>
              <a:t>самого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b="1" i="1" spc="-5" dirty="0">
                <a:latin typeface="Georgia"/>
                <a:cs typeface="Georgia"/>
              </a:rPr>
              <a:t>судового рішення </a:t>
            </a:r>
            <a:r>
              <a:rPr sz="1600" b="1" i="1" spc="-10" dirty="0">
                <a:latin typeface="Georgia"/>
                <a:cs typeface="Georgia"/>
              </a:rPr>
              <a:t>як </a:t>
            </a:r>
            <a:r>
              <a:rPr sz="1600" b="1" i="1" spc="-5" dirty="0">
                <a:latin typeface="Georgia"/>
                <a:cs typeface="Georgia"/>
              </a:rPr>
              <a:t>для ОСОБА_6 </a:t>
            </a:r>
            <a:r>
              <a:rPr sz="1600" b="1" i="1" spc="-10" dirty="0">
                <a:latin typeface="Georgia"/>
                <a:cs typeface="Georgia"/>
              </a:rPr>
              <a:t>так </a:t>
            </a:r>
            <a:r>
              <a:rPr sz="1600" b="1" i="1" spc="-5" dirty="0">
                <a:latin typeface="Georgia"/>
                <a:cs typeface="Georgia"/>
              </a:rPr>
              <a:t>і для судового</a:t>
            </a:r>
            <a:r>
              <a:rPr sz="1600" b="1" i="1" spc="125" dirty="0">
                <a:latin typeface="Georgia"/>
                <a:cs typeface="Georgia"/>
              </a:rPr>
              <a:t> </a:t>
            </a:r>
            <a:r>
              <a:rPr sz="1600" b="1" i="1" spc="-5" dirty="0">
                <a:latin typeface="Georgia"/>
                <a:cs typeface="Georgia"/>
              </a:rPr>
              <a:t>виконавця</a:t>
            </a:r>
            <a:r>
              <a:rPr sz="1600" i="1" spc="-5" dirty="0"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  <a:p>
            <a:pPr marL="12700" marR="6350" algn="just">
              <a:lnSpc>
                <a:spcPct val="114999"/>
              </a:lnSpc>
              <a:spcBef>
                <a:spcPts val="1010"/>
              </a:spcBef>
            </a:pPr>
            <a:r>
              <a:rPr sz="1600" i="1" spc="-5" dirty="0">
                <a:latin typeface="Georgia"/>
                <a:cs typeface="Georgia"/>
              </a:rPr>
              <a:t>За </a:t>
            </a:r>
            <a:r>
              <a:rPr sz="1600" i="1" dirty="0">
                <a:latin typeface="Georgia"/>
                <a:cs typeface="Georgia"/>
              </a:rPr>
              <a:t>змістом </a:t>
            </a:r>
            <a:r>
              <a:rPr sz="1600" i="1" spc="-5" dirty="0">
                <a:latin typeface="Georgia"/>
                <a:cs typeface="Georgia"/>
              </a:rPr>
              <a:t>Закону суб’єктивна сторона </a:t>
            </a:r>
            <a:r>
              <a:rPr sz="1600" i="1" dirty="0">
                <a:latin typeface="Georgia"/>
                <a:cs typeface="Georgia"/>
              </a:rPr>
              <a:t>злочину, </a:t>
            </a:r>
            <a:r>
              <a:rPr sz="1600" i="1" spc="-5" dirty="0">
                <a:latin typeface="Georgia"/>
                <a:cs typeface="Georgia"/>
              </a:rPr>
              <a:t>передбаченого </a:t>
            </a:r>
            <a:r>
              <a:rPr sz="1600" i="1" dirty="0">
                <a:latin typeface="Georgia"/>
                <a:cs typeface="Georgia"/>
              </a:rPr>
              <a:t>ч. </a:t>
            </a:r>
            <a:r>
              <a:rPr sz="1600" i="1" spc="-5" dirty="0">
                <a:latin typeface="Georgia"/>
                <a:cs typeface="Georgia"/>
              </a:rPr>
              <a:t>1 </a:t>
            </a:r>
            <a:r>
              <a:rPr sz="1600" i="1" dirty="0">
                <a:latin typeface="Georgia"/>
                <a:cs typeface="Georgia"/>
              </a:rPr>
              <a:t>ст. </a:t>
            </a:r>
            <a:r>
              <a:rPr sz="1600" i="1" spc="-5" dirty="0">
                <a:latin typeface="Georgia"/>
                <a:cs typeface="Georgia"/>
              </a:rPr>
              <a:t>382 КК України - тільки прямий  умисел. У зв’язку з вищенаведеним </a:t>
            </a:r>
            <a:r>
              <a:rPr sz="1600" i="1" spc="-10" dirty="0">
                <a:latin typeface="Georgia"/>
                <a:cs typeface="Georgia"/>
              </a:rPr>
              <a:t>підстав </a:t>
            </a:r>
            <a:r>
              <a:rPr sz="1600" i="1" spc="-5" dirty="0">
                <a:latin typeface="Georgia"/>
                <a:cs typeface="Georgia"/>
              </a:rPr>
              <a:t>стверджувати, що ОСОБА_6 умисно не виконував рішення суду </a:t>
            </a:r>
            <a:r>
              <a:rPr sz="1600" i="1" spc="-10" dirty="0">
                <a:latin typeface="Georgia"/>
                <a:cs typeface="Georgia"/>
              </a:rPr>
              <a:t>не  </a:t>
            </a:r>
            <a:r>
              <a:rPr sz="1600" i="1" spc="-5" dirty="0">
                <a:latin typeface="Georgia"/>
                <a:cs typeface="Georgia"/>
              </a:rPr>
              <a:t>має»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08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Виправдувальні</a:t>
            </a:r>
            <a:r>
              <a:rPr spc="-60" dirty="0"/>
              <a:t> </a:t>
            </a:r>
            <a:r>
              <a:rPr spc="-5" dirty="0"/>
              <a:t>вироки</a:t>
            </a:r>
          </a:p>
        </p:txBody>
      </p:sp>
      <p:sp>
        <p:nvSpPr>
          <p:cNvPr id="3" name="object 3"/>
          <p:cNvSpPr/>
          <p:nvPr/>
        </p:nvSpPr>
        <p:spPr>
          <a:xfrm>
            <a:off x="7162800" y="247263"/>
            <a:ext cx="4917948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4800" y="557771"/>
            <a:ext cx="65551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i="1" spc="-5" dirty="0">
                <a:solidFill>
                  <a:srgbClr val="277167"/>
                </a:solidFill>
                <a:latin typeface="Georgia"/>
                <a:cs typeface="Georgia"/>
              </a:rPr>
              <a:t>Не </a:t>
            </a:r>
            <a:r>
              <a:rPr lang="ru-RU" b="1" i="1" spc="-5" dirty="0" err="1">
                <a:solidFill>
                  <a:srgbClr val="277167"/>
                </a:solidFill>
                <a:latin typeface="Georgia"/>
                <a:cs typeface="Georgia"/>
              </a:rPr>
              <a:t>вжито</a:t>
            </a:r>
            <a:r>
              <a:rPr lang="ru-RU" b="1" i="1" spc="-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lang="ru-RU" b="1" i="1" spc="-5" dirty="0" err="1">
                <a:solidFill>
                  <a:srgbClr val="277167"/>
                </a:solidFill>
                <a:latin typeface="Georgia"/>
                <a:cs typeface="Georgia"/>
              </a:rPr>
              <a:t>усіх</a:t>
            </a:r>
            <a:r>
              <a:rPr lang="ru-RU" b="1" i="1" spc="-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lang="ru-RU" b="1" i="1" spc="-5" dirty="0" err="1">
                <a:solidFill>
                  <a:srgbClr val="277167"/>
                </a:solidFill>
                <a:latin typeface="Georgia"/>
                <a:cs typeface="Georgia"/>
              </a:rPr>
              <a:t>заходів</a:t>
            </a:r>
            <a:r>
              <a:rPr lang="ru-RU" b="1" i="1" spc="-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lang="ru-RU" b="1" i="1" spc="-5" dirty="0" err="1">
                <a:solidFill>
                  <a:srgbClr val="277167"/>
                </a:solidFill>
                <a:latin typeface="Georgia"/>
                <a:cs typeface="Georgia"/>
              </a:rPr>
              <a:t>щодо</a:t>
            </a:r>
            <a:r>
              <a:rPr lang="ru-RU" b="1" i="1" spc="-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lang="ru-RU" b="1" i="1" spc="-5" dirty="0" err="1">
                <a:solidFill>
                  <a:srgbClr val="277167"/>
                </a:solidFill>
                <a:latin typeface="Georgia"/>
                <a:cs typeface="Georgia"/>
              </a:rPr>
              <a:t>виконання</a:t>
            </a:r>
            <a:r>
              <a:rPr lang="ru-RU" b="1" i="1" spc="-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lang="ru-RU" b="1" i="1" spc="-5" dirty="0" err="1">
                <a:solidFill>
                  <a:srgbClr val="277167"/>
                </a:solidFill>
                <a:latin typeface="Georgia"/>
                <a:cs typeface="Georgia"/>
              </a:rPr>
              <a:t>рішення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529" y="1113282"/>
            <a:ext cx="11443335" cy="4919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Georgia"/>
                <a:cs typeface="Georgia"/>
              </a:rPr>
              <a:t>У </a:t>
            </a:r>
            <a:r>
              <a:rPr sz="1400" b="1" spc="-5" dirty="0">
                <a:latin typeface="Georgia"/>
                <a:cs typeface="Georgia"/>
              </a:rPr>
              <a:t>вироку Богородочанського </a:t>
            </a:r>
            <a:r>
              <a:rPr sz="1400" b="1" dirty="0">
                <a:latin typeface="Georgia"/>
                <a:cs typeface="Georgia"/>
              </a:rPr>
              <a:t>районного </a:t>
            </a:r>
            <a:r>
              <a:rPr sz="1400" b="1" spc="-5" dirty="0">
                <a:latin typeface="Georgia"/>
                <a:cs typeface="Georgia"/>
              </a:rPr>
              <a:t>суду Івано-Франківської </a:t>
            </a:r>
            <a:r>
              <a:rPr sz="1400" b="1" dirty="0">
                <a:latin typeface="Georgia"/>
                <a:cs typeface="Georgia"/>
              </a:rPr>
              <a:t>області у </a:t>
            </a:r>
            <a:r>
              <a:rPr sz="1400" b="1" spc="-5" dirty="0">
                <a:latin typeface="Georgia"/>
                <a:cs typeface="Georgia"/>
              </a:rPr>
              <a:t>справі №354/28/17 від 16 </a:t>
            </a:r>
            <a:r>
              <a:rPr sz="1400" b="1" dirty="0">
                <a:latin typeface="Georgia"/>
                <a:cs typeface="Georgia"/>
              </a:rPr>
              <a:t>травня </a:t>
            </a:r>
            <a:r>
              <a:rPr sz="1400" b="1" spc="-5" dirty="0">
                <a:latin typeface="Georgia"/>
                <a:cs typeface="Georgia"/>
              </a:rPr>
              <a:t>2018</a:t>
            </a:r>
            <a:r>
              <a:rPr sz="1400" b="1" spc="8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року:</a:t>
            </a:r>
            <a:endParaRPr sz="1400" dirty="0">
              <a:latin typeface="Georgia"/>
              <a:cs typeface="Georgia"/>
            </a:endParaRPr>
          </a:p>
          <a:p>
            <a:pPr marL="12700" marR="6985" algn="just">
              <a:lnSpc>
                <a:spcPct val="114999"/>
              </a:lnSpc>
              <a:spcBef>
                <a:spcPts val="995"/>
              </a:spcBef>
            </a:pPr>
            <a:r>
              <a:rPr sz="1400" i="1" spc="-5" dirty="0">
                <a:latin typeface="Georgia"/>
                <a:cs typeface="Georgia"/>
              </a:rPr>
              <a:t>«ОСОБА_2 виконав рішення суду, </a:t>
            </a:r>
            <a:r>
              <a:rPr sz="1400" i="1" dirty="0">
                <a:latin typeface="Georgia"/>
                <a:cs typeface="Georgia"/>
              </a:rPr>
              <a:t>претензій щодо </a:t>
            </a:r>
            <a:r>
              <a:rPr sz="1400" i="1" spc="-10" dirty="0">
                <a:latin typeface="Georgia"/>
                <a:cs typeface="Georgia"/>
              </a:rPr>
              <a:t>виконання </a:t>
            </a:r>
            <a:r>
              <a:rPr sz="1400" i="1" spc="-5" dirty="0">
                <a:latin typeface="Georgia"/>
                <a:cs typeface="Georgia"/>
              </a:rPr>
              <a:t>рішення </a:t>
            </a:r>
            <a:r>
              <a:rPr sz="1400" i="1" dirty="0">
                <a:latin typeface="Georgia"/>
                <a:cs typeface="Georgia"/>
              </a:rPr>
              <a:t>суду не було, </a:t>
            </a:r>
            <a:r>
              <a:rPr sz="1400" i="1" spc="-5" dirty="0">
                <a:latin typeface="Georgia"/>
                <a:cs typeface="Georgia"/>
              </a:rPr>
              <a:t>державні виконавці </a:t>
            </a:r>
            <a:r>
              <a:rPr sz="1400" i="1" spc="-10" dirty="0">
                <a:latin typeface="Georgia"/>
                <a:cs typeface="Georgia"/>
              </a:rPr>
              <a:t>не </a:t>
            </a:r>
            <a:r>
              <a:rPr sz="1400" i="1" spc="-5" dirty="0">
                <a:latin typeface="Georgia"/>
                <a:cs typeface="Georgia"/>
              </a:rPr>
              <a:t>зверталися до прокурора  </a:t>
            </a:r>
            <a:r>
              <a:rPr sz="1400" i="1" dirty="0">
                <a:latin typeface="Georgia"/>
                <a:cs typeface="Georgia"/>
              </a:rPr>
              <a:t>із поданням </a:t>
            </a:r>
            <a:r>
              <a:rPr sz="1400" i="1" spc="-5" dirty="0">
                <a:latin typeface="Georgia"/>
                <a:cs typeface="Georgia"/>
              </a:rPr>
              <a:t>про невиконання рішення суду </a:t>
            </a:r>
            <a:r>
              <a:rPr sz="1400" i="1" dirty="0">
                <a:latin typeface="Georgia"/>
                <a:cs typeface="Georgia"/>
              </a:rPr>
              <a:t>та </a:t>
            </a:r>
            <a:r>
              <a:rPr sz="1400" i="1" spc="-5" dirty="0">
                <a:latin typeface="Georgia"/>
                <a:cs typeface="Georgia"/>
              </a:rPr>
              <a:t>вчинення кримінального правопорушення, </a:t>
            </a:r>
            <a:r>
              <a:rPr sz="1400" i="1" dirty="0">
                <a:latin typeface="Georgia"/>
                <a:cs typeface="Georgia"/>
              </a:rPr>
              <a:t>в </a:t>
            </a:r>
            <a:r>
              <a:rPr sz="1400" i="1" spc="-5" dirty="0">
                <a:latin typeface="Georgia"/>
                <a:cs typeface="Georgia"/>
              </a:rPr>
              <a:t>якому </a:t>
            </a:r>
            <a:r>
              <a:rPr sz="1400" i="1" dirty="0">
                <a:latin typeface="Georgia"/>
                <a:cs typeface="Georgia"/>
              </a:rPr>
              <a:t>б </a:t>
            </a:r>
            <a:r>
              <a:rPr sz="1400" i="1" spc="-5" dirty="0">
                <a:latin typeface="Georgia"/>
                <a:cs typeface="Georgia"/>
              </a:rPr>
              <a:t>просили </a:t>
            </a:r>
            <a:r>
              <a:rPr sz="1400" i="1" spc="-10" dirty="0">
                <a:latin typeface="Georgia"/>
                <a:cs typeface="Georgia"/>
              </a:rPr>
              <a:t>вирішити </a:t>
            </a:r>
            <a:r>
              <a:rPr sz="1400" i="1" spc="-5" dirty="0">
                <a:latin typeface="Georgia"/>
                <a:cs typeface="Georgia"/>
              </a:rPr>
              <a:t>питання про  притягнення ОСОБА_2 до кримінальної відповідальності за ознаками кримінального правопорушення, передбаченого </a:t>
            </a:r>
            <a:r>
              <a:rPr sz="1400" i="1" dirty="0">
                <a:latin typeface="Georgia"/>
                <a:cs typeface="Georgia"/>
              </a:rPr>
              <a:t>ч.1 </a:t>
            </a:r>
            <a:r>
              <a:rPr sz="1400" i="1" spc="-5" dirty="0">
                <a:latin typeface="Georgia"/>
                <a:cs typeface="Georgia"/>
              </a:rPr>
              <a:t>ст. </a:t>
            </a:r>
            <a:r>
              <a:rPr sz="1400" i="1" dirty="0">
                <a:latin typeface="Georgia"/>
                <a:cs typeface="Georgia"/>
              </a:rPr>
              <a:t>382 </a:t>
            </a:r>
            <a:r>
              <a:rPr sz="1400" i="1" spc="-5" dirty="0">
                <a:latin typeface="Georgia"/>
                <a:cs typeface="Georgia"/>
              </a:rPr>
              <a:t>КК  за невиконання рішення суду. Зворотне </a:t>
            </a:r>
            <a:r>
              <a:rPr sz="1400" i="1" dirty="0">
                <a:latin typeface="Georgia"/>
                <a:cs typeface="Georgia"/>
              </a:rPr>
              <a:t>стороною </a:t>
            </a:r>
            <a:r>
              <a:rPr sz="1400" i="1" spc="-5" dirty="0">
                <a:latin typeface="Georgia"/>
                <a:cs typeface="Georgia"/>
              </a:rPr>
              <a:t>обвинувачення </a:t>
            </a:r>
            <a:r>
              <a:rPr sz="1400" i="1" dirty="0">
                <a:latin typeface="Georgia"/>
                <a:cs typeface="Georgia"/>
              </a:rPr>
              <a:t>не</a:t>
            </a:r>
            <a:r>
              <a:rPr sz="1400" i="1" spc="-6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доведено.</a:t>
            </a:r>
            <a:endParaRPr sz="1400" dirty="0">
              <a:latin typeface="Georgia"/>
              <a:cs typeface="Georgia"/>
            </a:endParaRPr>
          </a:p>
          <a:p>
            <a:pPr marL="12700" marR="5715" algn="just">
              <a:lnSpc>
                <a:spcPct val="114999"/>
              </a:lnSpc>
              <a:spcBef>
                <a:spcPts val="994"/>
              </a:spcBef>
            </a:pPr>
            <a:r>
              <a:rPr sz="1400" b="1" i="1" dirty="0">
                <a:latin typeface="Georgia"/>
                <a:cs typeface="Georgia"/>
              </a:rPr>
              <a:t>ОСОБА_1 </a:t>
            </a:r>
            <a:r>
              <a:rPr sz="1400" b="1" i="1" spc="-5" dirty="0">
                <a:latin typeface="Georgia"/>
                <a:cs typeface="Georgia"/>
              </a:rPr>
              <a:t>того, невиконання судового рішення, передбаченого статтею 382 </a:t>
            </a:r>
            <a:r>
              <a:rPr sz="1400" b="1" i="1" dirty="0">
                <a:latin typeface="Georgia"/>
                <a:cs typeface="Georgia"/>
              </a:rPr>
              <a:t>КК </a:t>
            </a:r>
            <a:r>
              <a:rPr sz="1400" b="1" i="1" spc="-5" dirty="0">
                <a:latin typeface="Georgia"/>
                <a:cs typeface="Georgia"/>
              </a:rPr>
              <a:t>України, </a:t>
            </a:r>
            <a:r>
              <a:rPr sz="1400" b="1" i="1" dirty="0">
                <a:latin typeface="Georgia"/>
                <a:cs typeface="Georgia"/>
              </a:rPr>
              <a:t>є </a:t>
            </a:r>
            <a:r>
              <a:rPr sz="1400" b="1" i="1" spc="-5" dirty="0">
                <a:latin typeface="Georgia"/>
                <a:cs typeface="Georgia"/>
              </a:rPr>
              <a:t>злочином </a:t>
            </a:r>
            <a:r>
              <a:rPr sz="1400" b="1" i="1" dirty="0">
                <a:latin typeface="Georgia"/>
                <a:cs typeface="Georgia"/>
              </a:rPr>
              <a:t>із </a:t>
            </a:r>
            <a:r>
              <a:rPr sz="1400" b="1" i="1" spc="-5" dirty="0">
                <a:latin typeface="Georgia"/>
                <a:cs typeface="Georgia"/>
              </a:rPr>
              <a:t>преюдицією,  </a:t>
            </a:r>
            <a:r>
              <a:rPr sz="1400" b="1" i="1" dirty="0">
                <a:latin typeface="Georgia"/>
                <a:cs typeface="Georgia"/>
              </a:rPr>
              <a:t>під </a:t>
            </a:r>
            <a:r>
              <a:rPr sz="1400" b="1" i="1" spc="-5" dirty="0">
                <a:latin typeface="Georgia"/>
                <a:cs typeface="Georgia"/>
              </a:rPr>
              <a:t>яким розуміють таке посягання, кримінальна відповідальність </a:t>
            </a:r>
            <a:r>
              <a:rPr sz="1400" b="1" i="1" spc="-10" dirty="0">
                <a:latin typeface="Georgia"/>
                <a:cs typeface="Georgia"/>
              </a:rPr>
              <a:t>за </a:t>
            </a:r>
            <a:r>
              <a:rPr sz="1400" b="1" i="1" spc="-5" dirty="0">
                <a:latin typeface="Georgia"/>
                <a:cs typeface="Georgia"/>
              </a:rPr>
              <a:t>яке настає за умови попереднього  притягнення цієї </a:t>
            </a:r>
            <a:r>
              <a:rPr sz="1400" b="1" i="1" dirty="0">
                <a:latin typeface="Georgia"/>
                <a:cs typeface="Georgia"/>
              </a:rPr>
              <a:t>ж </a:t>
            </a:r>
            <a:r>
              <a:rPr sz="1400" b="1" i="1" spc="-5" dirty="0">
                <a:latin typeface="Georgia"/>
                <a:cs typeface="Georgia"/>
              </a:rPr>
              <a:t>особи </a:t>
            </a:r>
            <a:r>
              <a:rPr sz="1400" b="1" i="1" dirty="0">
                <a:latin typeface="Georgia"/>
                <a:cs typeface="Georgia"/>
              </a:rPr>
              <a:t>до </a:t>
            </a:r>
            <a:r>
              <a:rPr sz="1400" b="1" i="1" spc="-5" dirty="0">
                <a:latin typeface="Georgia"/>
                <a:cs typeface="Georgia"/>
              </a:rPr>
              <a:t>юридичної відповідальності іншого виду (наприклад, цивільно-господарської,  </a:t>
            </a:r>
            <a:r>
              <a:rPr sz="1400" b="1" i="1" dirty="0">
                <a:latin typeface="Georgia"/>
                <a:cs typeface="Georgia"/>
              </a:rPr>
              <a:t>адміністративної,</a:t>
            </a:r>
            <a:r>
              <a:rPr sz="1400" b="1" i="1" spc="-60" dirty="0">
                <a:latin typeface="Georgia"/>
                <a:cs typeface="Georgia"/>
              </a:rPr>
              <a:t> </a:t>
            </a:r>
            <a:r>
              <a:rPr sz="1400" b="1" i="1" dirty="0">
                <a:latin typeface="Georgia"/>
                <a:cs typeface="Georgia"/>
              </a:rPr>
              <a:t>дисциплінарної)</a:t>
            </a:r>
            <a:r>
              <a:rPr sz="1400" i="1" dirty="0">
                <a:latin typeface="Georgia"/>
                <a:cs typeface="Georgia"/>
              </a:rPr>
              <a:t>.</a:t>
            </a:r>
            <a:endParaRPr sz="1400" dirty="0">
              <a:latin typeface="Georgia"/>
              <a:cs typeface="Georgia"/>
            </a:endParaRPr>
          </a:p>
          <a:p>
            <a:pPr marL="12700" marR="5080" algn="just">
              <a:lnSpc>
                <a:spcPct val="114999"/>
              </a:lnSpc>
              <a:spcBef>
                <a:spcPts val="1010"/>
              </a:spcBef>
            </a:pPr>
            <a:r>
              <a:rPr sz="1400" i="1" spc="-5" dirty="0">
                <a:latin typeface="Georgia"/>
                <a:cs typeface="Georgia"/>
              </a:rPr>
              <a:t>Посилання потерпілої </a:t>
            </a:r>
            <a:r>
              <a:rPr sz="1400" i="1" spc="-10" dirty="0">
                <a:latin typeface="Georgia"/>
                <a:cs typeface="Georgia"/>
              </a:rPr>
              <a:t>на </a:t>
            </a:r>
            <a:r>
              <a:rPr sz="1400" i="1" spc="-5" dirty="0">
                <a:latin typeface="Georgia"/>
                <a:cs typeface="Georgia"/>
              </a:rPr>
              <a:t>те, </a:t>
            </a:r>
            <a:r>
              <a:rPr sz="1400" i="1" dirty="0">
                <a:latin typeface="Georgia"/>
                <a:cs typeface="Georgia"/>
              </a:rPr>
              <a:t>що </a:t>
            </a:r>
            <a:r>
              <a:rPr sz="1400" i="1" spc="-5" dirty="0">
                <a:latin typeface="Georgia"/>
                <a:cs typeface="Georgia"/>
              </a:rPr>
              <a:t>обвинувачений ОСОБА_2 </a:t>
            </a:r>
            <a:r>
              <a:rPr sz="1400" b="1" i="1" spc="5" dirty="0">
                <a:latin typeface="Georgia"/>
                <a:cs typeface="Georgia"/>
              </a:rPr>
              <a:t>не </a:t>
            </a:r>
            <a:r>
              <a:rPr sz="1400" b="1" i="1" dirty="0">
                <a:latin typeface="Georgia"/>
                <a:cs typeface="Georgia"/>
              </a:rPr>
              <a:t>в </a:t>
            </a:r>
            <a:r>
              <a:rPr sz="1400" b="1" i="1" spc="-5" dirty="0">
                <a:latin typeface="Georgia"/>
                <a:cs typeface="Georgia"/>
              </a:rPr>
              <a:t>повному обсязі провів перебудову добудови </a:t>
            </a:r>
            <a:r>
              <a:rPr sz="1400" b="1" i="1" dirty="0">
                <a:latin typeface="Georgia"/>
                <a:cs typeface="Georgia"/>
              </a:rPr>
              <a:t>до </a:t>
            </a:r>
            <a:r>
              <a:rPr sz="1400" b="1" i="1" spc="-5" dirty="0">
                <a:latin typeface="Georgia"/>
                <a:cs typeface="Georgia"/>
              </a:rPr>
              <a:t>квартири </a:t>
            </a:r>
            <a:r>
              <a:rPr sz="1400" i="1" dirty="0">
                <a:latin typeface="Georgia"/>
                <a:cs typeface="Georgia"/>
              </a:rPr>
              <a:t>№  </a:t>
            </a:r>
            <a:r>
              <a:rPr sz="1400" i="1" spc="-5" dirty="0">
                <a:latin typeface="Georgia"/>
                <a:cs typeface="Georgia"/>
              </a:rPr>
              <a:t>АДРЕСА_1 </a:t>
            </a:r>
            <a:r>
              <a:rPr sz="1400" i="1" dirty="0">
                <a:latin typeface="Georgia"/>
                <a:cs typeface="Georgia"/>
              </a:rPr>
              <a:t>та не </a:t>
            </a:r>
            <a:r>
              <a:rPr sz="1400" i="1" spc="-5" dirty="0">
                <a:latin typeface="Georgia"/>
                <a:cs typeface="Georgia"/>
              </a:rPr>
              <a:t>звільнив </a:t>
            </a:r>
            <a:r>
              <a:rPr sz="1400" i="1" dirty="0">
                <a:latin typeface="Georgia"/>
                <a:cs typeface="Georgia"/>
              </a:rPr>
              <a:t>її </a:t>
            </a:r>
            <a:r>
              <a:rPr sz="1400" i="1" spc="-5" dirty="0">
                <a:latin typeface="Georgia"/>
                <a:cs typeface="Georgia"/>
              </a:rPr>
              <a:t>земельну ділянку від самочинного будівництва, загальною </a:t>
            </a:r>
            <a:r>
              <a:rPr sz="1400" i="1" dirty="0">
                <a:latin typeface="Georgia"/>
                <a:cs typeface="Georgia"/>
              </a:rPr>
              <a:t>площею 0,0022 </a:t>
            </a:r>
            <a:r>
              <a:rPr sz="1400" i="1" spc="-5" dirty="0">
                <a:latin typeface="Georgia"/>
                <a:cs typeface="Georgia"/>
              </a:rPr>
              <a:t>га., </a:t>
            </a:r>
            <a:r>
              <a:rPr sz="1400" b="1" i="1" spc="-5" dirty="0">
                <a:latin typeface="Georgia"/>
                <a:cs typeface="Georgia"/>
              </a:rPr>
              <a:t>не </a:t>
            </a:r>
            <a:r>
              <a:rPr sz="1400" b="1" i="1" dirty="0">
                <a:latin typeface="Georgia"/>
                <a:cs typeface="Georgia"/>
              </a:rPr>
              <a:t>є </a:t>
            </a:r>
            <a:r>
              <a:rPr sz="1400" b="1" i="1" spc="-5" dirty="0">
                <a:latin typeface="Georgia"/>
                <a:cs typeface="Georgia"/>
              </a:rPr>
              <a:t>підставою </a:t>
            </a:r>
            <a:r>
              <a:rPr sz="1400" b="1" i="1" dirty="0">
                <a:latin typeface="Georgia"/>
                <a:cs typeface="Georgia"/>
              </a:rPr>
              <a:t>для  </a:t>
            </a:r>
            <a:r>
              <a:rPr sz="1400" b="1" i="1" spc="-5" dirty="0">
                <a:latin typeface="Georgia"/>
                <a:cs typeface="Georgia"/>
              </a:rPr>
              <a:t>притягнення </a:t>
            </a:r>
            <a:r>
              <a:rPr sz="1400" b="1" i="1" dirty="0">
                <a:latin typeface="Georgia"/>
                <a:cs typeface="Georgia"/>
              </a:rPr>
              <a:t>ОСОБА_2 до кримінальної відповідальності </a:t>
            </a:r>
            <a:r>
              <a:rPr sz="1400" b="1" i="1" spc="-5" dirty="0">
                <a:latin typeface="Georgia"/>
                <a:cs typeface="Georgia"/>
              </a:rPr>
              <a:t>за </a:t>
            </a:r>
            <a:r>
              <a:rPr sz="1400" b="1" i="1" dirty="0">
                <a:latin typeface="Georgia"/>
                <a:cs typeface="Georgia"/>
              </a:rPr>
              <a:t>ч.1 </a:t>
            </a:r>
            <a:r>
              <a:rPr sz="1400" b="1" i="1" spc="-5" dirty="0">
                <a:latin typeface="Georgia"/>
                <a:cs typeface="Georgia"/>
              </a:rPr>
              <a:t>ст.382 </a:t>
            </a:r>
            <a:r>
              <a:rPr sz="1400" b="1" i="1" dirty="0">
                <a:latin typeface="Georgia"/>
                <a:cs typeface="Georgia"/>
              </a:rPr>
              <a:t>КК</a:t>
            </a:r>
            <a:r>
              <a:rPr sz="1400" b="1" i="1" spc="-204" dirty="0">
                <a:latin typeface="Georgia"/>
                <a:cs typeface="Georgia"/>
              </a:rPr>
              <a:t> </a:t>
            </a:r>
            <a:r>
              <a:rPr sz="1400" b="1" i="1" dirty="0">
                <a:latin typeface="Georgia"/>
                <a:cs typeface="Georgia"/>
              </a:rPr>
              <a:t>України</a:t>
            </a:r>
            <a:r>
              <a:rPr sz="1400" i="1" dirty="0">
                <a:latin typeface="Georgia"/>
                <a:cs typeface="Georgia"/>
              </a:rPr>
              <a:t>.</a:t>
            </a:r>
            <a:endParaRPr sz="1400" dirty="0">
              <a:latin typeface="Georgia"/>
              <a:cs typeface="Georgia"/>
            </a:endParaRPr>
          </a:p>
          <a:p>
            <a:pPr marL="12700" marR="5080" algn="just">
              <a:lnSpc>
                <a:spcPct val="114999"/>
              </a:lnSpc>
              <a:spcBef>
                <a:spcPts val="994"/>
              </a:spcBef>
            </a:pPr>
            <a:r>
              <a:rPr sz="1400" i="1" spc="-5" dirty="0">
                <a:latin typeface="Georgia"/>
                <a:cs typeface="Georgia"/>
              </a:rPr>
              <a:t>Оскільки стороною обвинувачення </a:t>
            </a:r>
            <a:r>
              <a:rPr sz="1400" i="1" dirty="0">
                <a:latin typeface="Georgia"/>
                <a:cs typeface="Georgia"/>
              </a:rPr>
              <a:t>не надано </a:t>
            </a:r>
            <a:r>
              <a:rPr sz="1400" i="1" spc="-5" dirty="0">
                <a:latin typeface="Georgia"/>
                <a:cs typeface="Georgia"/>
              </a:rPr>
              <a:t>доказів </a:t>
            </a:r>
            <a:r>
              <a:rPr sz="1400" i="1" dirty="0">
                <a:latin typeface="Georgia"/>
                <a:cs typeface="Georgia"/>
              </a:rPr>
              <a:t>на </a:t>
            </a:r>
            <a:r>
              <a:rPr sz="1400" i="1" spc="-5" dirty="0">
                <a:latin typeface="Georgia"/>
                <a:cs typeface="Georgia"/>
              </a:rPr>
              <a:t>підтвердження </a:t>
            </a:r>
            <a:r>
              <a:rPr sz="1400" i="1" spc="-10" dirty="0">
                <a:latin typeface="Georgia"/>
                <a:cs typeface="Georgia"/>
              </a:rPr>
              <a:t>того, </a:t>
            </a:r>
            <a:r>
              <a:rPr sz="1400" i="1" spc="-5" dirty="0">
                <a:latin typeface="Georgia"/>
                <a:cs typeface="Georgia"/>
              </a:rPr>
              <a:t>що ОСОБА_2 </a:t>
            </a:r>
            <a:r>
              <a:rPr sz="1400" b="1" i="1" dirty="0">
                <a:latin typeface="Georgia"/>
                <a:cs typeface="Georgia"/>
              </a:rPr>
              <a:t>дійсно </a:t>
            </a:r>
            <a:r>
              <a:rPr sz="1400" b="1" i="1" spc="-5" dirty="0">
                <a:latin typeface="Georgia"/>
                <a:cs typeface="Georgia"/>
              </a:rPr>
              <a:t>ухилявся </a:t>
            </a:r>
            <a:r>
              <a:rPr sz="1400" b="1" i="1" dirty="0">
                <a:latin typeface="Georgia"/>
                <a:cs typeface="Georgia"/>
              </a:rPr>
              <a:t>від </a:t>
            </a:r>
            <a:r>
              <a:rPr sz="1400" b="1" i="1" spc="-5" dirty="0">
                <a:latin typeface="Georgia"/>
                <a:cs typeface="Georgia"/>
              </a:rPr>
              <a:t>виконання своїх  зобов'язань, навмисно </a:t>
            </a:r>
            <a:r>
              <a:rPr sz="1400" b="1" i="1" spc="5" dirty="0">
                <a:latin typeface="Georgia"/>
                <a:cs typeface="Georgia"/>
              </a:rPr>
              <a:t>не  </a:t>
            </a:r>
            <a:r>
              <a:rPr sz="1400" b="1" i="1" spc="-5" dirty="0">
                <a:latin typeface="Georgia"/>
                <a:cs typeface="Georgia"/>
              </a:rPr>
              <a:t>виконав рішення </a:t>
            </a:r>
            <a:r>
              <a:rPr sz="1400" b="1" i="1" dirty="0">
                <a:latin typeface="Georgia"/>
                <a:cs typeface="Georgia"/>
              </a:rPr>
              <a:t>суду, </a:t>
            </a:r>
            <a:r>
              <a:rPr sz="1400" b="1" i="1" spc="-5" dirty="0">
                <a:latin typeface="Georgia"/>
                <a:cs typeface="Georgia"/>
              </a:rPr>
              <a:t>відповідно, </a:t>
            </a:r>
            <a:r>
              <a:rPr sz="1400" b="1" i="1" dirty="0">
                <a:latin typeface="Georgia"/>
                <a:cs typeface="Georgia"/>
              </a:rPr>
              <a:t>і </a:t>
            </a:r>
            <a:r>
              <a:rPr sz="1400" b="1" i="1" spc="-5" dirty="0">
                <a:latin typeface="Georgia"/>
                <a:cs typeface="Georgia"/>
              </a:rPr>
              <a:t>законних вимог державного виконавця, </a:t>
            </a:r>
            <a:r>
              <a:rPr sz="1400" b="1" i="1" spc="5" dirty="0">
                <a:latin typeface="Georgia"/>
                <a:cs typeface="Georgia"/>
              </a:rPr>
              <a:t>не  </a:t>
            </a:r>
            <a:r>
              <a:rPr sz="1400" b="1" i="1" spc="-5" dirty="0">
                <a:latin typeface="Georgia"/>
                <a:cs typeface="Georgia"/>
              </a:rPr>
              <a:t>представлено </a:t>
            </a:r>
            <a:r>
              <a:rPr sz="1400" b="1" i="1" dirty="0">
                <a:latin typeface="Georgia"/>
                <a:cs typeface="Georgia"/>
              </a:rPr>
              <a:t>подання </a:t>
            </a:r>
            <a:r>
              <a:rPr sz="1400" b="1" i="1" spc="-5" dirty="0">
                <a:latin typeface="Georgia"/>
                <a:cs typeface="Georgia"/>
              </a:rPr>
              <a:t>державного виконавця </a:t>
            </a:r>
            <a:r>
              <a:rPr sz="1400" b="1" i="1" dirty="0">
                <a:latin typeface="Georgia"/>
                <a:cs typeface="Georgia"/>
              </a:rPr>
              <a:t>та </a:t>
            </a:r>
            <a:r>
              <a:rPr sz="1400" b="1" i="1" spc="-5" dirty="0">
                <a:latin typeface="Georgia"/>
                <a:cs typeface="Georgia"/>
              </a:rPr>
              <a:t>начальника </a:t>
            </a:r>
            <a:r>
              <a:rPr sz="1400" b="1" i="1" dirty="0">
                <a:latin typeface="Georgia"/>
                <a:cs typeface="Georgia"/>
              </a:rPr>
              <a:t>відділу ДВС </a:t>
            </a:r>
            <a:r>
              <a:rPr sz="1400" b="1" i="1" spc="-5" dirty="0">
                <a:latin typeface="Georgia"/>
                <a:cs typeface="Georgia"/>
              </a:rPr>
              <a:t>про притягнення боржника </a:t>
            </a:r>
            <a:r>
              <a:rPr sz="1400" b="1" i="1" spc="15" dirty="0">
                <a:latin typeface="Georgia"/>
                <a:cs typeface="Georgia"/>
              </a:rPr>
              <a:t>до  </a:t>
            </a:r>
            <a:r>
              <a:rPr sz="1400" b="1" i="1" spc="-5" dirty="0">
                <a:latin typeface="Georgia"/>
                <a:cs typeface="Georgia"/>
              </a:rPr>
              <a:t>відповідальності, </a:t>
            </a:r>
            <a:r>
              <a:rPr sz="1400" i="1" spc="-5" dirty="0">
                <a:latin typeface="Georgia"/>
                <a:cs typeface="Georgia"/>
              </a:rPr>
              <a:t>які </a:t>
            </a:r>
            <a:r>
              <a:rPr sz="1400" i="1" dirty="0">
                <a:latin typeface="Georgia"/>
                <a:cs typeface="Georgia"/>
              </a:rPr>
              <a:t>б </a:t>
            </a:r>
            <a:r>
              <a:rPr sz="1400" i="1" spc="-5" dirty="0">
                <a:latin typeface="Georgia"/>
                <a:cs typeface="Georgia"/>
              </a:rPr>
              <a:t>підтверджували навмисне </a:t>
            </a:r>
            <a:r>
              <a:rPr sz="1400" i="1" dirty="0">
                <a:latin typeface="Georgia"/>
                <a:cs typeface="Georgia"/>
              </a:rPr>
              <a:t>ухилення </a:t>
            </a:r>
            <a:r>
              <a:rPr sz="1400" i="1" spc="-5" dirty="0">
                <a:latin typeface="Georgia"/>
                <a:cs typeface="Georgia"/>
              </a:rPr>
              <a:t>боржника від </a:t>
            </a:r>
            <a:r>
              <a:rPr sz="1400" i="1" spc="-10" dirty="0">
                <a:latin typeface="Georgia"/>
                <a:cs typeface="Georgia"/>
              </a:rPr>
              <a:t>зобов'язань, </a:t>
            </a:r>
            <a:r>
              <a:rPr sz="1400" i="1" spc="-5" dirty="0">
                <a:latin typeface="Georgia"/>
                <a:cs typeface="Georgia"/>
              </a:rPr>
              <a:t>покладених </a:t>
            </a:r>
            <a:r>
              <a:rPr sz="1400" i="1" spc="-10" dirty="0">
                <a:latin typeface="Georgia"/>
                <a:cs typeface="Georgia"/>
              </a:rPr>
              <a:t>на нього </a:t>
            </a:r>
            <a:r>
              <a:rPr sz="1400" i="1" dirty="0">
                <a:latin typeface="Georgia"/>
                <a:cs typeface="Georgia"/>
              </a:rPr>
              <a:t>при </a:t>
            </a:r>
            <a:r>
              <a:rPr sz="1400" i="1" spc="-10" dirty="0">
                <a:latin typeface="Georgia"/>
                <a:cs typeface="Georgia"/>
              </a:rPr>
              <a:t>виконанні </a:t>
            </a:r>
            <a:r>
              <a:rPr sz="1400" i="1" spc="-5" dirty="0">
                <a:latin typeface="Georgia"/>
                <a:cs typeface="Georgia"/>
              </a:rPr>
              <a:t>рішення  суду, </a:t>
            </a:r>
            <a:r>
              <a:rPr sz="1400" i="1" dirty="0">
                <a:latin typeface="Georgia"/>
                <a:cs typeface="Georgia"/>
              </a:rPr>
              <a:t>суд </a:t>
            </a:r>
            <a:r>
              <a:rPr sz="1400" i="1" spc="-5" dirty="0">
                <a:latin typeface="Georgia"/>
                <a:cs typeface="Georgia"/>
              </a:rPr>
              <a:t>приходить до висновку, </a:t>
            </a:r>
            <a:r>
              <a:rPr sz="1400" i="1" dirty="0">
                <a:latin typeface="Georgia"/>
                <a:cs typeface="Georgia"/>
              </a:rPr>
              <a:t>що </a:t>
            </a:r>
            <a:r>
              <a:rPr sz="1400" i="1" spc="-5" dirty="0">
                <a:latin typeface="Georgia"/>
                <a:cs typeface="Georgia"/>
              </a:rPr>
              <a:t>ОСОБА_2 </a:t>
            </a:r>
            <a:r>
              <a:rPr sz="1400" i="1" dirty="0">
                <a:latin typeface="Georgia"/>
                <a:cs typeface="Georgia"/>
              </a:rPr>
              <a:t>слід </a:t>
            </a:r>
            <a:r>
              <a:rPr sz="1400" i="1" spc="-5" dirty="0">
                <a:latin typeface="Georgia"/>
                <a:cs typeface="Georgia"/>
              </a:rPr>
              <a:t>визнати </a:t>
            </a:r>
            <a:r>
              <a:rPr sz="1400" i="1" spc="-10" dirty="0">
                <a:latin typeface="Georgia"/>
                <a:cs typeface="Georgia"/>
              </a:rPr>
              <a:t>невинуватим </a:t>
            </a:r>
            <a:r>
              <a:rPr sz="1400" i="1" dirty="0">
                <a:latin typeface="Georgia"/>
                <a:cs typeface="Georgia"/>
              </a:rPr>
              <a:t>і </a:t>
            </a:r>
            <a:r>
              <a:rPr sz="1400" i="1" spc="-5" dirty="0">
                <a:latin typeface="Georgia"/>
                <a:cs typeface="Georgia"/>
              </a:rPr>
              <a:t>виправдати </a:t>
            </a:r>
            <a:r>
              <a:rPr sz="1400" i="1" dirty="0">
                <a:latin typeface="Georgia"/>
                <a:cs typeface="Georgia"/>
              </a:rPr>
              <a:t>у </a:t>
            </a:r>
            <a:r>
              <a:rPr sz="1400" i="1" spc="-5" dirty="0">
                <a:latin typeface="Georgia"/>
                <a:cs typeface="Georgia"/>
              </a:rPr>
              <a:t>зв'язку </a:t>
            </a:r>
            <a:r>
              <a:rPr sz="1400" i="1" dirty="0">
                <a:latin typeface="Georgia"/>
                <a:cs typeface="Georgia"/>
              </a:rPr>
              <a:t>з </a:t>
            </a:r>
            <a:r>
              <a:rPr sz="1400" i="1" spc="-5" dirty="0">
                <a:latin typeface="Georgia"/>
                <a:cs typeface="Georgia"/>
              </a:rPr>
              <a:t>недоведеністю </a:t>
            </a:r>
            <a:r>
              <a:rPr sz="1400" i="1" dirty="0">
                <a:latin typeface="Georgia"/>
                <a:cs typeface="Georgia"/>
              </a:rPr>
              <a:t>в </a:t>
            </a:r>
            <a:r>
              <a:rPr sz="1400" i="1" spc="-10" dirty="0">
                <a:latin typeface="Georgia"/>
                <a:cs typeface="Georgia"/>
              </a:rPr>
              <a:t>його </a:t>
            </a:r>
            <a:r>
              <a:rPr sz="1400" i="1" spc="-5" dirty="0">
                <a:latin typeface="Georgia"/>
                <a:cs typeface="Georgia"/>
              </a:rPr>
              <a:t>діянні  </a:t>
            </a:r>
            <a:r>
              <a:rPr sz="1400" i="1" dirty="0">
                <a:latin typeface="Georgia"/>
                <a:cs typeface="Georgia"/>
              </a:rPr>
              <a:t>складу </a:t>
            </a:r>
            <a:r>
              <a:rPr sz="1400" i="1" spc="-5" dirty="0">
                <a:latin typeface="Georgia"/>
                <a:cs typeface="Georgia"/>
              </a:rPr>
              <a:t>кримінального</a:t>
            </a:r>
            <a:r>
              <a:rPr sz="1400" i="1" spc="-7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правопорушення.»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08E929-BAF4-438D-A1CE-C5727C28ADD0}"/>
              </a:ext>
            </a:extLst>
          </p:cNvPr>
          <p:cNvSpPr/>
          <p:nvPr/>
        </p:nvSpPr>
        <p:spPr>
          <a:xfrm>
            <a:off x="228601" y="287821"/>
            <a:ext cx="1104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Законні дії щодо скасування арешту можуть бути кваліфіковані як кримінально карані діяння:</a:t>
            </a:r>
            <a:endParaRPr lang="ru-UA" b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B0342-3681-4544-AFC2-559C0CD29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744307"/>
            <a:ext cx="2269588" cy="14184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4E8BC9-4446-4C82-B34B-2052C0E82414}"/>
              </a:ext>
            </a:extLst>
          </p:cNvPr>
          <p:cNvSpPr/>
          <p:nvPr/>
        </p:nvSpPr>
        <p:spPr>
          <a:xfrm>
            <a:off x="152400" y="1840085"/>
            <a:ext cx="11887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Діючи на виконання спільного злочинного плану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ОСОБА_14, ОСОБА_16, спільно з іншими невстановленими на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дании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̆ час особами, з використанням створених для них державним реєстратором ОСОБА_18 документів та </a:t>
            </a:r>
            <a:r>
              <a:rPr lang="uk-UA" sz="15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відомостей, 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зазначених вище, 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подали до Печерського </a:t>
            </a:r>
            <a:r>
              <a:rPr lang="uk-UA" sz="1500" b="1" i="1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районного 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суду міста Києва скаргу щодо скасування арешту, накладеного ухвалою суду від 14.02.2018 на корпоративні права ТОВ «АЛЬЯНС……»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кінцевим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бенефіціарним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власником (контролером) </a:t>
            </a:r>
            <a:r>
              <a:rPr lang="uk-UA" sz="15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якої є 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ОСОБА_16 у зв'язку з тим, що арештоване </a:t>
            </a:r>
            <a:r>
              <a:rPr lang="uk-UA" sz="15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майно підозрюваній ОСОБА_14 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 належить. </a:t>
            </a:r>
            <a:endParaRPr lang="ru-UA" sz="15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 наслідками розгляду </a:t>
            </a:r>
            <a:r>
              <a:rPr lang="uk-UA" sz="1500" b="1" i="1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зазначеної скарги 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слідчим суддею Печерського </a:t>
            </a:r>
            <a:r>
              <a:rPr lang="uk-UA" sz="1500" b="1" i="1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районного 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суду міста Києва </a:t>
            </a:r>
            <a:r>
              <a:rPr lang="uk-UA" sz="1500" b="1" i="1" u="sng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Писанцем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В.А. 17.04.2018 на підставі документів </a:t>
            </a:r>
            <a:r>
              <a:rPr lang="uk-UA" sz="1500" b="1" i="1" u="sng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прийнято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рішення про скасування арешту на корпоративні права ТОВ «АЛЬЯНС…», про що </a:t>
            </a:r>
            <a:r>
              <a:rPr lang="uk-UA" sz="1500" b="1" i="1" u="sng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внесено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відомості до Єдиного державного реєстру юридичних осіб, фізичних осіб-підприємців та громадських формувань, що надало змогу ОСОБА_16 розпоряджатися активами ТОВ «АЛЬЯНС…», а також виключило можливість застосування судом </a:t>
            </a:r>
            <a:r>
              <a:rPr lang="uk-UA" sz="1500" b="1" i="1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конфіскації </a:t>
            </a:r>
            <a:r>
              <a:rPr lang="uk-UA" sz="1500" b="1" i="1" u="sng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майна підозрюваної ОСОБА_14 </a:t>
            </a:r>
            <a:endParaRPr lang="ru-UA" sz="15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Розуміючи свою винуватість у заволодінні грошовими коштами НАК «Нафтогаз </a:t>
            </a:r>
            <a:r>
              <a:rPr lang="uk-UA" sz="1500" b="1" i="1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», </a:t>
            </a:r>
            <a:r>
              <a:rPr lang="uk-UA" sz="1500" b="1" i="1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їх </a:t>
            </a:r>
            <a:r>
              <a:rPr lang="uk-UA" sz="1500" b="1" i="1" u="sng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подальшіи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̆ </a:t>
            </a:r>
            <a:r>
              <a:rPr lang="uk-UA" sz="1500" b="1" i="1" u="sng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легалізаціі</a:t>
            </a:r>
            <a:r>
              <a:rPr lang="uk-UA" sz="1500" b="1" i="1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та невідворотність покарання за вчинення цих злочинів,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а також подальшу конфіскацію незаконно отриманих активів, які перебувають у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</a:t>
            </a:r>
            <a:r>
              <a:rPr lang="uk-UA" sz="1500" i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̈ї</a:t>
            </a:r>
            <a:r>
              <a:rPr lang="uk-UA" sz="15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володіння, ОСОБА_14 на виконання порад невстановлених на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дании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̆ час осіб, вирішила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їх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приховати, обравши для цього спосіб - зміну кінцевого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бенефіціарного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власника (контролера) ТОВ «АЛЬЯНС…», виключивши себе з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їх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складу, внаслідок чого єдиним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бенефіціарним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власником залишилась </a:t>
            </a:r>
            <a:r>
              <a:rPr lang="uk-UA" sz="1500" i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ії</a:t>
            </a:r>
            <a:r>
              <a:rPr lang="uk-UA" sz="1500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дочка ОСОБА_16 </a:t>
            </a:r>
            <a:endParaRPr lang="ru-UA" sz="15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Для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реалізаціі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свого злочинного плану по прихованню від арешту та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подальшоі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конфіскаціі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майна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ОСОБА_14 вирішила залучити до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його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виконання свою дочку ОСОБА_16, а також спеціально уповноважену особу - державного реєстратора відділу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державноі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uk-UA" sz="1500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реєстраціі</a:t>
            </a:r>
            <a:r>
              <a:rPr lang="uk-UA" sz="15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юридичних осіб.</a:t>
            </a:r>
            <a:endParaRPr lang="ru-UA" sz="15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0BC3A0-2693-4B6B-926B-94FF1AEB731F}"/>
              </a:ext>
            </a:extLst>
          </p:cNvPr>
          <p:cNvSpPr/>
          <p:nvPr/>
        </p:nvSpPr>
        <p:spPr>
          <a:xfrm>
            <a:off x="228601" y="1072452"/>
            <a:ext cx="655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400" b="1" dirty="0">
                <a:solidFill>
                  <a:srgbClr val="277267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uk-UA" sz="1400" b="1" dirty="0">
                <a:solidFill>
                  <a:srgbClr val="277267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uk-UA" sz="1400" b="1" dirty="0">
                <a:solidFill>
                  <a:srgbClr val="277267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Ухвала Шевченківського районного суду м. Києва про накладення арешту в рамках провадження за ст. 382 КК України. </a:t>
            </a:r>
            <a:endParaRPr lang="ru-UA" sz="1400" dirty="0">
              <a:solidFill>
                <a:srgbClr val="277267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7FBA216-8760-4DD4-85EE-838196F55ABB}"/>
              </a:ext>
            </a:extLst>
          </p:cNvPr>
          <p:cNvSpPr/>
          <p:nvPr/>
        </p:nvSpPr>
        <p:spPr>
          <a:xfrm>
            <a:off x="761999" y="149521"/>
            <a:ext cx="10515601" cy="89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75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350" y="3027679"/>
            <a:ext cx="627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277167"/>
                </a:solidFill>
              </a:rPr>
              <a:t>ДЯКУЮ </a:t>
            </a:r>
            <a:r>
              <a:rPr sz="4800" spc="5" dirty="0">
                <a:solidFill>
                  <a:srgbClr val="277167"/>
                </a:solidFill>
              </a:rPr>
              <a:t>ЗА</a:t>
            </a:r>
            <a:r>
              <a:rPr sz="4800" spc="-100" dirty="0">
                <a:solidFill>
                  <a:srgbClr val="277167"/>
                </a:solidFill>
              </a:rPr>
              <a:t> </a:t>
            </a:r>
            <a:r>
              <a:rPr sz="4800" dirty="0">
                <a:solidFill>
                  <a:srgbClr val="277167"/>
                </a:solidFill>
              </a:rPr>
              <a:t>УВАГУ!</a:t>
            </a:r>
            <a:endParaRPr sz="4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1AE522D-C837-46CF-93CE-9BE83638415B}"/>
              </a:ext>
            </a:extLst>
          </p:cNvPr>
          <p:cNvSpPr/>
          <p:nvPr/>
        </p:nvSpPr>
        <p:spPr>
          <a:xfrm>
            <a:off x="0" y="0"/>
            <a:ext cx="1828800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6C1425D-444E-44B1-A6C1-331CD598BF95}"/>
              </a:ext>
            </a:extLst>
          </p:cNvPr>
          <p:cNvSpPr txBox="1">
            <a:spLocks/>
          </p:cNvSpPr>
          <p:nvPr/>
        </p:nvSpPr>
        <p:spPr>
          <a:xfrm>
            <a:off x="381000" y="-86614"/>
            <a:ext cx="627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kern="0" dirty="0">
                <a:solidFill>
                  <a:srgbClr val="277167"/>
                </a:solidFill>
                <a:latin typeface="Georgia" panose="02040502050405020303" pitchFamily="18" charset="0"/>
              </a:rPr>
              <a:t>P.S.</a:t>
            </a:r>
            <a:endParaRPr lang="ru-RU" sz="4800" kern="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DBC71A-DA3B-445C-A481-E88349093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774" y="857250"/>
            <a:ext cx="6858000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A8966C-0661-4BB8-AD9A-5E5FB27FC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47919"/>
            <a:ext cx="6858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CE926F-D8EB-41E2-AE5F-518388553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9" y="5668727"/>
            <a:ext cx="2041418" cy="12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1AE522D-C837-46CF-93CE-9BE83638415B}"/>
              </a:ext>
            </a:extLst>
          </p:cNvPr>
          <p:cNvSpPr/>
          <p:nvPr/>
        </p:nvSpPr>
        <p:spPr>
          <a:xfrm>
            <a:off x="0" y="0"/>
            <a:ext cx="1828800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6C1425D-444E-44B1-A6C1-331CD598BF95}"/>
              </a:ext>
            </a:extLst>
          </p:cNvPr>
          <p:cNvSpPr txBox="1">
            <a:spLocks/>
          </p:cNvSpPr>
          <p:nvPr/>
        </p:nvSpPr>
        <p:spPr>
          <a:xfrm>
            <a:off x="381000" y="-86614"/>
            <a:ext cx="627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kern="0" dirty="0">
                <a:solidFill>
                  <a:srgbClr val="277167"/>
                </a:solidFill>
                <a:latin typeface="Georgia" panose="02040502050405020303" pitchFamily="18" charset="0"/>
              </a:rPr>
              <a:t>P.S.</a:t>
            </a:r>
            <a:endParaRPr lang="ru-RU" sz="4800" kern="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9944A-100B-4A4F-8270-CC8A96D10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207" y="857250"/>
            <a:ext cx="6858000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0683CF-F491-4D88-A29B-BA7C9940D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EA6D2D-2506-4957-B538-BB3580CAF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9" y="5668727"/>
            <a:ext cx="2041418" cy="12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82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1AE522D-C837-46CF-93CE-9BE83638415B}"/>
              </a:ext>
            </a:extLst>
          </p:cNvPr>
          <p:cNvSpPr/>
          <p:nvPr/>
        </p:nvSpPr>
        <p:spPr>
          <a:xfrm>
            <a:off x="0" y="0"/>
            <a:ext cx="1828800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6C1425D-444E-44B1-A6C1-331CD598BF95}"/>
              </a:ext>
            </a:extLst>
          </p:cNvPr>
          <p:cNvSpPr txBox="1">
            <a:spLocks/>
          </p:cNvSpPr>
          <p:nvPr/>
        </p:nvSpPr>
        <p:spPr>
          <a:xfrm>
            <a:off x="381000" y="-86614"/>
            <a:ext cx="627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kern="0" dirty="0">
                <a:solidFill>
                  <a:srgbClr val="277167"/>
                </a:solidFill>
                <a:latin typeface="Georgia" panose="02040502050405020303" pitchFamily="18" charset="0"/>
              </a:rPr>
              <a:t>P.S.</a:t>
            </a:r>
            <a:endParaRPr lang="ru-RU" sz="4800" kern="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4E0489-5626-4C9A-BF26-C1B58F8CA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885" y="889907"/>
            <a:ext cx="6858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8078D-37CB-4ADD-8732-F6F38B7B5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0385" y="889907"/>
            <a:ext cx="6858000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2D367E-4C60-459E-93C2-75CDD2407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9" y="5668727"/>
            <a:ext cx="2041418" cy="12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1AE522D-C837-46CF-93CE-9BE83638415B}"/>
              </a:ext>
            </a:extLst>
          </p:cNvPr>
          <p:cNvSpPr/>
          <p:nvPr/>
        </p:nvSpPr>
        <p:spPr>
          <a:xfrm>
            <a:off x="0" y="0"/>
            <a:ext cx="1828800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6C1425D-444E-44B1-A6C1-331CD598BF95}"/>
              </a:ext>
            </a:extLst>
          </p:cNvPr>
          <p:cNvSpPr txBox="1">
            <a:spLocks/>
          </p:cNvSpPr>
          <p:nvPr/>
        </p:nvSpPr>
        <p:spPr>
          <a:xfrm>
            <a:off x="381000" y="-86614"/>
            <a:ext cx="627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kern="0" dirty="0">
                <a:solidFill>
                  <a:srgbClr val="277167"/>
                </a:solidFill>
                <a:latin typeface="Georgia" panose="02040502050405020303" pitchFamily="18" charset="0"/>
              </a:rPr>
              <a:t>P.S.</a:t>
            </a:r>
            <a:endParaRPr lang="ru-RU" sz="4800" kern="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8DF700-F19C-4A62-B26A-CA67DE12F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1538" y="846364"/>
            <a:ext cx="6858000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74D52D-8323-4103-9D3A-FFCD16B65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5026" y="846364"/>
            <a:ext cx="6858000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6EA923-EB81-4DB2-A32D-ED69B53B5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9" y="5668727"/>
            <a:ext cx="2041418" cy="12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10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1AE522D-C837-46CF-93CE-9BE83638415B}"/>
              </a:ext>
            </a:extLst>
          </p:cNvPr>
          <p:cNvSpPr/>
          <p:nvPr/>
        </p:nvSpPr>
        <p:spPr>
          <a:xfrm>
            <a:off x="0" y="0"/>
            <a:ext cx="1828800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6C1425D-444E-44B1-A6C1-331CD598BF95}"/>
              </a:ext>
            </a:extLst>
          </p:cNvPr>
          <p:cNvSpPr txBox="1">
            <a:spLocks/>
          </p:cNvSpPr>
          <p:nvPr/>
        </p:nvSpPr>
        <p:spPr>
          <a:xfrm>
            <a:off x="381000" y="-86614"/>
            <a:ext cx="627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kern="0" dirty="0">
                <a:solidFill>
                  <a:srgbClr val="277167"/>
                </a:solidFill>
                <a:latin typeface="Georgia" panose="02040502050405020303" pitchFamily="18" charset="0"/>
              </a:rPr>
              <a:t>P.S.</a:t>
            </a:r>
            <a:endParaRPr lang="ru-RU" sz="4800" kern="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A37A6-353F-4B2E-A15E-9C63D1B4D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2750" y="846364"/>
            <a:ext cx="6858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FE449-5B9B-4A86-A9E4-4E776D15D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9" y="5668727"/>
            <a:ext cx="2041418" cy="12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7219" y="504825"/>
            <a:ext cx="375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Системність</a:t>
            </a:r>
            <a:r>
              <a:rPr spc="-35" dirty="0"/>
              <a:t> </a:t>
            </a:r>
            <a:r>
              <a:rPr spc="-5" dirty="0"/>
              <a:t>проблеми</a:t>
            </a:r>
          </a:p>
        </p:txBody>
      </p:sp>
      <p:sp>
        <p:nvSpPr>
          <p:cNvPr id="3" name="object 3"/>
          <p:cNvSpPr/>
          <p:nvPr/>
        </p:nvSpPr>
        <p:spPr>
          <a:xfrm>
            <a:off x="6696456" y="420623"/>
            <a:ext cx="4332732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28675" y="1755245"/>
            <a:ext cx="11552555" cy="3957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30" indent="449580" algn="just">
              <a:lnSpc>
                <a:spcPct val="114999"/>
              </a:lnSpc>
              <a:spcBef>
                <a:spcPts val="95"/>
              </a:spcBef>
            </a:pP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«Бурмич </a:t>
            </a:r>
            <a:r>
              <a:rPr sz="1800" b="1" i="1" dirty="0">
                <a:solidFill>
                  <a:srgbClr val="277167"/>
                </a:solidFill>
                <a:latin typeface="Georgia"/>
                <a:cs typeface="Georgia"/>
              </a:rPr>
              <a:t>та інші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проти України» </a:t>
            </a:r>
            <a:r>
              <a:rPr sz="1800" b="1" i="1" dirty="0">
                <a:solidFill>
                  <a:srgbClr val="277167"/>
                </a:solidFill>
                <a:latin typeface="Georgia"/>
                <a:cs typeface="Georgia"/>
              </a:rPr>
              <a:t>від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12 жовтня 2017 р. №46852/13</a:t>
            </a:r>
            <a:r>
              <a:rPr sz="1800" spc="-5" dirty="0">
                <a:latin typeface="Georgia"/>
                <a:cs typeface="Georgia"/>
              </a:rPr>
              <a:t>, </a:t>
            </a:r>
            <a:r>
              <a:rPr sz="1800" dirty="0">
                <a:latin typeface="Georgia"/>
                <a:cs typeface="Georgia"/>
              </a:rPr>
              <a:t>у якому встановлено  факт </a:t>
            </a:r>
            <a:r>
              <a:rPr sz="1800" spc="-5" dirty="0">
                <a:latin typeface="Georgia"/>
                <a:cs typeface="Georgia"/>
              </a:rPr>
              <a:t>невжиття державою </a:t>
            </a:r>
            <a:r>
              <a:rPr sz="1800" dirty="0">
                <a:latin typeface="Georgia"/>
                <a:cs typeface="Georgia"/>
              </a:rPr>
              <a:t>заходів для </a:t>
            </a:r>
            <a:r>
              <a:rPr sz="1800" spc="-5" dirty="0">
                <a:latin typeface="Georgia"/>
                <a:cs typeface="Georgia"/>
              </a:rPr>
              <a:t>розв’язання системної </a:t>
            </a:r>
            <a:r>
              <a:rPr sz="1800" dirty="0">
                <a:latin typeface="Georgia"/>
                <a:cs typeface="Georgia"/>
              </a:rPr>
              <a:t>проблеми </a:t>
            </a:r>
            <a:r>
              <a:rPr sz="1800" spc="-5" dirty="0">
                <a:latin typeface="Georgia"/>
                <a:cs typeface="Georgia"/>
              </a:rPr>
              <a:t>невиконання рішень, визначеної </a:t>
            </a:r>
            <a:r>
              <a:rPr sz="1800" dirty="0">
                <a:latin typeface="Georgia"/>
                <a:cs typeface="Georgia"/>
              </a:rPr>
              <a:t>у  пілотному </a:t>
            </a:r>
            <a:r>
              <a:rPr sz="1800" spc="-5" dirty="0">
                <a:latin typeface="Georgia"/>
                <a:cs typeface="Georgia"/>
              </a:rPr>
              <a:t>рішенні </a:t>
            </a:r>
            <a:r>
              <a:rPr sz="1800" dirty="0">
                <a:latin typeface="Georgia"/>
                <a:cs typeface="Georgia"/>
              </a:rPr>
              <a:t>- </a:t>
            </a:r>
            <a:r>
              <a:rPr sz="1800" spc="-5" dirty="0">
                <a:latin typeface="Georgia"/>
                <a:cs typeface="Georgia"/>
              </a:rPr>
              <a:t>«Юрій Миколайович Іванов </a:t>
            </a:r>
            <a:r>
              <a:rPr sz="1800" dirty="0">
                <a:latin typeface="Georgia"/>
                <a:cs typeface="Georgia"/>
              </a:rPr>
              <a:t>проти України» </a:t>
            </a:r>
            <a:r>
              <a:rPr sz="1800" spc="-5" dirty="0">
                <a:latin typeface="Georgia"/>
                <a:cs typeface="Georgia"/>
              </a:rPr>
              <a:t>від 15 жовтня </a:t>
            </a:r>
            <a:r>
              <a:rPr sz="1800" dirty="0">
                <a:latin typeface="Georgia"/>
                <a:cs typeface="Georgia"/>
              </a:rPr>
              <a:t>2009 р. №</a:t>
            </a:r>
            <a:r>
              <a:rPr sz="1800" spc="1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40450/04.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tabLst>
                <a:tab pos="1591310" algn="l"/>
                <a:tab pos="2405380" algn="l"/>
                <a:tab pos="3603625" algn="l"/>
                <a:tab pos="4083685" algn="l"/>
                <a:tab pos="4566920" algn="l"/>
                <a:tab pos="6049645" algn="l"/>
                <a:tab pos="6541770" algn="l"/>
                <a:tab pos="7631430" algn="l"/>
                <a:tab pos="8645525" algn="l"/>
                <a:tab pos="9553575" algn="l"/>
                <a:tab pos="9831070" algn="l"/>
                <a:tab pos="10643870" algn="l"/>
              </a:tabLst>
            </a:pPr>
            <a:r>
              <a:rPr lang="ru-RU" sz="1800" b="1" spc="-5" dirty="0" err="1">
                <a:latin typeface="Georgia"/>
                <a:cs typeface="Georgia"/>
              </a:rPr>
              <a:t>Зокрема</a:t>
            </a:r>
            <a:r>
              <a:rPr lang="ru-RU" sz="1800" b="1" spc="-5" dirty="0">
                <a:latin typeface="Georgia"/>
                <a:cs typeface="Georgia"/>
              </a:rPr>
              <a:t>,	</a:t>
            </a:r>
            <a:r>
              <a:rPr lang="ru-RU" sz="1800" b="1" dirty="0">
                <a:latin typeface="Georgia"/>
                <a:cs typeface="Georgia"/>
              </a:rPr>
              <a:t>ЄСПЛ	</a:t>
            </a:r>
            <a:r>
              <a:rPr lang="ru-RU" sz="1800" b="1" dirty="0" err="1">
                <a:latin typeface="Georgia"/>
                <a:cs typeface="Georgia"/>
              </a:rPr>
              <a:t>зазначив</a:t>
            </a:r>
            <a:r>
              <a:rPr lang="ru-RU" sz="1800" b="1" dirty="0">
                <a:latin typeface="Georgia"/>
                <a:cs typeface="Georgia"/>
              </a:rPr>
              <a:t>, </a:t>
            </a:r>
            <a:r>
              <a:rPr lang="ru-RU" sz="1800" b="1" dirty="0" err="1">
                <a:latin typeface="Georgia"/>
                <a:cs typeface="Georgia"/>
              </a:rPr>
              <a:t>що</a:t>
            </a:r>
            <a:r>
              <a:rPr lang="ru-RU" sz="1800" b="1" dirty="0">
                <a:latin typeface="Georgia"/>
                <a:cs typeface="Georgia"/>
              </a:rPr>
              <a:t>	</a:t>
            </a:r>
            <a:r>
              <a:rPr lang="ru-RU" sz="1800" b="1" spc="-5" dirty="0" err="1">
                <a:latin typeface="Georgia"/>
                <a:cs typeface="Georgia"/>
              </a:rPr>
              <a:t>він</a:t>
            </a:r>
            <a:r>
              <a:rPr lang="ru-RU" sz="1800" b="1" spc="-5" dirty="0">
                <a:latin typeface="Georgia"/>
                <a:cs typeface="Georgia"/>
              </a:rPr>
              <a:t>	</a:t>
            </a:r>
            <a:r>
              <a:rPr lang="ru-RU" sz="1800" b="1" dirty="0" err="1">
                <a:latin typeface="Georgia"/>
                <a:cs typeface="Georgia"/>
              </a:rPr>
              <a:t>знаходиться</a:t>
            </a:r>
            <a:r>
              <a:rPr lang="ru-RU" b="1" dirty="0">
                <a:latin typeface="Georgia"/>
                <a:cs typeface="Georgia"/>
              </a:rPr>
              <a:t> </a:t>
            </a:r>
            <a:r>
              <a:rPr lang="ru-RU" sz="1800" b="1" dirty="0" err="1">
                <a:latin typeface="Georgia"/>
                <a:cs typeface="Georgia"/>
              </a:rPr>
              <a:t>під</a:t>
            </a:r>
            <a:r>
              <a:rPr lang="ru-RU" b="1" dirty="0">
                <a:latin typeface="Georgia"/>
                <a:cs typeface="Georgia"/>
              </a:rPr>
              <a:t> </a:t>
            </a:r>
            <a:r>
              <a:rPr lang="ru-RU" sz="1800" b="1" spc="-5" dirty="0" err="1">
                <a:latin typeface="Georgia"/>
                <a:cs typeface="Georgia"/>
              </a:rPr>
              <a:t>ризиком</a:t>
            </a:r>
            <a:r>
              <a:rPr lang="ru-RU" sz="1800" b="1" spc="-5" dirty="0">
                <a:latin typeface="Georgia"/>
                <a:cs typeface="Georgia"/>
              </a:rPr>
              <a:t> </a:t>
            </a:r>
            <a:r>
              <a:rPr lang="ru-RU" sz="1800" b="1" dirty="0">
                <a:latin typeface="Georgia"/>
                <a:cs typeface="Georgia"/>
              </a:rPr>
              <a:t>початку</a:t>
            </a:r>
            <a:r>
              <a:rPr lang="ru-RU" b="1" dirty="0">
                <a:latin typeface="Georgia"/>
                <a:cs typeface="Georgia"/>
              </a:rPr>
              <a:t> </a:t>
            </a:r>
            <a:r>
              <a:rPr lang="ru-RU" sz="1800" b="1" spc="-5" dirty="0" err="1">
                <a:latin typeface="Georgia"/>
                <a:cs typeface="Georgia"/>
              </a:rPr>
              <a:t>роботи</a:t>
            </a:r>
            <a:r>
              <a:rPr lang="ru-RU" b="1" spc="-5" dirty="0">
                <a:latin typeface="Georgia"/>
                <a:cs typeface="Georgia"/>
              </a:rPr>
              <a:t> </a:t>
            </a:r>
            <a:r>
              <a:rPr lang="ru-RU" sz="1800" b="1" dirty="0">
                <a:latin typeface="Georgia"/>
                <a:cs typeface="Georgia"/>
              </a:rPr>
              <a:t>в</a:t>
            </a:r>
            <a:r>
              <a:rPr lang="ru-RU" b="1" dirty="0">
                <a:latin typeface="Georgia"/>
                <a:cs typeface="Georgia"/>
              </a:rPr>
              <a:t> </a:t>
            </a:r>
            <a:r>
              <a:rPr lang="ru-RU" sz="1800" b="1" dirty="0" err="1">
                <a:latin typeface="Georgia"/>
                <a:cs typeface="Georgia"/>
              </a:rPr>
              <a:t>якості</a:t>
            </a:r>
            <a:r>
              <a:rPr lang="ru-RU" b="1" dirty="0">
                <a:latin typeface="Georgia"/>
                <a:cs typeface="Georgia"/>
              </a:rPr>
              <a:t> </a:t>
            </a:r>
            <a:r>
              <a:rPr lang="ru-RU" sz="1800" b="1" spc="-5" dirty="0" err="1">
                <a:latin typeface="Georgia"/>
                <a:cs typeface="Georgia"/>
              </a:rPr>
              <a:t>частини</a:t>
            </a:r>
            <a:r>
              <a:rPr lang="ru-RU" b="1" spc="-5" dirty="0">
                <a:latin typeface="Georgia"/>
                <a:cs typeface="Georgia"/>
              </a:rPr>
              <a:t> </a:t>
            </a:r>
            <a:r>
              <a:rPr lang="ru-RU" sz="1800" b="1" dirty="0" err="1">
                <a:latin typeface="Georgia"/>
                <a:cs typeface="Georgia"/>
              </a:rPr>
              <a:t>української</a:t>
            </a:r>
            <a:r>
              <a:rPr lang="ru-RU" sz="1800" b="1" dirty="0">
                <a:latin typeface="Georgia"/>
                <a:cs typeface="Georgia"/>
              </a:rPr>
              <a:t> </a:t>
            </a:r>
            <a:r>
              <a:rPr lang="ru-RU" sz="1800" b="1" spc="-5" dirty="0" err="1">
                <a:latin typeface="Georgia"/>
                <a:cs typeface="Georgia"/>
              </a:rPr>
              <a:t>системи</a:t>
            </a:r>
            <a:r>
              <a:rPr lang="ru-RU" sz="1800" b="1" spc="-5" dirty="0">
                <a:latin typeface="Georgia"/>
                <a:cs typeface="Georgia"/>
              </a:rPr>
              <a:t> </a:t>
            </a:r>
            <a:r>
              <a:rPr lang="ru-RU" sz="1800" b="1" dirty="0" err="1">
                <a:latin typeface="Georgia"/>
                <a:cs typeface="Georgia"/>
              </a:rPr>
              <a:t>правосуддя</a:t>
            </a:r>
            <a:r>
              <a:rPr lang="ru-RU" sz="1800" b="1" dirty="0">
                <a:latin typeface="Georgia"/>
                <a:cs typeface="Georgia"/>
              </a:rPr>
              <a:t> та </a:t>
            </a:r>
            <a:r>
              <a:rPr lang="ru-RU" sz="1800" b="1" spc="-5" dirty="0" err="1">
                <a:latin typeface="Georgia"/>
                <a:cs typeface="Georgia"/>
              </a:rPr>
              <a:t>підміни</a:t>
            </a:r>
            <a:r>
              <a:rPr lang="ru-RU" sz="1800" b="1" spc="-5" dirty="0">
                <a:latin typeface="Georgia"/>
                <a:cs typeface="Georgia"/>
              </a:rPr>
              <a:t> себе </a:t>
            </a:r>
            <a:r>
              <a:rPr lang="ru-RU" sz="1800" b="1" dirty="0" err="1">
                <a:latin typeface="Georgia"/>
                <a:cs typeface="Georgia"/>
              </a:rPr>
              <a:t>українським</a:t>
            </a:r>
            <a:r>
              <a:rPr lang="ru-RU" sz="1800" b="1" dirty="0">
                <a:latin typeface="Georgia"/>
                <a:cs typeface="Georgia"/>
              </a:rPr>
              <a:t> </a:t>
            </a:r>
            <a:r>
              <a:rPr lang="ru-RU" sz="1800" b="1" spc="-5" dirty="0">
                <a:latin typeface="Georgia"/>
                <a:cs typeface="Georgia"/>
              </a:rPr>
              <a:t>органом</a:t>
            </a:r>
            <a:r>
              <a:rPr lang="ru-RU" sz="1800" b="1" dirty="0">
                <a:latin typeface="Georgia"/>
                <a:cs typeface="Georgia"/>
              </a:rPr>
              <a:t> </a:t>
            </a:r>
            <a:r>
              <a:rPr lang="ru-RU" sz="1800" b="1" spc="-5" dirty="0" err="1">
                <a:latin typeface="Georgia"/>
                <a:cs typeface="Georgia"/>
              </a:rPr>
              <a:t>влади</a:t>
            </a:r>
            <a:r>
              <a:rPr lang="ru-RU" sz="1800" b="1" spc="-5" dirty="0">
                <a:latin typeface="Georgia"/>
                <a:cs typeface="Georgia"/>
              </a:rPr>
              <a:t>.</a:t>
            </a:r>
            <a:endParaRPr lang="ru-RU" sz="180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  <a:spcBef>
                <a:spcPts val="1375"/>
              </a:spcBef>
            </a:pP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«Юрій </a:t>
            </a:r>
            <a:r>
              <a:rPr sz="1800" b="1" i="1" dirty="0">
                <a:solidFill>
                  <a:srgbClr val="277167"/>
                </a:solidFill>
                <a:latin typeface="Georgia"/>
                <a:cs typeface="Georgia"/>
              </a:rPr>
              <a:t>Миколайович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Іванов проти </a:t>
            </a:r>
            <a:r>
              <a:rPr sz="1800" b="1" i="1" dirty="0">
                <a:solidFill>
                  <a:srgbClr val="277167"/>
                </a:solidFill>
                <a:latin typeface="Georgia"/>
                <a:cs typeface="Georgia"/>
              </a:rPr>
              <a:t>України» від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15 </a:t>
            </a:r>
            <a:r>
              <a:rPr sz="1800" b="1" i="1" dirty="0">
                <a:solidFill>
                  <a:srgbClr val="277167"/>
                </a:solidFill>
                <a:latin typeface="Georgia"/>
                <a:cs typeface="Georgia"/>
              </a:rPr>
              <a:t>жовтня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2009 р. </a:t>
            </a:r>
            <a:r>
              <a:rPr sz="1800" b="1" i="1" dirty="0">
                <a:solidFill>
                  <a:srgbClr val="277167"/>
                </a:solidFill>
                <a:latin typeface="Georgia"/>
                <a:cs typeface="Georgia"/>
              </a:rPr>
              <a:t>№ </a:t>
            </a:r>
            <a:r>
              <a:rPr sz="1800" b="1" i="1" spc="-5" dirty="0">
                <a:solidFill>
                  <a:srgbClr val="277167"/>
                </a:solidFill>
                <a:latin typeface="Georgia"/>
                <a:cs typeface="Georgia"/>
              </a:rPr>
              <a:t>40450/04</a:t>
            </a:r>
            <a:r>
              <a:rPr sz="1800" spc="-5" dirty="0">
                <a:latin typeface="Georgia"/>
                <a:cs typeface="Georgia"/>
              </a:rPr>
              <a:t>, </a:t>
            </a:r>
            <a:r>
              <a:rPr sz="1800" dirty="0">
                <a:latin typeface="Georgia"/>
                <a:cs typeface="Georgia"/>
              </a:rPr>
              <a:t>у якій  </a:t>
            </a:r>
            <a:r>
              <a:rPr sz="1800" spc="-5" dirty="0">
                <a:latin typeface="Georgia"/>
                <a:cs typeface="Georgia"/>
              </a:rPr>
              <a:t>ЄСПЛ </a:t>
            </a:r>
            <a:r>
              <a:rPr sz="1800" dirty="0">
                <a:latin typeface="Georgia"/>
                <a:cs typeface="Georgia"/>
              </a:rPr>
              <a:t>констатував наявність несумісної із положенням Конвенції про </a:t>
            </a:r>
            <a:r>
              <a:rPr sz="1800" spc="-5" dirty="0">
                <a:latin typeface="Georgia"/>
                <a:cs typeface="Georgia"/>
              </a:rPr>
              <a:t>захист </a:t>
            </a:r>
            <a:r>
              <a:rPr sz="1800" dirty="0">
                <a:latin typeface="Georgia"/>
                <a:cs typeface="Georgia"/>
              </a:rPr>
              <a:t>прав і </a:t>
            </a:r>
            <a:r>
              <a:rPr sz="1800" spc="-5" dirty="0">
                <a:latin typeface="Georgia"/>
                <a:cs typeface="Georgia"/>
              </a:rPr>
              <a:t>основоположних  свобод </a:t>
            </a:r>
            <a:r>
              <a:rPr sz="1800" dirty="0">
                <a:latin typeface="Georgia"/>
                <a:cs typeface="Georgia"/>
              </a:rPr>
              <a:t>людини </a:t>
            </a:r>
            <a:r>
              <a:rPr sz="1800" spc="-5" dirty="0">
                <a:latin typeface="Georgia"/>
                <a:cs typeface="Georgia"/>
              </a:rPr>
              <a:t>практики, </a:t>
            </a:r>
            <a:r>
              <a:rPr sz="1800" dirty="0">
                <a:latin typeface="Georgia"/>
                <a:cs typeface="Georgia"/>
              </a:rPr>
              <a:t>яка </a:t>
            </a:r>
            <a:r>
              <a:rPr sz="1800" spc="-5" dirty="0">
                <a:latin typeface="Georgia"/>
                <a:cs typeface="Georgia"/>
              </a:rPr>
              <a:t>полягає </a:t>
            </a:r>
            <a:r>
              <a:rPr sz="1800" b="1" dirty="0">
                <a:latin typeface="Georgia"/>
                <a:cs typeface="Georgia"/>
              </a:rPr>
              <a:t>у </a:t>
            </a:r>
            <a:r>
              <a:rPr sz="1800" b="1" spc="-5" dirty="0">
                <a:latin typeface="Georgia"/>
                <a:cs typeface="Georgia"/>
              </a:rPr>
              <a:t>систематичному невиконанні </a:t>
            </a:r>
            <a:r>
              <a:rPr sz="1800" b="1" dirty="0">
                <a:latin typeface="Georgia"/>
                <a:cs typeface="Georgia"/>
              </a:rPr>
              <a:t>державою-відповідачем </a:t>
            </a:r>
            <a:r>
              <a:rPr sz="1800" b="1" spc="-5" dirty="0">
                <a:latin typeface="Georgia"/>
                <a:cs typeface="Georgia"/>
              </a:rPr>
              <a:t>рішень  національних судів</a:t>
            </a:r>
            <a:r>
              <a:rPr sz="1800" spc="-5" dirty="0">
                <a:latin typeface="Georgia"/>
                <a:cs typeface="Georgia"/>
              </a:rPr>
              <a:t>, за виконання </a:t>
            </a:r>
            <a:r>
              <a:rPr sz="1800" dirty="0">
                <a:latin typeface="Georgia"/>
                <a:cs typeface="Georgia"/>
              </a:rPr>
              <a:t>яких вона несе відповідальність і у зв’язку з якими </a:t>
            </a:r>
            <a:r>
              <a:rPr sz="1800" spc="-5" dirty="0">
                <a:latin typeface="Georgia"/>
                <a:cs typeface="Georgia"/>
              </a:rPr>
              <a:t>сторони, </a:t>
            </a:r>
            <a:r>
              <a:rPr sz="1800" dirty="0">
                <a:latin typeface="Georgia"/>
                <a:cs typeface="Georgia"/>
              </a:rPr>
              <a:t>права яких  порушені, </a:t>
            </a:r>
            <a:r>
              <a:rPr sz="1800" spc="-5" dirty="0">
                <a:latin typeface="Georgia"/>
                <a:cs typeface="Georgia"/>
              </a:rPr>
              <a:t>не мають </a:t>
            </a:r>
            <a:r>
              <a:rPr sz="1800" dirty="0">
                <a:latin typeface="Georgia"/>
                <a:cs typeface="Georgia"/>
              </a:rPr>
              <a:t>ефективних засобів </a:t>
            </a:r>
            <a:r>
              <a:rPr sz="1800" spc="-5" dirty="0">
                <a:latin typeface="Georgia"/>
                <a:cs typeface="Georgia"/>
              </a:rPr>
              <a:t>юридичного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захисту.</a:t>
            </a:r>
          </a:p>
        </p:txBody>
      </p:sp>
      <p:sp>
        <p:nvSpPr>
          <p:cNvPr id="5" name="object 5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0943" y="534923"/>
            <a:ext cx="4843272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1752600"/>
            <a:ext cx="10986770" cy="2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Загальний показник виконання рішень національних </a:t>
            </a:r>
            <a:r>
              <a:rPr sz="1800" spc="-5" dirty="0" err="1">
                <a:latin typeface="Georgia"/>
                <a:cs typeface="Georgia"/>
              </a:rPr>
              <a:t>судів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lang="uk-UA" sz="4000" b="1" spc="-5" dirty="0">
                <a:solidFill>
                  <a:srgbClr val="277167"/>
                </a:solidFill>
                <a:latin typeface="Georgia"/>
                <a:cs typeface="Georgia"/>
              </a:rPr>
              <a:t>12</a:t>
            </a:r>
            <a:r>
              <a:rPr sz="4000" b="1" spc="-5" dirty="0">
                <a:solidFill>
                  <a:srgbClr val="277167"/>
                </a:solidFill>
                <a:latin typeface="Georgia"/>
                <a:cs typeface="Georgia"/>
              </a:rPr>
              <a:t>-18</a:t>
            </a:r>
            <a:r>
              <a:rPr sz="4000" b="1" spc="12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4000" b="1" spc="-5" dirty="0">
                <a:solidFill>
                  <a:srgbClr val="277167"/>
                </a:solidFill>
                <a:latin typeface="Georgia"/>
                <a:cs typeface="Georgia"/>
              </a:rPr>
              <a:t>%</a:t>
            </a:r>
            <a:endParaRPr sz="4000" dirty="0">
              <a:latin typeface="Georgia"/>
              <a:cs typeface="Georgia"/>
            </a:endParaRPr>
          </a:p>
          <a:p>
            <a:pPr marL="462280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latin typeface="Georgia"/>
                <a:cs typeface="Georgia"/>
              </a:rPr>
              <a:t>Загальний показник виконання рішень Європейського суду </a:t>
            </a:r>
            <a:r>
              <a:rPr sz="1800" dirty="0">
                <a:latin typeface="Georgia"/>
                <a:cs typeface="Georgia"/>
              </a:rPr>
              <a:t>з прав </a:t>
            </a:r>
            <a:r>
              <a:rPr sz="1800" spc="-5" dirty="0">
                <a:latin typeface="Georgia"/>
                <a:cs typeface="Georgia"/>
              </a:rPr>
              <a:t>людини не </a:t>
            </a:r>
            <a:r>
              <a:rPr sz="1800" dirty="0">
                <a:latin typeface="Georgia"/>
                <a:cs typeface="Georgia"/>
              </a:rPr>
              <a:t>більше</a:t>
            </a:r>
            <a:r>
              <a:rPr sz="1800" spc="170" dirty="0">
                <a:latin typeface="Georgia"/>
                <a:cs typeface="Georgia"/>
              </a:rPr>
              <a:t> </a:t>
            </a:r>
            <a:r>
              <a:rPr sz="4400" b="1" dirty="0">
                <a:solidFill>
                  <a:srgbClr val="277167"/>
                </a:solidFill>
                <a:latin typeface="Georgia"/>
                <a:cs typeface="Georgia"/>
              </a:rPr>
              <a:t>5%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D824C-1005-497C-90AD-242AD32FBA7F}"/>
              </a:ext>
            </a:extLst>
          </p:cNvPr>
          <p:cNvSpPr txBox="1"/>
          <p:nvPr/>
        </p:nvSpPr>
        <p:spPr>
          <a:xfrm>
            <a:off x="8077200" y="714046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Georgia" panose="02040502050405020303" pitchFamily="18" charset="0"/>
              </a:rPr>
              <a:t>СТАТИСТИКА</a:t>
            </a:r>
            <a:endParaRPr lang="ru-UA" sz="20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574FED-64B3-4D32-B7A9-95905EFBBB6D}"/>
              </a:ext>
            </a:extLst>
          </p:cNvPr>
          <p:cNvSpPr/>
          <p:nvPr/>
        </p:nvSpPr>
        <p:spPr>
          <a:xfrm>
            <a:off x="457200" y="525016"/>
            <a:ext cx="11277600" cy="570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Х В А ЛА</a:t>
            </a:r>
            <a:endParaRPr lang="ru-UA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 року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Солом</a:t>
            </a:r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янського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районного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суду м.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головуючого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КІЗЮН Л.І.</a:t>
            </a:r>
            <a:b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секретарі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Продан М.В. </a:t>
            </a:r>
            <a:endParaRPr lang="ru-UA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УХВАЛИВ:</a:t>
            </a:r>
            <a:endParaRPr lang="ru-UA" sz="1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Заяву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позивача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задовольнити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в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якості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позову: </a:t>
            </a:r>
            <a:endParaRPr lang="ru-UA" sz="13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Заборонити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ПАТ КБ «ПРИВАТБАНК»,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Міністерству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фінансів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консультантам,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юридичним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радникам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іншим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особам,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які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надають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послуги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ПАТ КБ «ПРИВАТБАНК» та/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Національному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банку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Міністерству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фінансів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зокрема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не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обмежуючись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AlixPartners Services UK LLP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Великобританія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en-US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Kroll Associates U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r>
              <a:rPr lang="en-US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K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en-US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LLP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Великобританія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en-US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Hogan Lovells International LLP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Великобританія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їх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дочірнім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підприємствам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представництвам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філіям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Товариству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обмеженою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відповідальністю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Астерс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Товариству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обмеженою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відповідальністю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Астерс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Консалт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Товариству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обмеженою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відповідальністю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«АЛІКСПАРТНЕРЗ (УКРАЇНА)»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виконувати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умови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вимоги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будь-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які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інші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положення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будь-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яких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договорів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угод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контрактів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довіреностеи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̆ та будь-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яких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інших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правочинів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укладених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Національним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банком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ПАТ КБ «ПРИВАТБАНК» та/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Міністерством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фінансів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прямо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опосередковано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стосуються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чином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впливатимуть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 права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законні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інтереси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ОСОБА_1, в тому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числі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не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обмежуючись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заборонити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виконувати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повноваження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користуватися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якими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правами,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прямо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опосередковано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зазначені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випливають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яких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договорів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угод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контрактів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довіреностеи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̆ та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яких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інших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правочинів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укладених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Національним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банком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ПАТ КБ «ПРИВАТБАНК»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Міністерством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фінансів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прямо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опосередковано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стосуються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чином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впливатимуть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 права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законні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інтереси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ОСОБА_1, а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також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заборонити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діяти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інтересах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імені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Національного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банку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ПАТ КБ «ПРИВАТБАНК»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Міністерства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фінансів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за кордоном у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напрямку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спосіб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формі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прямо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опосередковано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стосуються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будь-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яким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чином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впливатимуть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 права та/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законні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інтереси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</a:t>
            </a:r>
            <a:endParaRPr lang="ru-UA" sz="13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Ухвала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набирає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законноі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сили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моменту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проголошення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підлягає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негайному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виконанню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а </a:t>
            </a:r>
            <a:r>
              <a:rPr lang="ru-RU" sz="13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ії</a:t>
            </a:r>
            <a:r>
              <a:rPr lang="ru-RU" sz="13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оскарження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не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зупиняє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ії</a:t>
            </a:r>
            <a:r>
              <a:rPr lang="ru-RU" sz="13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3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Ухвала є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обов'язковою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всіи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̆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територіі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може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бути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пред'явлена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до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примусового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3 (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трьох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років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порядку,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передбаченому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Законом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України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«Про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виконавче</a:t>
            </a:r>
            <a:r>
              <a:rPr lang="ru-RU" sz="13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провадження</a:t>
            </a:r>
            <a:r>
              <a:rPr lang="ru-RU" sz="13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». </a:t>
            </a:r>
            <a:endParaRPr lang="ru-UA" sz="13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EFDCFC4-7FD4-46DF-B174-A40EEBC412C7}"/>
              </a:ext>
            </a:extLst>
          </p:cNvPr>
          <p:cNvSpPr/>
          <p:nvPr/>
        </p:nvSpPr>
        <p:spPr>
          <a:xfrm>
            <a:off x="8465788" y="228600"/>
            <a:ext cx="3038857" cy="592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88C79-60FE-4734-BB97-1CD46FF2E9B6}"/>
              </a:ext>
            </a:extLst>
          </p:cNvPr>
          <p:cNvSpPr txBox="1"/>
          <p:nvPr/>
        </p:nvSpPr>
        <p:spPr>
          <a:xfrm>
            <a:off x="8919860" y="294184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Georgia" panose="02040502050405020303" pitchFamily="18" charset="0"/>
              </a:rPr>
              <a:t>ПРАКТИКА</a:t>
            </a:r>
            <a:endParaRPr lang="ru-UA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0DE425-C8F7-4D1D-8483-F2B491420887}"/>
              </a:ext>
            </a:extLst>
          </p:cNvPr>
          <p:cNvSpPr/>
          <p:nvPr/>
        </p:nvSpPr>
        <p:spPr>
          <a:xfrm>
            <a:off x="297024" y="950922"/>
            <a:ext cx="117348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 Х В АЛ А </a:t>
            </a:r>
            <a:b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ru-RU" sz="1500" b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Іменем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</a:t>
            </a:r>
            <a:r>
              <a:rPr lang="uk-UA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ї</a:t>
            </a:r>
            <a:r>
              <a:rPr lang="ru-RU" sz="15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ни 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24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травня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2019 року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суддя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Баришівського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районного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суду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Київської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Литвиненко О.Л.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розглянувши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заяву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 про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позову ОСОБА_1 до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Товариства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обмеженою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відповідальністю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Авіакомпанія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Скай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ап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третя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особа, яка не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заявляє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самостійних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вимог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щодо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предмету спору на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стороні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відповідача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Державна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авіаційна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служба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захист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прав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споживачів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припинення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дії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порушує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право та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примусове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обов`язку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натурі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УХВАЛИВ: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Задовольнити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частково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заяву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ОСОБА_1 про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позову ОСОБА_1 до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Товариства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обмеженою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відповідальністю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«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Авіакомпанія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Скай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ап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третя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особа, яка не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заявляє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самостійних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вимог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щодо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предмету спору на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стороні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відповідача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Державна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авіаційна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служба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захист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прав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споживачів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припинення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дії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порушує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право та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примусове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обов`язку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натурі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Зупинити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дію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ліцензії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 право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провадження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господарської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перевезення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пасажирів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повітряним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транспортом, яка видана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Товариству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зобмеженою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відповідальністю«Авіакомпанія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Скай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ап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»(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ідентифікацйний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код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юридичної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особи: 41403314,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місцезнаходження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юридичноі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особи: 02121,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м.Київ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ХАРКІВСЬКЕ ШОСЕ,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будинок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201-203, ЛІТЕРА 2А) на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підставі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наказу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Державноі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авіаційноі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̈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служби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18.05.2018 </a:t>
            </a:r>
            <a:r>
              <a:rPr lang="en-US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No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454 «Про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прийняття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рішення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видачу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ліцензії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перевезення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пасажирів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повітряним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транспортом» до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вирішення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даного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позову по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суті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Ухвала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підлягає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негайному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виконанню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дня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її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постановлення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незалежно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її</a:t>
            </a:r>
            <a:r>
              <a:rPr lang="ru-RU" sz="15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оскарження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відкриття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виконавчого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провадження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Дана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ухвала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до Закону </a:t>
            </a:r>
            <a:r>
              <a:rPr lang="ru-RU" sz="15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5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«Про </a:t>
            </a:r>
            <a:r>
              <a:rPr lang="ru-RU" sz="15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виконавче</a:t>
            </a:r>
            <a:r>
              <a:rPr lang="ru-RU" sz="15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провадження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 є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виконавчим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документом та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може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бути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пред`явлена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до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трьох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років</a:t>
            </a:r>
            <a:r>
              <a:rPr lang="ru-RU" sz="15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дня </a:t>
            </a:r>
            <a:r>
              <a:rPr lang="ru-RU" sz="15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її</a:t>
            </a:r>
            <a:r>
              <a:rPr lang="ru-RU" sz="15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постановлення</a:t>
            </a:r>
            <a:r>
              <a:rPr lang="ru-RU" sz="15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ru-UA" sz="15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EB920-31A7-445F-AA91-E052772D2B80}"/>
              </a:ext>
            </a:extLst>
          </p:cNvPr>
          <p:cNvSpPr txBox="1"/>
          <p:nvPr/>
        </p:nvSpPr>
        <p:spPr>
          <a:xfrm>
            <a:off x="8919860" y="294184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Georgia" panose="02040502050405020303" pitchFamily="18" charset="0"/>
              </a:rPr>
              <a:t>ПРАКТИКА</a:t>
            </a:r>
            <a:endParaRPr lang="ru-UA" sz="2000" b="1" dirty="0">
              <a:latin typeface="Georgia" panose="02040502050405020303" pitchFamily="18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A1BBCDE-5F0B-4D9D-929C-21805A4BF62C}"/>
              </a:ext>
            </a:extLst>
          </p:cNvPr>
          <p:cNvSpPr/>
          <p:nvPr/>
        </p:nvSpPr>
        <p:spPr>
          <a:xfrm>
            <a:off x="8465788" y="228600"/>
            <a:ext cx="3038857" cy="592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064F48-2BE3-45CC-9C65-99911B603427}"/>
              </a:ext>
            </a:extLst>
          </p:cNvPr>
          <p:cNvSpPr/>
          <p:nvPr/>
        </p:nvSpPr>
        <p:spPr>
          <a:xfrm>
            <a:off x="90830" y="452103"/>
            <a:ext cx="6005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Справа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No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355/771/19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Провадження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No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2-з/355/11/19 </a:t>
            </a:r>
            <a:endParaRPr lang="ru-UA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3E347E-B920-483C-9E05-43770B10C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583887"/>
            <a:ext cx="2269588" cy="14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1741" y="1273302"/>
            <a:ext cx="0" cy="5585460"/>
          </a:xfrm>
          <a:custGeom>
            <a:avLst/>
            <a:gdLst/>
            <a:ahLst/>
            <a:cxnLst/>
            <a:rect l="l" t="t" r="r" b="b"/>
            <a:pathLst>
              <a:path h="5585459">
                <a:moveTo>
                  <a:pt x="0" y="0"/>
                </a:moveTo>
                <a:lnTo>
                  <a:pt x="0" y="5585236"/>
                </a:lnTo>
              </a:path>
            </a:pathLst>
          </a:custGeom>
          <a:ln w="25908">
            <a:solidFill>
              <a:srgbClr val="277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3390" y="1273302"/>
            <a:ext cx="0" cy="5585460"/>
          </a:xfrm>
          <a:custGeom>
            <a:avLst/>
            <a:gdLst/>
            <a:ahLst/>
            <a:cxnLst/>
            <a:rect l="l" t="t" r="r" b="b"/>
            <a:pathLst>
              <a:path h="5585459">
                <a:moveTo>
                  <a:pt x="0" y="0"/>
                </a:moveTo>
                <a:lnTo>
                  <a:pt x="0" y="5585236"/>
                </a:lnTo>
              </a:path>
            </a:pathLst>
          </a:custGeom>
          <a:ln w="25908">
            <a:solidFill>
              <a:srgbClr val="277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4961" y="448543"/>
            <a:ext cx="2900680" cy="587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Кодекс</a:t>
            </a:r>
            <a:r>
              <a:rPr sz="1600" b="1" spc="-3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адміністративного</a:t>
            </a:r>
            <a:endParaRPr sz="16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судочинства</a:t>
            </a: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України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68" y="1294866"/>
            <a:ext cx="3709035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1090" marR="240665" indent="-403860">
              <a:lnSpc>
                <a:spcPct val="114999"/>
              </a:lnSpc>
              <a:spcBef>
                <a:spcPts val="100"/>
              </a:spcBef>
            </a:pPr>
            <a:r>
              <a:rPr sz="1400" b="1" i="1" spc="-5" dirty="0">
                <a:latin typeface="Georgia"/>
                <a:cs typeface="Georgia"/>
              </a:rPr>
              <a:t>Стаття </a:t>
            </a:r>
            <a:r>
              <a:rPr sz="1400" b="1" i="1" dirty="0">
                <a:latin typeface="Georgia"/>
                <a:cs typeface="Georgia"/>
              </a:rPr>
              <a:t>14. </a:t>
            </a:r>
            <a:r>
              <a:rPr sz="1400" b="1" i="1" spc="-5" dirty="0">
                <a:latin typeface="Georgia"/>
                <a:cs typeface="Georgia"/>
              </a:rPr>
              <a:t>Обов'язковість  </a:t>
            </a:r>
            <a:r>
              <a:rPr sz="1400" b="1" i="1" dirty="0">
                <a:latin typeface="Georgia"/>
                <a:cs typeface="Georgia"/>
              </a:rPr>
              <a:t>судових</a:t>
            </a:r>
            <a:r>
              <a:rPr sz="1400" b="1" i="1" spc="-30" dirty="0">
                <a:latin typeface="Georgia"/>
                <a:cs typeface="Georgia"/>
              </a:rPr>
              <a:t> </a:t>
            </a:r>
            <a:r>
              <a:rPr sz="1400" b="1" i="1" dirty="0">
                <a:latin typeface="Georgia"/>
                <a:cs typeface="Georgia"/>
              </a:rPr>
              <a:t>рішень</a:t>
            </a:r>
            <a:endParaRPr sz="1400">
              <a:latin typeface="Georgia"/>
              <a:cs typeface="Georgia"/>
            </a:endParaRPr>
          </a:p>
          <a:p>
            <a:pPr marL="12700" marR="5080" indent="449580" algn="just">
              <a:lnSpc>
                <a:spcPct val="114999"/>
              </a:lnSpc>
            </a:pPr>
            <a:r>
              <a:rPr sz="1400" spc="-5" dirty="0">
                <a:latin typeface="Georgia"/>
                <a:cs typeface="Georgia"/>
              </a:rPr>
              <a:t>1. Судове рішення, яким закінчується  розгляд </a:t>
            </a:r>
            <a:r>
              <a:rPr sz="1400" spc="-10" dirty="0">
                <a:latin typeface="Georgia"/>
                <a:cs typeface="Georgia"/>
              </a:rPr>
              <a:t>справи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адміністративному суді,  ухвалюється </a:t>
            </a:r>
            <a:r>
              <a:rPr sz="1400" dirty="0">
                <a:latin typeface="Georgia"/>
                <a:cs typeface="Georgia"/>
              </a:rPr>
              <a:t>іменем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України.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653" y="2553462"/>
            <a:ext cx="3257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0205" algn="l"/>
                <a:tab pos="1123315" algn="l"/>
                <a:tab pos="2087880" algn="l"/>
                <a:tab pos="2548255" algn="l"/>
              </a:tabLst>
            </a:pPr>
            <a:r>
              <a:rPr sz="1400" spc="-5" dirty="0">
                <a:latin typeface="Georgia"/>
                <a:cs typeface="Georgia"/>
              </a:rPr>
              <a:t>2</a:t>
            </a:r>
            <a:r>
              <a:rPr sz="1400" dirty="0">
                <a:latin typeface="Georgia"/>
                <a:cs typeface="Georgia"/>
              </a:rPr>
              <a:t>.	</a:t>
            </a:r>
            <a:r>
              <a:rPr sz="1400" spc="-5" dirty="0">
                <a:latin typeface="Georgia"/>
                <a:cs typeface="Georgia"/>
              </a:rPr>
              <a:t>Судов</a:t>
            </a:r>
            <a:r>
              <a:rPr sz="1400" dirty="0">
                <a:latin typeface="Georgia"/>
                <a:cs typeface="Georgia"/>
              </a:rPr>
              <a:t>і	</a:t>
            </a:r>
            <a:r>
              <a:rPr sz="1400" spc="-5" dirty="0">
                <a:latin typeface="Georgia"/>
                <a:cs typeface="Georgia"/>
              </a:rPr>
              <a:t>ріш</a:t>
            </a:r>
            <a:r>
              <a:rPr sz="1400" spc="-10" dirty="0">
                <a:latin typeface="Georgia"/>
                <a:cs typeface="Georgia"/>
              </a:rPr>
              <a:t>е</a:t>
            </a:r>
            <a:r>
              <a:rPr sz="1400" dirty="0">
                <a:latin typeface="Georgia"/>
                <a:cs typeface="Georgia"/>
              </a:rPr>
              <a:t>н</a:t>
            </a:r>
            <a:r>
              <a:rPr sz="1400" spc="-10" dirty="0">
                <a:latin typeface="Georgia"/>
                <a:cs typeface="Georgia"/>
              </a:rPr>
              <a:t>н</a:t>
            </a:r>
            <a:r>
              <a:rPr sz="1400" spc="-15" dirty="0">
                <a:latin typeface="Georgia"/>
                <a:cs typeface="Georgia"/>
              </a:rPr>
              <a:t>я</a:t>
            </a:r>
            <a:r>
              <a:rPr sz="1400" dirty="0">
                <a:latin typeface="Georgia"/>
                <a:cs typeface="Georgia"/>
              </a:rPr>
              <a:t>,	</a:t>
            </a:r>
            <a:r>
              <a:rPr sz="1400" spc="-5" dirty="0">
                <a:latin typeface="Georgia"/>
                <a:cs typeface="Georgia"/>
              </a:rPr>
              <a:t>щ</a:t>
            </a:r>
            <a:r>
              <a:rPr sz="1400" dirty="0">
                <a:latin typeface="Georgia"/>
                <a:cs typeface="Georgia"/>
              </a:rPr>
              <a:t>о	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абр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spc="-5" dirty="0">
                <a:latin typeface="Georgia"/>
                <a:cs typeface="Georgia"/>
              </a:rPr>
              <a:t>ли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5481" y="2767177"/>
            <a:ext cx="272923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3035">
              <a:lnSpc>
                <a:spcPct val="115100"/>
              </a:lnSpc>
              <a:spcBef>
                <a:spcPts val="100"/>
              </a:spcBef>
              <a:tabLst>
                <a:tab pos="708660" algn="l"/>
                <a:tab pos="830580" algn="l"/>
                <a:tab pos="1042669" algn="l"/>
                <a:tab pos="2520950" algn="l"/>
              </a:tabLst>
            </a:pPr>
            <a:r>
              <a:rPr sz="1400" spc="-5" dirty="0">
                <a:latin typeface="Georgia"/>
                <a:cs typeface="Georgia"/>
              </a:rPr>
              <a:t>сили</a:t>
            </a:r>
            <a:r>
              <a:rPr sz="1400" dirty="0">
                <a:latin typeface="Georgia"/>
                <a:cs typeface="Georgia"/>
              </a:rPr>
              <a:t>,	є		</a:t>
            </a:r>
            <a:r>
              <a:rPr sz="1400" spc="-5" dirty="0">
                <a:latin typeface="Georgia"/>
                <a:cs typeface="Georgia"/>
              </a:rPr>
              <a:t>обов</a:t>
            </a:r>
            <a:r>
              <a:rPr sz="1400" spc="-10" dirty="0">
                <a:latin typeface="Georgia"/>
                <a:cs typeface="Georgia"/>
              </a:rPr>
              <a:t>'</a:t>
            </a:r>
            <a:r>
              <a:rPr sz="1400" dirty="0">
                <a:latin typeface="Georgia"/>
                <a:cs typeface="Georgia"/>
              </a:rPr>
              <a:t>я</a:t>
            </a:r>
            <a:r>
              <a:rPr sz="1400" spc="-10" dirty="0">
                <a:latin typeface="Georgia"/>
                <a:cs typeface="Georgia"/>
              </a:rPr>
              <a:t>зк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в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-5" dirty="0">
                <a:latin typeface="Georgia"/>
                <a:cs typeface="Georgia"/>
              </a:rPr>
              <a:t>м</a:t>
            </a:r>
            <a:r>
              <a:rPr sz="1400" dirty="0">
                <a:latin typeface="Georgia"/>
                <a:cs typeface="Georgia"/>
              </a:rPr>
              <a:t>и	</a:t>
            </a:r>
            <a:r>
              <a:rPr sz="1400" spc="-10" dirty="0">
                <a:latin typeface="Georgia"/>
                <a:cs typeface="Georgia"/>
              </a:rPr>
              <a:t>до  </a:t>
            </a:r>
            <a:r>
              <a:rPr sz="1400" spc="-5" dirty="0">
                <a:latin typeface="Georgia"/>
                <a:cs typeface="Georgia"/>
              </a:rPr>
              <a:t>всіма		органами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768" y="2767177"/>
            <a:ext cx="93218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законної  </a:t>
            </a:r>
            <a:r>
              <a:rPr sz="1400" dirty="0">
                <a:latin typeface="Georgia"/>
                <a:cs typeface="Georgia"/>
              </a:rPr>
              <a:t>ви</a:t>
            </a:r>
            <a:r>
              <a:rPr sz="1400" spc="-10" dirty="0">
                <a:latin typeface="Georgia"/>
                <a:cs typeface="Georgia"/>
              </a:rPr>
              <a:t>к</a:t>
            </a:r>
            <a:r>
              <a:rPr sz="1400" spc="-5" dirty="0">
                <a:latin typeface="Georgia"/>
                <a:cs typeface="Georgia"/>
              </a:rPr>
              <a:t>он</a:t>
            </a:r>
            <a:r>
              <a:rPr sz="1400" spc="-20" dirty="0">
                <a:latin typeface="Georgia"/>
                <a:cs typeface="Georgia"/>
              </a:rPr>
              <a:t>а</a:t>
            </a:r>
            <a:r>
              <a:rPr sz="1400" dirty="0">
                <a:latin typeface="Georgia"/>
                <a:cs typeface="Georgia"/>
              </a:rPr>
              <a:t>н</a:t>
            </a:r>
            <a:r>
              <a:rPr sz="1400" spc="-1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я  </a:t>
            </a:r>
            <a:r>
              <a:rPr sz="1400" spc="-5" dirty="0">
                <a:latin typeface="Georgia"/>
                <a:cs typeface="Georgia"/>
              </a:rPr>
              <a:t>влади,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4691" y="3289807"/>
            <a:ext cx="821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Georgia"/>
                <a:cs typeface="Georgia"/>
              </a:rPr>
              <a:t>органами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6498" y="3013050"/>
            <a:ext cx="88963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д</a:t>
            </a:r>
            <a:r>
              <a:rPr sz="1400" spc="-10" dirty="0">
                <a:latin typeface="Georgia"/>
                <a:cs typeface="Georgia"/>
              </a:rPr>
              <a:t>е</a:t>
            </a:r>
            <a:r>
              <a:rPr sz="1400" spc="-5" dirty="0">
                <a:latin typeface="Georgia"/>
                <a:cs typeface="Georgia"/>
              </a:rPr>
              <a:t>рж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spc="-5" dirty="0">
                <a:latin typeface="Georgia"/>
                <a:cs typeface="Georgia"/>
              </a:rPr>
              <a:t>ої  міс</a:t>
            </a:r>
            <a:r>
              <a:rPr sz="1400" spc="-10" dirty="0">
                <a:latin typeface="Georgia"/>
                <a:cs typeface="Georgia"/>
              </a:rPr>
              <a:t>ц</a:t>
            </a:r>
            <a:r>
              <a:rPr sz="1400" dirty="0">
                <a:latin typeface="Georgia"/>
                <a:cs typeface="Georgia"/>
              </a:rPr>
              <a:t>е</a:t>
            </a:r>
            <a:r>
              <a:rPr sz="1400" spc="-10" dirty="0">
                <a:latin typeface="Georgia"/>
                <a:cs typeface="Georgia"/>
              </a:rPr>
              <a:t>в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г</a:t>
            </a:r>
            <a:r>
              <a:rPr sz="1400" dirty="0">
                <a:latin typeface="Georgia"/>
                <a:cs typeface="Georgia"/>
              </a:rPr>
              <a:t>о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768" y="3535171"/>
            <a:ext cx="189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1170" algn="l"/>
              </a:tabLst>
            </a:pPr>
            <a:r>
              <a:rPr sz="1400" spc="-5" dirty="0">
                <a:latin typeface="Georgia"/>
                <a:cs typeface="Georgia"/>
              </a:rPr>
              <a:t>са</a:t>
            </a:r>
            <a:r>
              <a:rPr sz="1400" spc="-10" dirty="0">
                <a:latin typeface="Georgia"/>
                <a:cs typeface="Georgia"/>
              </a:rPr>
              <a:t>м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в</a:t>
            </a:r>
            <a:r>
              <a:rPr sz="1400" spc="-5" dirty="0">
                <a:latin typeface="Georgia"/>
                <a:cs typeface="Georgia"/>
              </a:rPr>
              <a:t>ря</a:t>
            </a:r>
            <a:r>
              <a:rPr sz="1400" spc="-10" dirty="0">
                <a:latin typeface="Georgia"/>
                <a:cs typeface="Georgia"/>
              </a:rPr>
              <a:t>ду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dirty="0">
                <a:latin typeface="Georgia"/>
                <a:cs typeface="Georgia"/>
              </a:rPr>
              <a:t>н</a:t>
            </a:r>
            <a:r>
              <a:rPr sz="1400" spc="-10" dirty="0">
                <a:latin typeface="Georgia"/>
                <a:cs typeface="Georgia"/>
              </a:rPr>
              <a:t>н</a:t>
            </a:r>
            <a:r>
              <a:rPr sz="1400" spc="-15" dirty="0">
                <a:latin typeface="Georgia"/>
                <a:cs typeface="Georgia"/>
              </a:rPr>
              <a:t>я</a:t>
            </a:r>
            <a:r>
              <a:rPr sz="1400" dirty="0">
                <a:latin typeface="Georgia"/>
                <a:cs typeface="Georgia"/>
              </a:rPr>
              <a:t>,	</a:t>
            </a:r>
            <a:r>
              <a:rPr sz="1400" spc="-5" dirty="0">
                <a:latin typeface="Georgia"/>
                <a:cs typeface="Georgia"/>
              </a:rPr>
              <a:t>їх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768" y="3780535"/>
            <a:ext cx="2113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265" algn="l"/>
              </a:tabLst>
            </a:pPr>
            <a:r>
              <a:rPr sz="1400" spc="-5" dirty="0">
                <a:latin typeface="Georgia"/>
                <a:cs typeface="Georgia"/>
              </a:rPr>
              <a:t>служб</a:t>
            </a:r>
            <a:r>
              <a:rPr sz="1400" spc="-15" dirty="0">
                <a:latin typeface="Georgia"/>
                <a:cs typeface="Georgia"/>
              </a:rPr>
              <a:t>о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10" dirty="0">
                <a:latin typeface="Georgia"/>
                <a:cs typeface="Georgia"/>
              </a:rPr>
              <a:t>и</a:t>
            </a:r>
            <a:r>
              <a:rPr sz="1400" spc="-5" dirty="0">
                <a:latin typeface="Georgia"/>
                <a:cs typeface="Georgia"/>
              </a:rPr>
              <a:t>м</a:t>
            </a:r>
            <a:r>
              <a:rPr sz="1400" dirty="0">
                <a:latin typeface="Georgia"/>
                <a:cs typeface="Georgia"/>
              </a:rPr>
              <a:t>и	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5" dirty="0">
                <a:latin typeface="Georgia"/>
                <a:cs typeface="Georgia"/>
              </a:rPr>
              <a:t>с</a:t>
            </a:r>
            <a:r>
              <a:rPr sz="1400" spc="-5" dirty="0">
                <a:latin typeface="Georgia"/>
                <a:cs typeface="Georgia"/>
              </a:rPr>
              <a:t>об</a:t>
            </a:r>
            <a:r>
              <a:rPr sz="1400" dirty="0">
                <a:latin typeface="Georgia"/>
                <a:cs typeface="Georgia"/>
              </a:rPr>
              <a:t>ам</a:t>
            </a:r>
            <a:r>
              <a:rPr sz="1400" spc="-10" dirty="0">
                <a:latin typeface="Georgia"/>
                <a:cs typeface="Georgia"/>
              </a:rPr>
              <a:t>и</a:t>
            </a:r>
            <a:r>
              <a:rPr sz="1400" dirty="0">
                <a:latin typeface="Georgia"/>
                <a:cs typeface="Georgia"/>
              </a:rPr>
              <a:t>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2514" y="3503777"/>
            <a:ext cx="116522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marR="5080" indent="-205740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посадовими  </a:t>
            </a:r>
            <a:r>
              <a:rPr sz="1400" dirty="0">
                <a:latin typeface="Georgia"/>
                <a:cs typeface="Georgia"/>
              </a:rPr>
              <a:t>ф</a:t>
            </a:r>
            <a:r>
              <a:rPr sz="1400" spc="-5" dirty="0">
                <a:latin typeface="Georgia"/>
                <a:cs typeface="Georgia"/>
              </a:rPr>
              <a:t>і</a:t>
            </a:r>
            <a:r>
              <a:rPr sz="1400" spc="-10" dirty="0">
                <a:latin typeface="Georgia"/>
                <a:cs typeface="Georgia"/>
              </a:rPr>
              <a:t>з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-5" dirty="0">
                <a:latin typeface="Georgia"/>
                <a:cs typeface="Georgia"/>
              </a:rPr>
              <a:t>ч</a:t>
            </a:r>
            <a:r>
              <a:rPr sz="1400" spc="-15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-5" dirty="0">
                <a:latin typeface="Georgia"/>
                <a:cs typeface="Georgia"/>
              </a:rPr>
              <a:t>ми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768" y="3994251"/>
            <a:ext cx="3707765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юридичними особами та їх об'єднаннями  на всій </a:t>
            </a:r>
            <a:r>
              <a:rPr sz="1400" dirty="0">
                <a:latin typeface="Georgia"/>
                <a:cs typeface="Georgia"/>
              </a:rPr>
              <a:t>території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України.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768" y="4485487"/>
            <a:ext cx="370840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>
              <a:lnSpc>
                <a:spcPct val="114999"/>
              </a:lnSpc>
              <a:spcBef>
                <a:spcPts val="100"/>
              </a:spcBef>
              <a:tabLst>
                <a:tab pos="782320" algn="l"/>
                <a:tab pos="838835" algn="l"/>
                <a:tab pos="1383030" algn="l"/>
                <a:tab pos="2089785" algn="l"/>
                <a:tab pos="2261870" algn="l"/>
                <a:tab pos="2987675" algn="l"/>
              </a:tabLst>
            </a:pPr>
            <a:r>
              <a:rPr sz="1400" spc="5" dirty="0">
                <a:latin typeface="Georgia"/>
                <a:cs typeface="Georgia"/>
              </a:rPr>
              <a:t>3</a:t>
            </a:r>
            <a:r>
              <a:rPr sz="1400" dirty="0">
                <a:latin typeface="Georgia"/>
                <a:cs typeface="Georgia"/>
              </a:rPr>
              <a:t>.	</a:t>
            </a:r>
            <a:r>
              <a:rPr sz="1400" spc="-5" dirty="0">
                <a:latin typeface="Georgia"/>
                <a:cs typeface="Georgia"/>
              </a:rPr>
              <a:t>Н</a:t>
            </a:r>
            <a:r>
              <a:rPr sz="1400" spc="-10" dirty="0">
                <a:latin typeface="Georgia"/>
                <a:cs typeface="Georgia"/>
              </a:rPr>
              <a:t>е</a:t>
            </a:r>
            <a:r>
              <a:rPr sz="1400" dirty="0">
                <a:latin typeface="Georgia"/>
                <a:cs typeface="Georgia"/>
              </a:rPr>
              <a:t>ви</a:t>
            </a:r>
            <a:r>
              <a:rPr sz="1400" spc="-10" dirty="0">
                <a:latin typeface="Georgia"/>
                <a:cs typeface="Georgia"/>
              </a:rPr>
              <a:t>к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ан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я	</a:t>
            </a:r>
            <a:r>
              <a:rPr sz="1400" spc="-5" dirty="0">
                <a:latin typeface="Georgia"/>
                <a:cs typeface="Georgia"/>
              </a:rPr>
              <a:t>судо</a:t>
            </a:r>
            <a:r>
              <a:rPr sz="1400" spc="-10" dirty="0">
                <a:latin typeface="Georgia"/>
                <a:cs typeface="Georgia"/>
              </a:rPr>
              <a:t>в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г</a:t>
            </a:r>
            <a:r>
              <a:rPr sz="1400" dirty="0">
                <a:latin typeface="Georgia"/>
                <a:cs typeface="Georgia"/>
              </a:rPr>
              <a:t>о	</a:t>
            </a:r>
            <a:r>
              <a:rPr sz="1400" spc="-5" dirty="0">
                <a:latin typeface="Georgia"/>
                <a:cs typeface="Georgia"/>
              </a:rPr>
              <a:t>ріш</a:t>
            </a:r>
            <a:r>
              <a:rPr sz="1400" spc="-10" dirty="0">
                <a:latin typeface="Georgia"/>
                <a:cs typeface="Georgia"/>
              </a:rPr>
              <a:t>е</a:t>
            </a:r>
            <a:r>
              <a:rPr sz="1400" dirty="0">
                <a:latin typeface="Georgia"/>
                <a:cs typeface="Georgia"/>
              </a:rPr>
              <a:t>н</a:t>
            </a:r>
            <a:r>
              <a:rPr sz="1400" spc="-1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я  тя</a:t>
            </a:r>
            <a:r>
              <a:rPr sz="1400" spc="-10" dirty="0">
                <a:latin typeface="Georgia"/>
                <a:cs typeface="Georgia"/>
              </a:rPr>
              <a:t>г</a:t>
            </a:r>
            <a:r>
              <a:rPr sz="1400" dirty="0">
                <a:latin typeface="Georgia"/>
                <a:cs typeface="Georgia"/>
              </a:rPr>
              <a:t>не		</a:t>
            </a:r>
            <a:r>
              <a:rPr sz="1400" spc="-20" dirty="0">
                <a:latin typeface="Georgia"/>
                <a:cs typeface="Georgia"/>
              </a:rPr>
              <a:t>з</a:t>
            </a:r>
            <a:r>
              <a:rPr sz="1400" dirty="0">
                <a:latin typeface="Georgia"/>
                <a:cs typeface="Georgia"/>
              </a:rPr>
              <a:t>а	</a:t>
            </a:r>
            <a:r>
              <a:rPr sz="1400" spc="-5" dirty="0">
                <a:latin typeface="Georgia"/>
                <a:cs typeface="Georgia"/>
              </a:rPr>
              <a:t>с</a:t>
            </a:r>
            <a:r>
              <a:rPr sz="1400" spc="-15" dirty="0">
                <a:latin typeface="Georgia"/>
                <a:cs typeface="Georgia"/>
              </a:rPr>
              <a:t>о</a:t>
            </a:r>
            <a:r>
              <a:rPr sz="1400" dirty="0">
                <a:latin typeface="Georgia"/>
                <a:cs typeface="Georgia"/>
              </a:rPr>
              <a:t>б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dirty="0">
                <a:latin typeface="Georgia"/>
                <a:cs typeface="Georgia"/>
              </a:rPr>
              <a:t>ю		ві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spc="-5" dirty="0">
                <a:latin typeface="Georgia"/>
                <a:cs typeface="Georgia"/>
              </a:rPr>
              <a:t>пові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spc="-5" dirty="0">
                <a:latin typeface="Georgia"/>
                <a:cs typeface="Georgia"/>
              </a:rPr>
              <a:t>льн</a:t>
            </a:r>
            <a:r>
              <a:rPr sz="1400" dirty="0">
                <a:latin typeface="Georgia"/>
                <a:cs typeface="Georgia"/>
              </a:rPr>
              <a:t>і</a:t>
            </a:r>
            <a:r>
              <a:rPr sz="1400" spc="-5" dirty="0">
                <a:latin typeface="Georgia"/>
                <a:cs typeface="Georgia"/>
              </a:rPr>
              <a:t>с</a:t>
            </a:r>
            <a:r>
              <a:rPr sz="1400" dirty="0">
                <a:latin typeface="Georgia"/>
                <a:cs typeface="Georgia"/>
              </a:rPr>
              <a:t>ть,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768" y="4976215"/>
            <a:ext cx="3708400" cy="7620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Georgia"/>
                <a:cs typeface="Georgia"/>
              </a:rPr>
              <a:t>встановлену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законом.</a:t>
            </a:r>
            <a:endParaRPr sz="1400">
              <a:latin typeface="Georgia"/>
              <a:cs typeface="Georgia"/>
            </a:endParaRPr>
          </a:p>
          <a:p>
            <a:pPr marL="12700" marR="5080" indent="449580">
              <a:lnSpc>
                <a:spcPts val="1930"/>
              </a:lnSpc>
              <a:spcBef>
                <a:spcPts val="110"/>
              </a:spcBef>
            </a:pPr>
            <a:r>
              <a:rPr sz="1400" spc="-5" dirty="0">
                <a:latin typeface="Georgia"/>
                <a:cs typeface="Georgia"/>
              </a:rPr>
              <a:t>4. Обов'язковість судового рішення не  позбавляє осіб, які не</a:t>
            </a:r>
            <a:r>
              <a:rPr sz="1400" spc="1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брали </a:t>
            </a:r>
            <a:r>
              <a:rPr sz="1400" spc="-5" dirty="0">
                <a:latin typeface="Georgia"/>
                <a:cs typeface="Georgia"/>
              </a:rPr>
              <a:t>участі </a:t>
            </a:r>
            <a:r>
              <a:rPr sz="1400" dirty="0">
                <a:latin typeface="Georgia"/>
                <a:cs typeface="Georgia"/>
              </a:rPr>
              <a:t>у </a:t>
            </a:r>
            <a:r>
              <a:rPr sz="1400" spc="-5" dirty="0">
                <a:latin typeface="Georgia"/>
                <a:cs typeface="Georgia"/>
              </a:rPr>
              <a:t>справі,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768" y="5744057"/>
            <a:ext cx="3708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115" algn="l"/>
                <a:tab pos="2287905" algn="l"/>
                <a:tab pos="2664460" algn="l"/>
                <a:tab pos="3249930" algn="l"/>
              </a:tabLst>
            </a:pPr>
            <a:r>
              <a:rPr sz="1400" spc="-5" dirty="0">
                <a:latin typeface="Georgia"/>
                <a:cs typeface="Georgia"/>
              </a:rPr>
              <a:t>м</a:t>
            </a:r>
            <a:r>
              <a:rPr sz="1400" spc="-10" dirty="0">
                <a:latin typeface="Georgia"/>
                <a:cs typeface="Georgia"/>
              </a:rPr>
              <a:t>о</a:t>
            </a:r>
            <a:r>
              <a:rPr sz="1400" spc="-5" dirty="0">
                <a:latin typeface="Georgia"/>
                <a:cs typeface="Georgia"/>
              </a:rPr>
              <a:t>жл</a:t>
            </a:r>
            <a:r>
              <a:rPr sz="1400" spc="-10" dirty="0">
                <a:latin typeface="Georgia"/>
                <a:cs typeface="Georgia"/>
              </a:rPr>
              <a:t>и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5" dirty="0">
                <a:latin typeface="Georgia"/>
                <a:cs typeface="Georgia"/>
              </a:rPr>
              <a:t>ост</a:t>
            </a:r>
            <a:r>
              <a:rPr sz="1400" dirty="0">
                <a:latin typeface="Georgia"/>
                <a:cs typeface="Georgia"/>
              </a:rPr>
              <a:t>і	</a:t>
            </a:r>
            <a:r>
              <a:rPr sz="1400" spc="-10" dirty="0">
                <a:latin typeface="Georgia"/>
                <a:cs typeface="Georgia"/>
              </a:rPr>
              <a:t>з</a:t>
            </a:r>
            <a:r>
              <a:rPr sz="1400" dirty="0">
                <a:latin typeface="Georgia"/>
                <a:cs typeface="Georgia"/>
              </a:rPr>
              <a:t>ве</a:t>
            </a:r>
            <a:r>
              <a:rPr sz="1400" spc="-15" dirty="0">
                <a:latin typeface="Georgia"/>
                <a:cs typeface="Georgia"/>
              </a:rPr>
              <a:t>р</a:t>
            </a:r>
            <a:r>
              <a:rPr sz="1400" dirty="0">
                <a:latin typeface="Georgia"/>
                <a:cs typeface="Georgia"/>
              </a:rPr>
              <a:t>нути</a:t>
            </a:r>
            <a:r>
              <a:rPr sz="1400" spc="-5" dirty="0">
                <a:latin typeface="Georgia"/>
                <a:cs typeface="Georgia"/>
              </a:rPr>
              <a:t>с</a:t>
            </a:r>
            <a:r>
              <a:rPr sz="1400" dirty="0">
                <a:latin typeface="Georgia"/>
                <a:cs typeface="Georgia"/>
              </a:rPr>
              <a:t>я	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dirty="0">
                <a:latin typeface="Georgia"/>
                <a:cs typeface="Georgia"/>
              </a:rPr>
              <a:t>о	</a:t>
            </a:r>
            <a:r>
              <a:rPr sz="1400" spc="-5" dirty="0">
                <a:latin typeface="Georgia"/>
                <a:cs typeface="Georgia"/>
              </a:rPr>
              <a:t>суду</a:t>
            </a:r>
            <a:r>
              <a:rPr sz="1400" dirty="0">
                <a:latin typeface="Georgia"/>
                <a:cs typeface="Georgia"/>
              </a:rPr>
              <a:t>,	я</a:t>
            </a:r>
            <a:r>
              <a:rPr sz="1400" spc="-10" dirty="0">
                <a:latin typeface="Georgia"/>
                <a:cs typeface="Georgia"/>
              </a:rPr>
              <a:t>к</a:t>
            </a:r>
            <a:r>
              <a:rPr sz="1400" spc="-5" dirty="0">
                <a:latin typeface="Georgia"/>
                <a:cs typeface="Georgia"/>
              </a:rPr>
              <a:t>що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768" y="5958027"/>
            <a:ext cx="370967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ухваленим судовим рішенням вирішено  питання про </a:t>
            </a:r>
            <a:r>
              <a:rPr sz="1400" dirty="0">
                <a:latin typeface="Georgia"/>
                <a:cs typeface="Georgia"/>
              </a:rPr>
              <a:t>їхні </a:t>
            </a:r>
            <a:r>
              <a:rPr sz="1400" spc="-5" dirty="0">
                <a:latin typeface="Georgia"/>
                <a:cs typeface="Georgia"/>
              </a:rPr>
              <a:t>права, свободи, інтереси  та </a:t>
            </a:r>
            <a:r>
              <a:rPr sz="1400" dirty="0">
                <a:latin typeface="Georgia"/>
                <a:cs typeface="Georgia"/>
              </a:rPr>
              <a:t>(або)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обов'язки.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2538" y="448543"/>
            <a:ext cx="2983865" cy="587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Цивільний</a:t>
            </a:r>
            <a:r>
              <a:rPr sz="1600" b="1" spc="30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процесуальний</a:t>
            </a:r>
            <a:endParaRPr sz="1600">
              <a:latin typeface="Georgia"/>
              <a:cs typeface="Georgia"/>
            </a:endParaRPr>
          </a:p>
          <a:p>
            <a:pPr marL="426084"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кодекс</a:t>
            </a:r>
            <a:r>
              <a:rPr sz="1600" b="1" spc="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України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7946" y="1294866"/>
            <a:ext cx="331279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815" marR="265430" indent="-407670">
              <a:lnSpc>
                <a:spcPct val="114999"/>
              </a:lnSpc>
              <a:spcBef>
                <a:spcPts val="100"/>
              </a:spcBef>
            </a:pPr>
            <a:r>
              <a:rPr sz="1400" b="1" i="1" spc="-5" dirty="0">
                <a:latin typeface="Georgia"/>
                <a:cs typeface="Georgia"/>
              </a:rPr>
              <a:t>Стаття 18. Обов'язковість  </a:t>
            </a:r>
            <a:r>
              <a:rPr sz="1400" b="1" i="1" dirty="0">
                <a:latin typeface="Georgia"/>
                <a:cs typeface="Georgia"/>
              </a:rPr>
              <a:t>судових</a:t>
            </a:r>
            <a:r>
              <a:rPr sz="1400" b="1" i="1" spc="-30" dirty="0">
                <a:latin typeface="Georgia"/>
                <a:cs typeface="Georgia"/>
              </a:rPr>
              <a:t> </a:t>
            </a:r>
            <a:r>
              <a:rPr sz="1400" b="1" i="1" dirty="0">
                <a:latin typeface="Georgia"/>
                <a:cs typeface="Georgia"/>
              </a:rPr>
              <a:t>рішень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367665" algn="l"/>
                <a:tab pos="1139190" algn="l"/>
                <a:tab pos="2123440" algn="l"/>
                <a:tab pos="2603500" algn="l"/>
              </a:tabLst>
            </a:pPr>
            <a:r>
              <a:rPr sz="1400" spc="-5" dirty="0">
                <a:latin typeface="Georgia"/>
                <a:cs typeface="Georgia"/>
              </a:rPr>
              <a:t>1</a:t>
            </a:r>
            <a:r>
              <a:rPr sz="1400" dirty="0">
                <a:latin typeface="Georgia"/>
                <a:cs typeface="Georgia"/>
              </a:rPr>
              <a:t>.	</a:t>
            </a:r>
            <a:r>
              <a:rPr sz="1400" spc="-5" dirty="0">
                <a:latin typeface="Georgia"/>
                <a:cs typeface="Georgia"/>
              </a:rPr>
              <a:t>Суд</a:t>
            </a:r>
            <a:r>
              <a:rPr sz="1400" spc="-20" dirty="0">
                <a:latin typeface="Georgia"/>
                <a:cs typeface="Georgia"/>
              </a:rPr>
              <a:t>о</a:t>
            </a:r>
            <a:r>
              <a:rPr sz="1400" dirty="0">
                <a:latin typeface="Georgia"/>
                <a:cs typeface="Georgia"/>
              </a:rPr>
              <a:t>ві	</a:t>
            </a:r>
            <a:r>
              <a:rPr sz="1400" spc="-5" dirty="0">
                <a:latin typeface="Georgia"/>
                <a:cs typeface="Georgia"/>
              </a:rPr>
              <a:t>ріш</a:t>
            </a:r>
            <a:r>
              <a:rPr sz="1400" spc="-10" dirty="0">
                <a:latin typeface="Georgia"/>
                <a:cs typeface="Georgia"/>
              </a:rPr>
              <a:t>е</a:t>
            </a:r>
            <a:r>
              <a:rPr sz="1400" dirty="0">
                <a:latin typeface="Georgia"/>
                <a:cs typeface="Georgia"/>
              </a:rPr>
              <a:t>н</a:t>
            </a:r>
            <a:r>
              <a:rPr sz="1400" spc="-10" dirty="0">
                <a:latin typeface="Georgia"/>
                <a:cs typeface="Georgia"/>
              </a:rPr>
              <a:t>н</a:t>
            </a:r>
            <a:r>
              <a:rPr sz="1400" spc="-15" dirty="0">
                <a:latin typeface="Georgia"/>
                <a:cs typeface="Georgia"/>
              </a:rPr>
              <a:t>я</a:t>
            </a:r>
            <a:r>
              <a:rPr sz="1400" dirty="0">
                <a:latin typeface="Georgia"/>
                <a:cs typeface="Georgia"/>
              </a:rPr>
              <a:t>,	</a:t>
            </a:r>
            <a:r>
              <a:rPr sz="1400" spc="-5" dirty="0">
                <a:latin typeface="Georgia"/>
                <a:cs typeface="Georgia"/>
              </a:rPr>
              <a:t>щ</a:t>
            </a:r>
            <a:r>
              <a:rPr sz="1400" dirty="0">
                <a:latin typeface="Georgia"/>
                <a:cs typeface="Georgia"/>
              </a:rPr>
              <a:t>о	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абр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spc="-5" dirty="0">
                <a:latin typeface="Georgia"/>
                <a:cs typeface="Georgia"/>
              </a:rPr>
              <a:t>ли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8365" y="2031339"/>
            <a:ext cx="3764279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101090" algn="l"/>
                <a:tab pos="1818639" algn="l"/>
                <a:tab pos="2094230" algn="l"/>
                <a:tab pos="2937510" algn="l"/>
              </a:tabLst>
            </a:pPr>
            <a:r>
              <a:rPr sz="1400" spc="-5" dirty="0">
                <a:latin typeface="Georgia"/>
                <a:cs typeface="Georgia"/>
              </a:rPr>
              <a:t>законної сили, обов'язкові для всіх органів  д</a:t>
            </a:r>
            <a:r>
              <a:rPr sz="1400" dirty="0">
                <a:latin typeface="Georgia"/>
                <a:cs typeface="Georgia"/>
              </a:rPr>
              <a:t>е</a:t>
            </a:r>
            <a:r>
              <a:rPr sz="1400" spc="-5" dirty="0">
                <a:latin typeface="Georgia"/>
                <a:cs typeface="Georgia"/>
              </a:rPr>
              <a:t>рж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dirty="0">
                <a:latin typeface="Georgia"/>
                <a:cs typeface="Georgia"/>
              </a:rPr>
              <a:t>ї	в</a:t>
            </a:r>
            <a:r>
              <a:rPr sz="1400" spc="-5" dirty="0">
                <a:latin typeface="Georgia"/>
                <a:cs typeface="Georgia"/>
              </a:rPr>
              <a:t>ла</a:t>
            </a:r>
            <a:r>
              <a:rPr sz="1400" spc="-20" dirty="0">
                <a:latin typeface="Georgia"/>
                <a:cs typeface="Georgia"/>
              </a:rPr>
              <a:t>д</a:t>
            </a:r>
            <a:r>
              <a:rPr sz="1400" dirty="0">
                <a:latin typeface="Georgia"/>
                <a:cs typeface="Georgia"/>
              </a:rPr>
              <a:t>и	і	</a:t>
            </a:r>
            <a:r>
              <a:rPr sz="1400" spc="-5" dirty="0">
                <a:latin typeface="Georgia"/>
                <a:cs typeface="Georgia"/>
              </a:rPr>
              <a:t>орга</a:t>
            </a:r>
            <a:r>
              <a:rPr sz="1400" spc="-1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ів	</a:t>
            </a:r>
            <a:r>
              <a:rPr sz="1400" spc="-5" dirty="0">
                <a:latin typeface="Georgia"/>
                <a:cs typeface="Georgia"/>
              </a:rPr>
              <a:t>міс</a:t>
            </a:r>
            <a:r>
              <a:rPr sz="1400" spc="-10" dirty="0">
                <a:latin typeface="Georgia"/>
                <a:cs typeface="Georgia"/>
              </a:rPr>
              <a:t>це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20" dirty="0">
                <a:latin typeface="Georgia"/>
                <a:cs typeface="Georgia"/>
              </a:rPr>
              <a:t>г</a:t>
            </a:r>
            <a:r>
              <a:rPr sz="1400" dirty="0">
                <a:latin typeface="Georgia"/>
                <a:cs typeface="Georgia"/>
              </a:rPr>
              <a:t>о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8365" y="2522067"/>
            <a:ext cx="3763645" cy="76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5"/>
              </a:spcBef>
            </a:pPr>
            <a:r>
              <a:rPr sz="1400" spc="-5" dirty="0">
                <a:latin typeface="Georgia"/>
                <a:cs typeface="Georgia"/>
              </a:rPr>
              <a:t>самоврядування, підприємств, установ,  організацій, посадових </a:t>
            </a:r>
            <a:r>
              <a:rPr sz="1400" dirty="0">
                <a:latin typeface="Georgia"/>
                <a:cs typeface="Georgia"/>
              </a:rPr>
              <a:t>чи </a:t>
            </a:r>
            <a:r>
              <a:rPr sz="1400" spc="-5" dirty="0">
                <a:latin typeface="Georgia"/>
                <a:cs typeface="Georgia"/>
              </a:rPr>
              <a:t>службових осіб та  громадян </a:t>
            </a:r>
            <a:r>
              <a:rPr sz="1400" dirty="0">
                <a:latin typeface="Georgia"/>
                <a:cs typeface="Georgia"/>
              </a:rPr>
              <a:t>і </a:t>
            </a:r>
            <a:r>
              <a:rPr sz="1400" spc="-5" dirty="0">
                <a:latin typeface="Georgia"/>
                <a:cs typeface="Georgia"/>
              </a:rPr>
              <a:t>підлягають виконанню на</a:t>
            </a:r>
            <a:r>
              <a:rPr sz="1400" spc="3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всій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8365" y="3289807"/>
            <a:ext cx="3763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1565" algn="l"/>
                <a:tab pos="2127885" algn="l"/>
                <a:tab pos="2528570" algn="l"/>
                <a:tab pos="2927985" algn="l"/>
              </a:tabLst>
            </a:pPr>
            <a:r>
              <a:rPr sz="1400" spc="-5" dirty="0">
                <a:latin typeface="Georgia"/>
                <a:cs typeface="Georgia"/>
              </a:rPr>
              <a:t>території	</a:t>
            </a:r>
            <a:r>
              <a:rPr sz="1400" dirty="0">
                <a:latin typeface="Georgia"/>
                <a:cs typeface="Georgia"/>
              </a:rPr>
              <a:t>України,	а	у	</a:t>
            </a:r>
            <a:r>
              <a:rPr sz="1400" spc="-5" dirty="0">
                <a:latin typeface="Georgia"/>
                <a:cs typeface="Georgia"/>
              </a:rPr>
              <a:t>випадках,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5601" y="3503777"/>
            <a:ext cx="429704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1920">
              <a:lnSpc>
                <a:spcPct val="114999"/>
              </a:lnSpc>
              <a:spcBef>
                <a:spcPts val="100"/>
              </a:spcBef>
              <a:tabLst>
                <a:tab pos="544830" algn="l"/>
                <a:tab pos="1223010" algn="l"/>
                <a:tab pos="1651635" algn="l"/>
                <a:tab pos="1834514" algn="l"/>
                <a:tab pos="3072130" algn="l"/>
                <a:tab pos="3253740" algn="l"/>
                <a:tab pos="3698875" algn="l"/>
              </a:tabLst>
            </a:pPr>
            <a:r>
              <a:rPr sz="1400" spc="-5" dirty="0">
                <a:latin typeface="Georgia"/>
                <a:cs typeface="Georgia"/>
              </a:rPr>
              <a:t>т</a:t>
            </a:r>
            <a:r>
              <a:rPr sz="1400" dirty="0">
                <a:latin typeface="Georgia"/>
                <a:cs typeface="Georgia"/>
              </a:rPr>
              <a:t>а	в</a:t>
            </a:r>
            <a:r>
              <a:rPr sz="1400" spc="-5" dirty="0">
                <a:latin typeface="Georgia"/>
                <a:cs typeface="Georgia"/>
              </a:rPr>
              <a:t>ста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spc="-5" dirty="0">
                <a:latin typeface="Georgia"/>
                <a:cs typeface="Georgia"/>
              </a:rPr>
              <a:t>ов</a:t>
            </a:r>
            <a:r>
              <a:rPr sz="1400" spc="-10" dirty="0">
                <a:latin typeface="Georgia"/>
                <a:cs typeface="Georgia"/>
              </a:rPr>
              <a:t>л</a:t>
            </a:r>
            <a:r>
              <a:rPr sz="1400" dirty="0">
                <a:latin typeface="Georgia"/>
                <a:cs typeface="Georgia"/>
              </a:rPr>
              <a:t>е</a:t>
            </a:r>
            <a:r>
              <a:rPr sz="1400" spc="-20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их	</a:t>
            </a:r>
            <a:r>
              <a:rPr sz="1400" spc="-5" dirty="0">
                <a:latin typeface="Georgia"/>
                <a:cs typeface="Georgia"/>
              </a:rPr>
              <a:t>міжн</a:t>
            </a:r>
            <a:r>
              <a:rPr sz="1400" spc="-20" dirty="0">
                <a:latin typeface="Georgia"/>
                <a:cs typeface="Georgia"/>
              </a:rPr>
              <a:t>а</a:t>
            </a:r>
            <a:r>
              <a:rPr sz="1400" spc="-5" dirty="0">
                <a:latin typeface="Georgia"/>
                <a:cs typeface="Georgia"/>
              </a:rPr>
              <a:t>род</a:t>
            </a:r>
            <a:r>
              <a:rPr sz="1400" dirty="0">
                <a:latin typeface="Georgia"/>
                <a:cs typeface="Georgia"/>
              </a:rPr>
              <a:t>ними	</a:t>
            </a:r>
            <a:r>
              <a:rPr sz="1400" spc="-5" dirty="0">
                <a:latin typeface="Georgia"/>
                <a:cs typeface="Georgia"/>
              </a:rPr>
              <a:t>до</a:t>
            </a:r>
            <a:r>
              <a:rPr sz="1400" spc="-10" dirty="0">
                <a:latin typeface="Georgia"/>
                <a:cs typeface="Georgia"/>
              </a:rPr>
              <a:t>г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в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р</a:t>
            </a:r>
            <a:r>
              <a:rPr sz="1400" dirty="0">
                <a:latin typeface="Georgia"/>
                <a:cs typeface="Georgia"/>
              </a:rPr>
              <a:t>а</a:t>
            </a:r>
            <a:r>
              <a:rPr sz="1400" spc="-10" dirty="0">
                <a:latin typeface="Georgia"/>
                <a:cs typeface="Georgia"/>
              </a:rPr>
              <a:t>ми</a:t>
            </a:r>
            <a:r>
              <a:rPr sz="1400" dirty="0">
                <a:latin typeface="Georgia"/>
                <a:cs typeface="Georgia"/>
              </a:rPr>
              <a:t>,  і	</a:t>
            </a:r>
            <a:r>
              <a:rPr sz="1400" spc="-10" dirty="0">
                <a:latin typeface="Georgia"/>
                <a:cs typeface="Georgia"/>
              </a:rPr>
              <a:t>зг</a:t>
            </a:r>
            <a:r>
              <a:rPr sz="1400" spc="-5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dirty="0">
                <a:latin typeface="Georgia"/>
                <a:cs typeface="Georgia"/>
              </a:rPr>
              <a:t>а	</a:t>
            </a:r>
            <a:r>
              <a:rPr sz="1400" spc="-5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а	</a:t>
            </a:r>
            <a:r>
              <a:rPr sz="1400" spc="-5" dirty="0">
                <a:latin typeface="Georgia"/>
                <a:cs typeface="Georgia"/>
              </a:rPr>
              <a:t>об</a:t>
            </a:r>
            <a:r>
              <a:rPr sz="1400" spc="-15" dirty="0">
                <a:latin typeface="Georgia"/>
                <a:cs typeface="Georgia"/>
              </a:rPr>
              <a:t>о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15" dirty="0">
                <a:latin typeface="Georgia"/>
                <a:cs typeface="Georgia"/>
              </a:rPr>
              <a:t>'</a:t>
            </a:r>
            <a:r>
              <a:rPr sz="1400" dirty="0">
                <a:latin typeface="Georgia"/>
                <a:cs typeface="Georgia"/>
              </a:rPr>
              <a:t>я</a:t>
            </a:r>
            <a:r>
              <a:rPr sz="1400" spc="-10" dirty="0">
                <a:latin typeface="Georgia"/>
                <a:cs typeface="Georgia"/>
              </a:rPr>
              <a:t>зк</a:t>
            </a:r>
            <a:r>
              <a:rPr sz="1400" spc="-5" dirty="0">
                <a:latin typeface="Georgia"/>
                <a:cs typeface="Georgia"/>
              </a:rPr>
              <a:t>овіст</a:t>
            </a:r>
            <a:r>
              <a:rPr sz="1400" dirty="0">
                <a:latin typeface="Georgia"/>
                <a:cs typeface="Georgia"/>
              </a:rPr>
              <a:t>ь	я</a:t>
            </a:r>
            <a:r>
              <a:rPr sz="1400" spc="-10" dirty="0">
                <a:latin typeface="Georgia"/>
                <a:cs typeface="Georgia"/>
              </a:rPr>
              <a:t>к</a:t>
            </a:r>
            <a:r>
              <a:rPr sz="1400" dirty="0">
                <a:latin typeface="Georgia"/>
                <a:cs typeface="Georgia"/>
              </a:rPr>
              <a:t>их	на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dirty="0">
                <a:latin typeface="Georgia"/>
                <a:cs typeface="Georgia"/>
              </a:rPr>
              <a:t>а</a:t>
            </a:r>
            <a:r>
              <a:rPr sz="1400" spc="-15" dirty="0">
                <a:latin typeface="Georgia"/>
                <a:cs typeface="Georgia"/>
              </a:rPr>
              <a:t>н</a:t>
            </a:r>
            <a:r>
              <a:rPr sz="1400" dirty="0">
                <a:latin typeface="Georgia"/>
                <a:cs typeface="Georgia"/>
              </a:rPr>
              <a:t>а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8365" y="4025900"/>
            <a:ext cx="3632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Верховною Радою </a:t>
            </a:r>
            <a:r>
              <a:rPr sz="1400" dirty="0">
                <a:latin typeface="Georgia"/>
                <a:cs typeface="Georgia"/>
              </a:rPr>
              <a:t>України, - і </a:t>
            </a:r>
            <a:r>
              <a:rPr sz="1400" spc="-5" dirty="0">
                <a:latin typeface="Georgia"/>
                <a:cs typeface="Georgia"/>
              </a:rPr>
              <a:t>за її</a:t>
            </a:r>
            <a:r>
              <a:rPr sz="1400" spc="-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межами.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8365" y="4240123"/>
            <a:ext cx="188150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>
              <a:lnSpc>
                <a:spcPct val="114999"/>
              </a:lnSpc>
              <a:spcBef>
                <a:spcPts val="100"/>
              </a:spcBef>
              <a:tabLst>
                <a:tab pos="1433195" algn="l"/>
              </a:tabLst>
            </a:pPr>
            <a:r>
              <a:rPr sz="1400" spc="-5" dirty="0">
                <a:latin typeface="Georgia"/>
                <a:cs typeface="Georgia"/>
              </a:rPr>
              <a:t>2. Невиконання  підставою	</a:t>
            </a:r>
            <a:r>
              <a:rPr sz="1400" spc="-10" dirty="0">
                <a:latin typeface="Georgia"/>
                <a:cs typeface="Georgia"/>
              </a:rPr>
              <a:t>для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5375" y="4240123"/>
            <a:ext cx="178752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судового рішення </a:t>
            </a:r>
            <a:r>
              <a:rPr sz="1400" dirty="0">
                <a:latin typeface="Georgia"/>
                <a:cs typeface="Georgia"/>
              </a:rPr>
              <a:t>є  ві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spc="-5" dirty="0">
                <a:latin typeface="Georgia"/>
                <a:cs typeface="Georgia"/>
              </a:rPr>
              <a:t>пові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spc="-15" dirty="0">
                <a:latin typeface="Georgia"/>
                <a:cs typeface="Georgia"/>
              </a:rPr>
              <a:t>а</a:t>
            </a:r>
            <a:r>
              <a:rPr sz="1400" spc="-5" dirty="0">
                <a:latin typeface="Georgia"/>
                <a:cs typeface="Georgia"/>
              </a:rPr>
              <a:t>льност</a:t>
            </a:r>
            <a:r>
              <a:rPr sz="1400" spc="-10" dirty="0">
                <a:latin typeface="Georgia"/>
                <a:cs typeface="Georgia"/>
              </a:rPr>
              <a:t>і</a:t>
            </a:r>
            <a:r>
              <a:rPr sz="1400" dirty="0">
                <a:latin typeface="Georgia"/>
                <a:cs typeface="Georgia"/>
              </a:rPr>
              <a:t>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8365" y="4730851"/>
            <a:ext cx="3764915" cy="14979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Georgia"/>
                <a:cs typeface="Georgia"/>
              </a:rPr>
              <a:t>встановленої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законом.</a:t>
            </a:r>
            <a:endParaRPr sz="1400">
              <a:latin typeface="Georgia"/>
              <a:cs typeface="Georgia"/>
            </a:endParaRPr>
          </a:p>
          <a:p>
            <a:pPr marL="12700" marR="5715" indent="449580">
              <a:lnSpc>
                <a:spcPct val="114999"/>
              </a:lnSpc>
            </a:pPr>
            <a:r>
              <a:rPr sz="1400" dirty="0">
                <a:latin typeface="Georgia"/>
                <a:cs typeface="Georgia"/>
              </a:rPr>
              <a:t>3. </a:t>
            </a:r>
            <a:r>
              <a:rPr sz="1400" spc="-5" dirty="0">
                <a:latin typeface="Georgia"/>
                <a:cs typeface="Georgia"/>
              </a:rPr>
              <a:t>Обов'язковість судового рішення не  позбавляє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осіб,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які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не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брали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участі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у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справі,</a:t>
            </a:r>
            <a:endParaRPr sz="1400">
              <a:latin typeface="Georgia"/>
              <a:cs typeface="Georgia"/>
            </a:endParaRPr>
          </a:p>
          <a:p>
            <a:pPr marL="12700" marR="5080" algn="just">
              <a:lnSpc>
                <a:spcPct val="114999"/>
              </a:lnSpc>
            </a:pPr>
            <a:r>
              <a:rPr sz="1400" spc="-5" dirty="0">
                <a:latin typeface="Georgia"/>
                <a:cs typeface="Georgia"/>
              </a:rPr>
              <a:t>можливості звернутися до суду, якщо  ухваленим судовим рішенням вирішено  </a:t>
            </a:r>
            <a:r>
              <a:rPr sz="1400" dirty="0">
                <a:latin typeface="Georgia"/>
                <a:cs typeface="Georgia"/>
              </a:rPr>
              <a:t>питання </a:t>
            </a:r>
            <a:r>
              <a:rPr sz="1400" spc="-5" dirty="0">
                <a:latin typeface="Georgia"/>
                <a:cs typeface="Georgia"/>
              </a:rPr>
              <a:t>про </a:t>
            </a:r>
            <a:r>
              <a:rPr sz="1400" dirty="0">
                <a:latin typeface="Georgia"/>
                <a:cs typeface="Georgia"/>
              </a:rPr>
              <a:t>їхні права, </a:t>
            </a:r>
            <a:r>
              <a:rPr sz="1400" spc="-5" dirty="0">
                <a:latin typeface="Georgia"/>
                <a:cs typeface="Georgia"/>
              </a:rPr>
              <a:t>свободи </a:t>
            </a:r>
            <a:r>
              <a:rPr sz="1400" dirty="0">
                <a:latin typeface="Georgia"/>
                <a:cs typeface="Georgia"/>
              </a:rPr>
              <a:t>чи</a:t>
            </a:r>
            <a:r>
              <a:rPr sz="1400" spc="-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інтереси.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37244" y="448543"/>
            <a:ext cx="3456304" cy="587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390"/>
              </a:spcBef>
            </a:pP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Господарський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процесуальний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кодекс</a:t>
            </a:r>
            <a:r>
              <a:rPr sz="1600" b="1" spc="4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України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97036" y="1294866"/>
            <a:ext cx="3740150" cy="247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5695" marR="255904" indent="-407034">
              <a:lnSpc>
                <a:spcPct val="114999"/>
              </a:lnSpc>
              <a:spcBef>
                <a:spcPts val="100"/>
              </a:spcBef>
            </a:pPr>
            <a:r>
              <a:rPr sz="1400" b="1" i="1" spc="-5" dirty="0">
                <a:latin typeface="Georgia"/>
                <a:cs typeface="Georgia"/>
              </a:rPr>
              <a:t>Стаття 18. Обов'язковість  </a:t>
            </a:r>
            <a:r>
              <a:rPr sz="1400" b="1" i="1" dirty="0">
                <a:latin typeface="Georgia"/>
                <a:cs typeface="Georgia"/>
              </a:rPr>
              <a:t>судових</a:t>
            </a:r>
            <a:r>
              <a:rPr sz="1400" b="1" i="1" spc="-30" dirty="0">
                <a:latin typeface="Georgia"/>
                <a:cs typeface="Georgia"/>
              </a:rPr>
              <a:t> </a:t>
            </a:r>
            <a:r>
              <a:rPr sz="1400" b="1" i="1" dirty="0">
                <a:latin typeface="Georgia"/>
                <a:cs typeface="Georgia"/>
              </a:rPr>
              <a:t>рішень</a:t>
            </a:r>
            <a:endParaRPr sz="1400">
              <a:latin typeface="Georgia"/>
              <a:cs typeface="Georgia"/>
            </a:endParaRPr>
          </a:p>
          <a:p>
            <a:pPr marL="12700" marR="5080" indent="449580" algn="just">
              <a:lnSpc>
                <a:spcPct val="114999"/>
              </a:lnSpc>
              <a:buAutoNum type="arabicPeriod"/>
              <a:tabLst>
                <a:tab pos="811530" algn="l"/>
              </a:tabLst>
            </a:pPr>
            <a:r>
              <a:rPr sz="1400" spc="-5" dirty="0">
                <a:latin typeface="Georgia"/>
                <a:cs typeface="Georgia"/>
              </a:rPr>
              <a:t>Судові рішення, </a:t>
            </a:r>
            <a:r>
              <a:rPr sz="1400" dirty="0">
                <a:latin typeface="Georgia"/>
                <a:cs typeface="Georgia"/>
              </a:rPr>
              <a:t>що </a:t>
            </a:r>
            <a:r>
              <a:rPr sz="1400" spc="-5" dirty="0">
                <a:latin typeface="Georgia"/>
                <a:cs typeface="Georgia"/>
              </a:rPr>
              <a:t>набрали  законної сили, </a:t>
            </a:r>
            <a:r>
              <a:rPr sz="1400" dirty="0">
                <a:latin typeface="Georgia"/>
                <a:cs typeface="Georgia"/>
              </a:rPr>
              <a:t>є </a:t>
            </a:r>
            <a:r>
              <a:rPr sz="1400" spc="-5" dirty="0">
                <a:latin typeface="Georgia"/>
                <a:cs typeface="Georgia"/>
              </a:rPr>
              <a:t>обов'язковими </a:t>
            </a:r>
            <a:r>
              <a:rPr sz="1400" spc="-10" dirty="0">
                <a:latin typeface="Georgia"/>
                <a:cs typeface="Georgia"/>
              </a:rPr>
              <a:t>до  </a:t>
            </a:r>
            <a:r>
              <a:rPr sz="1400" spc="-5" dirty="0">
                <a:latin typeface="Georgia"/>
                <a:cs typeface="Georgia"/>
              </a:rPr>
              <a:t>виконання всіма органами </a:t>
            </a:r>
            <a:r>
              <a:rPr sz="1400" spc="-10" dirty="0">
                <a:latin typeface="Georgia"/>
                <a:cs typeface="Georgia"/>
              </a:rPr>
              <a:t>державної  </a:t>
            </a:r>
            <a:r>
              <a:rPr sz="1400" spc="-5" dirty="0">
                <a:latin typeface="Georgia"/>
                <a:cs typeface="Georgia"/>
              </a:rPr>
              <a:t>влади, </a:t>
            </a:r>
            <a:r>
              <a:rPr sz="1400" spc="-10" dirty="0">
                <a:latin typeface="Georgia"/>
                <a:cs typeface="Georgia"/>
              </a:rPr>
              <a:t>органами </a:t>
            </a:r>
            <a:r>
              <a:rPr sz="1400" spc="-5" dirty="0">
                <a:latin typeface="Georgia"/>
                <a:cs typeface="Georgia"/>
              </a:rPr>
              <a:t>місцевого </a:t>
            </a:r>
            <a:r>
              <a:rPr sz="1400" spc="-10" dirty="0">
                <a:latin typeface="Georgia"/>
                <a:cs typeface="Georgia"/>
              </a:rPr>
              <a:t>самоврядування,  </a:t>
            </a:r>
            <a:r>
              <a:rPr sz="1400" spc="-5" dirty="0">
                <a:latin typeface="Georgia"/>
                <a:cs typeface="Georgia"/>
              </a:rPr>
              <a:t>їх посадовими </a:t>
            </a:r>
            <a:r>
              <a:rPr sz="1400" spc="-10" dirty="0">
                <a:latin typeface="Georgia"/>
                <a:cs typeface="Georgia"/>
              </a:rPr>
              <a:t>та </a:t>
            </a:r>
            <a:r>
              <a:rPr sz="1400" spc="-5" dirty="0">
                <a:latin typeface="Georgia"/>
                <a:cs typeface="Georgia"/>
              </a:rPr>
              <a:t>службовими особами,  фізичними </a:t>
            </a:r>
            <a:r>
              <a:rPr sz="1400" dirty="0">
                <a:latin typeface="Georgia"/>
                <a:cs typeface="Georgia"/>
              </a:rPr>
              <a:t>і </a:t>
            </a:r>
            <a:r>
              <a:rPr sz="1400" spc="-5" dirty="0">
                <a:latin typeface="Georgia"/>
                <a:cs typeface="Georgia"/>
              </a:rPr>
              <a:t>юридичними особами </a:t>
            </a:r>
            <a:r>
              <a:rPr sz="1400" spc="-10" dirty="0">
                <a:latin typeface="Georgia"/>
                <a:cs typeface="Georgia"/>
              </a:rPr>
              <a:t>та </a:t>
            </a:r>
            <a:r>
              <a:rPr sz="1400" spc="-5" dirty="0">
                <a:latin typeface="Georgia"/>
                <a:cs typeface="Georgia"/>
              </a:rPr>
              <a:t>їх  об'єднаннями на всій </a:t>
            </a:r>
            <a:r>
              <a:rPr sz="1400" dirty="0">
                <a:latin typeface="Georgia"/>
                <a:cs typeface="Georgia"/>
              </a:rPr>
              <a:t>території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України.</a:t>
            </a:r>
            <a:endParaRPr sz="1400">
              <a:latin typeface="Georgia"/>
              <a:cs typeface="Georgia"/>
            </a:endParaRPr>
          </a:p>
          <a:p>
            <a:pPr marL="725805" indent="-26352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726440" algn="l"/>
              </a:tabLst>
            </a:pPr>
            <a:r>
              <a:rPr sz="1400" spc="-5" dirty="0">
                <a:latin typeface="Georgia"/>
                <a:cs typeface="Georgia"/>
              </a:rPr>
              <a:t>Невиконання судового рішення</a:t>
            </a:r>
            <a:r>
              <a:rPr sz="1400" spc="3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є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97036" y="3780535"/>
            <a:ext cx="1734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130" algn="l"/>
              </a:tabLst>
            </a:pPr>
            <a:r>
              <a:rPr sz="1400" spc="-5" dirty="0">
                <a:latin typeface="Georgia"/>
                <a:cs typeface="Georgia"/>
              </a:rPr>
              <a:t>п</a:t>
            </a:r>
            <a:r>
              <a:rPr sz="1400" dirty="0">
                <a:latin typeface="Georgia"/>
                <a:cs typeface="Georgia"/>
              </a:rPr>
              <a:t>і</a:t>
            </a:r>
            <a:r>
              <a:rPr sz="1400" spc="-10" dirty="0">
                <a:latin typeface="Georgia"/>
                <a:cs typeface="Georgia"/>
              </a:rPr>
              <a:t>д</a:t>
            </a:r>
            <a:r>
              <a:rPr sz="1400" spc="-5" dirty="0">
                <a:latin typeface="Georgia"/>
                <a:cs typeface="Georgia"/>
              </a:rPr>
              <a:t>ставо</a:t>
            </a:r>
            <a:r>
              <a:rPr sz="1400" dirty="0">
                <a:latin typeface="Georgia"/>
                <a:cs typeface="Georgia"/>
              </a:rPr>
              <a:t>ю	</a:t>
            </a:r>
            <a:r>
              <a:rPr sz="1400" spc="-5" dirty="0">
                <a:latin typeface="Georgia"/>
                <a:cs typeface="Georgia"/>
              </a:rPr>
              <a:t>для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72750" y="3780535"/>
            <a:ext cx="1463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відповідальності,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97036" y="3994251"/>
            <a:ext cx="3738879" cy="7620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Georgia"/>
                <a:cs typeface="Georgia"/>
              </a:rPr>
              <a:t>встановленої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законом.</a:t>
            </a:r>
            <a:endParaRPr sz="1400">
              <a:latin typeface="Georgia"/>
              <a:cs typeface="Georgia"/>
            </a:endParaRPr>
          </a:p>
          <a:p>
            <a:pPr marL="12700" marR="5080" indent="449580">
              <a:lnSpc>
                <a:spcPct val="114999"/>
              </a:lnSpc>
              <a:spcBef>
                <a:spcPts val="5"/>
              </a:spcBef>
            </a:pPr>
            <a:r>
              <a:rPr sz="1400" dirty="0">
                <a:latin typeface="Georgia"/>
                <a:cs typeface="Georgia"/>
              </a:rPr>
              <a:t>3. </a:t>
            </a:r>
            <a:r>
              <a:rPr sz="1400" spc="-5" dirty="0">
                <a:latin typeface="Georgia"/>
                <a:cs typeface="Georgia"/>
              </a:rPr>
              <a:t>Обов'язковість судового рішення не  позбавляє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осіб,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які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не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брали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участі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у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справі,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97036" y="4730851"/>
            <a:ext cx="374015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можливості звернутися до суду, якщо  ухваленим судовим рішенням вирішено  </a:t>
            </a:r>
            <a:r>
              <a:rPr sz="1400" dirty="0">
                <a:latin typeface="Georgia"/>
                <a:cs typeface="Georgia"/>
              </a:rPr>
              <a:t>питання </a:t>
            </a:r>
            <a:r>
              <a:rPr sz="1400" spc="-5" dirty="0">
                <a:latin typeface="Georgia"/>
                <a:cs typeface="Georgia"/>
              </a:rPr>
              <a:t>про </a:t>
            </a:r>
            <a:r>
              <a:rPr sz="1400" dirty="0">
                <a:latin typeface="Georgia"/>
                <a:cs typeface="Georgia"/>
              </a:rPr>
              <a:t>їхні права чи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інтереси.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61EE5-D394-4B0C-8A93-FAC5C47F5A85}"/>
              </a:ext>
            </a:extLst>
          </p:cNvPr>
          <p:cNvSpPr txBox="1"/>
          <p:nvPr/>
        </p:nvSpPr>
        <p:spPr>
          <a:xfrm>
            <a:off x="1981200" y="228600"/>
            <a:ext cx="767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Georgia" panose="02040502050405020303" pitchFamily="18" charset="0"/>
              </a:rPr>
              <a:t>Яким чином прискорити виконання законного судового рішення, якщо норми </a:t>
            </a:r>
          </a:p>
          <a:p>
            <a:pPr algn="ctr"/>
            <a:r>
              <a:rPr lang="uk-UA" sz="2000" b="1" dirty="0">
                <a:latin typeface="Georgia" panose="02040502050405020303" pitchFamily="18" charset="0"/>
              </a:rPr>
              <a:t>ЗУ «Про виконавче провадження» не діють</a:t>
            </a:r>
            <a:endParaRPr lang="ru-UA" sz="2000" b="1" dirty="0">
              <a:latin typeface="Georgia" panose="02040502050405020303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32C201D-D7AB-4D27-B25F-5D417FAF2D69}"/>
              </a:ext>
            </a:extLst>
          </p:cNvPr>
          <p:cNvCxnSpPr>
            <a:cxnSpLocks/>
          </p:cNvCxnSpPr>
          <p:nvPr/>
        </p:nvCxnSpPr>
        <p:spPr>
          <a:xfrm>
            <a:off x="5791200" y="13716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3EB13A-B453-42C2-8463-F34C1E6E86BA}"/>
              </a:ext>
            </a:extLst>
          </p:cNvPr>
          <p:cNvSpPr txBox="1"/>
          <p:nvPr/>
        </p:nvSpPr>
        <p:spPr>
          <a:xfrm>
            <a:off x="710681" y="2132045"/>
            <a:ext cx="10626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Georgia" panose="02040502050405020303" pitchFamily="18" charset="0"/>
              </a:rPr>
              <a:t>ст. 382 КК України </a:t>
            </a:r>
            <a:r>
              <a:rPr lang="uk-UA" dirty="0">
                <a:latin typeface="Georgia" panose="02040502050405020303" pitchFamily="18" charset="0"/>
              </a:rPr>
              <a:t>– </a:t>
            </a:r>
          </a:p>
          <a:p>
            <a:pPr algn="ctr"/>
            <a:r>
              <a:rPr lang="uk-UA" dirty="0">
                <a:latin typeface="Georgia" panose="02040502050405020303" pitchFamily="18" charset="0"/>
              </a:rPr>
              <a:t>один із найефективніших засобів захисту інтересів особи при виконанні судового рішення</a:t>
            </a:r>
            <a:endParaRPr lang="ru-UA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8C578C-BD04-479B-BFA8-4761F9252265}"/>
              </a:ext>
            </a:extLst>
          </p:cNvPr>
          <p:cNvSpPr/>
          <p:nvPr/>
        </p:nvSpPr>
        <p:spPr>
          <a:xfrm>
            <a:off x="228600" y="3448884"/>
            <a:ext cx="958450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Georgia" panose="02040502050405020303" pitchFamily="18" charset="0"/>
              </a:rPr>
              <a:t>*</a:t>
            </a:r>
            <a:r>
              <a:rPr lang="ru-RU" sz="1200" b="1" dirty="0" err="1">
                <a:latin typeface="Georgia" panose="02040502050405020303" pitchFamily="18" charset="0"/>
              </a:rPr>
              <a:t>Стаття</a:t>
            </a:r>
            <a:r>
              <a:rPr lang="ru-RU" sz="1200" b="1" dirty="0">
                <a:latin typeface="Georgia" panose="02040502050405020303" pitchFamily="18" charset="0"/>
              </a:rPr>
              <a:t> 382.</a:t>
            </a:r>
            <a:r>
              <a:rPr lang="ru-RU" sz="1200" dirty="0">
                <a:latin typeface="Georgia" panose="02040502050405020303" pitchFamily="18" charset="0"/>
              </a:rPr>
              <a:t> </a:t>
            </a:r>
            <a:r>
              <a:rPr lang="ru-RU" sz="1200" dirty="0" err="1">
                <a:latin typeface="Georgia" panose="02040502050405020303" pitchFamily="18" charset="0"/>
              </a:rPr>
              <a:t>Невиконання</a:t>
            </a:r>
            <a:r>
              <a:rPr lang="ru-RU" sz="1200" dirty="0">
                <a:latin typeface="Georgia" panose="02040502050405020303" pitchFamily="18" charset="0"/>
              </a:rPr>
              <a:t> судового </a:t>
            </a:r>
            <a:r>
              <a:rPr lang="ru-RU" sz="1200" dirty="0" err="1">
                <a:latin typeface="Georgia" panose="02040502050405020303" pitchFamily="18" charset="0"/>
              </a:rPr>
              <a:t>рішення</a:t>
            </a:r>
            <a:endParaRPr lang="ru-RU" sz="1200" dirty="0">
              <a:latin typeface="Georgia" panose="02040502050405020303" pitchFamily="18" charset="0"/>
            </a:endParaRP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1. </a:t>
            </a:r>
            <a:r>
              <a:rPr lang="ru-RU" sz="1200" dirty="0" err="1">
                <a:latin typeface="Georgia" panose="02040502050405020303" pitchFamily="18" charset="0"/>
              </a:rPr>
              <a:t>Умисне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невиконання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вироку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рішення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ухвали</a:t>
            </a:r>
            <a:r>
              <a:rPr lang="ru-RU" sz="1200" dirty="0">
                <a:latin typeface="Georgia" panose="02040502050405020303" pitchFamily="18" charset="0"/>
              </a:rPr>
              <a:t>, постанови суду, </a:t>
            </a:r>
            <a:r>
              <a:rPr lang="ru-RU" sz="1200" dirty="0" err="1">
                <a:latin typeface="Georgia" panose="02040502050405020303" pitchFamily="18" charset="0"/>
              </a:rPr>
              <a:t>що</a:t>
            </a:r>
            <a:r>
              <a:rPr lang="ru-RU" sz="1200" dirty="0">
                <a:latin typeface="Georgia" panose="02040502050405020303" pitchFamily="18" charset="0"/>
              </a:rPr>
              <a:t> набрали </a:t>
            </a:r>
            <a:r>
              <a:rPr lang="ru-RU" sz="1200" dirty="0" err="1">
                <a:latin typeface="Georgia" panose="02040502050405020303" pitchFamily="18" charset="0"/>
              </a:rPr>
              <a:t>законної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сили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перешкоджання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їх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виконанню</a:t>
            </a:r>
            <a:r>
              <a:rPr lang="ru-RU" sz="1200" dirty="0">
                <a:latin typeface="Georgia" panose="02040502050405020303" pitchFamily="18" charset="0"/>
              </a:rPr>
              <a:t> -</a:t>
            </a:r>
          </a:p>
          <a:p>
            <a:pPr algn="just"/>
            <a:r>
              <a:rPr lang="ru-RU" sz="1200" dirty="0" err="1">
                <a:latin typeface="Georgia" panose="02040502050405020303" pitchFamily="18" charset="0"/>
              </a:rPr>
              <a:t>карається</a:t>
            </a:r>
            <a:r>
              <a:rPr lang="ru-RU" sz="1200" dirty="0">
                <a:latin typeface="Georgia" panose="02040502050405020303" pitchFamily="18" charset="0"/>
              </a:rPr>
              <a:t> штрафом </a:t>
            </a:r>
            <a:r>
              <a:rPr lang="ru-RU" sz="1200" dirty="0" err="1">
                <a:latin typeface="Georgia" panose="02040502050405020303" pitchFamily="18" charset="0"/>
              </a:rPr>
              <a:t>від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п'ятисот</a:t>
            </a:r>
            <a:r>
              <a:rPr lang="ru-RU" sz="1200" dirty="0">
                <a:latin typeface="Georgia" panose="02040502050405020303" pitchFamily="18" charset="0"/>
              </a:rPr>
              <a:t> до </a:t>
            </a:r>
            <a:r>
              <a:rPr lang="ru-RU" sz="1200" dirty="0" err="1">
                <a:latin typeface="Georgia" panose="02040502050405020303" pitchFamily="18" charset="0"/>
              </a:rPr>
              <a:t>однієї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тисячі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неоподатковуваних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мінімумів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доходів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громадян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волі</a:t>
            </a:r>
            <a:r>
              <a:rPr lang="ru-RU" sz="1200" dirty="0">
                <a:latin typeface="Georgia" panose="02040502050405020303" pitchFamily="18" charset="0"/>
              </a:rPr>
              <a:t> на строк до </a:t>
            </a:r>
            <a:r>
              <a:rPr lang="ru-RU" sz="1200" dirty="0" err="1">
                <a:latin typeface="Georgia" panose="02040502050405020303" pitchFamily="18" charset="0"/>
              </a:rPr>
              <a:t>трьох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2. </a:t>
            </a:r>
            <a:r>
              <a:rPr lang="ru-RU" sz="1200" dirty="0" err="1">
                <a:latin typeface="Georgia" panose="02040502050405020303" pitchFamily="18" charset="0"/>
              </a:rPr>
              <a:t>Ті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самі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дії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вчинені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службовою</a:t>
            </a:r>
            <a:r>
              <a:rPr lang="ru-RU" sz="1200" dirty="0">
                <a:latin typeface="Georgia" panose="02040502050405020303" pitchFamily="18" charset="0"/>
              </a:rPr>
              <a:t> особою, -</a:t>
            </a:r>
          </a:p>
          <a:p>
            <a:pPr algn="just"/>
            <a:r>
              <a:rPr lang="ru-RU" sz="1200" dirty="0" err="1">
                <a:latin typeface="Georgia" panose="02040502050405020303" pitchFamily="18" charset="0"/>
              </a:rPr>
              <a:t>караються</a:t>
            </a:r>
            <a:r>
              <a:rPr lang="ru-RU" sz="1200" dirty="0">
                <a:latin typeface="Georgia" panose="02040502050405020303" pitchFamily="18" charset="0"/>
              </a:rPr>
              <a:t> штрафом </a:t>
            </a:r>
            <a:r>
              <a:rPr lang="ru-RU" sz="1200" dirty="0" err="1">
                <a:latin typeface="Georgia" panose="02040502050405020303" pitchFamily="18" charset="0"/>
              </a:rPr>
              <a:t>від</a:t>
            </a:r>
            <a:r>
              <a:rPr lang="ru-RU" sz="1200" dirty="0">
                <a:latin typeface="Georgia" panose="02040502050405020303" pitchFamily="18" charset="0"/>
              </a:rPr>
              <a:t> семисот </a:t>
            </a:r>
            <a:r>
              <a:rPr lang="ru-RU" sz="1200" dirty="0" err="1">
                <a:latin typeface="Georgia" panose="02040502050405020303" pitchFamily="18" charset="0"/>
              </a:rPr>
              <a:t>п'ятдесяти</a:t>
            </a:r>
            <a:r>
              <a:rPr lang="ru-RU" sz="1200" dirty="0">
                <a:latin typeface="Georgia" panose="02040502050405020303" pitchFamily="18" charset="0"/>
              </a:rPr>
              <a:t> до </a:t>
            </a:r>
            <a:r>
              <a:rPr lang="ru-RU" sz="1200" dirty="0" err="1">
                <a:latin typeface="Georgia" panose="02040502050405020303" pitchFamily="18" charset="0"/>
              </a:rPr>
              <a:t>однієї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тисячі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неоподатковуваних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мінімумів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доходів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громадян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волі</a:t>
            </a:r>
            <a:r>
              <a:rPr lang="ru-RU" sz="1200" dirty="0">
                <a:latin typeface="Georgia" panose="02040502050405020303" pitchFamily="18" charset="0"/>
              </a:rPr>
              <a:t> на строк до </a:t>
            </a:r>
            <a:r>
              <a:rPr lang="ru-RU" sz="1200" dirty="0" err="1">
                <a:latin typeface="Georgia" panose="02040502050405020303" pitchFamily="18" charset="0"/>
              </a:rPr>
              <a:t>п'яти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, з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права </a:t>
            </a:r>
            <a:r>
              <a:rPr lang="ru-RU" sz="1200" dirty="0" err="1">
                <a:latin typeface="Georgia" panose="02040502050405020303" pitchFamily="18" charset="0"/>
              </a:rPr>
              <a:t>обіймати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певні</a:t>
            </a:r>
            <a:r>
              <a:rPr lang="ru-RU" sz="1200" dirty="0">
                <a:latin typeface="Georgia" panose="02040502050405020303" pitchFamily="18" charset="0"/>
              </a:rPr>
              <a:t> посади </a:t>
            </a:r>
            <a:r>
              <a:rPr lang="ru-RU" sz="1200" dirty="0" err="1">
                <a:latin typeface="Georgia" panose="02040502050405020303" pitchFamily="18" charset="0"/>
              </a:rPr>
              <a:t>чи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займатися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певною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діяльністю</a:t>
            </a:r>
            <a:r>
              <a:rPr lang="ru-RU" sz="1200" dirty="0">
                <a:latin typeface="Georgia" panose="02040502050405020303" pitchFamily="18" charset="0"/>
              </a:rPr>
              <a:t> на строк до </a:t>
            </a:r>
            <a:r>
              <a:rPr lang="ru-RU" sz="1200" dirty="0" err="1">
                <a:latin typeface="Georgia" panose="02040502050405020303" pitchFamily="18" charset="0"/>
              </a:rPr>
              <a:t>трьох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3. </a:t>
            </a:r>
            <a:r>
              <a:rPr lang="ru-RU" sz="1200" dirty="0" err="1">
                <a:latin typeface="Georgia" panose="02040502050405020303" pitchFamily="18" charset="0"/>
              </a:rPr>
              <a:t>Дії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передбачені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частиною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першою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другою </a:t>
            </a:r>
            <a:r>
              <a:rPr lang="ru-RU" sz="1200" dirty="0" err="1">
                <a:latin typeface="Georgia" panose="02040502050405020303" pitchFamily="18" charset="0"/>
              </a:rPr>
              <a:t>цієї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статті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вчинені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службовою</a:t>
            </a:r>
            <a:r>
              <a:rPr lang="ru-RU" sz="1200" dirty="0">
                <a:latin typeface="Georgia" panose="02040502050405020303" pitchFamily="18" charset="0"/>
              </a:rPr>
              <a:t> особою, яка </a:t>
            </a:r>
            <a:r>
              <a:rPr lang="ru-RU" sz="1200" dirty="0" err="1">
                <a:latin typeface="Georgia" panose="02040502050405020303" pitchFamily="18" charset="0"/>
              </a:rPr>
              <a:t>займає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відповідальне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чи</a:t>
            </a:r>
            <a:r>
              <a:rPr lang="ru-RU" sz="1200" dirty="0">
                <a:latin typeface="Georgia" panose="02040502050405020303" pitchFamily="18" charset="0"/>
              </a:rPr>
              <a:t> особливо </a:t>
            </a:r>
            <a:r>
              <a:rPr lang="ru-RU" sz="1200" dirty="0" err="1">
                <a:latin typeface="Georgia" panose="02040502050405020303" pitchFamily="18" charset="0"/>
              </a:rPr>
              <a:t>відповідальне</a:t>
            </a:r>
            <a:r>
              <a:rPr lang="ru-RU" sz="1200" dirty="0">
                <a:latin typeface="Georgia" panose="02040502050405020303" pitchFamily="18" charset="0"/>
              </a:rPr>
              <a:t> становище,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особою, </a:t>
            </a:r>
            <a:r>
              <a:rPr lang="ru-RU" sz="1200" dirty="0" err="1">
                <a:latin typeface="Georgia" panose="02040502050405020303" pitchFamily="18" charset="0"/>
              </a:rPr>
              <a:t>раніше</a:t>
            </a:r>
            <a:r>
              <a:rPr lang="ru-RU" sz="1200" dirty="0">
                <a:latin typeface="Georgia" panose="02040502050405020303" pitchFamily="18" charset="0"/>
              </a:rPr>
              <a:t> судимою за </a:t>
            </a:r>
            <a:r>
              <a:rPr lang="ru-RU" sz="1200" dirty="0" err="1">
                <a:latin typeface="Georgia" panose="02040502050405020303" pitchFamily="18" charset="0"/>
              </a:rPr>
              <a:t>злочин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передбачений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цією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статтею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якщо</a:t>
            </a:r>
            <a:r>
              <a:rPr lang="ru-RU" sz="1200" dirty="0">
                <a:latin typeface="Georgia" panose="02040502050405020303" pitchFamily="18" charset="0"/>
              </a:rPr>
              <a:t> вони </a:t>
            </a:r>
            <a:r>
              <a:rPr lang="ru-RU" sz="1200" dirty="0" err="1">
                <a:latin typeface="Georgia" panose="02040502050405020303" pitchFamily="18" charset="0"/>
              </a:rPr>
              <a:t>заподіяли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істотну</a:t>
            </a:r>
            <a:r>
              <a:rPr lang="ru-RU" sz="1200" dirty="0">
                <a:latin typeface="Georgia" panose="02040502050405020303" pitchFamily="18" charset="0"/>
              </a:rPr>
              <a:t> шкоду </a:t>
            </a:r>
            <a:r>
              <a:rPr lang="ru-RU" sz="1200" dirty="0" err="1">
                <a:latin typeface="Georgia" panose="02040502050405020303" pitchFamily="18" charset="0"/>
              </a:rPr>
              <a:t>охоронюваним</a:t>
            </a:r>
            <a:r>
              <a:rPr lang="ru-RU" sz="1200" dirty="0">
                <a:latin typeface="Georgia" panose="02040502050405020303" pitchFamily="18" charset="0"/>
              </a:rPr>
              <a:t> законом правам і свободам </a:t>
            </a:r>
            <a:r>
              <a:rPr lang="ru-RU" sz="1200" dirty="0" err="1">
                <a:latin typeface="Georgia" panose="02040502050405020303" pitchFamily="18" charset="0"/>
              </a:rPr>
              <a:t>громадян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державним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чи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громадським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інтересам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інтересам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юридичних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осіб</a:t>
            </a:r>
            <a:r>
              <a:rPr lang="ru-RU" sz="1200" dirty="0">
                <a:latin typeface="Georgia" panose="02040502050405020303" pitchFamily="18" charset="0"/>
              </a:rPr>
              <a:t>, -</a:t>
            </a:r>
          </a:p>
          <a:p>
            <a:pPr algn="just"/>
            <a:r>
              <a:rPr lang="ru-RU" sz="1200" dirty="0" err="1">
                <a:latin typeface="Georgia" panose="02040502050405020303" pitchFamily="18" charset="0"/>
              </a:rPr>
              <a:t>караються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волі</a:t>
            </a:r>
            <a:r>
              <a:rPr lang="ru-RU" sz="1200" dirty="0">
                <a:latin typeface="Georgia" panose="02040502050405020303" pitchFamily="18" charset="0"/>
              </a:rPr>
              <a:t> на строк </a:t>
            </a:r>
            <a:r>
              <a:rPr lang="ru-RU" sz="1200" dirty="0" err="1">
                <a:latin typeface="Georgia" panose="02040502050405020303" pitchFamily="18" charset="0"/>
              </a:rPr>
              <a:t>від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трьох</a:t>
            </a:r>
            <a:r>
              <a:rPr lang="ru-RU" sz="1200" dirty="0">
                <a:latin typeface="Georgia" panose="02040502050405020303" pitchFamily="18" charset="0"/>
              </a:rPr>
              <a:t> до восьми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 з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права </a:t>
            </a:r>
            <a:r>
              <a:rPr lang="ru-RU" sz="1200" dirty="0" err="1">
                <a:latin typeface="Georgia" panose="02040502050405020303" pitchFamily="18" charset="0"/>
              </a:rPr>
              <a:t>обіймати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певні</a:t>
            </a:r>
            <a:r>
              <a:rPr lang="ru-RU" sz="1200" dirty="0">
                <a:latin typeface="Georgia" panose="02040502050405020303" pitchFamily="18" charset="0"/>
              </a:rPr>
              <a:t> посади </a:t>
            </a:r>
            <a:r>
              <a:rPr lang="ru-RU" sz="1200" dirty="0" err="1">
                <a:latin typeface="Georgia" panose="02040502050405020303" pitchFamily="18" charset="0"/>
              </a:rPr>
              <a:t>або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займатися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певною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діяльністю</a:t>
            </a:r>
            <a:r>
              <a:rPr lang="ru-RU" sz="1200" dirty="0">
                <a:latin typeface="Georgia" panose="02040502050405020303" pitchFamily="18" charset="0"/>
              </a:rPr>
              <a:t> на строк до </a:t>
            </a:r>
            <a:r>
              <a:rPr lang="ru-RU" sz="1200" dirty="0" err="1">
                <a:latin typeface="Georgia" panose="02040502050405020303" pitchFamily="18" charset="0"/>
              </a:rPr>
              <a:t>трьох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4. </a:t>
            </a:r>
            <a:r>
              <a:rPr lang="ru-RU" sz="1200" dirty="0" err="1">
                <a:latin typeface="Georgia" panose="02040502050405020303" pitchFamily="18" charset="0"/>
              </a:rPr>
              <a:t>Умисне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невиконання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службовою</a:t>
            </a:r>
            <a:r>
              <a:rPr lang="ru-RU" sz="1200" dirty="0">
                <a:latin typeface="Georgia" panose="02040502050405020303" pitchFamily="18" charset="0"/>
              </a:rPr>
              <a:t> особою </a:t>
            </a:r>
            <a:r>
              <a:rPr lang="ru-RU" sz="1200" dirty="0" err="1">
                <a:latin typeface="Georgia" panose="02040502050405020303" pitchFamily="18" charset="0"/>
              </a:rPr>
              <a:t>рішення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Європейського</a:t>
            </a:r>
            <a:r>
              <a:rPr lang="ru-RU" sz="1200" dirty="0">
                <a:latin typeface="Georgia" panose="02040502050405020303" pitchFamily="18" charset="0"/>
              </a:rPr>
              <a:t> суду з прав </a:t>
            </a:r>
            <a:r>
              <a:rPr lang="ru-RU" sz="1200" dirty="0" err="1">
                <a:latin typeface="Georgia" panose="02040502050405020303" pitchFamily="18" charset="0"/>
              </a:rPr>
              <a:t>людини</a:t>
            </a:r>
            <a:r>
              <a:rPr lang="ru-RU" sz="1200" dirty="0">
                <a:latin typeface="Georgia" panose="02040502050405020303" pitchFamily="18" charset="0"/>
              </a:rPr>
              <a:t>, </a:t>
            </a:r>
            <a:r>
              <a:rPr lang="ru-RU" sz="1200" dirty="0" err="1">
                <a:latin typeface="Georgia" panose="02040502050405020303" pitchFamily="18" charset="0"/>
              </a:rPr>
              <a:t>рішення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Конституційного</a:t>
            </a:r>
            <a:r>
              <a:rPr lang="ru-RU" sz="1200" dirty="0">
                <a:latin typeface="Georgia" panose="02040502050405020303" pitchFamily="18" charset="0"/>
              </a:rPr>
              <a:t> Суду </a:t>
            </a:r>
            <a:r>
              <a:rPr lang="ru-RU" sz="1200" dirty="0" err="1">
                <a:latin typeface="Georgia" panose="02040502050405020303" pitchFamily="18" charset="0"/>
              </a:rPr>
              <a:t>України</a:t>
            </a:r>
            <a:r>
              <a:rPr lang="ru-RU" sz="1200" dirty="0">
                <a:latin typeface="Georgia" panose="02040502050405020303" pitchFamily="18" charset="0"/>
              </a:rPr>
              <a:t> та </a:t>
            </a:r>
            <a:r>
              <a:rPr lang="ru-RU" sz="1200" dirty="0" err="1">
                <a:latin typeface="Georgia" panose="02040502050405020303" pitchFamily="18" charset="0"/>
              </a:rPr>
              <a:t>умисне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недодержання</a:t>
            </a:r>
            <a:r>
              <a:rPr lang="ru-RU" sz="1200" dirty="0">
                <a:latin typeface="Georgia" panose="02040502050405020303" pitchFamily="18" charset="0"/>
              </a:rPr>
              <a:t> нею </a:t>
            </a:r>
            <a:r>
              <a:rPr lang="ru-RU" sz="1200" dirty="0" err="1">
                <a:latin typeface="Georgia" panose="02040502050405020303" pitchFamily="18" charset="0"/>
              </a:rPr>
              <a:t>висновку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Конституційного</a:t>
            </a:r>
            <a:r>
              <a:rPr lang="ru-RU" sz="1200" dirty="0">
                <a:latin typeface="Georgia" panose="02040502050405020303" pitchFamily="18" charset="0"/>
              </a:rPr>
              <a:t> Суду </a:t>
            </a:r>
            <a:r>
              <a:rPr lang="ru-RU" sz="1200" dirty="0" err="1">
                <a:latin typeface="Georgia" panose="02040502050405020303" pitchFamily="18" charset="0"/>
              </a:rPr>
              <a:t>України</a:t>
            </a:r>
            <a:r>
              <a:rPr lang="ru-RU" sz="1200" dirty="0">
                <a:latin typeface="Georgia" panose="02040502050405020303" pitchFamily="18" charset="0"/>
              </a:rPr>
              <a:t> -</a:t>
            </a:r>
          </a:p>
          <a:p>
            <a:pPr algn="just"/>
            <a:r>
              <a:rPr lang="ru-RU" sz="1200" dirty="0" err="1">
                <a:latin typeface="Georgia" panose="02040502050405020303" pitchFamily="18" charset="0"/>
              </a:rPr>
              <a:t>карається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волі</a:t>
            </a:r>
            <a:r>
              <a:rPr lang="ru-RU" sz="1200" dirty="0">
                <a:latin typeface="Georgia" panose="02040502050405020303" pitchFamily="18" charset="0"/>
              </a:rPr>
              <a:t> на строк </a:t>
            </a:r>
            <a:r>
              <a:rPr lang="ru-RU" sz="1200" dirty="0" err="1">
                <a:latin typeface="Georgia" panose="02040502050405020303" pitchFamily="18" charset="0"/>
              </a:rPr>
              <a:t>від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трьох</a:t>
            </a:r>
            <a:r>
              <a:rPr lang="ru-RU" sz="1200" dirty="0">
                <a:latin typeface="Georgia" panose="02040502050405020303" pitchFamily="18" charset="0"/>
              </a:rPr>
              <a:t> до восьми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 з </a:t>
            </a:r>
            <a:r>
              <a:rPr lang="ru-RU" sz="1200" dirty="0" err="1">
                <a:latin typeface="Georgia" panose="02040502050405020303" pitchFamily="18" charset="0"/>
              </a:rPr>
              <a:t>позбавленням</a:t>
            </a:r>
            <a:r>
              <a:rPr lang="ru-RU" sz="1200" dirty="0">
                <a:latin typeface="Georgia" panose="02040502050405020303" pitchFamily="18" charset="0"/>
              </a:rPr>
              <a:t> права </a:t>
            </a:r>
            <a:r>
              <a:rPr lang="ru-RU" sz="1200" dirty="0" err="1">
                <a:latin typeface="Georgia" panose="02040502050405020303" pitchFamily="18" charset="0"/>
              </a:rPr>
              <a:t>обіймати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певні</a:t>
            </a:r>
            <a:r>
              <a:rPr lang="ru-RU" sz="1200" dirty="0">
                <a:latin typeface="Georgia" panose="02040502050405020303" pitchFamily="18" charset="0"/>
              </a:rPr>
              <a:t> посади </a:t>
            </a:r>
            <a:r>
              <a:rPr lang="ru-RU" sz="1200" dirty="0" err="1">
                <a:latin typeface="Georgia" panose="02040502050405020303" pitchFamily="18" charset="0"/>
              </a:rPr>
              <a:t>чи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займатися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певною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діяльністю</a:t>
            </a:r>
            <a:r>
              <a:rPr lang="ru-RU" sz="1200" dirty="0">
                <a:latin typeface="Georgia" panose="02040502050405020303" pitchFamily="18" charset="0"/>
              </a:rPr>
              <a:t> на строк до </a:t>
            </a:r>
            <a:r>
              <a:rPr lang="ru-RU" sz="1200" dirty="0" err="1">
                <a:latin typeface="Georgia" panose="02040502050405020303" pitchFamily="18" charset="0"/>
              </a:rPr>
              <a:t>трьох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err="1">
                <a:latin typeface="Georgia" panose="02040502050405020303" pitchFamily="18" charset="0"/>
              </a:rPr>
              <a:t>років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53B57A-255E-4334-B81E-6B6589A15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2" y="5583887"/>
            <a:ext cx="2269588" cy="1418493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7DDA9102-F758-467A-B2C1-CBE338BDDBF4}"/>
              </a:ext>
            </a:extLst>
          </p:cNvPr>
          <p:cNvSpPr/>
          <p:nvPr/>
        </p:nvSpPr>
        <p:spPr>
          <a:xfrm>
            <a:off x="2209800" y="177462"/>
            <a:ext cx="7162800" cy="1103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752F1F2-C105-4595-9348-D6EC38FE3E8B}"/>
              </a:ext>
            </a:extLst>
          </p:cNvPr>
          <p:cNvCxnSpPr>
            <a:cxnSpLocks/>
          </p:cNvCxnSpPr>
          <p:nvPr/>
        </p:nvCxnSpPr>
        <p:spPr>
          <a:xfrm>
            <a:off x="712236" y="3429000"/>
            <a:ext cx="2537927" cy="0"/>
          </a:xfrm>
          <a:prstGeom prst="line">
            <a:avLst/>
          </a:prstGeom>
          <a:ln w="28575">
            <a:solidFill>
              <a:srgbClr val="277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3697" y="304292"/>
            <a:ext cx="2423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Підслідність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46592" y="242315"/>
            <a:ext cx="3387852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188" y="868807"/>
            <a:ext cx="11686540" cy="5052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77167"/>
                </a:solidFill>
                <a:latin typeface="Georgia"/>
                <a:cs typeface="Georgia"/>
              </a:rPr>
              <a:t>Органи Національної</a:t>
            </a:r>
            <a:r>
              <a:rPr sz="1800" b="1" spc="50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277167"/>
                </a:solidFill>
                <a:latin typeface="Georgia"/>
                <a:cs typeface="Georgia"/>
              </a:rPr>
              <a:t>поліції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172085" algn="just">
              <a:lnSpc>
                <a:spcPct val="115100"/>
              </a:lnSpc>
            </a:pPr>
            <a:r>
              <a:rPr sz="1600" spc="-5" dirty="0">
                <a:latin typeface="Georgia"/>
                <a:cs typeface="Georgia"/>
              </a:rPr>
              <a:t>Слідчі органів Національної поліції здійснюють досудове розслідування кримінальних правопорушень, передбачених  законом України про кримінальну відповідальність, крім </a:t>
            </a:r>
            <a:r>
              <a:rPr sz="1600" dirty="0">
                <a:latin typeface="Georgia"/>
                <a:cs typeface="Georgia"/>
              </a:rPr>
              <a:t>тих, які </a:t>
            </a:r>
            <a:r>
              <a:rPr sz="1600" spc="-5" dirty="0">
                <a:latin typeface="Georgia"/>
                <a:cs typeface="Georgia"/>
              </a:rPr>
              <a:t>віднесені </a:t>
            </a:r>
            <a:r>
              <a:rPr sz="1600" dirty="0">
                <a:latin typeface="Georgia"/>
                <a:cs typeface="Georgia"/>
              </a:rPr>
              <a:t>до </a:t>
            </a:r>
            <a:r>
              <a:rPr sz="1600" spc="-5" dirty="0">
                <a:latin typeface="Georgia"/>
                <a:cs typeface="Georgia"/>
              </a:rPr>
              <a:t>підслідності </a:t>
            </a:r>
            <a:r>
              <a:rPr sz="1600" dirty="0">
                <a:latin typeface="Georgia"/>
                <a:cs typeface="Georgia"/>
              </a:rPr>
              <a:t>інших </a:t>
            </a:r>
            <a:r>
              <a:rPr sz="1600" spc="-5" dirty="0">
                <a:latin typeface="Georgia"/>
                <a:cs typeface="Georgia"/>
              </a:rPr>
              <a:t>органів досудового  </a:t>
            </a:r>
            <a:r>
              <a:rPr sz="1600" spc="-10" dirty="0">
                <a:latin typeface="Georgia"/>
                <a:cs typeface="Georgia"/>
              </a:rPr>
              <a:t>розслідування.</a:t>
            </a: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505"/>
              </a:spcBef>
            </a:pPr>
            <a:r>
              <a:rPr sz="1600" b="1" spc="-10" dirty="0" err="1">
                <a:solidFill>
                  <a:srgbClr val="277167"/>
                </a:solidFill>
                <a:latin typeface="Georgia"/>
                <a:cs typeface="Georgia"/>
              </a:rPr>
              <a:t>Державне</a:t>
            </a: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бюро </a:t>
            </a:r>
            <a:r>
              <a:rPr sz="1600" b="1" spc="-10" dirty="0">
                <a:solidFill>
                  <a:srgbClr val="277167"/>
                </a:solidFill>
                <a:latin typeface="Georgia"/>
                <a:cs typeface="Georgia"/>
              </a:rPr>
              <a:t>розслідувань</a:t>
            </a:r>
            <a:r>
              <a:rPr sz="1600" b="1" spc="85" dirty="0">
                <a:solidFill>
                  <a:srgbClr val="27716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77167"/>
                </a:solidFill>
                <a:latin typeface="Georgia"/>
                <a:cs typeface="Georgia"/>
              </a:rPr>
              <a:t>України</a:t>
            </a:r>
            <a:endParaRPr sz="1600" dirty="0">
              <a:latin typeface="Georgia"/>
              <a:cs typeface="Georgia"/>
            </a:endParaRPr>
          </a:p>
          <a:p>
            <a:pPr marL="50800" algn="just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latin typeface="Georgia"/>
                <a:cs typeface="Georgia"/>
              </a:rPr>
              <a:t>Слідчі </a:t>
            </a:r>
            <a:r>
              <a:rPr sz="1600" spc="-5" dirty="0">
                <a:latin typeface="Georgia"/>
                <a:cs typeface="Georgia"/>
              </a:rPr>
              <a:t>органів </a:t>
            </a:r>
            <a:r>
              <a:rPr sz="1600" spc="-10" dirty="0">
                <a:latin typeface="Georgia"/>
                <a:cs typeface="Georgia"/>
              </a:rPr>
              <a:t>державного </a:t>
            </a:r>
            <a:r>
              <a:rPr sz="1600" spc="-5" dirty="0">
                <a:latin typeface="Georgia"/>
                <a:cs typeface="Georgia"/>
              </a:rPr>
              <a:t>бюро </a:t>
            </a:r>
            <a:r>
              <a:rPr sz="1600" spc="-10" dirty="0">
                <a:latin typeface="Georgia"/>
                <a:cs typeface="Georgia"/>
              </a:rPr>
              <a:t>розслідувань </a:t>
            </a:r>
            <a:r>
              <a:rPr sz="1600" spc="-5" dirty="0">
                <a:latin typeface="Georgia"/>
                <a:cs typeface="Georgia"/>
              </a:rPr>
              <a:t>здійснюють </a:t>
            </a:r>
            <a:r>
              <a:rPr sz="1600" spc="-10" dirty="0">
                <a:latin typeface="Georgia"/>
                <a:cs typeface="Georgia"/>
              </a:rPr>
              <a:t>досудове розслідування</a:t>
            </a:r>
            <a:r>
              <a:rPr sz="1600" spc="3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злочинів:</a:t>
            </a:r>
            <a:endParaRPr sz="1600" dirty="0">
              <a:latin typeface="Georgia"/>
              <a:cs typeface="Georgia"/>
            </a:endParaRPr>
          </a:p>
          <a:p>
            <a:pPr marL="50800" algn="just">
              <a:lnSpc>
                <a:spcPct val="100000"/>
              </a:lnSpc>
              <a:spcBef>
                <a:spcPts val="290"/>
              </a:spcBef>
              <a:buAutoNum type="arabicParenR"/>
              <a:tabLst>
                <a:tab pos="333375" algn="l"/>
              </a:tabLst>
            </a:pPr>
            <a:r>
              <a:rPr lang="uk-UA" sz="1600" spc="-10" dirty="0">
                <a:latin typeface="Georgia"/>
                <a:cs typeface="Georgia"/>
              </a:rPr>
              <a:t> </a:t>
            </a:r>
            <a:r>
              <a:rPr sz="1600" spc="-10" dirty="0" err="1">
                <a:latin typeface="Georgia"/>
                <a:cs typeface="Georgia"/>
              </a:rPr>
              <a:t>вчинених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Президентом</a:t>
            </a:r>
            <a:r>
              <a:rPr sz="1600" spc="2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України,</a:t>
            </a:r>
            <a:r>
              <a:rPr sz="1600" spc="2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повноваження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якого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припинено,</a:t>
            </a:r>
            <a:r>
              <a:rPr sz="1600" spc="2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Прем'єр-міністром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України,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членом</a:t>
            </a:r>
            <a:r>
              <a:rPr sz="1600" spc="2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Кабінету</a:t>
            </a:r>
            <a:endParaRPr sz="1600" dirty="0">
              <a:latin typeface="Georgia"/>
              <a:cs typeface="Georgia"/>
            </a:endParaRPr>
          </a:p>
          <a:p>
            <a:pPr marL="50800" algn="just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latin typeface="Georgia"/>
                <a:cs typeface="Georgia"/>
              </a:rPr>
              <a:t>Міністрів України, першим </a:t>
            </a:r>
            <a:r>
              <a:rPr sz="1600" dirty="0">
                <a:latin typeface="Georgia"/>
                <a:cs typeface="Georgia"/>
              </a:rPr>
              <a:t>заступником </a:t>
            </a:r>
            <a:r>
              <a:rPr sz="1600" spc="-5" dirty="0">
                <a:latin typeface="Georgia"/>
                <a:cs typeface="Georgia"/>
              </a:rPr>
              <a:t>та заступником міністра, членом Національної ради України з</a:t>
            </a:r>
            <a:r>
              <a:rPr sz="1600" spc="2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питань</a:t>
            </a:r>
          </a:p>
          <a:p>
            <a:pPr marL="50800" marR="6985">
              <a:lnSpc>
                <a:spcPct val="114999"/>
              </a:lnSpc>
              <a:spcBef>
                <a:spcPts val="5"/>
              </a:spcBef>
            </a:pPr>
            <a:r>
              <a:rPr sz="1600" spc="-5" dirty="0">
                <a:latin typeface="Georgia"/>
                <a:cs typeface="Georgia"/>
              </a:rPr>
              <a:t>телебачення і радіомовлення, Національної комісії, що здійснює державне регулювання у сфері ринків фінансових  послуг…</a:t>
            </a:r>
            <a:endParaRPr sz="1600" dirty="0">
              <a:latin typeface="Georgia"/>
              <a:cs typeface="Georgia"/>
            </a:endParaRPr>
          </a:p>
          <a:p>
            <a:pPr marL="50800" marR="5080">
              <a:lnSpc>
                <a:spcPct val="114999"/>
              </a:lnSpc>
              <a:buAutoNum type="arabicParenR" startAt="2"/>
              <a:tabLst>
                <a:tab pos="406400" algn="l"/>
                <a:tab pos="407034" algn="l"/>
                <a:tab pos="1189355" algn="l"/>
                <a:tab pos="1401445" algn="l"/>
                <a:tab pos="1489710" algn="l"/>
                <a:tab pos="2643505" algn="l"/>
                <a:tab pos="2841625" algn="l"/>
                <a:tab pos="3801745" algn="l"/>
                <a:tab pos="4301490" algn="l"/>
                <a:tab pos="5407025" algn="l"/>
                <a:tab pos="6043930" algn="l"/>
                <a:tab pos="7317105" algn="l"/>
                <a:tab pos="7393305" algn="l"/>
                <a:tab pos="7850505" algn="l"/>
                <a:tab pos="7978140" algn="l"/>
                <a:tab pos="8738870" algn="l"/>
                <a:tab pos="8971915" algn="l"/>
                <a:tab pos="10148570" algn="l"/>
                <a:tab pos="10361930" algn="l"/>
              </a:tabLst>
            </a:pPr>
            <a:r>
              <a:rPr lang="uk-UA" sz="1600" spc="-10" dirty="0">
                <a:latin typeface="Georgia"/>
                <a:cs typeface="Georgia"/>
              </a:rPr>
              <a:t> </a:t>
            </a:r>
            <a:r>
              <a:rPr sz="1600" spc="-10" dirty="0" err="1">
                <a:latin typeface="Georgia"/>
                <a:cs typeface="Georgia"/>
              </a:rPr>
              <a:t>вчине</a:t>
            </a:r>
            <a:r>
              <a:rPr sz="1600" spc="-5" dirty="0" err="1">
                <a:latin typeface="Georgia"/>
                <a:cs typeface="Georgia"/>
              </a:rPr>
              <a:t>н</a:t>
            </a:r>
            <a:r>
              <a:rPr sz="1600" dirty="0" err="1">
                <a:latin typeface="Georgia"/>
                <a:cs typeface="Georgia"/>
              </a:rPr>
              <a:t>и</a:t>
            </a:r>
            <a:r>
              <a:rPr sz="1600" spc="-5" dirty="0" err="1">
                <a:latin typeface="Georgia"/>
                <a:cs typeface="Georgia"/>
              </a:rPr>
              <a:t>х</a:t>
            </a:r>
            <a:r>
              <a:rPr sz="1600" dirty="0">
                <a:latin typeface="Georgia"/>
                <a:cs typeface="Georgia"/>
              </a:rPr>
              <a:t>		с</a:t>
            </a:r>
            <a:r>
              <a:rPr sz="1600" spc="-10" dirty="0">
                <a:latin typeface="Georgia"/>
                <a:cs typeface="Georgia"/>
              </a:rPr>
              <a:t>л</a:t>
            </a:r>
            <a:r>
              <a:rPr sz="1600" spc="-15" dirty="0">
                <a:latin typeface="Georgia"/>
                <a:cs typeface="Georgia"/>
              </a:rPr>
              <a:t>у</a:t>
            </a:r>
            <a:r>
              <a:rPr sz="1600" spc="-10" dirty="0">
                <a:latin typeface="Georgia"/>
                <a:cs typeface="Georgia"/>
              </a:rPr>
              <a:t>жб</a:t>
            </a:r>
            <a:r>
              <a:rPr sz="1600" dirty="0">
                <a:latin typeface="Georgia"/>
                <a:cs typeface="Georgia"/>
              </a:rPr>
              <a:t>о</a:t>
            </a:r>
            <a:r>
              <a:rPr sz="1600" spc="-10" dirty="0">
                <a:latin typeface="Georgia"/>
                <a:cs typeface="Georgia"/>
              </a:rPr>
              <a:t>ви</a:t>
            </a:r>
            <a:r>
              <a:rPr sz="1600" dirty="0">
                <a:latin typeface="Georgia"/>
                <a:cs typeface="Georgia"/>
              </a:rPr>
              <a:t>м</a:t>
            </a:r>
            <a:r>
              <a:rPr sz="1600" spc="-5" dirty="0">
                <a:latin typeface="Georgia"/>
                <a:cs typeface="Georgia"/>
              </a:rPr>
              <a:t>и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5" dirty="0">
                <a:latin typeface="Georgia"/>
                <a:cs typeface="Georgia"/>
              </a:rPr>
              <a:t>о</a:t>
            </a:r>
            <a:r>
              <a:rPr sz="1600" dirty="0">
                <a:latin typeface="Georgia"/>
                <a:cs typeface="Georgia"/>
              </a:rPr>
              <a:t>с</a:t>
            </a:r>
            <a:r>
              <a:rPr sz="1600" spc="-10" dirty="0">
                <a:latin typeface="Georgia"/>
                <a:cs typeface="Georgia"/>
              </a:rPr>
              <a:t>оба</a:t>
            </a:r>
            <a:r>
              <a:rPr sz="1600" spc="5" dirty="0">
                <a:latin typeface="Georgia"/>
                <a:cs typeface="Georgia"/>
              </a:rPr>
              <a:t>м</a:t>
            </a:r>
            <a:r>
              <a:rPr sz="1600" spc="-5" dirty="0">
                <a:latin typeface="Georgia"/>
                <a:cs typeface="Georgia"/>
              </a:rPr>
              <a:t>и</a:t>
            </a:r>
            <a:r>
              <a:rPr sz="1600" dirty="0">
                <a:latin typeface="Georgia"/>
                <a:cs typeface="Georgia"/>
              </a:rPr>
              <a:t>	Н</a:t>
            </a:r>
            <a:r>
              <a:rPr sz="1600" spc="-5" dirty="0">
                <a:latin typeface="Georgia"/>
                <a:cs typeface="Georgia"/>
              </a:rPr>
              <a:t>а</a:t>
            </a:r>
            <a:r>
              <a:rPr sz="1600" dirty="0">
                <a:latin typeface="Georgia"/>
                <a:cs typeface="Georgia"/>
              </a:rPr>
              <a:t>ц</a:t>
            </a:r>
            <a:r>
              <a:rPr sz="1600" spc="-5" dirty="0">
                <a:latin typeface="Georgia"/>
                <a:cs typeface="Georgia"/>
              </a:rPr>
              <a:t>іо</a:t>
            </a:r>
            <a:r>
              <a:rPr sz="1600" spc="5" dirty="0">
                <a:latin typeface="Georgia"/>
                <a:cs typeface="Georgia"/>
              </a:rPr>
              <a:t>н</a:t>
            </a:r>
            <a:r>
              <a:rPr sz="1600" dirty="0">
                <a:latin typeface="Georgia"/>
                <a:cs typeface="Georgia"/>
              </a:rPr>
              <a:t>а</a:t>
            </a:r>
            <a:r>
              <a:rPr sz="1600" spc="-10" dirty="0">
                <a:latin typeface="Georgia"/>
                <a:cs typeface="Georgia"/>
              </a:rPr>
              <a:t>льно</a:t>
            </a:r>
            <a:r>
              <a:rPr sz="1600" spc="-5" dirty="0">
                <a:latin typeface="Georgia"/>
                <a:cs typeface="Georgia"/>
              </a:rPr>
              <a:t>го</a:t>
            </a:r>
            <a:r>
              <a:rPr sz="1600" dirty="0">
                <a:latin typeface="Georgia"/>
                <a:cs typeface="Georgia"/>
              </a:rPr>
              <a:t>	а</a:t>
            </a:r>
            <a:r>
              <a:rPr sz="1600" spc="-5" dirty="0">
                <a:latin typeface="Georgia"/>
                <a:cs typeface="Georgia"/>
              </a:rPr>
              <a:t>нтик</a:t>
            </a:r>
            <a:r>
              <a:rPr sz="1600" dirty="0">
                <a:latin typeface="Georgia"/>
                <a:cs typeface="Georgia"/>
              </a:rPr>
              <a:t>о</a:t>
            </a:r>
            <a:r>
              <a:rPr sz="1600" spc="-10" dirty="0">
                <a:latin typeface="Georgia"/>
                <a:cs typeface="Georgia"/>
              </a:rPr>
              <a:t>ру</a:t>
            </a:r>
            <a:r>
              <a:rPr sz="1600" spc="-15" dirty="0">
                <a:latin typeface="Georgia"/>
                <a:cs typeface="Georgia"/>
              </a:rPr>
              <a:t>п</a:t>
            </a:r>
            <a:r>
              <a:rPr sz="1600" dirty="0">
                <a:latin typeface="Georgia"/>
                <a:cs typeface="Georgia"/>
              </a:rPr>
              <a:t>ц</a:t>
            </a:r>
            <a:r>
              <a:rPr sz="1600" spc="-5" dirty="0">
                <a:latin typeface="Georgia"/>
                <a:cs typeface="Georgia"/>
              </a:rPr>
              <a:t>ійного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5" dirty="0">
                <a:latin typeface="Georgia"/>
                <a:cs typeface="Georgia"/>
              </a:rPr>
              <a:t>б</a:t>
            </a:r>
            <a:r>
              <a:rPr sz="1600" spc="5" dirty="0">
                <a:latin typeface="Georgia"/>
                <a:cs typeface="Georgia"/>
              </a:rPr>
              <a:t>ю</a:t>
            </a:r>
            <a:r>
              <a:rPr sz="1600" spc="-10" dirty="0">
                <a:latin typeface="Georgia"/>
                <a:cs typeface="Georgia"/>
              </a:rPr>
              <a:t>р</a:t>
            </a:r>
            <a:r>
              <a:rPr sz="1600" spc="-5" dirty="0">
                <a:latin typeface="Georgia"/>
                <a:cs typeface="Georgia"/>
              </a:rPr>
              <a:t>о</a:t>
            </a:r>
            <a:r>
              <a:rPr sz="1600" dirty="0">
                <a:latin typeface="Georgia"/>
                <a:cs typeface="Georgia"/>
              </a:rPr>
              <a:t>		У</a:t>
            </a:r>
            <a:r>
              <a:rPr sz="1600" spc="-10" dirty="0">
                <a:latin typeface="Georgia"/>
                <a:cs typeface="Georgia"/>
              </a:rPr>
              <a:t>к</a:t>
            </a:r>
            <a:r>
              <a:rPr sz="1600" dirty="0">
                <a:latin typeface="Georgia"/>
                <a:cs typeface="Georgia"/>
              </a:rPr>
              <a:t>р</a:t>
            </a:r>
            <a:r>
              <a:rPr sz="1600" spc="-5" dirty="0">
                <a:latin typeface="Georgia"/>
                <a:cs typeface="Georgia"/>
              </a:rPr>
              <a:t>аї</a:t>
            </a:r>
            <a:r>
              <a:rPr sz="1600" spc="5" dirty="0">
                <a:latin typeface="Georgia"/>
                <a:cs typeface="Georgia"/>
              </a:rPr>
              <a:t>н</a:t>
            </a:r>
            <a:r>
              <a:rPr sz="1600" spc="-10" dirty="0">
                <a:latin typeface="Georgia"/>
                <a:cs typeface="Georgia"/>
              </a:rPr>
              <a:t>и</a:t>
            </a:r>
            <a:r>
              <a:rPr sz="1600" spc="-5" dirty="0">
                <a:latin typeface="Georgia"/>
                <a:cs typeface="Georgia"/>
              </a:rPr>
              <a:t>,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5" dirty="0">
                <a:latin typeface="Georgia"/>
                <a:cs typeface="Georgia"/>
              </a:rPr>
              <a:t>з</a:t>
            </a:r>
            <a:r>
              <a:rPr sz="1600" spc="-5" dirty="0">
                <a:latin typeface="Georgia"/>
                <a:cs typeface="Georgia"/>
              </a:rPr>
              <a:t>а</a:t>
            </a:r>
            <a:r>
              <a:rPr sz="1600" spc="-10" dirty="0">
                <a:latin typeface="Georgia"/>
                <a:cs typeface="Georgia"/>
              </a:rPr>
              <a:t>с</a:t>
            </a:r>
            <a:r>
              <a:rPr sz="1600" spc="-5" dirty="0">
                <a:latin typeface="Georgia"/>
                <a:cs typeface="Georgia"/>
              </a:rPr>
              <a:t>ту</a:t>
            </a:r>
            <a:r>
              <a:rPr sz="1600" dirty="0">
                <a:latin typeface="Georgia"/>
                <a:cs typeface="Georgia"/>
              </a:rPr>
              <a:t>п</a:t>
            </a:r>
            <a:r>
              <a:rPr sz="1600" spc="-5" dirty="0">
                <a:latin typeface="Georgia"/>
                <a:cs typeface="Georgia"/>
              </a:rPr>
              <a:t>н</a:t>
            </a:r>
            <a:r>
              <a:rPr sz="160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к</a:t>
            </a:r>
            <a:r>
              <a:rPr sz="1600" spc="5" dirty="0">
                <a:latin typeface="Georgia"/>
                <a:cs typeface="Georgia"/>
              </a:rPr>
              <a:t>о</a:t>
            </a:r>
            <a:r>
              <a:rPr sz="1600" spc="-5" dirty="0">
                <a:latin typeface="Georgia"/>
                <a:cs typeface="Georgia"/>
              </a:rPr>
              <a:t>м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10" dirty="0">
                <a:latin typeface="Georgia"/>
                <a:cs typeface="Georgia"/>
              </a:rPr>
              <a:t>Г</a:t>
            </a:r>
            <a:r>
              <a:rPr sz="1600" dirty="0">
                <a:latin typeface="Georgia"/>
                <a:cs typeface="Georgia"/>
              </a:rPr>
              <a:t>е</a:t>
            </a:r>
            <a:r>
              <a:rPr sz="1600" spc="-5" dirty="0">
                <a:latin typeface="Georgia"/>
                <a:cs typeface="Georgia"/>
              </a:rPr>
              <a:t>не</a:t>
            </a:r>
            <a:r>
              <a:rPr sz="1600" dirty="0">
                <a:latin typeface="Georgia"/>
                <a:cs typeface="Georgia"/>
              </a:rPr>
              <a:t>р</a:t>
            </a:r>
            <a:r>
              <a:rPr sz="1600" spc="-5" dirty="0">
                <a:latin typeface="Georgia"/>
                <a:cs typeface="Georgia"/>
              </a:rPr>
              <a:t>ально</a:t>
            </a:r>
            <a:r>
              <a:rPr sz="1600" dirty="0">
                <a:latin typeface="Georgia"/>
                <a:cs typeface="Georgia"/>
              </a:rPr>
              <a:t>г</a:t>
            </a:r>
            <a:r>
              <a:rPr sz="1600" spc="-5" dirty="0">
                <a:latin typeface="Georgia"/>
                <a:cs typeface="Georgia"/>
              </a:rPr>
              <a:t>о  прокурора	-	керівником	Спеціалізованої	антикорупційної	прокуратури		або	іншими	прокурорами	Спеціалізованої</a:t>
            </a:r>
            <a:endParaRPr sz="1600" dirty="0">
              <a:latin typeface="Georgia"/>
              <a:cs typeface="Georgia"/>
            </a:endParaRPr>
          </a:p>
          <a:p>
            <a:pPr marL="50800" marR="5080" algn="just">
              <a:lnSpc>
                <a:spcPct val="114999"/>
              </a:lnSpc>
            </a:pPr>
            <a:r>
              <a:rPr sz="1600" spc="-5" dirty="0">
                <a:latin typeface="Georgia"/>
                <a:cs typeface="Georgia"/>
              </a:rPr>
              <a:t>антикорупційної прокуратури, крім випадків, </a:t>
            </a:r>
            <a:r>
              <a:rPr sz="1600" spc="-10" dirty="0">
                <a:latin typeface="Georgia"/>
                <a:cs typeface="Georgia"/>
              </a:rPr>
              <a:t>коли досудове </a:t>
            </a:r>
            <a:r>
              <a:rPr sz="1600" spc="-5" dirty="0">
                <a:latin typeface="Georgia"/>
                <a:cs typeface="Georgia"/>
              </a:rPr>
              <a:t>розслідування </a:t>
            </a:r>
            <a:r>
              <a:rPr sz="1600" spc="-10" dirty="0">
                <a:latin typeface="Georgia"/>
                <a:cs typeface="Georgia"/>
              </a:rPr>
              <a:t>цих </a:t>
            </a:r>
            <a:r>
              <a:rPr sz="1600" spc="-5" dirty="0">
                <a:latin typeface="Georgia"/>
                <a:cs typeface="Georgia"/>
              </a:rPr>
              <a:t>злочинів віднесено </a:t>
            </a:r>
            <a:r>
              <a:rPr sz="1600" spc="-10" dirty="0">
                <a:latin typeface="Georgia"/>
                <a:cs typeface="Georgia"/>
              </a:rPr>
              <a:t>до </a:t>
            </a:r>
            <a:r>
              <a:rPr sz="1600" spc="-5" dirty="0">
                <a:latin typeface="Georgia"/>
                <a:cs typeface="Georgia"/>
              </a:rPr>
              <a:t>підслідності  детективів підрозділу внутрішнього </a:t>
            </a:r>
            <a:r>
              <a:rPr sz="1600" spc="-10" dirty="0">
                <a:latin typeface="Georgia"/>
                <a:cs typeface="Georgia"/>
              </a:rPr>
              <a:t>контролю </a:t>
            </a:r>
            <a:r>
              <a:rPr sz="1600" spc="-5" dirty="0">
                <a:latin typeface="Georgia"/>
                <a:cs typeface="Georgia"/>
              </a:rPr>
              <a:t>Національного антикорупційного бюро України згідно з частиною п'ятою  цієї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статті;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22764" y="5583935"/>
            <a:ext cx="2269235" cy="127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2265</Words>
  <Application>Microsoft Office PowerPoint</Application>
  <PresentationFormat>Широкоэкранный</PresentationFormat>
  <Paragraphs>278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Andale Sans UI</vt:lpstr>
      <vt:lpstr>Arial</vt:lpstr>
      <vt:lpstr>Calibri</vt:lpstr>
      <vt:lpstr>Chapaza</vt:lpstr>
      <vt:lpstr>Georgia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Системність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Підслідність</vt:lpstr>
      <vt:lpstr>Динаміка кількості засуджених за ст. 382 КК України осіб</vt:lpstr>
      <vt:lpstr>порядок діяльності суду як органу</vt:lpstr>
      <vt:lpstr>Суб’єктивна сторона</vt:lpstr>
      <vt:lpstr>Кваліфікований склад</vt:lpstr>
      <vt:lpstr>Презентация PowerPoint</vt:lpstr>
      <vt:lpstr>Презентация PowerPoint</vt:lpstr>
      <vt:lpstr>Презентация PowerPoint</vt:lpstr>
      <vt:lpstr>Позиції касаційних судів</vt:lpstr>
      <vt:lpstr>Значення примусового виконання рішення суду для  встановлення вини та відповідальність  керівника/засновника юридичної особи</vt:lpstr>
      <vt:lpstr>Презентация PowerPoint</vt:lpstr>
      <vt:lpstr>Позиції касаційних судів</vt:lpstr>
      <vt:lpstr>Виправдувальні вироки</vt:lpstr>
      <vt:lpstr>Презентация PowerPoint</vt:lpstr>
      <vt:lpstr>ДЯКУЮ ЗА УВАГУ!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23</cp:revision>
  <dcterms:created xsi:type="dcterms:W3CDTF">2019-10-09T06:16:32Z</dcterms:created>
  <dcterms:modified xsi:type="dcterms:W3CDTF">2019-10-09T10:40:23Z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2019-10-09T00:00:00Z</vt:filetime>
  </property>
</Properties>
</file>