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68" r:id="rId4"/>
    <p:sldId id="271" r:id="rId5"/>
    <p:sldId id="272" r:id="rId6"/>
    <p:sldId id="267" r:id="rId7"/>
  </p:sldIdLst>
  <p:sldSz cx="9144000" cy="5143500" type="screen16x9"/>
  <p:notesSz cx="7010400" cy="9296400"/>
  <p:embeddedFontLst>
    <p:embeddedFont>
      <p:font typeface="Robot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Medium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93">
          <p15:clr>
            <a:srgbClr val="A4A3A4"/>
          </p15:clr>
        </p15:guide>
        <p15:guide id="4" orient="horz" pos="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  <p:guide pos="593"/>
        <p:guide orient="horz" pos="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47D47-6740-491C-AC5B-2CE6FDDA771A}" type="datetimeFigureOut">
              <a:rPr lang="uk-UA" smtClean="0"/>
              <a:t>01.10.2019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E64A7-48D0-47D6-8719-685FD0A952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78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042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22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8ec71e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8ec71ed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5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8ec71e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8ec71ed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1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8ec71e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8ec71ed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8ec71e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8ec71ed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69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97300" y="1995725"/>
            <a:ext cx="55494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4400" dirty="0" smtClean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Право на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4400" dirty="0" smtClean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«забвение»</a:t>
            </a:r>
            <a:endParaRPr sz="4400" dirty="0">
              <a:solidFill>
                <a:schemeClr val="lt1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14400" y="4591875"/>
            <a:ext cx="3115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youcontrol.com.ua</a:t>
            </a:r>
            <a:endParaRPr sz="1000" u="sng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/>
          <p:cNvSpPr txBox="1"/>
          <p:nvPr/>
        </p:nvSpPr>
        <p:spPr>
          <a:xfrm>
            <a:off x="827600" y="415999"/>
            <a:ext cx="6841800" cy="48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uk-UA" sz="2400" b="1" dirty="0" err="1" smtClean="0">
                <a:solidFill>
                  <a:srgbClr val="008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Информационный</a:t>
            </a:r>
            <a:r>
              <a:rPr lang="uk-UA" sz="2400" b="1" dirty="0" smtClean="0">
                <a:solidFill>
                  <a:srgbClr val="008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 «шлейф»</a:t>
            </a:r>
            <a:endParaRPr lang="uk-UA" sz="2400" b="1" dirty="0">
              <a:solidFill>
                <a:srgbClr val="008000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61;p14"/>
          <p:cNvSpPr txBox="1"/>
          <p:nvPr/>
        </p:nvSpPr>
        <p:spPr>
          <a:xfrm>
            <a:off x="827600" y="1079067"/>
            <a:ext cx="4956827" cy="32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Официальные источники</a:t>
            </a:r>
            <a:r>
              <a:rPr lang="ru-RU" i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аспорядители </a:t>
            </a:r>
            <a:r>
              <a:rPr lang="ru-RU" b="1" i="1" dirty="0">
                <a:latin typeface="Roboto"/>
                <a:ea typeface="Roboto"/>
                <a:cs typeface="Roboto"/>
                <a:sym typeface="Roboto"/>
              </a:rPr>
              <a:t>информации обязаны предоставлять публичную информацию в форме открытых данных на запрос, обнародовать и регулярно обновлять ее на едином государственном веб-портале открытых данных и на своих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веб-сайтах.</a:t>
            </a:r>
            <a:r>
              <a:rPr lang="ru-RU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i="1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(ст. 10</a:t>
            </a:r>
            <a:r>
              <a:rPr lang="ru-RU" sz="1200" i="1" baseline="30000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ru-RU" sz="1200" i="1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200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Закона Украины «О доступе к публичной информации»)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Сроков «давности» </a:t>
            </a:r>
            <a:r>
              <a:rPr lang="ru-RU" sz="1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нет</a:t>
            </a: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. Сроки действуют только для ограничения доступа к информации с ограниченным доступом</a:t>
            </a:r>
            <a:endParaRPr lang="ru-RU" sz="1200" dirty="0">
              <a:solidFill>
                <a:srgbClr val="FFFFFF">
                  <a:lumMod val="50000"/>
                </a:srgbClr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ru-RU" i="1" dirty="0"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b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Все источники</a:t>
            </a:r>
            <a:r>
              <a:rPr lang="ru-RU" i="1" dirty="0" smtClean="0">
                <a:solidFill>
                  <a:srgbClr val="008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Каждый имеет право </a:t>
            </a:r>
            <a:r>
              <a:rPr lang="ru-RU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на информацию, предусматривающее возможность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свободного получения, использования, распространения, хранения и защиты информации</a:t>
            </a:r>
            <a:r>
              <a:rPr lang="ru-RU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Любая информация является открытой, кроме </a:t>
            </a:r>
            <a:r>
              <a:rPr lang="ru-RU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той, которая отнесена законом к </a:t>
            </a:r>
            <a:r>
              <a:rPr lang="ru-RU" b="1" i="1" dirty="0" smtClean="0">
                <a:latin typeface="Roboto"/>
                <a:ea typeface="Roboto"/>
                <a:cs typeface="Roboto"/>
                <a:sym typeface="Roboto"/>
              </a:rPr>
              <a:t>информации с ограниченным доступом</a:t>
            </a:r>
            <a:r>
              <a:rPr lang="ru-RU" i="1" dirty="0" smtClean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ru-RU" sz="1200" i="1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(ст. 34 Конституции Украины, </a:t>
            </a:r>
            <a:r>
              <a:rPr lang="ru-RU" sz="1200" i="1" dirty="0" err="1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ст.ст</a:t>
            </a:r>
            <a:r>
              <a:rPr lang="ru-RU" sz="1200" i="1" dirty="0">
                <a:solidFill>
                  <a:srgbClr val="FFFFFF">
                    <a:lumMod val="50000"/>
                  </a:srgbClr>
                </a:solidFill>
                <a:latin typeface="Roboto"/>
                <a:ea typeface="Roboto"/>
                <a:cs typeface="Roboto"/>
                <a:sym typeface="Roboto"/>
              </a:rPr>
              <a:t>. 5, 20 Закона Украины «Об информации»)</a:t>
            </a: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600" y="24553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45" y="1079067"/>
            <a:ext cx="2468504" cy="32988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00618" y="3907995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Roboto" panose="020B0604020202020204" charset="0"/>
              </a:rPr>
              <a:t>Вытирайте ноги!</a:t>
            </a:r>
            <a:endParaRPr lang="uk-UA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/>
          <p:cNvSpPr txBox="1"/>
          <p:nvPr/>
        </p:nvSpPr>
        <p:spPr>
          <a:xfrm>
            <a:off x="827600" y="415999"/>
            <a:ext cx="6841800" cy="48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Право на забвение</a:t>
            </a:r>
            <a:endParaRPr sz="2400" b="1" dirty="0" smtClean="0">
              <a:solidFill>
                <a:srgbClr val="C00000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61;p14"/>
          <p:cNvSpPr txBox="1"/>
          <p:nvPr/>
        </p:nvSpPr>
        <p:spPr>
          <a:xfrm>
            <a:off x="827600" y="1079066"/>
            <a:ext cx="4956827" cy="311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13.05.2014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Суд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справедливости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ЕС в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решении по делу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Google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Spain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 против AEPD и М.К. Гонсалеса разъяснил, что </a:t>
            </a:r>
            <a:r>
              <a:rPr lang="ru-RU" b="1" dirty="0">
                <a:solidFill>
                  <a:schemeClr val="tx1"/>
                </a:solidFill>
                <a:latin typeface="Roboto" panose="020B0604020202020204" charset="0"/>
              </a:rPr>
              <a:t>субъекты данных имеют право на </a:t>
            </a:r>
            <a:r>
              <a:rPr lang="ru-RU" b="1" dirty="0" smtClean="0">
                <a:solidFill>
                  <a:schemeClr val="tx1"/>
                </a:solidFill>
                <a:latin typeface="Roboto" panose="020B0604020202020204" charset="0"/>
              </a:rPr>
              <a:t>удаление </a:t>
            </a:r>
            <a:r>
              <a:rPr lang="ru-RU" b="1" dirty="0">
                <a:solidFill>
                  <a:schemeClr val="tx1"/>
                </a:solidFill>
                <a:latin typeface="Roboto" panose="020B0604020202020204" charset="0"/>
              </a:rPr>
              <a:t>информации о них из результатов поиска (</a:t>
            </a:r>
            <a:r>
              <a:rPr lang="ru-RU" b="1" dirty="0" err="1" smtClean="0">
                <a:solidFill>
                  <a:schemeClr val="tx1"/>
                </a:solidFill>
                <a:latin typeface="Roboto" panose="020B0604020202020204" charset="0"/>
              </a:rPr>
              <a:t>делистинг</a:t>
            </a:r>
            <a:r>
              <a:rPr lang="ru-RU" b="1" dirty="0" smtClean="0">
                <a:solidFill>
                  <a:schemeClr val="tx1"/>
                </a:solidFill>
                <a:latin typeface="Roboto" panose="020B0604020202020204" charset="0"/>
              </a:rPr>
              <a:t>), </a:t>
            </a:r>
            <a:r>
              <a:rPr lang="ru-RU" b="1" dirty="0">
                <a:solidFill>
                  <a:schemeClr val="tx1"/>
                </a:solidFill>
                <a:latin typeface="Roboto" panose="020B0604020202020204" charset="0"/>
              </a:rPr>
              <a:t>если такая информация является </a:t>
            </a:r>
            <a:r>
              <a:rPr lang="ru-RU" b="1" dirty="0" smtClean="0">
                <a:solidFill>
                  <a:schemeClr val="tx1"/>
                </a:solidFill>
                <a:latin typeface="Roboto" panose="020B0604020202020204" charset="0"/>
              </a:rPr>
              <a:t>«некорректной</a:t>
            </a:r>
            <a:r>
              <a:rPr lang="ru-RU" b="1" dirty="0">
                <a:solidFill>
                  <a:schemeClr val="tx1"/>
                </a:solidFill>
                <a:latin typeface="Roboto" panose="020B0604020202020204" charset="0"/>
              </a:rPr>
              <a:t>, нерелевантной или </a:t>
            </a:r>
            <a:r>
              <a:rPr lang="ru-RU" b="1" dirty="0" smtClean="0">
                <a:solidFill>
                  <a:schemeClr val="tx1"/>
                </a:solidFill>
                <a:latin typeface="Roboto" panose="020B0604020202020204" charset="0"/>
              </a:rPr>
              <a:t>излишней»</a:t>
            </a:r>
            <a:r>
              <a:rPr lang="ru-RU" dirty="0" smtClean="0">
                <a:solidFill>
                  <a:schemeClr val="tx1"/>
                </a:solidFill>
                <a:latin typeface="Roboto" panose="020B0604020202020204" charset="0"/>
              </a:rPr>
              <a:t>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</a:rPr>
              <a:t>Основание -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Директива 95/46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EU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(заменена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General Data Protection Regulation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2016/679EU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), глава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8 Хартии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ЕС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по правам человека. Это право отделено от права на неприкосновенность частной жизни, так как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подразумевает удаление информации </a:t>
            </a:r>
            <a:r>
              <a:rPr lang="ru-RU" sz="1200" u="sng" dirty="0">
                <a:solidFill>
                  <a:schemeClr val="tx1"/>
                </a:solidFill>
                <a:latin typeface="Arial" panose="020B0604020202020204" pitchFamily="34" charset="0"/>
              </a:rPr>
              <a:t>уже публичной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, но нежелательной для дальнейшего доступа со стороны третьих лиц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В различной степени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реализовано в законодательстве Франции, Германии, Испании, Италии, Аргентины, США, РФ</a:t>
            </a:r>
          </a:p>
          <a:p>
            <a:endParaRPr lang="ru-RU" sz="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В Украине – ?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Практикуется выборочная </a:t>
            </a:r>
            <a:r>
              <a:rPr lang="ru-RU" sz="1200" b="1" strike="sngStrike" dirty="0" smtClean="0">
                <a:solidFill>
                  <a:schemeClr val="tx1"/>
                </a:solidFill>
                <a:latin typeface="Arial" panose="020B0604020202020204" pitchFamily="34" charset="0"/>
              </a:rPr>
              <a:t>«очистка» данных</a:t>
            </a:r>
            <a:endParaRPr lang="ru-RU" sz="1200" b="1" strike="sngStrik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600" y="24553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45" y="1079067"/>
            <a:ext cx="2468504" cy="32829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06168" y="1137702"/>
            <a:ext cx="1789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Roboto" panose="020B0604020202020204" charset="0"/>
              </a:rPr>
              <a:t>А был ли мальчик?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" y="4575608"/>
            <a:ext cx="384826" cy="3420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99" y="4469643"/>
            <a:ext cx="4956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24.09.2019 Суд справедливости ЕС определил, что операторы обязаны осуществлять </a:t>
            </a:r>
            <a:r>
              <a:rPr lang="ru-RU" sz="10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делистинг</a:t>
            </a:r>
            <a:r>
              <a:rPr lang="ru-RU" sz="1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не во всех версиях своих поисковых систем, а только в тех, которые соотносятся с государствами-членами ЕС. </a:t>
            </a:r>
            <a:endParaRPr lang="ru-RU" sz="10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/>
          <p:cNvSpPr txBox="1"/>
          <p:nvPr/>
        </p:nvSpPr>
        <p:spPr>
          <a:xfrm>
            <a:off x="827600" y="415999"/>
            <a:ext cx="6841800" cy="48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Удалите данные!</a:t>
            </a:r>
            <a:endParaRPr sz="2400" b="1" dirty="0" smtClean="0">
              <a:solidFill>
                <a:srgbClr val="0070C0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61;p14"/>
          <p:cNvSpPr txBox="1"/>
          <p:nvPr/>
        </p:nvSpPr>
        <p:spPr>
          <a:xfrm>
            <a:off x="827600" y="1079067"/>
            <a:ext cx="4956827" cy="32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 smtClean="0"/>
              <a:t>С </a:t>
            </a:r>
            <a:r>
              <a:rPr lang="ru-RU" b="1" dirty="0"/>
              <a:t>момента </a:t>
            </a:r>
            <a:r>
              <a:rPr lang="ru-RU" dirty="0" smtClean="0"/>
              <a:t>предоставления </a:t>
            </a:r>
            <a:r>
              <a:rPr lang="ru-RU" dirty="0"/>
              <a:t>на </a:t>
            </a:r>
            <a:r>
              <a:rPr lang="ru-RU" dirty="0" smtClean="0"/>
              <a:t>запрос/официального </a:t>
            </a:r>
            <a:r>
              <a:rPr lang="ru-RU" b="1" dirty="0" smtClean="0"/>
              <a:t>опубликования </a:t>
            </a:r>
            <a:r>
              <a:rPr lang="ru-RU" b="1" dirty="0"/>
              <a:t>публичной информации в форме открытых </a:t>
            </a:r>
            <a:r>
              <a:rPr lang="ru-RU" b="1" dirty="0" smtClean="0"/>
              <a:t>данных, любые данные в ее составе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персональные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сведения </a:t>
            </a:r>
            <a:r>
              <a:rPr lang="ru-RU" dirty="0"/>
              <a:t>о </a:t>
            </a:r>
            <a:r>
              <a:rPr lang="ru-RU" dirty="0" smtClean="0"/>
              <a:t>хозяйственной/ коммерческой/ финансовой/ </a:t>
            </a:r>
            <a:r>
              <a:rPr lang="ru-RU" dirty="0"/>
              <a:t>профессиональной и </a:t>
            </a:r>
            <a:r>
              <a:rPr lang="ru-RU" dirty="0" smtClean="0"/>
              <a:t>т.п. </a:t>
            </a:r>
            <a:r>
              <a:rPr lang="ru-RU" dirty="0"/>
              <a:t>деятельности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не </a:t>
            </a:r>
            <a:r>
              <a:rPr lang="ru-RU" b="1" dirty="0"/>
              <a:t>имеют самостоятельного статуса информации с ограниченным </a:t>
            </a:r>
            <a:r>
              <a:rPr lang="ru-RU" b="1" dirty="0" smtClean="0"/>
              <a:t>доступом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Эти данные </a:t>
            </a:r>
            <a:r>
              <a:rPr lang="ru-RU" b="1" dirty="0" smtClean="0"/>
              <a:t>охватываются </a:t>
            </a:r>
            <a:r>
              <a:rPr lang="ru-RU" b="1" dirty="0"/>
              <a:t>единым понятием и имеют </a:t>
            </a:r>
            <a:r>
              <a:rPr lang="ru-RU" b="1" dirty="0" smtClean="0"/>
              <a:t>статус </a:t>
            </a:r>
            <a:r>
              <a:rPr lang="ru-RU" b="1" dirty="0"/>
              <a:t>«публичная информация в форме открытых данных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600" y="24553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46" y="1079067"/>
            <a:ext cx="2468504" cy="32829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87071" y="1185115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Roboto" panose="020B0604020202020204" charset="0"/>
              </a:rPr>
              <a:t>Астанавитесь</a:t>
            </a:r>
            <a:r>
              <a:rPr lang="ru-RU" b="1" i="1" dirty="0" smtClean="0">
                <a:solidFill>
                  <a:srgbClr val="002060"/>
                </a:solidFill>
                <a:latin typeface="Roboto" panose="020B0604020202020204" charset="0"/>
              </a:rPr>
              <a:t>!</a:t>
            </a:r>
            <a:endParaRPr lang="uk-UA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/>
          <p:cNvSpPr txBox="1"/>
          <p:nvPr/>
        </p:nvSpPr>
        <p:spPr>
          <a:xfrm>
            <a:off x="827600" y="415999"/>
            <a:ext cx="6841800" cy="48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Интерпретация</a:t>
            </a:r>
            <a:endParaRPr sz="2400" b="1" dirty="0" smtClean="0">
              <a:solidFill>
                <a:srgbClr val="7030A0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61;p14"/>
          <p:cNvSpPr txBox="1"/>
          <p:nvPr/>
        </p:nvSpPr>
        <p:spPr>
          <a:xfrm>
            <a:off x="827600" y="1079067"/>
            <a:ext cx="4956827" cy="32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нейтральна, но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шлейф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свой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«окрас»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предмета анализа.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регуляторных органов и органов государственного надзора/контроля (НБУ,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Госфинмониторинг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т.п.) и ведущих специалистов в сфере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содержат критерии для оценки контрагентов на предмет рисков сотрудничества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-риск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Риск юридических санкций, финансовых убытков или потери репутации вследствие невыполнения ... законодательных актов, рыночных стандартов,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внутренних документов.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НБУ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29.12.2014 №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867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600" y="24553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47" y="1079067"/>
            <a:ext cx="2468504" cy="32829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21800" y="1079067"/>
            <a:ext cx="1450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8000"/>
                </a:solidFill>
              </a:rPr>
              <a:t>Что такое </a:t>
            </a:r>
            <a:r>
              <a:rPr lang="ru-RU" b="1" i="1" dirty="0" smtClean="0">
                <a:solidFill>
                  <a:srgbClr val="008000"/>
                </a:solidFill>
              </a:rPr>
              <a:t>хорошо</a:t>
            </a:r>
            <a:r>
              <a:rPr lang="ru-RU" i="1" dirty="0" smtClean="0">
                <a:solidFill>
                  <a:srgbClr val="008000"/>
                </a:solidFill>
              </a:rPr>
              <a:t> и что такое </a:t>
            </a:r>
            <a:r>
              <a:rPr lang="ru-RU" b="1" i="1" dirty="0" smtClean="0">
                <a:solidFill>
                  <a:srgbClr val="008000"/>
                </a:solidFill>
              </a:rPr>
              <a:t>плохо</a:t>
            </a:r>
            <a:r>
              <a:rPr lang="ru-RU" i="1" dirty="0" smtClean="0">
                <a:solidFill>
                  <a:srgbClr val="008000"/>
                </a:solidFill>
              </a:rPr>
              <a:t>?</a:t>
            </a:r>
            <a:endParaRPr lang="uk-UA" i="1" dirty="0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5340" y="3357939"/>
            <a:ext cx="17930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Не существует ничего объективно хорошего или плохого. </a:t>
            </a:r>
            <a:r>
              <a:rPr lang="ru-RU" sz="1100" b="1" i="1" dirty="0" smtClean="0">
                <a:solidFill>
                  <a:srgbClr val="002060"/>
                </a:solidFill>
              </a:rPr>
              <a:t>Все относительно и все в глазах смотрящего…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01378" y="2203881"/>
            <a:ext cx="55494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uk-UA" sz="3200" dirty="0" err="1" smtClean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Спасибо</a:t>
            </a:r>
            <a:r>
              <a:rPr lang="uk-UA" sz="3200" dirty="0" smtClean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за </a:t>
            </a:r>
            <a:r>
              <a:rPr lang="uk-UA" sz="3200" dirty="0" err="1" smtClean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внимание</a:t>
            </a:r>
            <a:r>
              <a:rPr lang="uk-UA" sz="3200" dirty="0" smtClean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!</a:t>
            </a:r>
            <a:endParaRPr sz="3200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14400" y="4591875"/>
            <a:ext cx="3115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youcontrol.com.ua</a:t>
            </a:r>
            <a:endParaRPr sz="1000" u="sng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96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351</Words>
  <Application>Microsoft Office PowerPoint</Application>
  <PresentationFormat>Экран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</vt:lpstr>
      <vt:lpstr>Calibri</vt:lpstr>
      <vt:lpstr>Roboto Medium</vt:lpstr>
      <vt:lpstr>Times New Roman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Control</dc:creator>
  <cp:lastModifiedBy>Д М</cp:lastModifiedBy>
  <cp:revision>38</cp:revision>
  <cp:lastPrinted>2019-06-11T13:52:29Z</cp:lastPrinted>
  <dcterms:modified xsi:type="dcterms:W3CDTF">2019-10-01T10:02:20Z</dcterms:modified>
</cp:coreProperties>
</file>