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2410"/>
    <a:srgbClr val="101820"/>
    <a:srgbClr val="44D6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60"/>
  </p:normalViewPr>
  <p:slideViewPr>
    <p:cSldViewPr>
      <p:cViewPr>
        <p:scale>
          <a:sx n="125" d="100"/>
          <a:sy n="125" d="100"/>
        </p:scale>
        <p:origin x="-1386" y="-3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9622"/>
            <a:ext cx="7772400" cy="1944216"/>
          </a:xfrm>
        </p:spPr>
        <p:txBody>
          <a:bodyPr>
            <a:normAutofit fontScale="90000"/>
          </a:bodyPr>
          <a:lstStyle/>
          <a:p>
            <a:r>
              <a:rPr lang="uk-UA" sz="5600" b="1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Підводні камені корпоративних війн – </a:t>
            </a:r>
            <a:r>
              <a:rPr lang="uk-UA" sz="3600" b="1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/>
            </a:r>
            <a:br>
              <a:rPr lang="uk-UA" sz="3600" b="1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</a:br>
            <a:r>
              <a:rPr lang="uk-UA" sz="3300" b="1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чого остерігатися та як перемагати</a:t>
            </a:r>
            <a:endParaRPr lang="uk-UA" sz="3300" dirty="0">
              <a:solidFill>
                <a:srgbClr val="101820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3435846"/>
            <a:ext cx="6408712" cy="72008"/>
          </a:xfrm>
          <a:prstGeom prst="rect">
            <a:avLst/>
          </a:prstGeom>
          <a:solidFill>
            <a:srgbClr val="44D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6" name="Группа 5"/>
          <p:cNvGrpSpPr/>
          <p:nvPr/>
        </p:nvGrpSpPr>
        <p:grpSpPr>
          <a:xfrm>
            <a:off x="179512" y="618220"/>
            <a:ext cx="7992888" cy="3033650"/>
            <a:chOff x="179512" y="474204"/>
            <a:chExt cx="7992888" cy="303365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971600" y="1275606"/>
              <a:ext cx="7200800" cy="2232248"/>
            </a:xfrm>
            <a:prstGeom prst="rect">
              <a:avLst/>
            </a:prstGeom>
            <a:noFill/>
            <a:ln w="12700">
              <a:solidFill>
                <a:srgbClr val="9224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79512" y="474204"/>
              <a:ext cx="792088" cy="792088"/>
            </a:xfrm>
            <a:prstGeom prst="rect">
              <a:avLst/>
            </a:prstGeom>
            <a:noFill/>
            <a:ln w="12700">
              <a:solidFill>
                <a:srgbClr val="9224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" name="Picture 3" descr="H:\Переяслова\ILF\Logo\Лого_IL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745292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586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H:\Переяслова\Photoshop.Illustrator\Фон\drew-beamer-692664-unspla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831" y="1779662"/>
            <a:ext cx="4820749" cy="321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83518"/>
            <a:ext cx="5987008" cy="648072"/>
          </a:xfrm>
        </p:spPr>
        <p:txBody>
          <a:bodyPr>
            <a:normAutofit/>
          </a:bodyPr>
          <a:lstStyle/>
          <a:p>
            <a:pPr algn="l"/>
            <a:r>
              <a:rPr lang="ru-RU" sz="3000" b="1" dirty="0" err="1">
                <a:solidFill>
                  <a:srgbClr val="101820"/>
                </a:solidFill>
                <a:latin typeface="Roboto Black" pitchFamily="2" charset="0"/>
                <a:ea typeface="Roboto Black" pitchFamily="2" charset="0"/>
              </a:rPr>
              <a:t>Виключення</a:t>
            </a:r>
            <a:r>
              <a:rPr lang="ru-RU" sz="3000" b="1" dirty="0">
                <a:solidFill>
                  <a:srgbClr val="101820"/>
                </a:solidFill>
                <a:latin typeface="Roboto Black" pitchFamily="2" charset="0"/>
                <a:ea typeface="Roboto Black" pitchFamily="2" charset="0"/>
              </a:rPr>
              <a:t> </a:t>
            </a:r>
            <a:r>
              <a:rPr lang="ru-RU" sz="3000" b="1" dirty="0" err="1">
                <a:solidFill>
                  <a:srgbClr val="101820"/>
                </a:solidFill>
                <a:latin typeface="Roboto Black" pitchFamily="2" charset="0"/>
                <a:ea typeface="Roboto Black" pitchFamily="2" charset="0"/>
              </a:rPr>
              <a:t>учасника</a:t>
            </a:r>
            <a:r>
              <a:rPr lang="ru-RU" sz="3000" b="1" dirty="0">
                <a:solidFill>
                  <a:srgbClr val="101820"/>
                </a:solidFill>
                <a:latin typeface="Roboto Black" pitchFamily="2" charset="0"/>
                <a:ea typeface="Roboto Black" pitchFamily="2" charset="0"/>
              </a:rPr>
              <a:t> </a:t>
            </a:r>
            <a:r>
              <a:rPr lang="ru-RU" sz="3000" b="1" dirty="0" err="1">
                <a:solidFill>
                  <a:srgbClr val="101820"/>
                </a:solidFill>
                <a:latin typeface="Roboto Black" pitchFamily="2" charset="0"/>
                <a:ea typeface="Roboto Black" pitchFamily="2" charset="0"/>
              </a:rPr>
              <a:t>зі</a:t>
            </a:r>
            <a:r>
              <a:rPr lang="ru-RU" sz="3000" b="1" dirty="0">
                <a:solidFill>
                  <a:srgbClr val="101820"/>
                </a:solidFill>
                <a:latin typeface="Roboto Black" pitchFamily="2" charset="0"/>
                <a:ea typeface="Roboto Black" pitchFamily="2" charset="0"/>
              </a:rPr>
              <a:t> складу</a:t>
            </a:r>
            <a:endParaRPr lang="uk-UA" sz="3000" dirty="0">
              <a:solidFill>
                <a:srgbClr val="101820"/>
              </a:solidFill>
              <a:latin typeface="Roboto Black" pitchFamily="2" charset="0"/>
              <a:ea typeface="Roboto Black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368" y="1768996"/>
            <a:ext cx="4762872" cy="1656184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Виключна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компетенція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Загальних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1800" dirty="0" err="1" smtClean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зборів</a:t>
            </a:r>
            <a:endParaRPr lang="en-US" sz="1800" dirty="0" smtClean="0">
              <a:solidFill>
                <a:srgbClr val="101820"/>
              </a:solidFill>
              <a:latin typeface="Roboto" pitchFamily="2" charset="0"/>
              <a:ea typeface="Roboto" pitchFamily="2" charset="0"/>
            </a:endParaRPr>
          </a:p>
          <a:p>
            <a:pPr>
              <a:buBlip>
                <a:blip r:embed="rId3"/>
              </a:buBlip>
            </a:pPr>
            <a:endParaRPr lang="ru-RU" sz="1800" dirty="0">
              <a:solidFill>
                <a:srgbClr val="101820"/>
              </a:solidFill>
              <a:latin typeface="Roboto" pitchFamily="2" charset="0"/>
              <a:ea typeface="Roboto" pitchFamily="2" charset="0"/>
            </a:endParaRPr>
          </a:p>
          <a:p>
            <a:pPr>
              <a:buBlip>
                <a:blip r:embed="rId3"/>
              </a:buBlip>
            </a:pP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Відсутні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важелі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впливу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згідно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з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чинним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законодавством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(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передбачено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лише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два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випадки</a:t>
            </a:r>
            <a:r>
              <a:rPr lang="ru-RU" sz="1800" dirty="0" smtClean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)</a:t>
            </a:r>
            <a:endParaRPr lang="ru-RU" sz="1800" dirty="0">
              <a:solidFill>
                <a:srgbClr val="101820"/>
              </a:solidFill>
              <a:latin typeface="Roboto" pitchFamily="2" charset="0"/>
              <a:ea typeface="Roboto" pitchFamily="2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79512" y="123478"/>
            <a:ext cx="6408712" cy="1152128"/>
            <a:chOff x="179512" y="123478"/>
            <a:chExt cx="6408712" cy="1152128"/>
          </a:xfrm>
        </p:grpSpPr>
        <p:pic>
          <p:nvPicPr>
            <p:cNvPr id="5" name="Picture 3" descr="H:\Переяслова\ILF\Logo\Лого_ILF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95486"/>
              <a:ext cx="216024" cy="216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179512" y="123478"/>
              <a:ext cx="360040" cy="360040"/>
            </a:xfrm>
            <a:prstGeom prst="rect">
              <a:avLst/>
            </a:prstGeom>
            <a:noFill/>
            <a:ln w="3175">
              <a:solidFill>
                <a:srgbClr val="44D6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39552" y="483518"/>
              <a:ext cx="6048672" cy="792088"/>
            </a:xfrm>
            <a:prstGeom prst="rect">
              <a:avLst/>
            </a:prstGeom>
            <a:noFill/>
            <a:ln w="3175">
              <a:solidFill>
                <a:srgbClr val="44D6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683568" y="1085871"/>
            <a:ext cx="5760640" cy="45719"/>
          </a:xfrm>
          <a:prstGeom prst="rect">
            <a:avLst/>
          </a:prstGeom>
          <a:solidFill>
            <a:srgbClr val="44D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7668344" y="1272560"/>
            <a:ext cx="1008112" cy="3304444"/>
          </a:xfrm>
          <a:prstGeom prst="rect">
            <a:avLst/>
          </a:prstGeom>
          <a:noFill/>
          <a:ln>
            <a:solidFill>
              <a:srgbClr val="9224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3187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9542"/>
            <a:ext cx="3826768" cy="857250"/>
          </a:xfrm>
        </p:spPr>
        <p:txBody>
          <a:bodyPr>
            <a:normAutofit/>
          </a:bodyPr>
          <a:lstStyle/>
          <a:p>
            <a:pPr algn="l"/>
            <a:r>
              <a:rPr lang="ru-RU" sz="3000" dirty="0" smtClean="0">
                <a:solidFill>
                  <a:srgbClr val="101820"/>
                </a:solidFill>
                <a:latin typeface="Roboto Black" pitchFamily="2" charset="0"/>
                <a:ea typeface="Roboto Black" pitchFamily="2" charset="0"/>
              </a:rPr>
              <a:t>Алексей Харитонов</a:t>
            </a:r>
            <a:endParaRPr lang="uk-UA" sz="3000" dirty="0">
              <a:solidFill>
                <a:srgbClr val="101820"/>
              </a:solidFill>
              <a:latin typeface="Roboto Black" pitchFamily="2" charset="0"/>
              <a:ea typeface="Roboto Black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7654"/>
            <a:ext cx="3538736" cy="507503"/>
          </a:xfrm>
          <a:solidFill>
            <a:srgbClr val="92241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kharytonov@ilf-ua.com</a:t>
            </a:r>
            <a:endParaRPr lang="uk-UA" sz="2500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5" y="1370473"/>
            <a:ext cx="3528392" cy="45719"/>
          </a:xfrm>
          <a:prstGeom prst="rect">
            <a:avLst/>
          </a:prstGeom>
          <a:solidFill>
            <a:srgbClr val="44D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4785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733769" y="1784312"/>
            <a:ext cx="2664296" cy="707886"/>
          </a:xfrm>
          <a:prstGeom prst="rect">
            <a:avLst/>
          </a:prstGeom>
          <a:solidFill>
            <a:srgbClr val="9224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1784312"/>
            <a:ext cx="2664296" cy="707886"/>
          </a:xfrm>
          <a:prstGeom prst="rect">
            <a:avLst/>
          </a:prstGeom>
          <a:solidFill>
            <a:srgbClr val="9224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83519"/>
            <a:ext cx="5554960" cy="576063"/>
          </a:xfrm>
          <a:ln w="3175">
            <a:noFill/>
          </a:ln>
        </p:spPr>
        <p:txBody>
          <a:bodyPr>
            <a:normAutofit/>
          </a:bodyPr>
          <a:lstStyle/>
          <a:p>
            <a:pPr algn="l"/>
            <a:r>
              <a:rPr lang="ru-RU" sz="3000" b="1" dirty="0" err="1">
                <a:solidFill>
                  <a:srgbClr val="101820"/>
                </a:solidFill>
                <a:latin typeface="Roboto Black" pitchFamily="2" charset="0"/>
                <a:ea typeface="Roboto Black" pitchFamily="2" charset="0"/>
              </a:rPr>
              <a:t>Корпоративні</a:t>
            </a:r>
            <a:r>
              <a:rPr lang="ru-RU" sz="3000" b="1" dirty="0">
                <a:solidFill>
                  <a:srgbClr val="101820"/>
                </a:solidFill>
                <a:latin typeface="Roboto Black" pitchFamily="2" charset="0"/>
                <a:ea typeface="Roboto Black" pitchFamily="2" charset="0"/>
              </a:rPr>
              <a:t> </a:t>
            </a:r>
            <a:r>
              <a:rPr lang="ru-RU" sz="3000" b="1" dirty="0" err="1">
                <a:solidFill>
                  <a:srgbClr val="101820"/>
                </a:solidFill>
                <a:latin typeface="Roboto Black" pitchFamily="2" charset="0"/>
                <a:ea typeface="Roboto Black" pitchFamily="2" charset="0"/>
              </a:rPr>
              <a:t>війни</a:t>
            </a:r>
            <a:r>
              <a:rPr lang="ru-RU" sz="3000" b="1" dirty="0">
                <a:solidFill>
                  <a:srgbClr val="101820"/>
                </a:solidFill>
                <a:latin typeface="Roboto Black" pitchFamily="2" charset="0"/>
                <a:ea typeface="Roboto Black" pitchFamily="2" charset="0"/>
              </a:rPr>
              <a:t> в цифрах</a:t>
            </a:r>
            <a:endParaRPr lang="uk-UA" sz="3000" dirty="0">
              <a:solidFill>
                <a:srgbClr val="101820"/>
              </a:solidFill>
              <a:latin typeface="Roboto Black" pitchFamily="2" charset="0"/>
              <a:ea typeface="Roboto Black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3769" y="2715766"/>
            <a:ext cx="4114800" cy="17152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КГС </a:t>
            </a:r>
            <a:r>
              <a:rPr lang="ru-RU" sz="20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ВС: за 2018 р. 438 справ, з </a:t>
            </a:r>
            <a:r>
              <a:rPr lang="ru-RU" sz="20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яких</a:t>
            </a:r>
            <a:r>
              <a:rPr lang="ru-RU" sz="20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53 % </a:t>
            </a:r>
            <a:r>
              <a:rPr lang="ru-RU" sz="20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становлять</a:t>
            </a:r>
            <a:r>
              <a:rPr lang="ru-RU" sz="20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спори </a:t>
            </a:r>
            <a:r>
              <a:rPr lang="ru-RU" sz="20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щодо</a:t>
            </a:r>
            <a:r>
              <a:rPr lang="ru-RU" sz="20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20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оскарження</a:t>
            </a:r>
            <a:r>
              <a:rPr lang="ru-RU" sz="20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20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рішення</a:t>
            </a:r>
            <a:r>
              <a:rPr lang="ru-RU" sz="20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20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загальних</a:t>
            </a:r>
            <a:r>
              <a:rPr lang="ru-RU" sz="20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20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зборів</a:t>
            </a:r>
            <a:r>
              <a:rPr lang="ru-RU" sz="20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20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учасників</a:t>
            </a:r>
            <a:r>
              <a:rPr lang="ru-RU" sz="20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20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товариства</a:t>
            </a:r>
            <a:r>
              <a:rPr lang="ru-RU" sz="20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, </a:t>
            </a:r>
            <a:r>
              <a:rPr lang="ru-RU" sz="20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органів</a:t>
            </a:r>
            <a:r>
              <a:rPr lang="ru-RU" sz="20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20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управління</a:t>
            </a:r>
            <a:r>
              <a:rPr lang="ru-RU" sz="20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.</a:t>
            </a:r>
          </a:p>
          <a:p>
            <a:endParaRPr lang="uk-UA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179512" y="123478"/>
            <a:ext cx="5832648" cy="1008112"/>
            <a:chOff x="179512" y="123478"/>
            <a:chExt cx="5832648" cy="1008112"/>
          </a:xfrm>
        </p:grpSpPr>
        <p:pic>
          <p:nvPicPr>
            <p:cNvPr id="6" name="Picture 3" descr="H:\Переяслова\ILF\Logo\Лого_ILF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95486"/>
              <a:ext cx="216024" cy="216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179512" y="123478"/>
              <a:ext cx="360040" cy="360040"/>
            </a:xfrm>
            <a:prstGeom prst="rect">
              <a:avLst/>
            </a:prstGeom>
            <a:noFill/>
            <a:ln w="3175">
              <a:solidFill>
                <a:srgbClr val="44D6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39552" y="483518"/>
              <a:ext cx="5472608" cy="648072"/>
            </a:xfrm>
            <a:prstGeom prst="rect">
              <a:avLst/>
            </a:prstGeom>
            <a:noFill/>
            <a:ln w="3175">
              <a:solidFill>
                <a:srgbClr val="44D6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611560" y="1010433"/>
            <a:ext cx="5309393" cy="45719"/>
          </a:xfrm>
          <a:prstGeom prst="rect">
            <a:avLst/>
          </a:prstGeom>
          <a:solidFill>
            <a:srgbClr val="44D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2715766"/>
            <a:ext cx="3672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2013-2018 </a:t>
            </a:r>
            <a:r>
              <a:rPr lang="ru-RU" sz="20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рр</a:t>
            </a:r>
            <a:r>
              <a:rPr lang="ru-RU" sz="20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.: </a:t>
            </a:r>
            <a:r>
              <a:rPr lang="uk-UA" sz="20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1690 </a:t>
            </a:r>
            <a:r>
              <a:rPr lang="uk-UA" sz="2000" dirty="0" smtClean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випадків</a:t>
            </a:r>
          </a:p>
          <a:p>
            <a:endParaRPr lang="ru-RU" sz="2000" dirty="0">
              <a:solidFill>
                <a:srgbClr val="101820"/>
              </a:solidFill>
              <a:latin typeface="Roboto" pitchFamily="2" charset="0"/>
              <a:ea typeface="Roboto" pitchFamily="2" charset="0"/>
            </a:endParaRPr>
          </a:p>
          <a:p>
            <a:r>
              <a:rPr lang="ru-RU" sz="20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середина 2017 р. – </a:t>
            </a:r>
            <a:r>
              <a:rPr lang="ru-RU" sz="20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кінець</a:t>
            </a:r>
            <a:r>
              <a:rPr lang="ru-RU" sz="20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2018 р.: 539 </a:t>
            </a:r>
            <a:r>
              <a:rPr lang="ru-RU" sz="20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випадків</a:t>
            </a:r>
            <a:endParaRPr lang="ru-RU" sz="2000" dirty="0">
              <a:solidFill>
                <a:srgbClr val="101820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1784312"/>
            <a:ext cx="266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Кримінальні</a:t>
            </a:r>
            <a:r>
              <a:rPr lang="en-US" sz="20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uk-UA" sz="20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справи (статистика ГПУ)</a:t>
            </a:r>
            <a:endParaRPr lang="ru-RU" sz="2000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33769" y="1784312"/>
            <a:ext cx="2619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Корпоративні</a:t>
            </a:r>
            <a:r>
              <a:rPr lang="ru-RU" sz="20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спори</a:t>
            </a:r>
          </a:p>
        </p:txBody>
      </p:sp>
    </p:spTree>
    <p:extLst>
      <p:ext uri="{BB962C8B-B14F-4D97-AF65-F5344CB8AC3E}">
        <p14:creationId xmlns:p14="http://schemas.microsoft.com/office/powerpoint/2010/main" val="2843115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79912" y="4515966"/>
            <a:ext cx="1656184" cy="627534"/>
          </a:xfrm>
          <a:prstGeom prst="rect">
            <a:avLst/>
          </a:prstGeom>
          <a:solidFill>
            <a:srgbClr val="9224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0" y="1419622"/>
            <a:ext cx="9144000" cy="504056"/>
          </a:xfrm>
          <a:prstGeom prst="rect">
            <a:avLst/>
          </a:prstGeom>
          <a:solidFill>
            <a:srgbClr val="9224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" y="479872"/>
            <a:ext cx="3970784" cy="651718"/>
          </a:xfrm>
        </p:spPr>
        <p:txBody>
          <a:bodyPr>
            <a:normAutofit/>
          </a:bodyPr>
          <a:lstStyle/>
          <a:p>
            <a:pPr algn="l"/>
            <a:r>
              <a:rPr lang="ru-RU" sz="3000" b="1" dirty="0" err="1">
                <a:solidFill>
                  <a:srgbClr val="101820"/>
                </a:solidFill>
                <a:latin typeface="Roboto Black" pitchFamily="2" charset="0"/>
                <a:ea typeface="Roboto Black" pitchFamily="2" charset="0"/>
              </a:rPr>
              <a:t>Корпоративний</a:t>
            </a:r>
            <a:r>
              <a:rPr lang="ru-RU" sz="3000" b="1" dirty="0">
                <a:solidFill>
                  <a:srgbClr val="101820"/>
                </a:solidFill>
                <a:latin typeface="Roboto Black" pitchFamily="2" charset="0"/>
                <a:ea typeface="Roboto Black" pitchFamily="2" charset="0"/>
              </a:rPr>
              <a:t> кейс</a:t>
            </a:r>
            <a:endParaRPr lang="uk-UA" sz="3000" dirty="0">
              <a:solidFill>
                <a:srgbClr val="101820"/>
              </a:solidFill>
              <a:latin typeface="Roboto Black" pitchFamily="2" charset="0"/>
              <a:ea typeface="Roboto Black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3542"/>
            <a:ext cx="8229600" cy="339447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Учасник</a:t>
            </a:r>
            <a:r>
              <a:rPr lang="ru-RU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1 – 33 </a:t>
            </a:r>
            <a:r>
              <a:rPr lang="en-US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%                          </a:t>
            </a:r>
            <a:r>
              <a:rPr lang="ru-RU" b="1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Учасник</a:t>
            </a:r>
            <a:r>
              <a:rPr lang="ru-RU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2 – 33</a:t>
            </a:r>
            <a:r>
              <a:rPr lang="en-US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%                   </a:t>
            </a:r>
            <a:r>
              <a:rPr lang="ru-RU" b="1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Учасник</a:t>
            </a:r>
            <a:r>
              <a:rPr lang="ru-RU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3 – 34</a:t>
            </a:r>
            <a:r>
              <a:rPr lang="en-US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%</a:t>
            </a:r>
          </a:p>
          <a:p>
            <a:pPr marL="0" indent="0">
              <a:buNone/>
            </a:pPr>
            <a:endParaRPr lang="ru-RU" dirty="0">
              <a:solidFill>
                <a:srgbClr val="101820"/>
              </a:solidFill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Порядок </a:t>
            </a:r>
            <a:r>
              <a:rPr lang="ru-RU" b="1" dirty="0" err="1" smtClean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денний</a:t>
            </a:r>
            <a:endParaRPr lang="en-US" b="1" dirty="0">
              <a:solidFill>
                <a:srgbClr val="101820"/>
              </a:solidFill>
              <a:latin typeface="Roboto" pitchFamily="2" charset="0"/>
              <a:ea typeface="Roboto" pitchFamily="2" charset="0"/>
            </a:endParaRPr>
          </a:p>
          <a:p>
            <a:pPr marL="268288" indent="-268288">
              <a:buBlip>
                <a:blip r:embed="rId2"/>
              </a:buBlip>
            </a:pPr>
            <a:r>
              <a:rPr lang="uk-UA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Про зміну складу учасників Товариства</a:t>
            </a:r>
            <a:endParaRPr lang="ru-RU" dirty="0">
              <a:solidFill>
                <a:srgbClr val="101820"/>
              </a:solidFill>
              <a:latin typeface="Roboto" pitchFamily="2" charset="0"/>
              <a:ea typeface="Roboto" pitchFamily="2" charset="0"/>
            </a:endParaRPr>
          </a:p>
          <a:p>
            <a:pPr marL="268288" indent="-268288">
              <a:buBlip>
                <a:blip r:embed="rId2"/>
              </a:buBlip>
            </a:pPr>
            <a:r>
              <a:rPr lang="uk-UA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Про перерозподіл часток між учасниками Товариства</a:t>
            </a:r>
            <a:endParaRPr lang="ru-RU" dirty="0">
              <a:solidFill>
                <a:srgbClr val="101820"/>
              </a:solidFill>
              <a:latin typeface="Roboto" pitchFamily="2" charset="0"/>
              <a:ea typeface="Roboto" pitchFamily="2" charset="0"/>
            </a:endParaRPr>
          </a:p>
          <a:p>
            <a:pPr marL="268288" indent="-268288">
              <a:buBlip>
                <a:blip r:embed="rId2"/>
              </a:buBlip>
            </a:pPr>
            <a:r>
              <a:rPr lang="uk-UA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Про прийняття рішення про перехід до процедури ліквідації Товариства та обрання ліквідаційної комісії (ліквідатора).</a:t>
            </a:r>
            <a:endParaRPr lang="ru-RU" dirty="0">
              <a:solidFill>
                <a:srgbClr val="101820"/>
              </a:solidFill>
              <a:latin typeface="Roboto" pitchFamily="2" charset="0"/>
              <a:ea typeface="Roboto" pitchFamily="2" charset="0"/>
            </a:endParaRPr>
          </a:p>
          <a:p>
            <a:pPr marL="268288" indent="-268288">
              <a:buBlip>
                <a:blip r:embed="rId2"/>
              </a:buBlip>
            </a:pPr>
            <a:r>
              <a:rPr lang="uk-UA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Про звернення до суду щодо початку процедури банкрутства та уповноваження особи на подання таких документів</a:t>
            </a:r>
            <a:endParaRPr lang="ru-RU" dirty="0">
              <a:solidFill>
                <a:srgbClr val="101820"/>
              </a:solidFill>
              <a:latin typeface="Roboto" pitchFamily="2" charset="0"/>
              <a:ea typeface="Roboto" pitchFamily="2" charset="0"/>
            </a:endParaRPr>
          </a:p>
          <a:p>
            <a:pPr marL="268288" indent="-268288">
              <a:buBlip>
                <a:blip r:embed="rId2"/>
              </a:buBlip>
            </a:pPr>
            <a:r>
              <a:rPr lang="uk-UA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Про зміну місцезнаходження Товариства</a:t>
            </a:r>
            <a:endParaRPr lang="ru-RU" dirty="0">
              <a:solidFill>
                <a:srgbClr val="101820"/>
              </a:solidFill>
              <a:latin typeface="Roboto" pitchFamily="2" charset="0"/>
              <a:ea typeface="Roboto" pitchFamily="2" charset="0"/>
            </a:endParaRPr>
          </a:p>
          <a:p>
            <a:pPr marL="268288" indent="-268288">
              <a:buBlip>
                <a:blip r:embed="rId2"/>
              </a:buBlip>
            </a:pPr>
            <a:r>
              <a:rPr lang="uk-UA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Про приведення Статуту Товариства у відповідність з Законом (проект внесення змін до Статуту не надавався).</a:t>
            </a:r>
            <a:endParaRPr lang="ru-RU" dirty="0">
              <a:solidFill>
                <a:srgbClr val="101820"/>
              </a:solidFill>
              <a:latin typeface="Roboto" pitchFamily="2" charset="0"/>
              <a:ea typeface="Roboto" pitchFamily="2" charset="0"/>
            </a:endParaRPr>
          </a:p>
          <a:p>
            <a:pPr marL="268288" indent="-268288">
              <a:buBlip>
                <a:blip r:embed="rId2"/>
              </a:buBlip>
            </a:pPr>
            <a:r>
              <a:rPr lang="uk-UA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Інші організаційні питання діяльності </a:t>
            </a:r>
            <a:r>
              <a:rPr lang="uk-UA" dirty="0" smtClean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товариства (зміна директора).</a:t>
            </a:r>
            <a:endParaRPr lang="ru-RU" dirty="0">
              <a:solidFill>
                <a:srgbClr val="101820"/>
              </a:solidFill>
              <a:latin typeface="Roboto" pitchFamily="2" charset="0"/>
              <a:ea typeface="Roboto" pitchFamily="2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Кворум </a:t>
            </a:r>
            <a:r>
              <a:rPr lang="ru-RU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– 60 </a:t>
            </a:r>
            <a:r>
              <a:rPr lang="en-US" b="1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%</a:t>
            </a:r>
            <a:endParaRPr lang="ru-RU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79512" y="123478"/>
            <a:ext cx="4392488" cy="1008112"/>
            <a:chOff x="179512" y="123478"/>
            <a:chExt cx="4392488" cy="1008112"/>
          </a:xfrm>
        </p:grpSpPr>
        <p:pic>
          <p:nvPicPr>
            <p:cNvPr id="5" name="Picture 3" descr="H:\Переяслова\ILF\Logo\Лого_ILF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95486"/>
              <a:ext cx="216024" cy="216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179512" y="123478"/>
              <a:ext cx="360040" cy="360040"/>
            </a:xfrm>
            <a:prstGeom prst="rect">
              <a:avLst/>
            </a:prstGeom>
            <a:noFill/>
            <a:ln w="3175">
              <a:solidFill>
                <a:srgbClr val="44D6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39552" y="483518"/>
              <a:ext cx="4032448" cy="648072"/>
            </a:xfrm>
            <a:prstGeom prst="rect">
              <a:avLst/>
            </a:prstGeom>
            <a:noFill/>
            <a:ln w="3175">
              <a:solidFill>
                <a:srgbClr val="44D6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611561" y="1040152"/>
            <a:ext cx="3816424" cy="45719"/>
          </a:xfrm>
          <a:prstGeom prst="rect">
            <a:avLst/>
          </a:prstGeom>
          <a:solidFill>
            <a:srgbClr val="44D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996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483518"/>
            <a:ext cx="7139136" cy="579710"/>
          </a:xfrm>
        </p:spPr>
        <p:txBody>
          <a:bodyPr>
            <a:normAutofit/>
          </a:bodyPr>
          <a:lstStyle/>
          <a:p>
            <a:pPr algn="l"/>
            <a:r>
              <a:rPr lang="ru-RU" sz="3000" b="1" dirty="0" err="1">
                <a:solidFill>
                  <a:srgbClr val="101820"/>
                </a:solidFill>
                <a:latin typeface="Roboto Black" pitchFamily="2" charset="0"/>
                <a:ea typeface="Roboto Black" pitchFamily="2" charset="0"/>
              </a:rPr>
              <a:t>Проблеми</a:t>
            </a:r>
            <a:r>
              <a:rPr lang="ru-RU" sz="3000" b="1" dirty="0">
                <a:solidFill>
                  <a:srgbClr val="101820"/>
                </a:solidFill>
                <a:latin typeface="Roboto Black" pitchFamily="2" charset="0"/>
                <a:ea typeface="Roboto Black" pitchFamily="2" charset="0"/>
              </a:rPr>
              <a:t> </a:t>
            </a:r>
            <a:r>
              <a:rPr lang="ru-RU" sz="3000" b="1" dirty="0" err="1">
                <a:solidFill>
                  <a:srgbClr val="101820"/>
                </a:solidFill>
                <a:latin typeface="Roboto Black" pitchFamily="2" charset="0"/>
                <a:ea typeface="Roboto Black" pitchFamily="2" charset="0"/>
              </a:rPr>
              <a:t>правозастосовчої</a:t>
            </a:r>
            <a:r>
              <a:rPr lang="ru-RU" sz="3000" b="1" dirty="0">
                <a:solidFill>
                  <a:srgbClr val="101820"/>
                </a:solidFill>
                <a:latin typeface="Roboto Black" pitchFamily="2" charset="0"/>
                <a:ea typeface="Roboto Black" pitchFamily="2" charset="0"/>
              </a:rPr>
              <a:t> практики </a:t>
            </a:r>
            <a:endParaRPr lang="uk-UA" sz="3000" dirty="0">
              <a:solidFill>
                <a:srgbClr val="101820"/>
              </a:solidFill>
              <a:latin typeface="Roboto Black" pitchFamily="2" charset="0"/>
              <a:ea typeface="Roboto Black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91630"/>
            <a:ext cx="5616624" cy="345638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Дія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перехідних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положень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Закону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України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«Про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товариства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з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обмеженою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відповідальністю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»; </a:t>
            </a:r>
          </a:p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Голосування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з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загальних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(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або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інших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)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питань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на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зборах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учасників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; </a:t>
            </a:r>
          </a:p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Встановлення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преюдиційних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фактів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в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кримінальних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справах; </a:t>
            </a:r>
          </a:p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Відповідальність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директора за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збитки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,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завдані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товариству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;</a:t>
            </a:r>
          </a:p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Виключення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недобросовісного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учасника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.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79512" y="123478"/>
            <a:ext cx="7488832" cy="1008112"/>
            <a:chOff x="179512" y="123478"/>
            <a:chExt cx="7488832" cy="1008112"/>
          </a:xfrm>
        </p:grpSpPr>
        <p:pic>
          <p:nvPicPr>
            <p:cNvPr id="5" name="Picture 3" descr="H:\Переяслова\ILF\Logo\Лого_ILF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95486"/>
              <a:ext cx="216024" cy="216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179512" y="123478"/>
              <a:ext cx="360040" cy="360040"/>
            </a:xfrm>
            <a:prstGeom prst="rect">
              <a:avLst/>
            </a:prstGeom>
            <a:noFill/>
            <a:ln w="3175">
              <a:solidFill>
                <a:srgbClr val="44D6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39552" y="483518"/>
              <a:ext cx="7128792" cy="648072"/>
            </a:xfrm>
            <a:prstGeom prst="rect">
              <a:avLst/>
            </a:prstGeom>
            <a:noFill/>
            <a:ln w="3175">
              <a:solidFill>
                <a:srgbClr val="44D6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611560" y="1010433"/>
            <a:ext cx="6984776" cy="45719"/>
          </a:xfrm>
          <a:prstGeom prst="rect">
            <a:avLst/>
          </a:prstGeom>
          <a:solidFill>
            <a:srgbClr val="44D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1" name="Picture 3" descr="H:\Переяслова\ILF\Презентации\Харитонов\kris-cros-1194201-unsplas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7" r="15596"/>
          <a:stretch/>
        </p:blipFill>
        <p:spPr bwMode="auto">
          <a:xfrm>
            <a:off x="6084168" y="1491630"/>
            <a:ext cx="2601417" cy="33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884368" y="1211522"/>
            <a:ext cx="1008112" cy="3808499"/>
          </a:xfrm>
          <a:prstGeom prst="rect">
            <a:avLst/>
          </a:prstGeom>
          <a:noFill/>
          <a:ln>
            <a:solidFill>
              <a:srgbClr val="9224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3435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lack binders on steel ra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0" b="18000"/>
          <a:stretch/>
        </p:blipFill>
        <p:spPr bwMode="auto">
          <a:xfrm>
            <a:off x="4716016" y="1419622"/>
            <a:ext cx="3888432" cy="33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483518"/>
            <a:ext cx="7571184" cy="579710"/>
          </a:xfrm>
        </p:spPr>
        <p:txBody>
          <a:bodyPr>
            <a:normAutofit fontScale="90000"/>
          </a:bodyPr>
          <a:lstStyle/>
          <a:p>
            <a:pPr algn="l"/>
            <a:r>
              <a:rPr lang="ru-RU" sz="3000" b="1" dirty="0" err="1">
                <a:solidFill>
                  <a:srgbClr val="101820"/>
                </a:solidFill>
                <a:latin typeface="Roboto Black" pitchFamily="2" charset="0"/>
                <a:ea typeface="Roboto Black" pitchFamily="2" charset="0"/>
              </a:rPr>
              <a:t>Перехідні</a:t>
            </a:r>
            <a:r>
              <a:rPr lang="ru-RU" sz="3000" b="1" dirty="0">
                <a:solidFill>
                  <a:srgbClr val="101820"/>
                </a:solidFill>
                <a:latin typeface="Roboto Black" pitchFamily="2" charset="0"/>
                <a:ea typeface="Roboto Black" pitchFamily="2" charset="0"/>
              </a:rPr>
              <a:t> </a:t>
            </a:r>
            <a:r>
              <a:rPr lang="ru-RU" sz="3000" b="1" dirty="0" err="1">
                <a:solidFill>
                  <a:srgbClr val="101820"/>
                </a:solidFill>
                <a:latin typeface="Roboto Black" pitchFamily="2" charset="0"/>
                <a:ea typeface="Roboto Black" pitchFamily="2" charset="0"/>
              </a:rPr>
              <a:t>положення</a:t>
            </a:r>
            <a:r>
              <a:rPr lang="ru-RU" sz="3000" b="1" dirty="0">
                <a:solidFill>
                  <a:srgbClr val="101820"/>
                </a:solidFill>
                <a:latin typeface="Roboto Black" pitchFamily="2" charset="0"/>
                <a:ea typeface="Roboto Black" pitchFamily="2" charset="0"/>
              </a:rPr>
              <a:t> Закону про ТОВ та ТДВ</a:t>
            </a:r>
            <a:endParaRPr lang="uk-UA" sz="3000" dirty="0">
              <a:solidFill>
                <a:srgbClr val="101820"/>
              </a:solidFill>
              <a:latin typeface="Roboto Black" pitchFamily="2" charset="0"/>
              <a:ea typeface="Roboto Black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43758"/>
            <a:ext cx="8229600" cy="223224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 smtClean="0">
                <a:latin typeface="Roboto" pitchFamily="2" charset="0"/>
                <a:ea typeface="Roboto" pitchFamily="2" charset="0"/>
              </a:rPr>
              <a:t>“</a:t>
            </a:r>
            <a:r>
              <a:rPr lang="uk-UA" sz="1800" dirty="0">
                <a:latin typeface="Roboto" pitchFamily="2" charset="0"/>
                <a:ea typeface="Roboto" pitchFamily="2" charset="0"/>
              </a:rPr>
              <a:t>Протягом року з дня набрання чинності цим Законом положення статуту товариства з обмеженою відповідальністю, товариства з додатковою відповідальністю, що не відповідають цьому Закону, </a:t>
            </a:r>
            <a:r>
              <a:rPr lang="uk-UA" sz="1800" b="1" dirty="0">
                <a:latin typeface="Roboto" pitchFamily="2" charset="0"/>
                <a:ea typeface="Roboto" pitchFamily="2" charset="0"/>
              </a:rPr>
              <a:t>є чинними в частині, що відповідає законодавству станом на день набрання чинності цим Законом. </a:t>
            </a:r>
            <a:r>
              <a:rPr lang="uk-UA" sz="1800" dirty="0">
                <a:latin typeface="Roboto" pitchFamily="2" charset="0"/>
                <a:ea typeface="Roboto" pitchFamily="2" charset="0"/>
              </a:rPr>
              <a:t>Цей пункт не застосовується після внесення змін до статуту товариства з обмеженою відповідальністю, товариства з додатковою відповідальністю</a:t>
            </a:r>
            <a:r>
              <a:rPr lang="uk-UA" sz="1800" dirty="0" smtClean="0">
                <a:latin typeface="Roboto" pitchFamily="2" charset="0"/>
                <a:ea typeface="Roboto" pitchFamily="2" charset="0"/>
              </a:rPr>
              <a:t>.”</a:t>
            </a:r>
            <a:endParaRPr lang="ru-RU" sz="1800" dirty="0">
              <a:latin typeface="Roboto" pitchFamily="2" charset="0"/>
              <a:ea typeface="Roboto" pitchFamily="2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79512" y="123478"/>
            <a:ext cx="7848872" cy="1008112"/>
            <a:chOff x="179512" y="123478"/>
            <a:chExt cx="7848872" cy="1008112"/>
          </a:xfrm>
        </p:grpSpPr>
        <p:pic>
          <p:nvPicPr>
            <p:cNvPr id="5" name="Picture 3" descr="H:\Переяслова\ILF\Logo\Лого_ILF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95486"/>
              <a:ext cx="216024" cy="216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179512" y="123478"/>
              <a:ext cx="360040" cy="360040"/>
            </a:xfrm>
            <a:prstGeom prst="rect">
              <a:avLst/>
            </a:prstGeom>
            <a:noFill/>
            <a:ln w="3175">
              <a:solidFill>
                <a:srgbClr val="44D6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39552" y="483518"/>
              <a:ext cx="7488832" cy="648072"/>
            </a:xfrm>
            <a:prstGeom prst="rect">
              <a:avLst/>
            </a:prstGeom>
            <a:noFill/>
            <a:ln w="3175">
              <a:solidFill>
                <a:srgbClr val="44D6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611560" y="1010433"/>
            <a:ext cx="7344816" cy="45719"/>
          </a:xfrm>
          <a:prstGeom prst="rect">
            <a:avLst/>
          </a:prstGeom>
          <a:solidFill>
            <a:srgbClr val="44D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563638"/>
            <a:ext cx="3888432" cy="646331"/>
          </a:xfrm>
          <a:prstGeom prst="rect">
            <a:avLst/>
          </a:prstGeom>
          <a:solidFill>
            <a:srgbClr val="922410"/>
          </a:solidFill>
        </p:spPr>
        <p:txBody>
          <a:bodyPr wrap="square">
            <a:spAutoFit/>
          </a:bodyPr>
          <a:lstStyle/>
          <a:p>
            <a:r>
              <a:rPr lang="uk-UA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</a:rPr>
              <a:t>Ч.3 Перехідних положень Закону “Про ТОВ та ТДВ</a:t>
            </a:r>
            <a:r>
              <a:rPr lang="uk-UA" dirty="0" smtClean="0">
                <a:solidFill>
                  <a:schemeClr val="bg1"/>
                </a:solidFill>
                <a:latin typeface="Roboto Black" pitchFamily="2" charset="0"/>
                <a:ea typeface="Roboto Black" pitchFamily="2" charset="0"/>
              </a:rPr>
              <a:t>” </a:t>
            </a:r>
            <a:endParaRPr lang="uk-UA" dirty="0">
              <a:solidFill>
                <a:schemeClr val="bg1"/>
              </a:solidFill>
              <a:latin typeface="Roboto Black" pitchFamily="2" charset="0"/>
              <a:ea typeface="Robo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221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52" y="3867894"/>
            <a:ext cx="3059832" cy="360040"/>
          </a:xfrm>
          <a:prstGeom prst="rect">
            <a:avLst/>
          </a:prstGeom>
          <a:solidFill>
            <a:srgbClr val="9224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4252" y="2859782"/>
            <a:ext cx="3059832" cy="360040"/>
          </a:xfrm>
          <a:prstGeom prst="rect">
            <a:avLst/>
          </a:prstGeom>
          <a:solidFill>
            <a:srgbClr val="9224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483518"/>
            <a:ext cx="7571184" cy="579710"/>
          </a:xfrm>
        </p:spPr>
        <p:txBody>
          <a:bodyPr>
            <a:normAutofit fontScale="90000"/>
          </a:bodyPr>
          <a:lstStyle/>
          <a:p>
            <a:pPr algn="l"/>
            <a:r>
              <a:rPr lang="ru-RU" sz="3000" b="1" dirty="0" err="1">
                <a:solidFill>
                  <a:srgbClr val="101820"/>
                </a:solidFill>
                <a:latin typeface="Roboto Black" pitchFamily="2" charset="0"/>
                <a:ea typeface="Roboto Black" pitchFamily="2" charset="0"/>
              </a:rPr>
              <a:t>Перехідні</a:t>
            </a:r>
            <a:r>
              <a:rPr lang="ru-RU" sz="3000" b="1" dirty="0">
                <a:solidFill>
                  <a:srgbClr val="101820"/>
                </a:solidFill>
                <a:latin typeface="Roboto Black" pitchFamily="2" charset="0"/>
                <a:ea typeface="Roboto Black" pitchFamily="2" charset="0"/>
              </a:rPr>
              <a:t> </a:t>
            </a:r>
            <a:r>
              <a:rPr lang="ru-RU" sz="3000" b="1" dirty="0" err="1">
                <a:solidFill>
                  <a:srgbClr val="101820"/>
                </a:solidFill>
                <a:latin typeface="Roboto Black" pitchFamily="2" charset="0"/>
                <a:ea typeface="Roboto Black" pitchFamily="2" charset="0"/>
              </a:rPr>
              <a:t>положення</a:t>
            </a:r>
            <a:r>
              <a:rPr lang="ru-RU" sz="3000" b="1" dirty="0">
                <a:solidFill>
                  <a:srgbClr val="101820"/>
                </a:solidFill>
                <a:latin typeface="Roboto Black" pitchFamily="2" charset="0"/>
                <a:ea typeface="Roboto Black" pitchFamily="2" charset="0"/>
              </a:rPr>
              <a:t> Закону про ТОВ та ТДВ</a:t>
            </a:r>
            <a:endParaRPr lang="uk-UA" sz="3000" dirty="0">
              <a:solidFill>
                <a:srgbClr val="101820"/>
              </a:solidFill>
              <a:latin typeface="Roboto Black" pitchFamily="2" charset="0"/>
              <a:ea typeface="Roboto Black" pitchFamily="2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79512" y="123478"/>
            <a:ext cx="7848872" cy="1008112"/>
            <a:chOff x="179512" y="123478"/>
            <a:chExt cx="7848872" cy="1008112"/>
          </a:xfrm>
        </p:grpSpPr>
        <p:pic>
          <p:nvPicPr>
            <p:cNvPr id="5" name="Picture 3" descr="H:\Переяслова\ILF\Logo\Лого_ILF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95486"/>
              <a:ext cx="216024" cy="216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179512" y="123478"/>
              <a:ext cx="360040" cy="360040"/>
            </a:xfrm>
            <a:prstGeom prst="rect">
              <a:avLst/>
            </a:prstGeom>
            <a:noFill/>
            <a:ln w="3175">
              <a:solidFill>
                <a:srgbClr val="44D6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39552" y="483518"/>
              <a:ext cx="7488832" cy="648072"/>
            </a:xfrm>
            <a:prstGeom prst="rect">
              <a:avLst/>
            </a:prstGeom>
            <a:noFill/>
            <a:ln w="3175">
              <a:solidFill>
                <a:srgbClr val="44D6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611560" y="1010433"/>
            <a:ext cx="7344816" cy="45719"/>
          </a:xfrm>
          <a:prstGeom prst="rect">
            <a:avLst/>
          </a:prstGeom>
          <a:solidFill>
            <a:srgbClr val="44D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9782"/>
            <a:ext cx="8229600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Позитивна </a:t>
            </a:r>
            <a:r>
              <a:rPr lang="ru-RU" sz="2000" b="1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практика</a:t>
            </a:r>
            <a:endParaRPr lang="ru-RU" sz="2000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r>
              <a:rPr lang="uk-UA" sz="1800" dirty="0" smtClean="0">
                <a:latin typeface="Roboto" pitchFamily="2" charset="0"/>
                <a:ea typeface="Roboto" pitchFamily="2" charset="0"/>
              </a:rPr>
              <a:t>Рішення </a:t>
            </a:r>
            <a:r>
              <a:rPr lang="uk-UA" sz="1800" dirty="0">
                <a:latin typeface="Roboto" pitchFamily="2" charset="0"/>
                <a:ea typeface="Roboto" pitchFamily="2" charset="0"/>
              </a:rPr>
              <a:t>Господарського суду Харківської області від </a:t>
            </a:r>
            <a:r>
              <a:rPr lang="uk-UA" sz="1800" dirty="0" smtClean="0">
                <a:latin typeface="Roboto" pitchFamily="2" charset="0"/>
                <a:ea typeface="Roboto" pitchFamily="2" charset="0"/>
              </a:rPr>
              <a:t>26.03.2019р</a:t>
            </a:r>
            <a:r>
              <a:rPr lang="uk-UA" sz="1800" dirty="0">
                <a:latin typeface="Roboto" pitchFamily="2" charset="0"/>
                <a:ea typeface="Roboto" pitchFamily="2" charset="0"/>
              </a:rPr>
              <a:t>. у справі </a:t>
            </a:r>
            <a:r>
              <a:rPr lang="uk-UA" sz="1800" dirty="0" smtClean="0">
                <a:latin typeface="Roboto" pitchFamily="2" charset="0"/>
                <a:ea typeface="Roboto" pitchFamily="2" charset="0"/>
              </a:rPr>
              <a:t>№922/3010/18</a:t>
            </a:r>
            <a:r>
              <a:rPr lang="ru-RU" sz="1800" dirty="0" smtClean="0">
                <a:latin typeface="Roboto" pitchFamily="2" charset="0"/>
                <a:ea typeface="Roboto" pitchFamily="2" charset="0"/>
              </a:rPr>
              <a:t> </a:t>
            </a:r>
            <a:endParaRPr lang="ru-RU" sz="1800" dirty="0" smtClean="0"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Негативна практика</a:t>
            </a:r>
          </a:p>
          <a:p>
            <a:pPr marL="0" indent="0">
              <a:buNone/>
            </a:pPr>
            <a:r>
              <a:rPr lang="ru-RU" sz="1800" dirty="0">
                <a:latin typeface="Roboto" pitchFamily="2" charset="0"/>
                <a:ea typeface="Roboto" pitchFamily="2" charset="0"/>
              </a:rPr>
              <a:t>Постанова </a:t>
            </a:r>
            <a:r>
              <a:rPr lang="ru-RU" sz="1800" dirty="0" err="1">
                <a:latin typeface="Roboto" pitchFamily="2" charset="0"/>
                <a:ea typeface="Roboto" pitchFamily="2" charset="0"/>
              </a:rPr>
              <a:t>Північного</a:t>
            </a:r>
            <a:r>
              <a:rPr lang="ru-RU" sz="1800" dirty="0">
                <a:latin typeface="Roboto" pitchFamily="2" charset="0"/>
                <a:ea typeface="Roboto" pitchFamily="2" charset="0"/>
              </a:rPr>
              <a:t> </a:t>
            </a:r>
            <a:r>
              <a:rPr lang="ru-RU" sz="1800" dirty="0" err="1">
                <a:latin typeface="Roboto" pitchFamily="2" charset="0"/>
                <a:ea typeface="Roboto" pitchFamily="2" charset="0"/>
              </a:rPr>
              <a:t>апеляційного</a:t>
            </a:r>
            <a:r>
              <a:rPr lang="ru-RU" sz="1800" dirty="0">
                <a:latin typeface="Roboto" pitchFamily="2" charset="0"/>
                <a:ea typeface="Roboto" pitchFamily="2" charset="0"/>
              </a:rPr>
              <a:t> </a:t>
            </a:r>
            <a:r>
              <a:rPr lang="ru-RU" sz="1800" dirty="0" err="1">
                <a:latin typeface="Roboto" pitchFamily="2" charset="0"/>
                <a:ea typeface="Roboto" pitchFamily="2" charset="0"/>
              </a:rPr>
              <a:t>господарського</a:t>
            </a:r>
            <a:r>
              <a:rPr lang="ru-RU" sz="1800" dirty="0">
                <a:latin typeface="Roboto" pitchFamily="2" charset="0"/>
                <a:ea typeface="Roboto" pitchFamily="2" charset="0"/>
              </a:rPr>
              <a:t> суду </a:t>
            </a:r>
            <a:r>
              <a:rPr lang="ru-RU" sz="1800" dirty="0" err="1">
                <a:latin typeface="Roboto" pitchFamily="2" charset="0"/>
                <a:ea typeface="Roboto" pitchFamily="2" charset="0"/>
              </a:rPr>
              <a:t>від</a:t>
            </a:r>
            <a:r>
              <a:rPr lang="ru-RU" sz="1800" dirty="0">
                <a:latin typeface="Roboto" pitchFamily="2" charset="0"/>
                <a:ea typeface="Roboto" pitchFamily="2" charset="0"/>
              </a:rPr>
              <a:t> 04.04.2019 р. у </a:t>
            </a:r>
            <a:r>
              <a:rPr lang="ru-RU" sz="1800" dirty="0" err="1">
                <a:latin typeface="Roboto" pitchFamily="2" charset="0"/>
                <a:ea typeface="Roboto" pitchFamily="2" charset="0"/>
              </a:rPr>
              <a:t>справі</a:t>
            </a:r>
            <a:r>
              <a:rPr lang="ru-RU" sz="1800" dirty="0">
                <a:latin typeface="Roboto" pitchFamily="2" charset="0"/>
                <a:ea typeface="Roboto" pitchFamily="2" charset="0"/>
              </a:rPr>
              <a:t> № </a:t>
            </a:r>
            <a:r>
              <a:rPr lang="ru-RU" sz="1800" dirty="0" smtClean="0">
                <a:latin typeface="Roboto" pitchFamily="2" charset="0"/>
                <a:ea typeface="Roboto" pitchFamily="2" charset="0"/>
              </a:rPr>
              <a:t>910/9575/18</a:t>
            </a:r>
            <a:endParaRPr lang="ru-RU" sz="18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1369531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Рішення</a:t>
            </a:r>
            <a:r>
              <a:rPr lang="ru-RU" b="1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b="1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Конституційного</a:t>
            </a:r>
            <a:r>
              <a:rPr lang="ru-RU" b="1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суду </a:t>
            </a:r>
            <a:r>
              <a:rPr lang="ru-RU" b="1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від</a:t>
            </a:r>
            <a:r>
              <a:rPr lang="ru-RU" b="1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b="1" dirty="0" smtClean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03.10.1997</a:t>
            </a:r>
          </a:p>
          <a:p>
            <a:r>
              <a:rPr lang="ru-RU" dirty="0" smtClean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«</a:t>
            </a:r>
            <a:r>
              <a:rPr lang="ru-RU" dirty="0" err="1" smtClean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конкретн</a:t>
            </a:r>
            <a:r>
              <a:rPr lang="uk-UA" dirty="0" smtClean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а сфера суспільних відносин не може бути водночас врегульована </a:t>
            </a:r>
            <a:r>
              <a:rPr lang="uk-UA" dirty="0" err="1" smtClean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однопредметними</a:t>
            </a:r>
            <a:r>
              <a:rPr lang="uk-UA" dirty="0" smtClean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нормативними правовими актами однакової сили, які за змістом суперечать один одному…»</a:t>
            </a:r>
            <a:endParaRPr lang="uk-UA" dirty="0">
              <a:solidFill>
                <a:srgbClr val="1018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36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eople sitting on chai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0" r="19875"/>
          <a:stretch/>
        </p:blipFill>
        <p:spPr bwMode="auto">
          <a:xfrm>
            <a:off x="179512" y="1779662"/>
            <a:ext cx="3116580" cy="322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83518"/>
            <a:ext cx="6635080" cy="857250"/>
          </a:xfrm>
        </p:spPr>
        <p:txBody>
          <a:bodyPr>
            <a:noAutofit/>
          </a:bodyPr>
          <a:lstStyle/>
          <a:p>
            <a:pPr algn="l"/>
            <a:r>
              <a:rPr lang="ru-RU" sz="3000" b="1" dirty="0" err="1">
                <a:solidFill>
                  <a:srgbClr val="101820"/>
                </a:solidFill>
                <a:latin typeface="Roboto Black" pitchFamily="2" charset="0"/>
                <a:ea typeface="Roboto Black" pitchFamily="2" charset="0"/>
              </a:rPr>
              <a:t>Питання</a:t>
            </a:r>
            <a:r>
              <a:rPr lang="ru-RU" sz="3000" b="1" dirty="0">
                <a:solidFill>
                  <a:srgbClr val="101820"/>
                </a:solidFill>
                <a:latin typeface="Roboto Black" pitchFamily="2" charset="0"/>
                <a:ea typeface="Roboto Black" pitchFamily="2" charset="0"/>
              </a:rPr>
              <a:t>, </a:t>
            </a:r>
            <a:r>
              <a:rPr lang="ru-RU" sz="3000" b="1" dirty="0" err="1">
                <a:solidFill>
                  <a:srgbClr val="101820"/>
                </a:solidFill>
                <a:latin typeface="Roboto Black" pitchFamily="2" charset="0"/>
                <a:ea typeface="Roboto Black" pitchFamily="2" charset="0"/>
              </a:rPr>
              <a:t>зміст</a:t>
            </a:r>
            <a:r>
              <a:rPr lang="ru-RU" sz="3000" b="1" dirty="0">
                <a:solidFill>
                  <a:srgbClr val="101820"/>
                </a:solidFill>
                <a:latin typeface="Roboto Black" pitchFamily="2" charset="0"/>
                <a:ea typeface="Roboto Black" pitchFamily="2" charset="0"/>
              </a:rPr>
              <a:t> </a:t>
            </a:r>
            <a:r>
              <a:rPr lang="ru-RU" sz="3000" b="1" dirty="0" err="1">
                <a:solidFill>
                  <a:srgbClr val="101820"/>
                </a:solidFill>
                <a:latin typeface="Roboto Black" pitchFamily="2" charset="0"/>
                <a:ea typeface="Roboto Black" pitchFamily="2" charset="0"/>
              </a:rPr>
              <a:t>яких</a:t>
            </a:r>
            <a:r>
              <a:rPr lang="ru-RU" sz="3000" b="1" dirty="0">
                <a:solidFill>
                  <a:srgbClr val="101820"/>
                </a:solidFill>
                <a:latin typeface="Roboto Black" pitchFamily="2" charset="0"/>
                <a:ea typeface="Roboto Black" pitchFamily="2" charset="0"/>
              </a:rPr>
              <a:t> не </a:t>
            </a:r>
            <a:r>
              <a:rPr lang="ru-RU" sz="3000" b="1" dirty="0" err="1">
                <a:solidFill>
                  <a:srgbClr val="101820"/>
                </a:solidFill>
                <a:latin typeface="Roboto Black" pitchFamily="2" charset="0"/>
                <a:ea typeface="Roboto Black" pitchFamily="2" charset="0"/>
              </a:rPr>
              <a:t>зрозумілий</a:t>
            </a:r>
            <a:r>
              <a:rPr lang="ru-RU" sz="3000" b="1" dirty="0">
                <a:solidFill>
                  <a:srgbClr val="101820"/>
                </a:solidFill>
                <a:latin typeface="Roboto Black" pitchFamily="2" charset="0"/>
                <a:ea typeface="Roboto Black" pitchFamily="2" charset="0"/>
              </a:rPr>
              <a:t> </a:t>
            </a:r>
            <a:r>
              <a:rPr lang="ru-RU" sz="3000" b="1" dirty="0" err="1">
                <a:solidFill>
                  <a:srgbClr val="101820"/>
                </a:solidFill>
                <a:latin typeface="Roboto Black" pitchFamily="2" charset="0"/>
                <a:ea typeface="Roboto Black" pitchFamily="2" charset="0"/>
              </a:rPr>
              <a:t>учаснику</a:t>
            </a:r>
            <a:r>
              <a:rPr lang="ru-RU" sz="3000" b="1" dirty="0">
                <a:solidFill>
                  <a:srgbClr val="101820"/>
                </a:solidFill>
                <a:latin typeface="Roboto Black" pitchFamily="2" charset="0"/>
                <a:ea typeface="Roboto Black" pitchFamily="2" charset="0"/>
              </a:rPr>
              <a:t> ТОВ</a:t>
            </a:r>
            <a:endParaRPr lang="uk-UA" sz="3000" dirty="0">
              <a:solidFill>
                <a:srgbClr val="101820"/>
              </a:solidFill>
              <a:latin typeface="Roboto Black" pitchFamily="2" charset="0"/>
              <a:ea typeface="Roboto Black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23679"/>
            <a:ext cx="5410944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«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Рішення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,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прийняті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за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наслідками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розгляду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питань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,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викладених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у порядку денному так,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що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це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унеможливлювало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усвідомлення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учасником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суті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питання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, яке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пропонувалося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розглянути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на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загальних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зборах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(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наприклад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, "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Різне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", "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Організаційні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питання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"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тощо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),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повинні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визнаватися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недійсними</a:t>
            </a:r>
            <a:r>
              <a:rPr lang="ru-RU" sz="1800" dirty="0" smtClean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.»</a:t>
            </a:r>
            <a:endParaRPr lang="ru-RU" sz="1800" dirty="0">
              <a:solidFill>
                <a:srgbClr val="101820"/>
              </a:solidFill>
              <a:latin typeface="Roboto" pitchFamily="2" charset="0"/>
              <a:ea typeface="Roboto" pitchFamily="2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79512" y="123478"/>
            <a:ext cx="6984776" cy="1368152"/>
            <a:chOff x="179512" y="123478"/>
            <a:chExt cx="6984776" cy="1368152"/>
          </a:xfrm>
        </p:grpSpPr>
        <p:pic>
          <p:nvPicPr>
            <p:cNvPr id="5" name="Picture 3" descr="H:\Переяслова\ILF\Logo\Лого_ILF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95486"/>
              <a:ext cx="216024" cy="216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179512" y="123478"/>
              <a:ext cx="360040" cy="360040"/>
            </a:xfrm>
            <a:prstGeom prst="rect">
              <a:avLst/>
            </a:prstGeom>
            <a:noFill/>
            <a:ln w="3175">
              <a:solidFill>
                <a:srgbClr val="44D6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39552" y="483518"/>
              <a:ext cx="6624736" cy="1008112"/>
            </a:xfrm>
            <a:prstGeom prst="rect">
              <a:avLst/>
            </a:prstGeom>
            <a:noFill/>
            <a:ln w="3175">
              <a:solidFill>
                <a:srgbClr val="44D6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467544" y="1988135"/>
            <a:ext cx="3024336" cy="1015663"/>
          </a:xfrm>
          <a:prstGeom prst="rect">
            <a:avLst/>
          </a:prstGeom>
          <a:solidFill>
            <a:srgbClr val="922410"/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</a:rPr>
              <a:t>Постанова КГС ВС </a:t>
            </a:r>
            <a:r>
              <a:rPr lang="ru-RU" sz="2000" dirty="0" err="1">
                <a:solidFill>
                  <a:schemeClr val="bg1"/>
                </a:solidFill>
                <a:latin typeface="Roboto Black" pitchFamily="2" charset="0"/>
                <a:ea typeface="Roboto Black" pitchFamily="2" charset="0"/>
              </a:rPr>
              <a:t>від</a:t>
            </a:r>
            <a:r>
              <a:rPr lang="ru-RU" sz="200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</a:rPr>
              <a:t> 02.05.2018 у </a:t>
            </a:r>
            <a:r>
              <a:rPr lang="ru-RU" sz="2000" dirty="0" err="1">
                <a:solidFill>
                  <a:schemeClr val="bg1"/>
                </a:solidFill>
                <a:latin typeface="Roboto Black" pitchFamily="2" charset="0"/>
                <a:ea typeface="Roboto Black" pitchFamily="2" charset="0"/>
              </a:rPr>
              <a:t>справі</a:t>
            </a:r>
            <a:r>
              <a:rPr lang="ru-RU" sz="200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</a:rPr>
              <a:t> №912/3133/16: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896136"/>
            <a:ext cx="1584176" cy="45719"/>
          </a:xfrm>
          <a:prstGeom prst="rect">
            <a:avLst/>
          </a:prstGeom>
          <a:solidFill>
            <a:srgbClr val="44D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8313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1560" y="1010433"/>
            <a:ext cx="6696744" cy="45719"/>
          </a:xfrm>
          <a:prstGeom prst="rect">
            <a:avLst/>
          </a:prstGeom>
          <a:solidFill>
            <a:srgbClr val="44D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55526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ru-RU" sz="3000" b="1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Використання</a:t>
            </a:r>
            <a:r>
              <a:rPr lang="ru-RU" sz="3000" b="1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3000" b="1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преюдиційних</a:t>
            </a:r>
            <a:r>
              <a:rPr lang="ru-RU" sz="3000" b="1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3000" b="1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фактів</a:t>
            </a:r>
            <a:r>
              <a:rPr lang="ru-RU" sz="3000" b="1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, </a:t>
            </a:r>
            <a:r>
              <a:rPr lang="ru-RU" sz="3000" b="1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встановлених</a:t>
            </a:r>
            <a:r>
              <a:rPr lang="ru-RU" sz="3000" b="1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в </a:t>
            </a:r>
            <a:r>
              <a:rPr lang="ru-RU" sz="3000" b="1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кримінальних</a:t>
            </a:r>
            <a:r>
              <a:rPr lang="ru-RU" sz="3000" b="1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справах</a:t>
            </a:r>
            <a:endParaRPr lang="uk-UA" sz="3000" dirty="0">
              <a:solidFill>
                <a:srgbClr val="101820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933254"/>
            <a:ext cx="8229600" cy="942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Ухвала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Апеляційного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суду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Харківської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області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по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справі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№ 641/4144/17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від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30.11.2017 </a:t>
            </a:r>
            <a:r>
              <a:rPr lang="ru-RU" sz="1800" dirty="0" smtClean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року </a:t>
            </a:r>
            <a:r>
              <a:rPr lang="ru-RU" sz="1800" dirty="0" err="1" smtClean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спростовується</a:t>
            </a:r>
            <a:r>
              <a:rPr lang="ru-RU" sz="1800" dirty="0" smtClean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1800" dirty="0" err="1" smtClean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Постановою</a:t>
            </a:r>
            <a:r>
              <a:rPr lang="ru-RU" sz="1800" dirty="0" smtClean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ККС ВС </a:t>
            </a:r>
            <a:r>
              <a:rPr lang="uk-UA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по справі № 161/14423/18 від 11.04.2019 року</a:t>
            </a:r>
            <a:r>
              <a:rPr lang="uk-UA" sz="1800" dirty="0" smtClean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.</a:t>
            </a:r>
            <a:endParaRPr lang="ru-RU" sz="1800" dirty="0">
              <a:solidFill>
                <a:srgbClr val="101820"/>
              </a:solidFill>
              <a:latin typeface="Roboto" pitchFamily="2" charset="0"/>
              <a:ea typeface="Roboto" pitchFamily="2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79512" y="123478"/>
            <a:ext cx="7560840" cy="1368152"/>
            <a:chOff x="179512" y="123478"/>
            <a:chExt cx="7560840" cy="1368152"/>
          </a:xfrm>
        </p:grpSpPr>
        <p:pic>
          <p:nvPicPr>
            <p:cNvPr id="5" name="Picture 3" descr="H:\Переяслова\ILF\Logo\Лого_ILF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95486"/>
              <a:ext cx="216024" cy="216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179512" y="123478"/>
              <a:ext cx="360040" cy="360040"/>
            </a:xfrm>
            <a:prstGeom prst="rect">
              <a:avLst/>
            </a:prstGeom>
            <a:noFill/>
            <a:ln w="3175">
              <a:solidFill>
                <a:srgbClr val="44D6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39552" y="483518"/>
              <a:ext cx="7200800" cy="1008112"/>
            </a:xfrm>
            <a:prstGeom prst="rect">
              <a:avLst/>
            </a:prstGeom>
            <a:noFill/>
            <a:ln w="3175">
              <a:solidFill>
                <a:srgbClr val="44D6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611560" y="2028785"/>
            <a:ext cx="3799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Угода про </a:t>
            </a:r>
            <a:r>
              <a:rPr lang="ru-RU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визнання</a:t>
            </a:r>
            <a:r>
              <a:rPr lang="ru-RU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dirty="0" err="1" smtClean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винуватості</a:t>
            </a:r>
            <a:endParaRPr lang="ru-RU" dirty="0">
              <a:solidFill>
                <a:srgbClr val="101820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571750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Постанова про </a:t>
            </a:r>
            <a:r>
              <a:rPr lang="ru-RU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закриття</a:t>
            </a:r>
            <a:r>
              <a:rPr lang="ru-RU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кримінального</a:t>
            </a:r>
            <a:r>
              <a:rPr lang="ru-RU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dirty="0" err="1" smtClean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провадження</a:t>
            </a:r>
            <a:endParaRPr lang="ru-RU" dirty="0">
              <a:solidFill>
                <a:srgbClr val="101820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3074" name="Picture 2" descr="H:\Переяслова\Photoshop.Illustrator\Готовые иконки для лендингов\2 r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664"/>
            <a:ext cx="360040" cy="51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Переяслова\Photoshop.Illustrator\Готовые иконки для лендингов\1 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55223"/>
            <a:ext cx="242260" cy="52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person showing handcuf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51" r="27185" b="21128"/>
          <a:stretch/>
        </p:blipFill>
        <p:spPr bwMode="auto">
          <a:xfrm>
            <a:off x="4716016" y="1779662"/>
            <a:ext cx="4032448" cy="195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410998" y="2636665"/>
            <a:ext cx="4553490" cy="871190"/>
          </a:xfrm>
          <a:prstGeom prst="rect">
            <a:avLst/>
          </a:prstGeom>
          <a:noFill/>
          <a:ln>
            <a:solidFill>
              <a:srgbClr val="9224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4146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562372"/>
            <a:ext cx="7365504" cy="857250"/>
          </a:xfrm>
        </p:spPr>
        <p:txBody>
          <a:bodyPr>
            <a:noAutofit/>
          </a:bodyPr>
          <a:lstStyle/>
          <a:p>
            <a:pPr algn="l"/>
            <a:r>
              <a:rPr lang="ru-RU" sz="3000" b="1" dirty="0" err="1">
                <a:solidFill>
                  <a:srgbClr val="101820"/>
                </a:solidFill>
                <a:latin typeface="Roboto Black" pitchFamily="2" charset="0"/>
                <a:ea typeface="Roboto Black" pitchFamily="2" charset="0"/>
              </a:rPr>
              <a:t>Відповідальність</a:t>
            </a:r>
            <a:r>
              <a:rPr lang="ru-RU" sz="3000" b="1" dirty="0">
                <a:solidFill>
                  <a:srgbClr val="101820"/>
                </a:solidFill>
                <a:latin typeface="Roboto Black" pitchFamily="2" charset="0"/>
                <a:ea typeface="Roboto Black" pitchFamily="2" charset="0"/>
              </a:rPr>
              <a:t> директора за </a:t>
            </a:r>
            <a:r>
              <a:rPr lang="ru-RU" sz="3000" b="1" dirty="0" err="1">
                <a:solidFill>
                  <a:srgbClr val="101820"/>
                </a:solidFill>
                <a:latin typeface="Roboto Black" pitchFamily="2" charset="0"/>
                <a:ea typeface="Roboto Black" pitchFamily="2" charset="0"/>
              </a:rPr>
              <a:t>збитки</a:t>
            </a:r>
            <a:r>
              <a:rPr lang="ru-RU" sz="3000" b="1" dirty="0">
                <a:solidFill>
                  <a:srgbClr val="101820"/>
                </a:solidFill>
                <a:latin typeface="Roboto Black" pitchFamily="2" charset="0"/>
                <a:ea typeface="Roboto Black" pitchFamily="2" charset="0"/>
              </a:rPr>
              <a:t>, </a:t>
            </a:r>
            <a:r>
              <a:rPr lang="ru-RU" sz="3000" b="1" dirty="0" err="1">
                <a:solidFill>
                  <a:srgbClr val="101820"/>
                </a:solidFill>
                <a:latin typeface="Roboto Black" pitchFamily="2" charset="0"/>
                <a:ea typeface="Roboto Black" pitchFamily="2" charset="0"/>
              </a:rPr>
              <a:t>спричинені</a:t>
            </a:r>
            <a:r>
              <a:rPr lang="ru-RU" sz="3000" b="1" dirty="0">
                <a:solidFill>
                  <a:srgbClr val="101820"/>
                </a:solidFill>
                <a:latin typeface="Roboto Black" pitchFamily="2" charset="0"/>
                <a:ea typeface="Roboto Black" pitchFamily="2" charset="0"/>
              </a:rPr>
              <a:t> </a:t>
            </a:r>
            <a:r>
              <a:rPr lang="ru-RU" sz="3000" b="1" dirty="0" err="1">
                <a:solidFill>
                  <a:srgbClr val="101820"/>
                </a:solidFill>
                <a:latin typeface="Roboto Black" pitchFamily="2" charset="0"/>
                <a:ea typeface="Roboto Black" pitchFamily="2" charset="0"/>
              </a:rPr>
              <a:t>товариству</a:t>
            </a:r>
            <a:endParaRPr lang="uk-UA" sz="3000" dirty="0">
              <a:solidFill>
                <a:srgbClr val="101820"/>
              </a:solidFill>
              <a:latin typeface="Roboto Black" pitchFamily="2" charset="0"/>
              <a:ea typeface="Roboto Black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81536" y="1995685"/>
            <a:ext cx="5338936" cy="259893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Можливість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солідарної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1800" dirty="0" err="1" smtClean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відповідальності</a:t>
            </a:r>
            <a:endParaRPr lang="ru-RU" sz="1800" dirty="0">
              <a:solidFill>
                <a:srgbClr val="101820"/>
              </a:solidFill>
              <a:latin typeface="Roboto" pitchFamily="2" charset="0"/>
              <a:ea typeface="Roboto" pitchFamily="2" charset="0"/>
            </a:endParaRPr>
          </a:p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Розгляд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в межах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провадження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у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справі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про </a:t>
            </a:r>
            <a:r>
              <a:rPr lang="ru-RU" sz="1800" dirty="0" err="1" smtClean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банкрутство</a:t>
            </a:r>
            <a:endParaRPr lang="ru-RU" sz="1800" dirty="0">
              <a:solidFill>
                <a:srgbClr val="101820"/>
              </a:solidFill>
              <a:latin typeface="Roboto" pitchFamily="2" charset="0"/>
              <a:ea typeface="Roboto" pitchFamily="2" charset="0"/>
            </a:endParaRPr>
          </a:p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Розширений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перелік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посадових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осіб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у </a:t>
            </a:r>
            <a:r>
              <a:rPr lang="ru-RU" sz="1800" dirty="0" err="1" smtClean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статуті</a:t>
            </a:r>
            <a:endParaRPr lang="ru-RU" sz="1800" dirty="0">
              <a:solidFill>
                <a:srgbClr val="101820"/>
              </a:solidFill>
              <a:latin typeface="Roboto" pitchFamily="2" charset="0"/>
              <a:ea typeface="Roboto" pitchFamily="2" charset="0"/>
            </a:endParaRPr>
          </a:p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Формування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доказової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бази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(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наявність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усіх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ознак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складу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цивільного</a:t>
            </a:r>
            <a:r>
              <a:rPr lang="ru-RU" sz="1800" dirty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1800" dirty="0" err="1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правопорушення</a:t>
            </a:r>
            <a:r>
              <a:rPr lang="ru-RU" sz="1800" dirty="0" smtClean="0">
                <a:solidFill>
                  <a:srgbClr val="101820"/>
                </a:solidFill>
                <a:latin typeface="Roboto" pitchFamily="2" charset="0"/>
                <a:ea typeface="Roboto" pitchFamily="2" charset="0"/>
              </a:rPr>
              <a:t>)</a:t>
            </a:r>
            <a:endParaRPr lang="ru-RU" sz="1800" dirty="0">
              <a:solidFill>
                <a:srgbClr val="101820"/>
              </a:solidFill>
              <a:latin typeface="Roboto" pitchFamily="2" charset="0"/>
              <a:ea typeface="Roboto" pitchFamily="2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79512" y="123478"/>
            <a:ext cx="7632848" cy="1368152"/>
            <a:chOff x="179512" y="123478"/>
            <a:chExt cx="7632848" cy="1368152"/>
          </a:xfrm>
        </p:grpSpPr>
        <p:pic>
          <p:nvPicPr>
            <p:cNvPr id="5" name="Picture 3" descr="H:\Переяслова\ILF\Logo\Лого_ILF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95486"/>
              <a:ext cx="216024" cy="216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179512" y="123478"/>
              <a:ext cx="360040" cy="360040"/>
            </a:xfrm>
            <a:prstGeom prst="rect">
              <a:avLst/>
            </a:prstGeom>
            <a:noFill/>
            <a:ln w="3175">
              <a:solidFill>
                <a:srgbClr val="44D6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39552" y="483518"/>
              <a:ext cx="7272808" cy="1008112"/>
            </a:xfrm>
            <a:prstGeom prst="rect">
              <a:avLst/>
            </a:prstGeom>
            <a:noFill/>
            <a:ln w="3175">
              <a:solidFill>
                <a:srgbClr val="44D6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242" name="Picture 2" descr="Petition to File For Bankruptc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3"/>
          <a:stretch/>
        </p:blipFill>
        <p:spPr bwMode="auto">
          <a:xfrm>
            <a:off x="179511" y="2067694"/>
            <a:ext cx="318010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7504" y="1851670"/>
            <a:ext cx="1008112" cy="2880320"/>
          </a:xfrm>
          <a:prstGeom prst="rect">
            <a:avLst/>
          </a:prstGeom>
          <a:noFill/>
          <a:ln>
            <a:solidFill>
              <a:srgbClr val="9224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987574"/>
            <a:ext cx="3168352" cy="45719"/>
          </a:xfrm>
          <a:prstGeom prst="rect">
            <a:avLst/>
          </a:prstGeom>
          <a:solidFill>
            <a:srgbClr val="44D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82254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515</Words>
  <Application>Microsoft Office PowerPoint</Application>
  <PresentationFormat>Экран (16:9)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Підводні камені корпоративних війн –  чого остерігатися та як перемагати</vt:lpstr>
      <vt:lpstr>Корпоративні війни в цифрах</vt:lpstr>
      <vt:lpstr>Корпоративний кейс</vt:lpstr>
      <vt:lpstr>Проблеми правозастосовчої практики </vt:lpstr>
      <vt:lpstr>Перехідні положення Закону про ТОВ та ТДВ</vt:lpstr>
      <vt:lpstr>Перехідні положення Закону про ТОВ та ТДВ</vt:lpstr>
      <vt:lpstr>Питання, зміст яких не зрозумілий учаснику ТОВ</vt:lpstr>
      <vt:lpstr>Використання преюдиційних фактів, встановлених в кримінальних справах</vt:lpstr>
      <vt:lpstr>Відповідальність директора за збитки, спричинені товариству</vt:lpstr>
      <vt:lpstr>Виключення учасника зі складу</vt:lpstr>
      <vt:lpstr>Алексей Харитонов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Корпоративні війни: приховані загрози та нові можливості</dc:title>
  <dc:creator>Admin</dc:creator>
  <cp:lastModifiedBy>Пользователь Windows</cp:lastModifiedBy>
  <cp:revision>70</cp:revision>
  <dcterms:created xsi:type="dcterms:W3CDTF">2019-05-15T07:39:03Z</dcterms:created>
  <dcterms:modified xsi:type="dcterms:W3CDTF">2019-06-12T11:47:33Z</dcterms:modified>
</cp:coreProperties>
</file>