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3" r:id="rId1"/>
  </p:sldMasterIdLst>
  <p:handoutMasterIdLst>
    <p:handoutMasterId r:id="rId17"/>
  </p:handoutMasterIdLst>
  <p:sldIdLst>
    <p:sldId id="256" r:id="rId2"/>
    <p:sldId id="266" r:id="rId3"/>
    <p:sldId id="265" r:id="rId4"/>
    <p:sldId id="260" r:id="rId5"/>
    <p:sldId id="261" r:id="rId6"/>
    <p:sldId id="264" r:id="rId7"/>
    <p:sldId id="272" r:id="rId8"/>
    <p:sldId id="274" r:id="rId9"/>
    <p:sldId id="276" r:id="rId10"/>
    <p:sldId id="277" r:id="rId11"/>
    <p:sldId id="267" r:id="rId12"/>
    <p:sldId id="268" r:id="rId13"/>
    <p:sldId id="269" r:id="rId14"/>
    <p:sldId id="271" r:id="rId15"/>
    <p:sldId id="278" r:id="rId16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33B083E-5A9B-4730-989C-83816C25BF8B}">
          <p14:sldIdLst>
            <p14:sldId id="256"/>
            <p14:sldId id="266"/>
            <p14:sldId id="265"/>
            <p14:sldId id="260"/>
            <p14:sldId id="261"/>
            <p14:sldId id="264"/>
            <p14:sldId id="272"/>
            <p14:sldId id="274"/>
            <p14:sldId id="276"/>
            <p14:sldId id="277"/>
            <p14:sldId id="267"/>
            <p14:sldId id="268"/>
            <p14:sldId id="269"/>
            <p14:sldId id="271"/>
            <p14:sldId id="27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6"/>
    <a:srgbClr val="164292"/>
    <a:srgbClr val="F5A408"/>
    <a:srgbClr val="1C53B6"/>
    <a:srgbClr val="001450"/>
    <a:srgbClr val="140050"/>
    <a:srgbClr val="1A0064"/>
    <a:srgbClr val="0F0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7A956F-01A9-4A55-B8C3-4D5F78342DDD}" v="1255" dt="2019-11-10T14:13:26.669"/>
    <p1510:client id="{521442AD-A11B-407D-840A-E5DE1F1118A9}" v="44" dt="2019-11-09T20:30:10.711"/>
    <p1510:client id="{D0D1B8A1-07F4-402C-AF90-E82A1B9F24A4}" v="799" dt="2019-11-09T21:59:54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 autoAdjust="0"/>
  </p:normalViewPr>
  <p:slideViewPr>
    <p:cSldViewPr snapToGrid="0">
      <p:cViewPr>
        <p:scale>
          <a:sx n="99" d="100"/>
          <a:sy n="99" d="100"/>
        </p:scale>
        <p:origin x="678" y="-2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2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8B9A1021-8E65-42F6-9EC2-92EE57F21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B0F2A19-9190-4EDA-8DDF-F5878C855E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E5192-7EB6-4033-8C0F-EB8D12BA042D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9F03CC4-AD90-423A-B9A7-CE75291354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A425453-1C5D-4FDD-9469-1C0CF052F5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7A941-086A-40B4-B6A6-E23C9D44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231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gradFill flip="none" rotWithShape="1">
          <a:gsLst>
            <a:gs pos="37000">
              <a:srgbClr val="0054A6"/>
            </a:gs>
            <a:gs pos="73000">
              <a:srgbClr val="001450"/>
            </a:gs>
            <a:gs pos="100000">
              <a:srgbClr val="0F0019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E6962C31-F9D8-4B82-AD9C-0CD3ECBF49A9}"/>
              </a:ext>
            </a:extLst>
          </p:cNvPr>
          <p:cNvGrpSpPr/>
          <p:nvPr userDrawn="1"/>
        </p:nvGrpSpPr>
        <p:grpSpPr>
          <a:xfrm>
            <a:off x="0" y="0"/>
            <a:ext cx="12192000" cy="7034784"/>
            <a:chOff x="0" y="0"/>
            <a:chExt cx="12192000" cy="6858000"/>
          </a:xfrm>
        </p:grpSpPr>
        <p:grpSp>
          <p:nvGrpSpPr>
            <p:cNvPr id="18" name="Group 17"/>
            <p:cNvGrpSpPr/>
            <p:nvPr/>
          </p:nvGrpSpPr>
          <p:grpSpPr>
            <a:xfrm>
              <a:off x="0" y="397"/>
              <a:ext cx="12192000" cy="6857206"/>
              <a:chOff x="3718560" y="292608"/>
              <a:chExt cx="12192000" cy="6856413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8621712" y="2132012"/>
                <a:ext cx="2819400" cy="2819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alpha val="7000"/>
                    </a:schemeClr>
                  </a:gs>
                  <a:gs pos="69000">
                    <a:schemeClr val="accent5">
                      <a:alpha val="0"/>
                    </a:schemeClr>
                  </a:gs>
                  <a:gs pos="36000">
                    <a:schemeClr val="accent5"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6" name="Freeform 5"/>
              <p:cNvSpPr>
                <a:spLocks noEditPoints="1"/>
              </p:cNvSpPr>
              <p:nvPr/>
            </p:nvSpPr>
            <p:spPr bwMode="gray">
              <a:xfrm>
                <a:off x="3718560" y="292608"/>
                <a:ext cx="12192000" cy="6856413"/>
              </a:xfrm>
              <a:custGeom>
                <a:avLst/>
                <a:gdLst/>
                <a:ahLst/>
                <a:cxnLst/>
                <a:rect l="0" t="0" r="r" b="b"/>
                <a:pathLst>
                  <a:path w="15356" h="8638">
                    <a:moveTo>
                      <a:pt x="0" y="0"/>
                    </a:moveTo>
                    <a:lnTo>
                      <a:pt x="0" y="8638"/>
                    </a:lnTo>
                    <a:lnTo>
                      <a:pt x="15356" y="8638"/>
                    </a:lnTo>
                    <a:lnTo>
                      <a:pt x="15356" y="0"/>
                    </a:lnTo>
                    <a:lnTo>
                      <a:pt x="0" y="0"/>
                    </a:lnTo>
                    <a:close/>
                    <a:moveTo>
                      <a:pt x="14748" y="8038"/>
                    </a:moveTo>
                    <a:lnTo>
                      <a:pt x="600" y="8038"/>
                    </a:lnTo>
                    <a:lnTo>
                      <a:pt x="600" y="592"/>
                    </a:lnTo>
                    <a:lnTo>
                      <a:pt x="14748" y="592"/>
                    </a:lnTo>
                    <a:lnTo>
                      <a:pt x="14748" y="803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</p:sp>
        </p:grpSp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5E673837-A89E-47D0-BFFA-E24C5B18EC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83171" y="1840991"/>
            <a:ext cx="8825658" cy="1997605"/>
          </a:xfrm>
        </p:spPr>
        <p:txBody>
          <a:bodyPr anchor="b" anchorCtr="1"/>
          <a:lstStyle>
            <a:lvl1pPr algn="ctr">
              <a:defRPr sz="5400" b="1" spc="200" baseline="0"/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F590C3E9-7797-45F0-BECC-AD6E69D5F4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0352" y="983466"/>
            <a:ext cx="3511296" cy="67122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529E1A7-5BB5-49CC-9866-7A7CC6D94681}"/>
              </a:ext>
            </a:extLst>
          </p:cNvPr>
          <p:cNvSpPr/>
          <p:nvPr userDrawn="1"/>
        </p:nvSpPr>
        <p:spPr>
          <a:xfrm>
            <a:off x="771437" y="5836201"/>
            <a:ext cx="8531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FA9179F-009E-4FA5-B091-7EBB82A185BD}" type="datetimeFigureOut">
              <a:rPr lang="en-US" sz="1200" smtClean="0">
                <a:solidFill>
                  <a:schemeClr val="bg2"/>
                </a:solidFill>
              </a:rPr>
              <a:pPr/>
              <a:t>11/12/2019</a:t>
            </a:fld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A7332B1-1949-407F-B08F-027F9E94D8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79877" y="5346700"/>
            <a:ext cx="2404450" cy="69056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anchor="b" anchorCtr="0">
            <a:noAutofit/>
          </a:bodyPr>
          <a:lstStyle>
            <a:lvl1pPr marL="0" indent="0" algn="r">
              <a:buNone/>
              <a:defRPr sz="2000" b="1">
                <a:solidFill>
                  <a:srgbClr val="F5A408"/>
                </a:solidFill>
              </a:defRPr>
            </a:lvl1pPr>
            <a:lvl2pPr marL="268287" indent="0">
              <a:buNone/>
              <a:defRPr b="1"/>
            </a:lvl2pPr>
            <a:lvl3pPr marL="536575" indent="0">
              <a:buNone/>
              <a:defRPr b="1"/>
            </a:lvl3pPr>
            <a:lvl4pPr marL="719137" indent="0">
              <a:buNone/>
              <a:defRPr b="1"/>
            </a:lvl4pPr>
            <a:lvl5pPr marL="901700" indent="0">
              <a:buNone/>
              <a:defRPr b="1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77303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Дякую за увагу!">
    <p:bg>
      <p:bgPr>
        <a:gradFill flip="none" rotWithShape="1">
          <a:gsLst>
            <a:gs pos="37000">
              <a:srgbClr val="0054A6"/>
            </a:gs>
            <a:gs pos="73000">
              <a:srgbClr val="001450"/>
            </a:gs>
            <a:gs pos="100000">
              <a:srgbClr val="0F0019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E673837-A89E-47D0-BFFA-E24C5B18EC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0B7BFFE-844D-4250-8BF1-7B64BF32297C}"/>
              </a:ext>
            </a:extLst>
          </p:cNvPr>
          <p:cNvSpPr/>
          <p:nvPr userDrawn="1"/>
        </p:nvSpPr>
        <p:spPr>
          <a:xfrm>
            <a:off x="1722847" y="2929915"/>
            <a:ext cx="874630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spc="300" baseline="0" dirty="0" err="1">
                <a:solidFill>
                  <a:schemeClr val="bg1"/>
                </a:solidFill>
                <a:latin typeface="+mj-lt"/>
              </a:rPr>
              <a:t>Дякую</a:t>
            </a:r>
            <a:r>
              <a:rPr lang="ru-RU" sz="10000" spc="300" baseline="0" dirty="0">
                <a:solidFill>
                  <a:schemeClr val="bg1"/>
                </a:solidFill>
                <a:latin typeface="+mj-lt"/>
              </a:rPr>
              <a:t> за </a:t>
            </a:r>
            <a:r>
              <a:rPr lang="ru-RU" sz="10000" spc="300" baseline="0" dirty="0" err="1">
                <a:solidFill>
                  <a:schemeClr val="bg1"/>
                </a:solidFill>
                <a:latin typeface="+mj-lt"/>
              </a:rPr>
              <a:t>увагу</a:t>
            </a:r>
            <a:r>
              <a:rPr lang="ru-RU" sz="10000" spc="300" baseline="0" dirty="0">
                <a:solidFill>
                  <a:schemeClr val="bg1"/>
                </a:solidFill>
                <a:latin typeface="+mj-lt"/>
              </a:rPr>
              <a:t>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D743B92-DE32-417B-9438-0AAAB05F2A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1160" y="1452389"/>
            <a:ext cx="564967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7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AC546F1E-B760-4296-BE04-A1D916955A43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Группа 6">
              <a:extLst>
                <a:ext uri="{FF2B5EF4-FFF2-40B4-BE49-F238E27FC236}">
                  <a16:creationId xmlns="" xmlns:a16="http://schemas.microsoft.com/office/drawing/2014/main" id="{D6BC7E8C-D4FD-4FFE-B948-E5C329F0E2EA}"/>
                </a:ext>
              </a:extLst>
            </p:cNvPr>
            <p:cNvGrpSpPr/>
            <p:nvPr userDrawn="1"/>
          </p:nvGrpSpPr>
          <p:grpSpPr>
            <a:xfrm>
              <a:off x="0" y="794"/>
              <a:ext cx="12192000" cy="6856413"/>
              <a:chOff x="0" y="1587"/>
              <a:chExt cx="12192000" cy="6856413"/>
            </a:xfrm>
          </p:grpSpPr>
          <p:sp>
            <p:nvSpPr>
              <p:cNvPr id="24" name="Прямоугольник 23">
                <a:extLst>
                  <a:ext uri="{FF2B5EF4-FFF2-40B4-BE49-F238E27FC236}">
                    <a16:creationId xmlns="" xmlns:a16="http://schemas.microsoft.com/office/drawing/2014/main" id="{0071B3AA-A6E9-44AE-BAE9-CA981C34B6D6}"/>
                  </a:ext>
                </a:extLst>
              </p:cNvPr>
              <p:cNvSpPr/>
              <p:nvPr userDrawn="1"/>
            </p:nvSpPr>
            <p:spPr>
              <a:xfrm>
                <a:off x="178577" y="294766"/>
                <a:ext cx="4990714" cy="6249473"/>
              </a:xfrm>
              <a:prstGeom prst="rect">
                <a:avLst/>
              </a:prstGeom>
              <a:gradFill flip="none" rotWithShape="1">
                <a:gsLst>
                  <a:gs pos="0">
                    <a:srgbClr val="0054A6"/>
                  </a:gs>
                  <a:gs pos="57000">
                    <a:srgbClr val="001450"/>
                  </a:gs>
                  <a:gs pos="100000">
                    <a:srgbClr val="0F0019"/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  <a:endParaRPr lang="ru-RU" dirty="0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0" y="1587"/>
                <a:ext cx="12192000" cy="6856413"/>
                <a:chOff x="0" y="1587"/>
                <a:chExt cx="12192000" cy="6856413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8609012" y="5867400"/>
                  <a:ext cx="990600" cy="990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alpha val="14000"/>
                      </a:schemeClr>
                    </a:gs>
                    <a:gs pos="66000">
                      <a:schemeClr val="accent5">
                        <a:alpha val="0"/>
                      </a:schemeClr>
                    </a:gs>
                    <a:gs pos="36000">
                      <a:schemeClr val="accent5">
                        <a:alpha val="7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14" name="Oval 13"/>
                <p:cNvSpPr/>
                <p:nvPr/>
              </p:nvSpPr>
              <p:spPr>
                <a:xfrm>
                  <a:off x="8609012" y="1676400"/>
                  <a:ext cx="2819400" cy="2819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alpha val="7000"/>
                      </a:schemeClr>
                    </a:gs>
                    <a:gs pos="69000">
                      <a:schemeClr val="accent5">
                        <a:alpha val="0"/>
                      </a:schemeClr>
                    </a:gs>
                    <a:gs pos="36000">
                      <a:schemeClr val="accent5">
                        <a:alpha val="6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16" name="Oval 15"/>
                <p:cNvSpPr/>
                <p:nvPr/>
              </p:nvSpPr>
              <p:spPr>
                <a:xfrm>
                  <a:off x="7999412" y="1587"/>
                  <a:ext cx="1600200" cy="1600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alpha val="14000"/>
                      </a:schemeClr>
                    </a:gs>
                    <a:gs pos="73000">
                      <a:schemeClr val="accent1">
                        <a:lumMod val="60000"/>
                        <a:lumOff val="40000"/>
                        <a:alpha val="0"/>
                      </a:schemeClr>
                    </a:gs>
                    <a:gs pos="36000">
                      <a:schemeClr val="accent1">
                        <a:lumMod val="60000"/>
                        <a:lumOff val="40000"/>
                        <a:alpha val="7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17" name="Oval 16"/>
                <p:cNvSpPr/>
                <p:nvPr/>
              </p:nvSpPr>
              <p:spPr>
                <a:xfrm>
                  <a:off x="0" y="2895600"/>
                  <a:ext cx="2362200" cy="2362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alpha val="8000"/>
                      </a:schemeClr>
                    </a:gs>
                    <a:gs pos="72000">
                      <a:schemeClr val="accent5">
                        <a:alpha val="0"/>
                      </a:schemeClr>
                    </a:gs>
                    <a:gs pos="36000">
                      <a:schemeClr val="accent5">
                        <a:alpha val="8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18" name="Oval 17"/>
                <p:cNvSpPr/>
                <p:nvPr/>
              </p:nvSpPr>
              <p:spPr>
                <a:xfrm>
                  <a:off x="0" y="2667000"/>
                  <a:ext cx="4191000" cy="419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alpha val="11000"/>
                      </a:schemeClr>
                    </a:gs>
                    <a:gs pos="75000">
                      <a:schemeClr val="accent1">
                        <a:lumMod val="60000"/>
                        <a:lumOff val="40000"/>
                        <a:alpha val="0"/>
                      </a:schemeClr>
                    </a:gs>
                    <a:gs pos="36000">
                      <a:schemeClr val="accent1">
                        <a:lumMod val="60000"/>
                        <a:lumOff val="40000"/>
                        <a:alpha val="1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19" name="Oval 18"/>
                <p:cNvSpPr/>
                <p:nvPr/>
              </p:nvSpPr>
              <p:spPr>
                <a:xfrm>
                  <a:off x="8609012" y="5865239"/>
                  <a:ext cx="990600" cy="990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alpha val="10000"/>
                      </a:schemeClr>
                    </a:gs>
                    <a:gs pos="66000">
                      <a:schemeClr val="accent1">
                        <a:lumMod val="60000"/>
                        <a:lumOff val="40000"/>
                        <a:alpha val="0"/>
                      </a:schemeClr>
                    </a:gs>
                    <a:gs pos="31000">
                      <a:schemeClr val="accent1">
                        <a:lumMod val="60000"/>
                        <a:lumOff val="40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9" name="Freeform 5"/>
                <p:cNvSpPr/>
                <p:nvPr/>
              </p:nvSpPr>
              <p:spPr bwMode="gray">
                <a:xfrm rot="16200000">
                  <a:off x="2229377" y="2801721"/>
                  <a:ext cx="6053670" cy="1254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0" h="8000">
                      <a:moveTo>
                        <a:pt x="0" y="0"/>
                      </a:moveTo>
                      <a:lnTo>
                        <a:pt x="0" y="7970"/>
                      </a:lnTo>
                      <a:lnTo>
                        <a:pt x="10000" y="8000"/>
                      </a:lnTo>
                      <a:lnTo>
                        <a:pt x="10000" y="7"/>
                      </a:lnTo>
                      <a:lnTo>
                        <a:pt x="10000" y="7"/>
                      </a:lnTo>
                      <a:lnTo>
                        <a:pt x="9773" y="156"/>
                      </a:lnTo>
                      <a:lnTo>
                        <a:pt x="9547" y="298"/>
                      </a:lnTo>
                      <a:lnTo>
                        <a:pt x="9320" y="437"/>
                      </a:lnTo>
                      <a:lnTo>
                        <a:pt x="9092" y="556"/>
                      </a:lnTo>
                      <a:lnTo>
                        <a:pt x="8865" y="676"/>
                      </a:lnTo>
                      <a:lnTo>
                        <a:pt x="8637" y="788"/>
                      </a:lnTo>
                      <a:lnTo>
                        <a:pt x="8412" y="884"/>
                      </a:lnTo>
                      <a:lnTo>
                        <a:pt x="8184" y="975"/>
                      </a:lnTo>
                      <a:lnTo>
                        <a:pt x="7957" y="1058"/>
                      </a:lnTo>
                      <a:lnTo>
                        <a:pt x="7734" y="1130"/>
                      </a:lnTo>
                      <a:lnTo>
                        <a:pt x="7508" y="1202"/>
                      </a:lnTo>
                      <a:lnTo>
                        <a:pt x="7285" y="1262"/>
                      </a:lnTo>
                      <a:lnTo>
                        <a:pt x="7062" y="1309"/>
                      </a:lnTo>
                      <a:lnTo>
                        <a:pt x="6840" y="1358"/>
                      </a:lnTo>
                      <a:lnTo>
                        <a:pt x="6620" y="1399"/>
                      </a:lnTo>
                      <a:lnTo>
                        <a:pt x="6402" y="1428"/>
                      </a:lnTo>
                      <a:lnTo>
                        <a:pt x="6184" y="1453"/>
                      </a:lnTo>
                      <a:lnTo>
                        <a:pt x="5968" y="1477"/>
                      </a:lnTo>
                      <a:lnTo>
                        <a:pt x="5755" y="1488"/>
                      </a:lnTo>
                      <a:lnTo>
                        <a:pt x="5542" y="1500"/>
                      </a:lnTo>
                      <a:lnTo>
                        <a:pt x="5332" y="1506"/>
                      </a:lnTo>
                      <a:lnTo>
                        <a:pt x="5124" y="1500"/>
                      </a:lnTo>
                      <a:lnTo>
                        <a:pt x="4918" y="1500"/>
                      </a:lnTo>
                      <a:lnTo>
                        <a:pt x="4714" y="1488"/>
                      </a:lnTo>
                      <a:lnTo>
                        <a:pt x="4514" y="1470"/>
                      </a:lnTo>
                      <a:lnTo>
                        <a:pt x="4316" y="1453"/>
                      </a:lnTo>
                      <a:lnTo>
                        <a:pt x="4122" y="1434"/>
                      </a:lnTo>
                      <a:lnTo>
                        <a:pt x="3929" y="1405"/>
                      </a:lnTo>
                      <a:lnTo>
                        <a:pt x="3739" y="1374"/>
                      </a:lnTo>
                      <a:lnTo>
                        <a:pt x="3553" y="1346"/>
                      </a:lnTo>
                      <a:lnTo>
                        <a:pt x="3190" y="1267"/>
                      </a:lnTo>
                      <a:lnTo>
                        <a:pt x="2842" y="1183"/>
                      </a:lnTo>
                      <a:lnTo>
                        <a:pt x="2508" y="1095"/>
                      </a:lnTo>
                      <a:lnTo>
                        <a:pt x="2192" y="998"/>
                      </a:lnTo>
                      <a:lnTo>
                        <a:pt x="1890" y="897"/>
                      </a:lnTo>
                      <a:lnTo>
                        <a:pt x="1610" y="788"/>
                      </a:lnTo>
                      <a:lnTo>
                        <a:pt x="1347" y="681"/>
                      </a:lnTo>
                      <a:lnTo>
                        <a:pt x="1105" y="574"/>
                      </a:lnTo>
                      <a:lnTo>
                        <a:pt x="883" y="473"/>
                      </a:lnTo>
                      <a:lnTo>
                        <a:pt x="686" y="377"/>
                      </a:lnTo>
                      <a:lnTo>
                        <a:pt x="508" y="286"/>
                      </a:lnTo>
                      <a:lnTo>
                        <a:pt x="358" y="210"/>
                      </a:lnTo>
                      <a:lnTo>
                        <a:pt x="232" y="138"/>
                      </a:lnTo>
                      <a:lnTo>
                        <a:pt x="59" y="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</p:sp>
            <p:sp>
              <p:nvSpPr>
                <p:cNvPr id="10" name="Freeform 5"/>
                <p:cNvSpPr/>
                <p:nvPr/>
              </p:nvSpPr>
              <p:spPr bwMode="gray">
                <a:xfrm rot="15922489">
                  <a:off x="3140485" y="1826078"/>
                  <a:ext cx="3299407" cy="440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0" h="5291">
                      <a:moveTo>
                        <a:pt x="85" y="2532"/>
                      </a:moveTo>
                      <a:cubicBezTo>
                        <a:pt x="1736" y="3911"/>
                        <a:pt x="7524" y="5298"/>
                        <a:pt x="9958" y="5291"/>
                      </a:cubicBezTo>
                      <a:cubicBezTo>
                        <a:pt x="9989" y="1958"/>
                        <a:pt x="9969" y="3333"/>
                        <a:pt x="10000" y="0"/>
                      </a:cubicBezTo>
                      <a:lnTo>
                        <a:pt x="10000" y="0"/>
                      </a:lnTo>
                      <a:lnTo>
                        <a:pt x="9667" y="204"/>
                      </a:lnTo>
                      <a:lnTo>
                        <a:pt x="9334" y="400"/>
                      </a:lnTo>
                      <a:lnTo>
                        <a:pt x="9001" y="590"/>
                      </a:lnTo>
                      <a:lnTo>
                        <a:pt x="8667" y="753"/>
                      </a:lnTo>
                      <a:lnTo>
                        <a:pt x="8333" y="917"/>
                      </a:lnTo>
                      <a:lnTo>
                        <a:pt x="7999" y="1071"/>
                      </a:lnTo>
                      <a:lnTo>
                        <a:pt x="7669" y="1202"/>
                      </a:lnTo>
                      <a:lnTo>
                        <a:pt x="7333" y="1325"/>
                      </a:lnTo>
                      <a:lnTo>
                        <a:pt x="7000" y="1440"/>
                      </a:lnTo>
                      <a:lnTo>
                        <a:pt x="6673" y="1538"/>
                      </a:lnTo>
                      <a:lnTo>
                        <a:pt x="6340" y="1636"/>
                      </a:lnTo>
                      <a:lnTo>
                        <a:pt x="6013" y="1719"/>
                      </a:lnTo>
                      <a:lnTo>
                        <a:pt x="5686" y="1784"/>
                      </a:lnTo>
                      <a:lnTo>
                        <a:pt x="5359" y="1850"/>
                      </a:lnTo>
                      <a:lnTo>
                        <a:pt x="5036" y="1906"/>
                      </a:lnTo>
                      <a:lnTo>
                        <a:pt x="4717" y="1948"/>
                      </a:lnTo>
                      <a:lnTo>
                        <a:pt x="4396" y="1980"/>
                      </a:lnTo>
                      <a:lnTo>
                        <a:pt x="4079" y="2013"/>
                      </a:lnTo>
                      <a:lnTo>
                        <a:pt x="3766" y="2029"/>
                      </a:lnTo>
                      <a:lnTo>
                        <a:pt x="3454" y="2046"/>
                      </a:lnTo>
                      <a:lnTo>
                        <a:pt x="3145" y="2053"/>
                      </a:lnTo>
                      <a:lnTo>
                        <a:pt x="2839" y="2046"/>
                      </a:lnTo>
                      <a:lnTo>
                        <a:pt x="2537" y="2046"/>
                      </a:lnTo>
                      <a:lnTo>
                        <a:pt x="2238" y="2029"/>
                      </a:lnTo>
                      <a:lnTo>
                        <a:pt x="1943" y="2004"/>
                      </a:lnTo>
                      <a:lnTo>
                        <a:pt x="1653" y="1980"/>
                      </a:lnTo>
                      <a:lnTo>
                        <a:pt x="1368" y="1955"/>
                      </a:lnTo>
                      <a:lnTo>
                        <a:pt x="1085" y="1915"/>
                      </a:lnTo>
                      <a:lnTo>
                        <a:pt x="806" y="1873"/>
                      </a:lnTo>
                      <a:lnTo>
                        <a:pt x="533" y="1833"/>
                      </a:lnTo>
                      <a:lnTo>
                        <a:pt x="0" y="1726"/>
                      </a:lnTo>
                      <a:cubicBezTo>
                        <a:pt x="28" y="1995"/>
                        <a:pt x="57" y="2263"/>
                        <a:pt x="85" y="2532"/>
                      </a:cubicBezTo>
                      <a:close/>
                    </a:path>
                  </a:pathLst>
                </a:custGeom>
                <a:solidFill>
                  <a:schemeClr val="bg1">
                    <a:alpha val="20000"/>
                  </a:schemeClr>
                </a:solidFill>
                <a:ln>
                  <a:noFill/>
                </a:ln>
              </p:spPr>
            </p:sp>
            <p:sp>
              <p:nvSpPr>
                <p:cNvPr id="8" name="Rectangle 7"/>
                <p:cNvSpPr/>
                <p:nvPr/>
              </p:nvSpPr>
              <p:spPr bwMode="gray">
                <a:xfrm>
                  <a:off x="5713412" y="402165"/>
                  <a:ext cx="6055253" cy="60536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20" name="Freeform 5"/>
                <p:cNvSpPr>
                  <a:spLocks noEditPoints="1"/>
                </p:cNvSpPr>
                <p:nvPr/>
              </p:nvSpPr>
              <p:spPr bwMode="gray">
                <a:xfrm>
                  <a:off x="0" y="1587"/>
                  <a:ext cx="12192000" cy="685641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15356" h="8638">
                      <a:moveTo>
                        <a:pt x="0" y="0"/>
                      </a:moveTo>
                      <a:lnTo>
                        <a:pt x="0" y="8638"/>
                      </a:lnTo>
                      <a:lnTo>
                        <a:pt x="15356" y="8638"/>
                      </a:lnTo>
                      <a:lnTo>
                        <a:pt x="15356" y="0"/>
                      </a:lnTo>
                      <a:lnTo>
                        <a:pt x="0" y="0"/>
                      </a:lnTo>
                      <a:close/>
                      <a:moveTo>
                        <a:pt x="14748" y="8038"/>
                      </a:moveTo>
                      <a:lnTo>
                        <a:pt x="600" y="8038"/>
                      </a:lnTo>
                      <a:lnTo>
                        <a:pt x="600" y="592"/>
                      </a:lnTo>
                      <a:lnTo>
                        <a:pt x="14748" y="592"/>
                      </a:lnTo>
                      <a:lnTo>
                        <a:pt x="14748" y="803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</p:sp>
          </p:grpSp>
        </p:grpSp>
        <p:pic>
          <p:nvPicPr>
            <p:cNvPr id="23" name="Рисунок 22">
              <a:extLst>
                <a:ext uri="{FF2B5EF4-FFF2-40B4-BE49-F238E27FC236}">
                  <a16:creationId xmlns="" xmlns:a16="http://schemas.microsoft.com/office/drawing/2014/main" id="{30F33F10-FAEA-4F62-A390-DAAE1DE9A7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>
            <a:lvl1pPr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AEB9B2D0-E64A-4CF0-AE53-240B8AA01611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61371" y="457201"/>
            <a:ext cx="2224800" cy="41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44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E87AFA27-722A-4865-BFDC-FB8463B200B1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Группа 6">
              <a:extLst>
                <a:ext uri="{FF2B5EF4-FFF2-40B4-BE49-F238E27FC236}">
                  <a16:creationId xmlns="" xmlns:a16="http://schemas.microsoft.com/office/drawing/2014/main" id="{DA1E307D-536E-45E5-A269-3144CF26C76B}"/>
                </a:ext>
              </a:extLst>
            </p:cNvPr>
            <p:cNvGrpSpPr/>
            <p:nvPr userDrawn="1"/>
          </p:nvGrpSpPr>
          <p:grpSpPr>
            <a:xfrm>
              <a:off x="0" y="794"/>
              <a:ext cx="12192000" cy="6856413"/>
              <a:chOff x="0" y="1587"/>
              <a:chExt cx="12192000" cy="6856413"/>
            </a:xfrm>
          </p:grpSpPr>
          <p:sp>
            <p:nvSpPr>
              <p:cNvPr id="24" name="Прямоугольник 23">
                <a:extLst>
                  <a:ext uri="{FF2B5EF4-FFF2-40B4-BE49-F238E27FC236}">
                    <a16:creationId xmlns="" xmlns:a16="http://schemas.microsoft.com/office/drawing/2014/main" id="{12C6F521-9DD6-422A-B994-8CA267C3F075}"/>
                  </a:ext>
                </a:extLst>
              </p:cNvPr>
              <p:cNvSpPr/>
              <p:nvPr userDrawn="1"/>
            </p:nvSpPr>
            <p:spPr>
              <a:xfrm>
                <a:off x="278475" y="294766"/>
                <a:ext cx="5738149" cy="6249473"/>
              </a:xfrm>
              <a:prstGeom prst="rect">
                <a:avLst/>
              </a:prstGeom>
              <a:gradFill flip="none" rotWithShape="1">
                <a:gsLst>
                  <a:gs pos="0">
                    <a:srgbClr val="0054A6"/>
                  </a:gs>
                  <a:gs pos="57000">
                    <a:srgbClr val="001450"/>
                  </a:gs>
                  <a:gs pos="100000">
                    <a:srgbClr val="0F0019"/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  <a:endParaRPr lang="ru-RU" dirty="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0" y="1587"/>
                <a:ext cx="12192000" cy="6856413"/>
                <a:chOff x="0" y="1587"/>
                <a:chExt cx="12192000" cy="6856413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8609012" y="5867400"/>
                  <a:ext cx="990600" cy="990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alpha val="14000"/>
                      </a:schemeClr>
                    </a:gs>
                    <a:gs pos="66000">
                      <a:schemeClr val="accent5">
                        <a:alpha val="0"/>
                      </a:schemeClr>
                    </a:gs>
                    <a:gs pos="36000">
                      <a:schemeClr val="accent5">
                        <a:alpha val="7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14" name="Oval 13"/>
                <p:cNvSpPr/>
                <p:nvPr/>
              </p:nvSpPr>
              <p:spPr>
                <a:xfrm>
                  <a:off x="8609012" y="1676400"/>
                  <a:ext cx="2819400" cy="2819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alpha val="7000"/>
                      </a:schemeClr>
                    </a:gs>
                    <a:gs pos="69000">
                      <a:schemeClr val="accent5">
                        <a:alpha val="0"/>
                      </a:schemeClr>
                    </a:gs>
                    <a:gs pos="36000">
                      <a:schemeClr val="accent5">
                        <a:alpha val="6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16" name="Oval 15"/>
                <p:cNvSpPr/>
                <p:nvPr/>
              </p:nvSpPr>
              <p:spPr>
                <a:xfrm>
                  <a:off x="7999412" y="1587"/>
                  <a:ext cx="1600200" cy="1600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alpha val="14000"/>
                      </a:schemeClr>
                    </a:gs>
                    <a:gs pos="73000">
                      <a:schemeClr val="accent1">
                        <a:lumMod val="60000"/>
                        <a:lumOff val="40000"/>
                        <a:alpha val="0"/>
                      </a:schemeClr>
                    </a:gs>
                    <a:gs pos="36000">
                      <a:schemeClr val="accent1">
                        <a:lumMod val="60000"/>
                        <a:lumOff val="40000"/>
                        <a:alpha val="7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17" name="Oval 16"/>
                <p:cNvSpPr/>
                <p:nvPr userDrawn="1"/>
              </p:nvSpPr>
              <p:spPr>
                <a:xfrm>
                  <a:off x="0" y="2895600"/>
                  <a:ext cx="2362200" cy="2362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alpha val="8000"/>
                      </a:schemeClr>
                    </a:gs>
                    <a:gs pos="72000">
                      <a:schemeClr val="accent5">
                        <a:alpha val="0"/>
                      </a:schemeClr>
                    </a:gs>
                    <a:gs pos="36000">
                      <a:schemeClr val="accent5">
                        <a:alpha val="8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19" name="Oval 18"/>
                <p:cNvSpPr/>
                <p:nvPr/>
              </p:nvSpPr>
              <p:spPr>
                <a:xfrm>
                  <a:off x="8609012" y="5865239"/>
                  <a:ext cx="990600" cy="990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alpha val="10000"/>
                      </a:schemeClr>
                    </a:gs>
                    <a:gs pos="66000">
                      <a:schemeClr val="accent1">
                        <a:lumMod val="60000"/>
                        <a:lumOff val="40000"/>
                        <a:alpha val="0"/>
                      </a:schemeClr>
                    </a:gs>
                    <a:gs pos="31000">
                      <a:schemeClr val="accent1">
                        <a:lumMod val="60000"/>
                        <a:lumOff val="40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11" name="Freeform 5"/>
                <p:cNvSpPr/>
                <p:nvPr/>
              </p:nvSpPr>
              <p:spPr bwMode="gray">
                <a:xfrm rot="15922489">
                  <a:off x="4203594" y="1826078"/>
                  <a:ext cx="3299407" cy="440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0" h="5291">
                      <a:moveTo>
                        <a:pt x="85" y="2532"/>
                      </a:moveTo>
                      <a:cubicBezTo>
                        <a:pt x="1736" y="3911"/>
                        <a:pt x="7524" y="5298"/>
                        <a:pt x="9958" y="5291"/>
                      </a:cubicBezTo>
                      <a:cubicBezTo>
                        <a:pt x="9989" y="1958"/>
                        <a:pt x="9969" y="3333"/>
                        <a:pt x="10000" y="0"/>
                      </a:cubicBezTo>
                      <a:lnTo>
                        <a:pt x="10000" y="0"/>
                      </a:lnTo>
                      <a:lnTo>
                        <a:pt x="9667" y="204"/>
                      </a:lnTo>
                      <a:lnTo>
                        <a:pt x="9334" y="400"/>
                      </a:lnTo>
                      <a:lnTo>
                        <a:pt x="9001" y="590"/>
                      </a:lnTo>
                      <a:lnTo>
                        <a:pt x="8667" y="753"/>
                      </a:lnTo>
                      <a:lnTo>
                        <a:pt x="8333" y="917"/>
                      </a:lnTo>
                      <a:lnTo>
                        <a:pt x="7999" y="1071"/>
                      </a:lnTo>
                      <a:lnTo>
                        <a:pt x="7669" y="1202"/>
                      </a:lnTo>
                      <a:lnTo>
                        <a:pt x="7333" y="1325"/>
                      </a:lnTo>
                      <a:lnTo>
                        <a:pt x="7000" y="1440"/>
                      </a:lnTo>
                      <a:lnTo>
                        <a:pt x="6673" y="1538"/>
                      </a:lnTo>
                      <a:lnTo>
                        <a:pt x="6340" y="1636"/>
                      </a:lnTo>
                      <a:lnTo>
                        <a:pt x="6013" y="1719"/>
                      </a:lnTo>
                      <a:lnTo>
                        <a:pt x="5686" y="1784"/>
                      </a:lnTo>
                      <a:lnTo>
                        <a:pt x="5359" y="1850"/>
                      </a:lnTo>
                      <a:lnTo>
                        <a:pt x="5036" y="1906"/>
                      </a:lnTo>
                      <a:lnTo>
                        <a:pt x="4717" y="1948"/>
                      </a:lnTo>
                      <a:lnTo>
                        <a:pt x="4396" y="1980"/>
                      </a:lnTo>
                      <a:lnTo>
                        <a:pt x="4079" y="2013"/>
                      </a:lnTo>
                      <a:lnTo>
                        <a:pt x="3766" y="2029"/>
                      </a:lnTo>
                      <a:lnTo>
                        <a:pt x="3454" y="2046"/>
                      </a:lnTo>
                      <a:lnTo>
                        <a:pt x="3145" y="2053"/>
                      </a:lnTo>
                      <a:lnTo>
                        <a:pt x="2839" y="2046"/>
                      </a:lnTo>
                      <a:lnTo>
                        <a:pt x="2537" y="2046"/>
                      </a:lnTo>
                      <a:lnTo>
                        <a:pt x="2238" y="2029"/>
                      </a:lnTo>
                      <a:lnTo>
                        <a:pt x="1943" y="2004"/>
                      </a:lnTo>
                      <a:lnTo>
                        <a:pt x="1653" y="1980"/>
                      </a:lnTo>
                      <a:lnTo>
                        <a:pt x="1368" y="1955"/>
                      </a:lnTo>
                      <a:lnTo>
                        <a:pt x="1085" y="1915"/>
                      </a:lnTo>
                      <a:lnTo>
                        <a:pt x="806" y="1873"/>
                      </a:lnTo>
                      <a:lnTo>
                        <a:pt x="533" y="1833"/>
                      </a:lnTo>
                      <a:lnTo>
                        <a:pt x="0" y="1726"/>
                      </a:lnTo>
                      <a:cubicBezTo>
                        <a:pt x="28" y="1995"/>
                        <a:pt x="57" y="2263"/>
                        <a:pt x="85" y="2532"/>
                      </a:cubicBezTo>
                      <a:close/>
                    </a:path>
                  </a:pathLst>
                </a:custGeom>
                <a:solidFill>
                  <a:schemeClr val="bg1">
                    <a:alpha val="20000"/>
                  </a:schemeClr>
                </a:solidFill>
                <a:ln>
                  <a:noFill/>
                </a:ln>
              </p:spPr>
            </p:sp>
            <p:sp>
              <p:nvSpPr>
                <p:cNvPr id="9" name="Freeform 5"/>
                <p:cNvSpPr/>
                <p:nvPr/>
              </p:nvSpPr>
              <p:spPr bwMode="gray">
                <a:xfrm rot="16200000">
                  <a:off x="3295432" y="2801721"/>
                  <a:ext cx="6053670" cy="1254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0" h="8000">
                      <a:moveTo>
                        <a:pt x="0" y="0"/>
                      </a:moveTo>
                      <a:lnTo>
                        <a:pt x="0" y="7970"/>
                      </a:lnTo>
                      <a:lnTo>
                        <a:pt x="10000" y="8000"/>
                      </a:lnTo>
                      <a:lnTo>
                        <a:pt x="10000" y="7"/>
                      </a:lnTo>
                      <a:lnTo>
                        <a:pt x="10000" y="7"/>
                      </a:lnTo>
                      <a:lnTo>
                        <a:pt x="9773" y="156"/>
                      </a:lnTo>
                      <a:lnTo>
                        <a:pt x="9547" y="298"/>
                      </a:lnTo>
                      <a:lnTo>
                        <a:pt x="9320" y="437"/>
                      </a:lnTo>
                      <a:lnTo>
                        <a:pt x="9092" y="556"/>
                      </a:lnTo>
                      <a:lnTo>
                        <a:pt x="8865" y="676"/>
                      </a:lnTo>
                      <a:lnTo>
                        <a:pt x="8637" y="788"/>
                      </a:lnTo>
                      <a:lnTo>
                        <a:pt x="8412" y="884"/>
                      </a:lnTo>
                      <a:lnTo>
                        <a:pt x="8184" y="975"/>
                      </a:lnTo>
                      <a:lnTo>
                        <a:pt x="7957" y="1058"/>
                      </a:lnTo>
                      <a:lnTo>
                        <a:pt x="7734" y="1130"/>
                      </a:lnTo>
                      <a:lnTo>
                        <a:pt x="7508" y="1202"/>
                      </a:lnTo>
                      <a:lnTo>
                        <a:pt x="7285" y="1262"/>
                      </a:lnTo>
                      <a:lnTo>
                        <a:pt x="7062" y="1309"/>
                      </a:lnTo>
                      <a:lnTo>
                        <a:pt x="6840" y="1358"/>
                      </a:lnTo>
                      <a:lnTo>
                        <a:pt x="6620" y="1399"/>
                      </a:lnTo>
                      <a:lnTo>
                        <a:pt x="6402" y="1428"/>
                      </a:lnTo>
                      <a:lnTo>
                        <a:pt x="6184" y="1453"/>
                      </a:lnTo>
                      <a:lnTo>
                        <a:pt x="5968" y="1477"/>
                      </a:lnTo>
                      <a:lnTo>
                        <a:pt x="5755" y="1488"/>
                      </a:lnTo>
                      <a:lnTo>
                        <a:pt x="5542" y="1500"/>
                      </a:lnTo>
                      <a:lnTo>
                        <a:pt x="5332" y="1506"/>
                      </a:lnTo>
                      <a:lnTo>
                        <a:pt x="5124" y="1500"/>
                      </a:lnTo>
                      <a:lnTo>
                        <a:pt x="4918" y="1500"/>
                      </a:lnTo>
                      <a:lnTo>
                        <a:pt x="4714" y="1488"/>
                      </a:lnTo>
                      <a:lnTo>
                        <a:pt x="4514" y="1470"/>
                      </a:lnTo>
                      <a:lnTo>
                        <a:pt x="4316" y="1453"/>
                      </a:lnTo>
                      <a:lnTo>
                        <a:pt x="4122" y="1434"/>
                      </a:lnTo>
                      <a:lnTo>
                        <a:pt x="3929" y="1405"/>
                      </a:lnTo>
                      <a:lnTo>
                        <a:pt x="3739" y="1374"/>
                      </a:lnTo>
                      <a:lnTo>
                        <a:pt x="3553" y="1346"/>
                      </a:lnTo>
                      <a:lnTo>
                        <a:pt x="3190" y="1267"/>
                      </a:lnTo>
                      <a:lnTo>
                        <a:pt x="2842" y="1183"/>
                      </a:lnTo>
                      <a:lnTo>
                        <a:pt x="2508" y="1095"/>
                      </a:lnTo>
                      <a:lnTo>
                        <a:pt x="2192" y="998"/>
                      </a:lnTo>
                      <a:lnTo>
                        <a:pt x="1890" y="897"/>
                      </a:lnTo>
                      <a:lnTo>
                        <a:pt x="1610" y="788"/>
                      </a:lnTo>
                      <a:lnTo>
                        <a:pt x="1347" y="681"/>
                      </a:lnTo>
                      <a:lnTo>
                        <a:pt x="1105" y="574"/>
                      </a:lnTo>
                      <a:lnTo>
                        <a:pt x="883" y="473"/>
                      </a:lnTo>
                      <a:lnTo>
                        <a:pt x="686" y="377"/>
                      </a:lnTo>
                      <a:lnTo>
                        <a:pt x="508" y="286"/>
                      </a:lnTo>
                      <a:lnTo>
                        <a:pt x="358" y="210"/>
                      </a:lnTo>
                      <a:lnTo>
                        <a:pt x="232" y="138"/>
                      </a:lnTo>
                      <a:lnTo>
                        <a:pt x="59" y="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</p:sp>
            <p:sp>
              <p:nvSpPr>
                <p:cNvPr id="8" name="Rectangle 7"/>
                <p:cNvSpPr/>
                <p:nvPr/>
              </p:nvSpPr>
              <p:spPr bwMode="gray">
                <a:xfrm>
                  <a:off x="6172200" y="402165"/>
                  <a:ext cx="5596465" cy="60536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20" name="Freeform 5"/>
                <p:cNvSpPr>
                  <a:spLocks noEditPoints="1"/>
                </p:cNvSpPr>
                <p:nvPr/>
              </p:nvSpPr>
              <p:spPr bwMode="gray">
                <a:xfrm>
                  <a:off x="0" y="1587"/>
                  <a:ext cx="12192000" cy="685641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15356" h="8638">
                      <a:moveTo>
                        <a:pt x="0" y="0"/>
                      </a:moveTo>
                      <a:lnTo>
                        <a:pt x="0" y="8638"/>
                      </a:lnTo>
                      <a:lnTo>
                        <a:pt x="15356" y="8638"/>
                      </a:lnTo>
                      <a:lnTo>
                        <a:pt x="15356" y="0"/>
                      </a:lnTo>
                      <a:lnTo>
                        <a:pt x="0" y="0"/>
                      </a:lnTo>
                      <a:close/>
                      <a:moveTo>
                        <a:pt x="14748" y="8038"/>
                      </a:moveTo>
                      <a:lnTo>
                        <a:pt x="600" y="8038"/>
                      </a:lnTo>
                      <a:lnTo>
                        <a:pt x="600" y="592"/>
                      </a:lnTo>
                      <a:lnTo>
                        <a:pt x="14748" y="592"/>
                      </a:lnTo>
                      <a:lnTo>
                        <a:pt x="14748" y="803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</p:sp>
          </p:grpSp>
        </p:grpSp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B96CAFE0-99F7-4641-A499-67D535F101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4117745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1" y="1143000"/>
            <a:ext cx="5093665" cy="50080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4132447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BCAA74C1-7230-4599-B94D-62FB9F05345F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61371" y="457201"/>
            <a:ext cx="2224800" cy="41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51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3E398AB4-A934-47C3-B9B1-B4EE1E6FEF50}"/>
              </a:ext>
            </a:extLst>
          </p:cNvPr>
          <p:cNvSpPr/>
          <p:nvPr userDrawn="1"/>
        </p:nvSpPr>
        <p:spPr>
          <a:xfrm>
            <a:off x="246961" y="4223321"/>
            <a:ext cx="11695882" cy="2397118"/>
          </a:xfrm>
          <a:prstGeom prst="rect">
            <a:avLst/>
          </a:prstGeom>
          <a:gradFill flip="none" rotWithShape="1">
            <a:gsLst>
              <a:gs pos="0">
                <a:srgbClr val="0054A6"/>
              </a:gs>
              <a:gs pos="57000">
                <a:srgbClr val="001450"/>
              </a:gs>
              <a:gs pos="100000">
                <a:srgbClr val="0F0019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1587"/>
            <a:ext cx="12192000" cy="6856413"/>
            <a:chOff x="0" y="1587"/>
            <a:chExt cx="12192000" cy="6856413"/>
          </a:xfrm>
        </p:grpSpPr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633F57FC-D1E4-4AAF-8569-6164414B88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5945"/>
            <a:ext cx="74540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110" y="984878"/>
            <a:ext cx="11080427" cy="312992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7454055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8012B167-EA96-4412-9336-CDAFF84A10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18445" y="5299607"/>
            <a:ext cx="2316956" cy="4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6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BC1CAF70-9736-4810-8926-86111A8DB713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" name="Группа 5">
              <a:extLst>
                <a:ext uri="{FF2B5EF4-FFF2-40B4-BE49-F238E27FC236}">
                  <a16:creationId xmlns="" xmlns:a16="http://schemas.microsoft.com/office/drawing/2014/main" id="{D2C21106-5767-4DE3-A401-15BA4F6B1F6B}"/>
                </a:ext>
              </a:extLst>
            </p:cNvPr>
            <p:cNvGrpSpPr/>
            <p:nvPr userDrawn="1"/>
          </p:nvGrpSpPr>
          <p:grpSpPr>
            <a:xfrm>
              <a:off x="0" y="794"/>
              <a:ext cx="12192000" cy="6856413"/>
              <a:chOff x="0" y="1587"/>
              <a:chExt cx="12192000" cy="6856413"/>
            </a:xfrm>
          </p:grpSpPr>
          <p:sp>
            <p:nvSpPr>
              <p:cNvPr id="30" name="Прямоугольник 29">
                <a:extLst>
                  <a:ext uri="{FF2B5EF4-FFF2-40B4-BE49-F238E27FC236}">
                    <a16:creationId xmlns="" xmlns:a16="http://schemas.microsoft.com/office/drawing/2014/main" id="{EF34154A-9C7E-4450-82A9-3F096F99B2DF}"/>
                  </a:ext>
                </a:extLst>
              </p:cNvPr>
              <p:cNvSpPr/>
              <p:nvPr userDrawn="1"/>
            </p:nvSpPr>
            <p:spPr>
              <a:xfrm>
                <a:off x="109728" y="147445"/>
                <a:ext cx="11972544" cy="3660967"/>
              </a:xfrm>
              <a:prstGeom prst="rect">
                <a:avLst/>
              </a:prstGeom>
              <a:gradFill flip="none" rotWithShape="1">
                <a:gsLst>
                  <a:gs pos="12000">
                    <a:srgbClr val="0F0019"/>
                  </a:gs>
                  <a:gs pos="83000">
                    <a:srgbClr val="164292"/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0" y="1587"/>
                <a:ext cx="12192000" cy="6856413"/>
                <a:chOff x="0" y="1587"/>
                <a:chExt cx="12192000" cy="6856413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8609012" y="5867400"/>
                  <a:ext cx="990600" cy="990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alpha val="14000"/>
                      </a:schemeClr>
                    </a:gs>
                    <a:gs pos="66000">
                      <a:schemeClr val="accent5">
                        <a:alpha val="0"/>
                      </a:schemeClr>
                    </a:gs>
                    <a:gs pos="36000">
                      <a:schemeClr val="accent5">
                        <a:alpha val="7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12" name="Oval 11"/>
                <p:cNvSpPr/>
                <p:nvPr/>
              </p:nvSpPr>
              <p:spPr>
                <a:xfrm>
                  <a:off x="8609012" y="1676400"/>
                  <a:ext cx="2819400" cy="2819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alpha val="7000"/>
                      </a:schemeClr>
                    </a:gs>
                    <a:gs pos="69000">
                      <a:schemeClr val="accent5">
                        <a:alpha val="0"/>
                      </a:schemeClr>
                    </a:gs>
                    <a:gs pos="36000">
                      <a:schemeClr val="accent5">
                        <a:alpha val="6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14" name="Oval 13"/>
                <p:cNvSpPr/>
                <p:nvPr/>
              </p:nvSpPr>
              <p:spPr>
                <a:xfrm>
                  <a:off x="7999412" y="1587"/>
                  <a:ext cx="1600200" cy="1600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alpha val="14000"/>
                      </a:schemeClr>
                    </a:gs>
                    <a:gs pos="73000">
                      <a:schemeClr val="accent1">
                        <a:lumMod val="60000"/>
                        <a:lumOff val="40000"/>
                        <a:alpha val="0"/>
                      </a:schemeClr>
                    </a:gs>
                    <a:gs pos="36000">
                      <a:schemeClr val="accent1">
                        <a:lumMod val="60000"/>
                        <a:lumOff val="40000"/>
                        <a:alpha val="7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15" name="Oval 14"/>
                <p:cNvSpPr/>
                <p:nvPr/>
              </p:nvSpPr>
              <p:spPr>
                <a:xfrm>
                  <a:off x="0" y="2895600"/>
                  <a:ext cx="2362200" cy="2362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alpha val="8000"/>
                      </a:schemeClr>
                    </a:gs>
                    <a:gs pos="72000">
                      <a:schemeClr val="accent5">
                        <a:alpha val="0"/>
                      </a:schemeClr>
                    </a:gs>
                    <a:gs pos="36000">
                      <a:schemeClr val="accent5">
                        <a:alpha val="8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16" name="Oval 15"/>
                <p:cNvSpPr/>
                <p:nvPr/>
              </p:nvSpPr>
              <p:spPr>
                <a:xfrm>
                  <a:off x="0" y="2667000"/>
                  <a:ext cx="4191000" cy="419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alpha val="11000"/>
                      </a:schemeClr>
                    </a:gs>
                    <a:gs pos="75000">
                      <a:schemeClr val="accent1">
                        <a:lumMod val="60000"/>
                        <a:lumOff val="40000"/>
                        <a:alpha val="0"/>
                      </a:schemeClr>
                    </a:gs>
                    <a:gs pos="36000">
                      <a:schemeClr val="accent1">
                        <a:lumMod val="60000"/>
                        <a:lumOff val="40000"/>
                        <a:alpha val="1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17" name="Oval 16"/>
                <p:cNvSpPr/>
                <p:nvPr/>
              </p:nvSpPr>
              <p:spPr>
                <a:xfrm>
                  <a:off x="8609012" y="5865239"/>
                  <a:ext cx="990600" cy="990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alpha val="10000"/>
                      </a:schemeClr>
                    </a:gs>
                    <a:gs pos="66000">
                      <a:schemeClr val="accent1">
                        <a:lumMod val="60000"/>
                        <a:lumOff val="40000"/>
                        <a:alpha val="0"/>
                      </a:schemeClr>
                    </a:gs>
                    <a:gs pos="31000">
                      <a:schemeClr val="accent1">
                        <a:lumMod val="60000"/>
                        <a:lumOff val="40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7" name="Freeform 5"/>
                <p:cNvSpPr/>
                <p:nvPr/>
              </p:nvSpPr>
              <p:spPr bwMode="gray">
                <a:xfrm>
                  <a:off x="455612" y="2801319"/>
                  <a:ext cx="11277600" cy="3602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0" h="7946">
                      <a:moveTo>
                        <a:pt x="0" y="0"/>
                      </a:moveTo>
                      <a:lnTo>
                        <a:pt x="0" y="7945"/>
                      </a:lnTo>
                      <a:lnTo>
                        <a:pt x="10000" y="7946"/>
                      </a:lnTo>
                      <a:lnTo>
                        <a:pt x="10000" y="4"/>
                      </a:lnTo>
                      <a:lnTo>
                        <a:pt x="10000" y="4"/>
                      </a:lnTo>
                      <a:lnTo>
                        <a:pt x="9773" y="91"/>
                      </a:lnTo>
                      <a:lnTo>
                        <a:pt x="9547" y="175"/>
                      </a:lnTo>
                      <a:lnTo>
                        <a:pt x="9320" y="256"/>
                      </a:lnTo>
                      <a:lnTo>
                        <a:pt x="9092" y="326"/>
                      </a:lnTo>
                      <a:lnTo>
                        <a:pt x="8865" y="396"/>
                      </a:lnTo>
                      <a:lnTo>
                        <a:pt x="8637" y="462"/>
                      </a:lnTo>
                      <a:lnTo>
                        <a:pt x="8412" y="518"/>
                      </a:lnTo>
                      <a:lnTo>
                        <a:pt x="8184" y="571"/>
                      </a:lnTo>
                      <a:lnTo>
                        <a:pt x="7957" y="620"/>
                      </a:lnTo>
                      <a:lnTo>
                        <a:pt x="7734" y="662"/>
                      </a:lnTo>
                      <a:lnTo>
                        <a:pt x="7508" y="704"/>
                      </a:lnTo>
                      <a:lnTo>
                        <a:pt x="7285" y="739"/>
                      </a:lnTo>
                      <a:lnTo>
                        <a:pt x="7062" y="767"/>
                      </a:lnTo>
                      <a:lnTo>
                        <a:pt x="6840" y="795"/>
                      </a:lnTo>
                      <a:lnTo>
                        <a:pt x="6620" y="819"/>
                      </a:lnTo>
                      <a:lnTo>
                        <a:pt x="6402" y="837"/>
                      </a:lnTo>
                      <a:lnTo>
                        <a:pt x="6184" y="851"/>
                      </a:lnTo>
                      <a:lnTo>
                        <a:pt x="5968" y="865"/>
                      </a:lnTo>
                      <a:lnTo>
                        <a:pt x="5755" y="872"/>
                      </a:lnTo>
                      <a:lnTo>
                        <a:pt x="5542" y="879"/>
                      </a:lnTo>
                      <a:lnTo>
                        <a:pt x="5332" y="882"/>
                      </a:lnTo>
                      <a:lnTo>
                        <a:pt x="5124" y="879"/>
                      </a:lnTo>
                      <a:lnTo>
                        <a:pt x="4918" y="879"/>
                      </a:lnTo>
                      <a:lnTo>
                        <a:pt x="4714" y="872"/>
                      </a:lnTo>
                      <a:lnTo>
                        <a:pt x="4514" y="861"/>
                      </a:lnTo>
                      <a:lnTo>
                        <a:pt x="4316" y="851"/>
                      </a:lnTo>
                      <a:lnTo>
                        <a:pt x="4122" y="840"/>
                      </a:lnTo>
                      <a:lnTo>
                        <a:pt x="3929" y="823"/>
                      </a:lnTo>
                      <a:lnTo>
                        <a:pt x="3739" y="805"/>
                      </a:lnTo>
                      <a:lnTo>
                        <a:pt x="3553" y="788"/>
                      </a:lnTo>
                      <a:lnTo>
                        <a:pt x="3190" y="742"/>
                      </a:lnTo>
                      <a:lnTo>
                        <a:pt x="2842" y="693"/>
                      </a:lnTo>
                      <a:lnTo>
                        <a:pt x="2508" y="641"/>
                      </a:lnTo>
                      <a:lnTo>
                        <a:pt x="2192" y="585"/>
                      </a:lnTo>
                      <a:lnTo>
                        <a:pt x="1890" y="525"/>
                      </a:lnTo>
                      <a:lnTo>
                        <a:pt x="1610" y="462"/>
                      </a:lnTo>
                      <a:lnTo>
                        <a:pt x="1347" y="399"/>
                      </a:lnTo>
                      <a:lnTo>
                        <a:pt x="1105" y="336"/>
                      </a:lnTo>
                      <a:lnTo>
                        <a:pt x="883" y="277"/>
                      </a:lnTo>
                      <a:lnTo>
                        <a:pt x="686" y="221"/>
                      </a:lnTo>
                      <a:lnTo>
                        <a:pt x="508" y="168"/>
                      </a:lnTo>
                      <a:lnTo>
                        <a:pt x="358" y="123"/>
                      </a:lnTo>
                      <a:lnTo>
                        <a:pt x="232" y="81"/>
                      </a:lnTo>
                      <a:lnTo>
                        <a:pt x="59" y="2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</p:sp>
            <p:sp>
              <p:nvSpPr>
                <p:cNvPr id="9" name="Freeform 5"/>
                <p:cNvSpPr/>
                <p:nvPr/>
              </p:nvSpPr>
              <p:spPr bwMode="gray">
                <a:xfrm rot="21010068">
                  <a:off x="8490951" y="2714874"/>
                  <a:ext cx="3299407" cy="440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0" h="5291">
                      <a:moveTo>
                        <a:pt x="85" y="2532"/>
                      </a:moveTo>
                      <a:cubicBezTo>
                        <a:pt x="1736" y="3911"/>
                        <a:pt x="7524" y="5298"/>
                        <a:pt x="9958" y="5291"/>
                      </a:cubicBezTo>
                      <a:cubicBezTo>
                        <a:pt x="9989" y="1958"/>
                        <a:pt x="9969" y="3333"/>
                        <a:pt x="10000" y="0"/>
                      </a:cubicBezTo>
                      <a:lnTo>
                        <a:pt x="10000" y="0"/>
                      </a:lnTo>
                      <a:lnTo>
                        <a:pt x="9667" y="204"/>
                      </a:lnTo>
                      <a:lnTo>
                        <a:pt x="9334" y="400"/>
                      </a:lnTo>
                      <a:lnTo>
                        <a:pt x="9001" y="590"/>
                      </a:lnTo>
                      <a:lnTo>
                        <a:pt x="8667" y="753"/>
                      </a:lnTo>
                      <a:lnTo>
                        <a:pt x="8333" y="917"/>
                      </a:lnTo>
                      <a:lnTo>
                        <a:pt x="7999" y="1071"/>
                      </a:lnTo>
                      <a:lnTo>
                        <a:pt x="7669" y="1202"/>
                      </a:lnTo>
                      <a:lnTo>
                        <a:pt x="7333" y="1325"/>
                      </a:lnTo>
                      <a:lnTo>
                        <a:pt x="7000" y="1440"/>
                      </a:lnTo>
                      <a:lnTo>
                        <a:pt x="6673" y="1538"/>
                      </a:lnTo>
                      <a:lnTo>
                        <a:pt x="6340" y="1636"/>
                      </a:lnTo>
                      <a:lnTo>
                        <a:pt x="6013" y="1719"/>
                      </a:lnTo>
                      <a:lnTo>
                        <a:pt x="5686" y="1784"/>
                      </a:lnTo>
                      <a:lnTo>
                        <a:pt x="5359" y="1850"/>
                      </a:lnTo>
                      <a:lnTo>
                        <a:pt x="5036" y="1906"/>
                      </a:lnTo>
                      <a:lnTo>
                        <a:pt x="4717" y="1948"/>
                      </a:lnTo>
                      <a:lnTo>
                        <a:pt x="4396" y="1980"/>
                      </a:lnTo>
                      <a:lnTo>
                        <a:pt x="4079" y="2013"/>
                      </a:lnTo>
                      <a:lnTo>
                        <a:pt x="3766" y="2029"/>
                      </a:lnTo>
                      <a:lnTo>
                        <a:pt x="3454" y="2046"/>
                      </a:lnTo>
                      <a:lnTo>
                        <a:pt x="3145" y="2053"/>
                      </a:lnTo>
                      <a:lnTo>
                        <a:pt x="2839" y="2046"/>
                      </a:lnTo>
                      <a:lnTo>
                        <a:pt x="2537" y="2046"/>
                      </a:lnTo>
                      <a:lnTo>
                        <a:pt x="2238" y="2029"/>
                      </a:lnTo>
                      <a:lnTo>
                        <a:pt x="1943" y="2004"/>
                      </a:lnTo>
                      <a:lnTo>
                        <a:pt x="1653" y="1980"/>
                      </a:lnTo>
                      <a:lnTo>
                        <a:pt x="1368" y="1955"/>
                      </a:lnTo>
                      <a:lnTo>
                        <a:pt x="1085" y="1915"/>
                      </a:lnTo>
                      <a:lnTo>
                        <a:pt x="806" y="1873"/>
                      </a:lnTo>
                      <a:lnTo>
                        <a:pt x="533" y="1833"/>
                      </a:lnTo>
                      <a:lnTo>
                        <a:pt x="0" y="1726"/>
                      </a:lnTo>
                      <a:cubicBezTo>
                        <a:pt x="28" y="1995"/>
                        <a:pt x="57" y="2263"/>
                        <a:pt x="85" y="2532"/>
                      </a:cubicBezTo>
                      <a:close/>
                    </a:path>
                  </a:pathLst>
                </a:custGeom>
                <a:solidFill>
                  <a:schemeClr val="bg1">
                    <a:alpha val="20000"/>
                  </a:schemeClr>
                </a:solidFill>
                <a:ln>
                  <a:noFill/>
                </a:ln>
              </p:spPr>
            </p:sp>
            <p:sp>
              <p:nvSpPr>
                <p:cNvPr id="18" name="Freeform 5"/>
                <p:cNvSpPr>
                  <a:spLocks noEditPoints="1"/>
                </p:cNvSpPr>
                <p:nvPr/>
              </p:nvSpPr>
              <p:spPr bwMode="gray">
                <a:xfrm>
                  <a:off x="0" y="1587"/>
                  <a:ext cx="12192000" cy="685641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15356" h="8638">
                      <a:moveTo>
                        <a:pt x="0" y="0"/>
                      </a:moveTo>
                      <a:lnTo>
                        <a:pt x="0" y="8638"/>
                      </a:lnTo>
                      <a:lnTo>
                        <a:pt x="15356" y="8638"/>
                      </a:lnTo>
                      <a:lnTo>
                        <a:pt x="15356" y="0"/>
                      </a:lnTo>
                      <a:lnTo>
                        <a:pt x="0" y="0"/>
                      </a:lnTo>
                      <a:close/>
                      <a:moveTo>
                        <a:pt x="14748" y="8038"/>
                      </a:moveTo>
                      <a:lnTo>
                        <a:pt x="600" y="8038"/>
                      </a:lnTo>
                      <a:lnTo>
                        <a:pt x="600" y="592"/>
                      </a:lnTo>
                      <a:lnTo>
                        <a:pt x="14748" y="592"/>
                      </a:lnTo>
                      <a:lnTo>
                        <a:pt x="14748" y="803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</p:sp>
          </p:grpSp>
        </p:grpSp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94A2E0CE-A269-40D4-B5AB-CBAF3CA0D8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702" y="941496"/>
            <a:ext cx="7557453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C2DEA7E6-CA14-4472-A52B-5607CAC6D1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08883" y="1409917"/>
            <a:ext cx="2316956" cy="4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05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A8C89279-360D-4562-8085-9C1E893442E9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" name="Группа 5">
              <a:extLst>
                <a:ext uri="{FF2B5EF4-FFF2-40B4-BE49-F238E27FC236}">
                  <a16:creationId xmlns="" xmlns:a16="http://schemas.microsoft.com/office/drawing/2014/main" id="{B80274D8-1EE9-408B-8E16-8021884005B3}"/>
                </a:ext>
              </a:extLst>
            </p:cNvPr>
            <p:cNvGrpSpPr/>
            <p:nvPr userDrawn="1"/>
          </p:nvGrpSpPr>
          <p:grpSpPr>
            <a:xfrm>
              <a:off x="0" y="794"/>
              <a:ext cx="12192000" cy="6856413"/>
              <a:chOff x="0" y="1587"/>
              <a:chExt cx="12192000" cy="6856413"/>
            </a:xfrm>
          </p:grpSpPr>
          <p:sp>
            <p:nvSpPr>
              <p:cNvPr id="40" name="Прямоугольник 39">
                <a:extLst>
                  <a:ext uri="{FF2B5EF4-FFF2-40B4-BE49-F238E27FC236}">
                    <a16:creationId xmlns="" xmlns:a16="http://schemas.microsoft.com/office/drawing/2014/main" id="{54650329-0DAE-4CFB-B62F-77B995DE7A0D}"/>
                  </a:ext>
                </a:extLst>
              </p:cNvPr>
              <p:cNvSpPr/>
              <p:nvPr userDrawn="1"/>
            </p:nvSpPr>
            <p:spPr>
              <a:xfrm>
                <a:off x="246471" y="73847"/>
                <a:ext cx="11695882" cy="4780772"/>
              </a:xfrm>
              <a:prstGeom prst="rect">
                <a:avLst/>
              </a:prstGeom>
              <a:gradFill flip="none" rotWithShape="1">
                <a:gsLst>
                  <a:gs pos="0">
                    <a:srgbClr val="0054A6"/>
                  </a:gs>
                  <a:gs pos="51000">
                    <a:srgbClr val="001450"/>
                  </a:gs>
                  <a:gs pos="100000">
                    <a:srgbClr val="0F0019"/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  <a:endParaRPr lang="ru-RU" dirty="0"/>
              </a:p>
            </p:txBody>
          </p:sp>
          <p:grpSp>
            <p:nvGrpSpPr>
              <p:cNvPr id="3" name="Group 2"/>
              <p:cNvGrpSpPr/>
              <p:nvPr userDrawn="1"/>
            </p:nvGrpSpPr>
            <p:grpSpPr>
              <a:xfrm>
                <a:off x="0" y="1587"/>
                <a:ext cx="12192000" cy="6856413"/>
                <a:chOff x="0" y="1587"/>
                <a:chExt cx="12192000" cy="6856413"/>
              </a:xfrm>
            </p:grpSpPr>
            <p:sp>
              <p:nvSpPr>
                <p:cNvPr id="17" name="Oval 16"/>
                <p:cNvSpPr/>
                <p:nvPr/>
              </p:nvSpPr>
              <p:spPr>
                <a:xfrm>
                  <a:off x="8609012" y="5867400"/>
                  <a:ext cx="990600" cy="990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alpha val="14000"/>
                      </a:schemeClr>
                    </a:gs>
                    <a:gs pos="66000">
                      <a:schemeClr val="accent5">
                        <a:alpha val="0"/>
                      </a:schemeClr>
                    </a:gs>
                    <a:gs pos="36000">
                      <a:schemeClr val="accent5">
                        <a:alpha val="7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18" name="Oval 17"/>
                <p:cNvSpPr/>
                <p:nvPr/>
              </p:nvSpPr>
              <p:spPr>
                <a:xfrm>
                  <a:off x="8609012" y="1676400"/>
                  <a:ext cx="2819400" cy="2819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alpha val="7000"/>
                      </a:schemeClr>
                    </a:gs>
                    <a:gs pos="69000">
                      <a:schemeClr val="accent5">
                        <a:alpha val="0"/>
                      </a:schemeClr>
                    </a:gs>
                    <a:gs pos="36000">
                      <a:schemeClr val="accent5">
                        <a:alpha val="6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7999412" y="1587"/>
                  <a:ext cx="1600200" cy="1600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alpha val="14000"/>
                      </a:schemeClr>
                    </a:gs>
                    <a:gs pos="73000">
                      <a:schemeClr val="accent1">
                        <a:lumMod val="60000"/>
                        <a:lumOff val="40000"/>
                        <a:alpha val="0"/>
                      </a:schemeClr>
                    </a:gs>
                    <a:gs pos="36000">
                      <a:schemeClr val="accent1">
                        <a:lumMod val="60000"/>
                        <a:lumOff val="40000"/>
                        <a:alpha val="7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20" name="Oval 19"/>
                <p:cNvSpPr/>
                <p:nvPr/>
              </p:nvSpPr>
              <p:spPr>
                <a:xfrm>
                  <a:off x="0" y="2895600"/>
                  <a:ext cx="2362200" cy="2362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alpha val="8000"/>
                      </a:schemeClr>
                    </a:gs>
                    <a:gs pos="72000">
                      <a:schemeClr val="accent5">
                        <a:alpha val="0"/>
                      </a:schemeClr>
                    </a:gs>
                    <a:gs pos="36000">
                      <a:schemeClr val="accent5">
                        <a:alpha val="8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21" name="Oval 20"/>
                <p:cNvSpPr/>
                <p:nvPr/>
              </p:nvSpPr>
              <p:spPr>
                <a:xfrm>
                  <a:off x="0" y="2667000"/>
                  <a:ext cx="4191000" cy="419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alpha val="11000"/>
                      </a:schemeClr>
                    </a:gs>
                    <a:gs pos="75000">
                      <a:schemeClr val="accent1">
                        <a:lumMod val="60000"/>
                        <a:lumOff val="40000"/>
                        <a:alpha val="0"/>
                      </a:schemeClr>
                    </a:gs>
                    <a:gs pos="36000">
                      <a:schemeClr val="accent1">
                        <a:lumMod val="60000"/>
                        <a:lumOff val="40000"/>
                        <a:alpha val="1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22" name="Oval 21"/>
                <p:cNvSpPr/>
                <p:nvPr/>
              </p:nvSpPr>
              <p:spPr>
                <a:xfrm>
                  <a:off x="8609012" y="5865239"/>
                  <a:ext cx="990600" cy="990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alpha val="10000"/>
                      </a:schemeClr>
                    </a:gs>
                    <a:gs pos="66000">
                      <a:schemeClr val="accent1">
                        <a:lumMod val="60000"/>
                        <a:lumOff val="40000"/>
                        <a:alpha val="0"/>
                      </a:schemeClr>
                    </a:gs>
                    <a:gs pos="31000">
                      <a:schemeClr val="accent1">
                        <a:lumMod val="60000"/>
                        <a:lumOff val="40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12" name="Freeform 5"/>
                <p:cNvSpPr/>
                <p:nvPr/>
              </p:nvSpPr>
              <p:spPr bwMode="gray">
                <a:xfrm rot="21010068">
                  <a:off x="8490951" y="4185117"/>
                  <a:ext cx="3299407" cy="440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0" h="5291">
                      <a:moveTo>
                        <a:pt x="85" y="2532"/>
                      </a:moveTo>
                      <a:cubicBezTo>
                        <a:pt x="1736" y="3911"/>
                        <a:pt x="7524" y="5298"/>
                        <a:pt x="9958" y="5291"/>
                      </a:cubicBezTo>
                      <a:cubicBezTo>
                        <a:pt x="9989" y="1958"/>
                        <a:pt x="9969" y="3333"/>
                        <a:pt x="10000" y="0"/>
                      </a:cubicBezTo>
                      <a:lnTo>
                        <a:pt x="10000" y="0"/>
                      </a:lnTo>
                      <a:lnTo>
                        <a:pt x="9667" y="204"/>
                      </a:lnTo>
                      <a:lnTo>
                        <a:pt x="9334" y="400"/>
                      </a:lnTo>
                      <a:lnTo>
                        <a:pt x="9001" y="590"/>
                      </a:lnTo>
                      <a:lnTo>
                        <a:pt x="8667" y="753"/>
                      </a:lnTo>
                      <a:lnTo>
                        <a:pt x="8333" y="917"/>
                      </a:lnTo>
                      <a:lnTo>
                        <a:pt x="7999" y="1071"/>
                      </a:lnTo>
                      <a:lnTo>
                        <a:pt x="7669" y="1202"/>
                      </a:lnTo>
                      <a:lnTo>
                        <a:pt x="7333" y="1325"/>
                      </a:lnTo>
                      <a:lnTo>
                        <a:pt x="7000" y="1440"/>
                      </a:lnTo>
                      <a:lnTo>
                        <a:pt x="6673" y="1538"/>
                      </a:lnTo>
                      <a:lnTo>
                        <a:pt x="6340" y="1636"/>
                      </a:lnTo>
                      <a:lnTo>
                        <a:pt x="6013" y="1719"/>
                      </a:lnTo>
                      <a:lnTo>
                        <a:pt x="5686" y="1784"/>
                      </a:lnTo>
                      <a:lnTo>
                        <a:pt x="5359" y="1850"/>
                      </a:lnTo>
                      <a:lnTo>
                        <a:pt x="5036" y="1906"/>
                      </a:lnTo>
                      <a:lnTo>
                        <a:pt x="4717" y="1948"/>
                      </a:lnTo>
                      <a:lnTo>
                        <a:pt x="4396" y="1980"/>
                      </a:lnTo>
                      <a:lnTo>
                        <a:pt x="4079" y="2013"/>
                      </a:lnTo>
                      <a:lnTo>
                        <a:pt x="3766" y="2029"/>
                      </a:lnTo>
                      <a:lnTo>
                        <a:pt x="3454" y="2046"/>
                      </a:lnTo>
                      <a:lnTo>
                        <a:pt x="3145" y="2053"/>
                      </a:lnTo>
                      <a:lnTo>
                        <a:pt x="2839" y="2046"/>
                      </a:lnTo>
                      <a:lnTo>
                        <a:pt x="2537" y="2046"/>
                      </a:lnTo>
                      <a:lnTo>
                        <a:pt x="2238" y="2029"/>
                      </a:lnTo>
                      <a:lnTo>
                        <a:pt x="1943" y="2004"/>
                      </a:lnTo>
                      <a:lnTo>
                        <a:pt x="1653" y="1980"/>
                      </a:lnTo>
                      <a:lnTo>
                        <a:pt x="1368" y="1955"/>
                      </a:lnTo>
                      <a:lnTo>
                        <a:pt x="1085" y="1915"/>
                      </a:lnTo>
                      <a:lnTo>
                        <a:pt x="806" y="1873"/>
                      </a:lnTo>
                      <a:lnTo>
                        <a:pt x="533" y="1833"/>
                      </a:lnTo>
                      <a:lnTo>
                        <a:pt x="0" y="1726"/>
                      </a:lnTo>
                      <a:cubicBezTo>
                        <a:pt x="28" y="1995"/>
                        <a:pt x="57" y="2263"/>
                        <a:pt x="85" y="2532"/>
                      </a:cubicBezTo>
                      <a:close/>
                    </a:path>
                  </a:pathLst>
                </a:custGeom>
                <a:solidFill>
                  <a:schemeClr val="bg1">
                    <a:alpha val="20000"/>
                  </a:schemeClr>
                </a:solidFill>
                <a:ln>
                  <a:noFill/>
                </a:ln>
              </p:spPr>
            </p:sp>
            <p:sp>
              <p:nvSpPr>
                <p:cNvPr id="15" name="Freeform 5"/>
                <p:cNvSpPr/>
                <p:nvPr/>
              </p:nvSpPr>
              <p:spPr bwMode="gray">
                <a:xfrm>
                  <a:off x="455612" y="4241801"/>
                  <a:ext cx="11277600" cy="2337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0" h="8000">
                      <a:moveTo>
                        <a:pt x="0" y="0"/>
                      </a:moveTo>
                      <a:lnTo>
                        <a:pt x="0" y="7970"/>
                      </a:lnTo>
                      <a:lnTo>
                        <a:pt x="10000" y="8000"/>
                      </a:lnTo>
                      <a:lnTo>
                        <a:pt x="10000" y="7"/>
                      </a:lnTo>
                      <a:lnTo>
                        <a:pt x="10000" y="7"/>
                      </a:lnTo>
                      <a:lnTo>
                        <a:pt x="9773" y="156"/>
                      </a:lnTo>
                      <a:lnTo>
                        <a:pt x="9547" y="298"/>
                      </a:lnTo>
                      <a:lnTo>
                        <a:pt x="9320" y="437"/>
                      </a:lnTo>
                      <a:lnTo>
                        <a:pt x="9092" y="556"/>
                      </a:lnTo>
                      <a:lnTo>
                        <a:pt x="8865" y="676"/>
                      </a:lnTo>
                      <a:lnTo>
                        <a:pt x="8637" y="788"/>
                      </a:lnTo>
                      <a:lnTo>
                        <a:pt x="8412" y="884"/>
                      </a:lnTo>
                      <a:lnTo>
                        <a:pt x="8184" y="975"/>
                      </a:lnTo>
                      <a:lnTo>
                        <a:pt x="7957" y="1058"/>
                      </a:lnTo>
                      <a:lnTo>
                        <a:pt x="7734" y="1130"/>
                      </a:lnTo>
                      <a:lnTo>
                        <a:pt x="7508" y="1202"/>
                      </a:lnTo>
                      <a:lnTo>
                        <a:pt x="7285" y="1262"/>
                      </a:lnTo>
                      <a:lnTo>
                        <a:pt x="7062" y="1309"/>
                      </a:lnTo>
                      <a:lnTo>
                        <a:pt x="6840" y="1358"/>
                      </a:lnTo>
                      <a:lnTo>
                        <a:pt x="6620" y="1399"/>
                      </a:lnTo>
                      <a:lnTo>
                        <a:pt x="6402" y="1428"/>
                      </a:lnTo>
                      <a:lnTo>
                        <a:pt x="6184" y="1453"/>
                      </a:lnTo>
                      <a:lnTo>
                        <a:pt x="5968" y="1477"/>
                      </a:lnTo>
                      <a:lnTo>
                        <a:pt x="5755" y="1488"/>
                      </a:lnTo>
                      <a:lnTo>
                        <a:pt x="5542" y="1500"/>
                      </a:lnTo>
                      <a:lnTo>
                        <a:pt x="5332" y="1506"/>
                      </a:lnTo>
                      <a:lnTo>
                        <a:pt x="5124" y="1500"/>
                      </a:lnTo>
                      <a:lnTo>
                        <a:pt x="4918" y="1500"/>
                      </a:lnTo>
                      <a:lnTo>
                        <a:pt x="4714" y="1488"/>
                      </a:lnTo>
                      <a:lnTo>
                        <a:pt x="4514" y="1470"/>
                      </a:lnTo>
                      <a:lnTo>
                        <a:pt x="4316" y="1453"/>
                      </a:lnTo>
                      <a:lnTo>
                        <a:pt x="4122" y="1434"/>
                      </a:lnTo>
                      <a:lnTo>
                        <a:pt x="3929" y="1405"/>
                      </a:lnTo>
                      <a:lnTo>
                        <a:pt x="3739" y="1374"/>
                      </a:lnTo>
                      <a:lnTo>
                        <a:pt x="3553" y="1346"/>
                      </a:lnTo>
                      <a:lnTo>
                        <a:pt x="3190" y="1267"/>
                      </a:lnTo>
                      <a:lnTo>
                        <a:pt x="2842" y="1183"/>
                      </a:lnTo>
                      <a:lnTo>
                        <a:pt x="2508" y="1095"/>
                      </a:lnTo>
                      <a:lnTo>
                        <a:pt x="2192" y="998"/>
                      </a:lnTo>
                      <a:lnTo>
                        <a:pt x="1890" y="897"/>
                      </a:lnTo>
                      <a:lnTo>
                        <a:pt x="1610" y="788"/>
                      </a:lnTo>
                      <a:lnTo>
                        <a:pt x="1347" y="681"/>
                      </a:lnTo>
                      <a:lnTo>
                        <a:pt x="1105" y="574"/>
                      </a:lnTo>
                      <a:lnTo>
                        <a:pt x="883" y="473"/>
                      </a:lnTo>
                      <a:lnTo>
                        <a:pt x="686" y="377"/>
                      </a:lnTo>
                      <a:lnTo>
                        <a:pt x="508" y="286"/>
                      </a:lnTo>
                      <a:lnTo>
                        <a:pt x="358" y="210"/>
                      </a:lnTo>
                      <a:lnTo>
                        <a:pt x="232" y="138"/>
                      </a:lnTo>
                      <a:lnTo>
                        <a:pt x="59" y="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</p:sp>
            <p:sp>
              <p:nvSpPr>
                <p:cNvPr id="23" name="Freeform 5"/>
                <p:cNvSpPr>
                  <a:spLocks noEditPoints="1"/>
                </p:cNvSpPr>
                <p:nvPr/>
              </p:nvSpPr>
              <p:spPr bwMode="gray">
                <a:xfrm>
                  <a:off x="0" y="1587"/>
                  <a:ext cx="12192000" cy="685641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15356" h="8638">
                      <a:moveTo>
                        <a:pt x="0" y="0"/>
                      </a:moveTo>
                      <a:lnTo>
                        <a:pt x="0" y="8638"/>
                      </a:lnTo>
                      <a:lnTo>
                        <a:pt x="15356" y="8638"/>
                      </a:lnTo>
                      <a:lnTo>
                        <a:pt x="15356" y="0"/>
                      </a:lnTo>
                      <a:lnTo>
                        <a:pt x="0" y="0"/>
                      </a:lnTo>
                      <a:close/>
                      <a:moveTo>
                        <a:pt x="14748" y="8038"/>
                      </a:moveTo>
                      <a:lnTo>
                        <a:pt x="600" y="8038"/>
                      </a:lnTo>
                      <a:lnTo>
                        <a:pt x="600" y="592"/>
                      </a:lnTo>
                      <a:lnTo>
                        <a:pt x="14748" y="592"/>
                      </a:lnTo>
                      <a:lnTo>
                        <a:pt x="14748" y="803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</p:sp>
          </p:grpSp>
        </p:grpSp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1E767E50-7B29-49F5-AB0D-110D3B3D0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 bwMode="gray">
          <a:xfrm>
            <a:off x="783995" y="118270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590837" y="3059811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1" y="1515040"/>
            <a:ext cx="8460983" cy="217051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824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0F829FB0-DECA-4410-AEF5-DED9CEF731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70692" y="887476"/>
            <a:ext cx="2316956" cy="4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5099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25589570-9428-4B7C-B812-D10DED3C8E2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0" name="Группа 9">
              <a:extLst>
                <a:ext uri="{FF2B5EF4-FFF2-40B4-BE49-F238E27FC236}">
                  <a16:creationId xmlns="" xmlns:a16="http://schemas.microsoft.com/office/drawing/2014/main" id="{B923A32C-2950-456E-9ABB-0F7FBFF20D69}"/>
                </a:ext>
              </a:extLst>
            </p:cNvPr>
            <p:cNvGrpSpPr/>
            <p:nvPr userDrawn="1"/>
          </p:nvGrpSpPr>
          <p:grpSpPr>
            <a:xfrm>
              <a:off x="0" y="794"/>
              <a:ext cx="12192000" cy="6856413"/>
              <a:chOff x="0" y="1587"/>
              <a:chExt cx="12192000" cy="6856413"/>
            </a:xfrm>
          </p:grpSpPr>
          <p:sp>
            <p:nvSpPr>
              <p:cNvPr id="21" name="Прямоугольник 20">
                <a:extLst>
                  <a:ext uri="{FF2B5EF4-FFF2-40B4-BE49-F238E27FC236}">
                    <a16:creationId xmlns="" xmlns:a16="http://schemas.microsoft.com/office/drawing/2014/main" id="{CF289CC5-2D0B-4EDF-9272-78DEA9BA18B6}"/>
                  </a:ext>
                </a:extLst>
              </p:cNvPr>
              <p:cNvSpPr/>
              <p:nvPr userDrawn="1"/>
            </p:nvSpPr>
            <p:spPr>
              <a:xfrm>
                <a:off x="246961" y="279038"/>
                <a:ext cx="11695882" cy="4466891"/>
              </a:xfrm>
              <a:prstGeom prst="rect">
                <a:avLst/>
              </a:prstGeom>
              <a:gradFill flip="none" rotWithShape="1">
                <a:gsLst>
                  <a:gs pos="0">
                    <a:srgbClr val="0054A6"/>
                  </a:gs>
                  <a:gs pos="57000">
                    <a:srgbClr val="001450"/>
                  </a:gs>
                  <a:gs pos="100000">
                    <a:srgbClr val="0F0019"/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  <a:endParaRPr lang="ru-RU" dirty="0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0" y="1587"/>
                <a:ext cx="12192000" cy="6856413"/>
                <a:chOff x="0" y="1587"/>
                <a:chExt cx="12192000" cy="6856413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8609012" y="5867400"/>
                  <a:ext cx="990600" cy="990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alpha val="14000"/>
                      </a:schemeClr>
                    </a:gs>
                    <a:gs pos="66000">
                      <a:schemeClr val="accent5">
                        <a:alpha val="0"/>
                      </a:schemeClr>
                    </a:gs>
                    <a:gs pos="36000">
                      <a:schemeClr val="accent5">
                        <a:alpha val="7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13" name="Oval 12"/>
                <p:cNvSpPr/>
                <p:nvPr/>
              </p:nvSpPr>
              <p:spPr>
                <a:xfrm>
                  <a:off x="8609012" y="1676400"/>
                  <a:ext cx="2819400" cy="2819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alpha val="7000"/>
                      </a:schemeClr>
                    </a:gs>
                    <a:gs pos="69000">
                      <a:schemeClr val="accent5">
                        <a:alpha val="0"/>
                      </a:schemeClr>
                    </a:gs>
                    <a:gs pos="36000">
                      <a:schemeClr val="accent5">
                        <a:alpha val="6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14" name="Oval 13"/>
                <p:cNvSpPr/>
                <p:nvPr/>
              </p:nvSpPr>
              <p:spPr>
                <a:xfrm>
                  <a:off x="7999412" y="1587"/>
                  <a:ext cx="1600200" cy="1600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alpha val="14000"/>
                      </a:schemeClr>
                    </a:gs>
                    <a:gs pos="73000">
                      <a:schemeClr val="accent1">
                        <a:lumMod val="60000"/>
                        <a:lumOff val="40000"/>
                        <a:alpha val="0"/>
                      </a:schemeClr>
                    </a:gs>
                    <a:gs pos="36000">
                      <a:schemeClr val="accent1">
                        <a:lumMod val="60000"/>
                        <a:lumOff val="40000"/>
                        <a:alpha val="7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15" name="Oval 14"/>
                <p:cNvSpPr/>
                <p:nvPr/>
              </p:nvSpPr>
              <p:spPr>
                <a:xfrm>
                  <a:off x="0" y="2895600"/>
                  <a:ext cx="2362200" cy="2362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alpha val="8000"/>
                      </a:schemeClr>
                    </a:gs>
                    <a:gs pos="72000">
                      <a:schemeClr val="accent5">
                        <a:alpha val="0"/>
                      </a:schemeClr>
                    </a:gs>
                    <a:gs pos="36000">
                      <a:schemeClr val="accent5">
                        <a:alpha val="8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16" name="Oval 15"/>
                <p:cNvSpPr/>
                <p:nvPr/>
              </p:nvSpPr>
              <p:spPr>
                <a:xfrm>
                  <a:off x="0" y="2667000"/>
                  <a:ext cx="4191000" cy="419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alpha val="11000"/>
                      </a:schemeClr>
                    </a:gs>
                    <a:gs pos="75000">
                      <a:schemeClr val="accent1">
                        <a:lumMod val="60000"/>
                        <a:lumOff val="40000"/>
                        <a:alpha val="0"/>
                      </a:schemeClr>
                    </a:gs>
                    <a:gs pos="36000">
                      <a:schemeClr val="accent1">
                        <a:lumMod val="60000"/>
                        <a:lumOff val="40000"/>
                        <a:alpha val="1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17" name="Oval 16"/>
                <p:cNvSpPr/>
                <p:nvPr/>
              </p:nvSpPr>
              <p:spPr>
                <a:xfrm>
                  <a:off x="8609012" y="5865239"/>
                  <a:ext cx="990600" cy="990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alpha val="10000"/>
                      </a:schemeClr>
                    </a:gs>
                    <a:gs pos="66000">
                      <a:schemeClr val="accent1">
                        <a:lumMod val="60000"/>
                        <a:lumOff val="40000"/>
                        <a:alpha val="0"/>
                      </a:schemeClr>
                    </a:gs>
                    <a:gs pos="31000">
                      <a:schemeClr val="accent1">
                        <a:lumMod val="60000"/>
                        <a:lumOff val="40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7" name="Freeform 5"/>
                <p:cNvSpPr/>
                <p:nvPr/>
              </p:nvSpPr>
              <p:spPr bwMode="gray">
                <a:xfrm rot="21010068">
                  <a:off x="8490951" y="4193583"/>
                  <a:ext cx="3299407" cy="440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0" h="5291">
                      <a:moveTo>
                        <a:pt x="85" y="2532"/>
                      </a:moveTo>
                      <a:cubicBezTo>
                        <a:pt x="1736" y="3911"/>
                        <a:pt x="7524" y="5298"/>
                        <a:pt x="9958" y="5291"/>
                      </a:cubicBezTo>
                      <a:cubicBezTo>
                        <a:pt x="9989" y="1958"/>
                        <a:pt x="9969" y="3333"/>
                        <a:pt x="10000" y="0"/>
                      </a:cubicBezTo>
                      <a:lnTo>
                        <a:pt x="10000" y="0"/>
                      </a:lnTo>
                      <a:lnTo>
                        <a:pt x="9667" y="204"/>
                      </a:lnTo>
                      <a:lnTo>
                        <a:pt x="9334" y="400"/>
                      </a:lnTo>
                      <a:lnTo>
                        <a:pt x="9001" y="590"/>
                      </a:lnTo>
                      <a:lnTo>
                        <a:pt x="8667" y="753"/>
                      </a:lnTo>
                      <a:lnTo>
                        <a:pt x="8333" y="917"/>
                      </a:lnTo>
                      <a:lnTo>
                        <a:pt x="7999" y="1071"/>
                      </a:lnTo>
                      <a:lnTo>
                        <a:pt x="7669" y="1202"/>
                      </a:lnTo>
                      <a:lnTo>
                        <a:pt x="7333" y="1325"/>
                      </a:lnTo>
                      <a:lnTo>
                        <a:pt x="7000" y="1440"/>
                      </a:lnTo>
                      <a:lnTo>
                        <a:pt x="6673" y="1538"/>
                      </a:lnTo>
                      <a:lnTo>
                        <a:pt x="6340" y="1636"/>
                      </a:lnTo>
                      <a:lnTo>
                        <a:pt x="6013" y="1719"/>
                      </a:lnTo>
                      <a:lnTo>
                        <a:pt x="5686" y="1784"/>
                      </a:lnTo>
                      <a:lnTo>
                        <a:pt x="5359" y="1850"/>
                      </a:lnTo>
                      <a:lnTo>
                        <a:pt x="5036" y="1906"/>
                      </a:lnTo>
                      <a:lnTo>
                        <a:pt x="4717" y="1948"/>
                      </a:lnTo>
                      <a:lnTo>
                        <a:pt x="4396" y="1980"/>
                      </a:lnTo>
                      <a:lnTo>
                        <a:pt x="4079" y="2013"/>
                      </a:lnTo>
                      <a:lnTo>
                        <a:pt x="3766" y="2029"/>
                      </a:lnTo>
                      <a:lnTo>
                        <a:pt x="3454" y="2046"/>
                      </a:lnTo>
                      <a:lnTo>
                        <a:pt x="3145" y="2053"/>
                      </a:lnTo>
                      <a:lnTo>
                        <a:pt x="2839" y="2046"/>
                      </a:lnTo>
                      <a:lnTo>
                        <a:pt x="2537" y="2046"/>
                      </a:lnTo>
                      <a:lnTo>
                        <a:pt x="2238" y="2029"/>
                      </a:lnTo>
                      <a:lnTo>
                        <a:pt x="1943" y="2004"/>
                      </a:lnTo>
                      <a:lnTo>
                        <a:pt x="1653" y="1980"/>
                      </a:lnTo>
                      <a:lnTo>
                        <a:pt x="1368" y="1955"/>
                      </a:lnTo>
                      <a:lnTo>
                        <a:pt x="1085" y="1915"/>
                      </a:lnTo>
                      <a:lnTo>
                        <a:pt x="806" y="1873"/>
                      </a:lnTo>
                      <a:lnTo>
                        <a:pt x="533" y="1833"/>
                      </a:lnTo>
                      <a:lnTo>
                        <a:pt x="0" y="1726"/>
                      </a:lnTo>
                      <a:cubicBezTo>
                        <a:pt x="28" y="1995"/>
                        <a:pt x="57" y="2263"/>
                        <a:pt x="85" y="2532"/>
                      </a:cubicBezTo>
                      <a:close/>
                    </a:path>
                  </a:pathLst>
                </a:custGeom>
                <a:solidFill>
                  <a:schemeClr val="bg1">
                    <a:alpha val="20000"/>
                  </a:schemeClr>
                </a:solidFill>
                <a:ln>
                  <a:noFill/>
                </a:ln>
              </p:spPr>
            </p:sp>
            <p:sp>
              <p:nvSpPr>
                <p:cNvPr id="8" name="Freeform 5"/>
                <p:cNvSpPr/>
                <p:nvPr/>
              </p:nvSpPr>
              <p:spPr bwMode="gray">
                <a:xfrm>
                  <a:off x="455612" y="4241801"/>
                  <a:ext cx="11277600" cy="2337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0" h="8000">
                      <a:moveTo>
                        <a:pt x="0" y="0"/>
                      </a:moveTo>
                      <a:lnTo>
                        <a:pt x="0" y="7970"/>
                      </a:lnTo>
                      <a:lnTo>
                        <a:pt x="10000" y="8000"/>
                      </a:lnTo>
                      <a:lnTo>
                        <a:pt x="10000" y="7"/>
                      </a:lnTo>
                      <a:lnTo>
                        <a:pt x="10000" y="7"/>
                      </a:lnTo>
                      <a:lnTo>
                        <a:pt x="9773" y="156"/>
                      </a:lnTo>
                      <a:lnTo>
                        <a:pt x="9547" y="298"/>
                      </a:lnTo>
                      <a:lnTo>
                        <a:pt x="9320" y="437"/>
                      </a:lnTo>
                      <a:lnTo>
                        <a:pt x="9092" y="556"/>
                      </a:lnTo>
                      <a:lnTo>
                        <a:pt x="8865" y="676"/>
                      </a:lnTo>
                      <a:lnTo>
                        <a:pt x="8637" y="788"/>
                      </a:lnTo>
                      <a:lnTo>
                        <a:pt x="8412" y="884"/>
                      </a:lnTo>
                      <a:lnTo>
                        <a:pt x="8184" y="975"/>
                      </a:lnTo>
                      <a:lnTo>
                        <a:pt x="7957" y="1058"/>
                      </a:lnTo>
                      <a:lnTo>
                        <a:pt x="7734" y="1130"/>
                      </a:lnTo>
                      <a:lnTo>
                        <a:pt x="7508" y="1202"/>
                      </a:lnTo>
                      <a:lnTo>
                        <a:pt x="7285" y="1262"/>
                      </a:lnTo>
                      <a:lnTo>
                        <a:pt x="7062" y="1309"/>
                      </a:lnTo>
                      <a:lnTo>
                        <a:pt x="6840" y="1358"/>
                      </a:lnTo>
                      <a:lnTo>
                        <a:pt x="6620" y="1399"/>
                      </a:lnTo>
                      <a:lnTo>
                        <a:pt x="6402" y="1428"/>
                      </a:lnTo>
                      <a:lnTo>
                        <a:pt x="6184" y="1453"/>
                      </a:lnTo>
                      <a:lnTo>
                        <a:pt x="5968" y="1477"/>
                      </a:lnTo>
                      <a:lnTo>
                        <a:pt x="5755" y="1488"/>
                      </a:lnTo>
                      <a:lnTo>
                        <a:pt x="5542" y="1500"/>
                      </a:lnTo>
                      <a:lnTo>
                        <a:pt x="5332" y="1506"/>
                      </a:lnTo>
                      <a:lnTo>
                        <a:pt x="5124" y="1500"/>
                      </a:lnTo>
                      <a:lnTo>
                        <a:pt x="4918" y="1500"/>
                      </a:lnTo>
                      <a:lnTo>
                        <a:pt x="4714" y="1488"/>
                      </a:lnTo>
                      <a:lnTo>
                        <a:pt x="4514" y="1470"/>
                      </a:lnTo>
                      <a:lnTo>
                        <a:pt x="4316" y="1453"/>
                      </a:lnTo>
                      <a:lnTo>
                        <a:pt x="4122" y="1434"/>
                      </a:lnTo>
                      <a:lnTo>
                        <a:pt x="3929" y="1405"/>
                      </a:lnTo>
                      <a:lnTo>
                        <a:pt x="3739" y="1374"/>
                      </a:lnTo>
                      <a:lnTo>
                        <a:pt x="3553" y="1346"/>
                      </a:lnTo>
                      <a:lnTo>
                        <a:pt x="3190" y="1267"/>
                      </a:lnTo>
                      <a:lnTo>
                        <a:pt x="2842" y="1183"/>
                      </a:lnTo>
                      <a:lnTo>
                        <a:pt x="2508" y="1095"/>
                      </a:lnTo>
                      <a:lnTo>
                        <a:pt x="2192" y="998"/>
                      </a:lnTo>
                      <a:lnTo>
                        <a:pt x="1890" y="897"/>
                      </a:lnTo>
                      <a:lnTo>
                        <a:pt x="1610" y="788"/>
                      </a:lnTo>
                      <a:lnTo>
                        <a:pt x="1347" y="681"/>
                      </a:lnTo>
                      <a:lnTo>
                        <a:pt x="1105" y="574"/>
                      </a:lnTo>
                      <a:lnTo>
                        <a:pt x="883" y="473"/>
                      </a:lnTo>
                      <a:lnTo>
                        <a:pt x="686" y="377"/>
                      </a:lnTo>
                      <a:lnTo>
                        <a:pt x="508" y="286"/>
                      </a:lnTo>
                      <a:lnTo>
                        <a:pt x="358" y="210"/>
                      </a:lnTo>
                      <a:lnTo>
                        <a:pt x="232" y="138"/>
                      </a:lnTo>
                      <a:lnTo>
                        <a:pt x="59" y="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</p:sp>
            <p:sp>
              <p:nvSpPr>
                <p:cNvPr id="18" name="Freeform 5"/>
                <p:cNvSpPr>
                  <a:spLocks noEditPoints="1"/>
                </p:cNvSpPr>
                <p:nvPr/>
              </p:nvSpPr>
              <p:spPr bwMode="gray">
                <a:xfrm>
                  <a:off x="0" y="1587"/>
                  <a:ext cx="12192000" cy="685641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15356" h="8638">
                      <a:moveTo>
                        <a:pt x="0" y="0"/>
                      </a:moveTo>
                      <a:lnTo>
                        <a:pt x="0" y="8638"/>
                      </a:lnTo>
                      <a:lnTo>
                        <a:pt x="15356" y="8638"/>
                      </a:lnTo>
                      <a:lnTo>
                        <a:pt x="15356" y="0"/>
                      </a:lnTo>
                      <a:lnTo>
                        <a:pt x="0" y="0"/>
                      </a:lnTo>
                      <a:close/>
                      <a:moveTo>
                        <a:pt x="14748" y="8038"/>
                      </a:moveTo>
                      <a:lnTo>
                        <a:pt x="600" y="8038"/>
                      </a:lnTo>
                      <a:lnTo>
                        <a:pt x="600" y="592"/>
                      </a:lnTo>
                      <a:lnTo>
                        <a:pt x="14748" y="592"/>
                      </a:lnTo>
                      <a:lnTo>
                        <a:pt x="14748" y="803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</p:sp>
          </p:grpSp>
        </p:grpSp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C36EBBDF-C35B-41C5-B8DC-D300869301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1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977A4F42-6932-4141-B4D6-B29DC49828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70692" y="887476"/>
            <a:ext cx="2316956" cy="4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55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283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67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29555" y="693920"/>
            <a:ext cx="7392654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9964150" cy="3416300"/>
          </a:xfrm>
        </p:spPr>
        <p:txBody>
          <a:bodyPr vert="eaVert" anchor="t" anchorCtr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7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5" y="728464"/>
            <a:ext cx="7455646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101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1BEEDEDD-B321-48AE-A482-2C5DF353F811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8" name="Группа 7">
              <a:extLst>
                <a:ext uri="{FF2B5EF4-FFF2-40B4-BE49-F238E27FC236}">
                  <a16:creationId xmlns="" xmlns:a16="http://schemas.microsoft.com/office/drawing/2014/main" id="{50AE4AB4-11BB-4DBE-BED6-064B869AA4A7}"/>
                </a:ext>
              </a:extLst>
            </p:cNvPr>
            <p:cNvGrpSpPr/>
            <p:nvPr userDrawn="1"/>
          </p:nvGrpSpPr>
          <p:grpSpPr>
            <a:xfrm>
              <a:off x="0" y="794"/>
              <a:ext cx="12192000" cy="6856413"/>
              <a:chOff x="0" y="1587"/>
              <a:chExt cx="12192000" cy="6856413"/>
            </a:xfrm>
          </p:grpSpPr>
          <p:sp>
            <p:nvSpPr>
              <p:cNvPr id="23" name="Прямоугольник 22">
                <a:extLst>
                  <a:ext uri="{FF2B5EF4-FFF2-40B4-BE49-F238E27FC236}">
                    <a16:creationId xmlns="" xmlns:a16="http://schemas.microsoft.com/office/drawing/2014/main" id="{99D86D8D-4B2B-4E1A-9670-C2E87C47A07F}"/>
                  </a:ext>
                </a:extLst>
              </p:cNvPr>
              <p:cNvSpPr/>
              <p:nvPr userDrawn="1"/>
            </p:nvSpPr>
            <p:spPr>
              <a:xfrm rot="16200000">
                <a:off x="6512699" y="1227958"/>
                <a:ext cx="6691618" cy="4553289"/>
              </a:xfrm>
              <a:prstGeom prst="rect">
                <a:avLst/>
              </a:prstGeom>
              <a:gradFill flip="none" rotWithShape="1">
                <a:gsLst>
                  <a:gs pos="0">
                    <a:srgbClr val="0054A6"/>
                  </a:gs>
                  <a:gs pos="57000">
                    <a:srgbClr val="001450"/>
                  </a:gs>
                  <a:gs pos="100000">
                    <a:srgbClr val="0F0019"/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  <a:endParaRPr lang="ru-RU" dirty="0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0" y="1587"/>
                <a:ext cx="12192000" cy="6856413"/>
                <a:chOff x="0" y="1587"/>
                <a:chExt cx="12192000" cy="6856413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8609012" y="5867400"/>
                  <a:ext cx="990600" cy="990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alpha val="14000"/>
                      </a:schemeClr>
                    </a:gs>
                    <a:gs pos="66000">
                      <a:schemeClr val="accent5">
                        <a:alpha val="0"/>
                      </a:schemeClr>
                    </a:gs>
                    <a:gs pos="36000">
                      <a:schemeClr val="accent5">
                        <a:alpha val="7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16" name="Oval 15"/>
                <p:cNvSpPr/>
                <p:nvPr/>
              </p:nvSpPr>
              <p:spPr>
                <a:xfrm>
                  <a:off x="8609012" y="1676400"/>
                  <a:ext cx="2819400" cy="2819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alpha val="7000"/>
                      </a:schemeClr>
                    </a:gs>
                    <a:gs pos="69000">
                      <a:schemeClr val="accent5">
                        <a:alpha val="0"/>
                      </a:schemeClr>
                    </a:gs>
                    <a:gs pos="36000">
                      <a:schemeClr val="accent5">
                        <a:alpha val="6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17" name="Oval 16"/>
                <p:cNvSpPr/>
                <p:nvPr/>
              </p:nvSpPr>
              <p:spPr>
                <a:xfrm>
                  <a:off x="7999412" y="1587"/>
                  <a:ext cx="1600200" cy="1600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alpha val="14000"/>
                      </a:schemeClr>
                    </a:gs>
                    <a:gs pos="73000">
                      <a:schemeClr val="accent1">
                        <a:lumMod val="60000"/>
                        <a:lumOff val="40000"/>
                        <a:alpha val="0"/>
                      </a:schemeClr>
                    </a:gs>
                    <a:gs pos="36000">
                      <a:schemeClr val="accent1">
                        <a:lumMod val="60000"/>
                        <a:lumOff val="40000"/>
                        <a:alpha val="7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19" name="Oval 18"/>
                <p:cNvSpPr/>
                <p:nvPr/>
              </p:nvSpPr>
              <p:spPr>
                <a:xfrm>
                  <a:off x="0" y="2895600"/>
                  <a:ext cx="2362200" cy="2362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alpha val="8000"/>
                      </a:schemeClr>
                    </a:gs>
                    <a:gs pos="72000">
                      <a:schemeClr val="accent5">
                        <a:alpha val="0"/>
                      </a:schemeClr>
                    </a:gs>
                    <a:gs pos="36000">
                      <a:schemeClr val="accent5">
                        <a:alpha val="8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20" name="Oval 19"/>
                <p:cNvSpPr/>
                <p:nvPr/>
              </p:nvSpPr>
              <p:spPr>
                <a:xfrm>
                  <a:off x="0" y="2667000"/>
                  <a:ext cx="4191000" cy="419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alpha val="11000"/>
                      </a:schemeClr>
                    </a:gs>
                    <a:gs pos="75000">
                      <a:schemeClr val="accent1">
                        <a:lumMod val="60000"/>
                        <a:lumOff val="40000"/>
                        <a:alpha val="0"/>
                      </a:schemeClr>
                    </a:gs>
                    <a:gs pos="36000">
                      <a:schemeClr val="accent1">
                        <a:lumMod val="60000"/>
                        <a:lumOff val="40000"/>
                        <a:alpha val="1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21" name="Oval 20"/>
                <p:cNvSpPr/>
                <p:nvPr/>
              </p:nvSpPr>
              <p:spPr>
                <a:xfrm>
                  <a:off x="8609012" y="5865239"/>
                  <a:ext cx="990600" cy="990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alpha val="10000"/>
                      </a:schemeClr>
                    </a:gs>
                    <a:gs pos="66000">
                      <a:schemeClr val="accent1">
                        <a:lumMod val="60000"/>
                        <a:lumOff val="40000"/>
                        <a:alpha val="0"/>
                      </a:schemeClr>
                    </a:gs>
                    <a:gs pos="31000">
                      <a:schemeClr val="accent1">
                        <a:lumMod val="60000"/>
                        <a:lumOff val="40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12" name="Freeform 5"/>
                <p:cNvSpPr/>
                <p:nvPr/>
              </p:nvSpPr>
              <p:spPr bwMode="gray">
                <a:xfrm rot="5101749">
                  <a:off x="6294738" y="4577737"/>
                  <a:ext cx="3299407" cy="440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0" h="5291">
                      <a:moveTo>
                        <a:pt x="85" y="2532"/>
                      </a:moveTo>
                      <a:cubicBezTo>
                        <a:pt x="1736" y="3911"/>
                        <a:pt x="7524" y="5298"/>
                        <a:pt x="9958" y="5291"/>
                      </a:cubicBezTo>
                      <a:cubicBezTo>
                        <a:pt x="9989" y="1958"/>
                        <a:pt x="9969" y="3333"/>
                        <a:pt x="10000" y="0"/>
                      </a:cubicBezTo>
                      <a:lnTo>
                        <a:pt x="10000" y="0"/>
                      </a:lnTo>
                      <a:lnTo>
                        <a:pt x="9667" y="204"/>
                      </a:lnTo>
                      <a:lnTo>
                        <a:pt x="9334" y="400"/>
                      </a:lnTo>
                      <a:lnTo>
                        <a:pt x="9001" y="590"/>
                      </a:lnTo>
                      <a:lnTo>
                        <a:pt x="8667" y="753"/>
                      </a:lnTo>
                      <a:lnTo>
                        <a:pt x="8333" y="917"/>
                      </a:lnTo>
                      <a:lnTo>
                        <a:pt x="7999" y="1071"/>
                      </a:lnTo>
                      <a:lnTo>
                        <a:pt x="7669" y="1202"/>
                      </a:lnTo>
                      <a:lnTo>
                        <a:pt x="7333" y="1325"/>
                      </a:lnTo>
                      <a:lnTo>
                        <a:pt x="7000" y="1440"/>
                      </a:lnTo>
                      <a:lnTo>
                        <a:pt x="6673" y="1538"/>
                      </a:lnTo>
                      <a:lnTo>
                        <a:pt x="6340" y="1636"/>
                      </a:lnTo>
                      <a:lnTo>
                        <a:pt x="6013" y="1719"/>
                      </a:lnTo>
                      <a:lnTo>
                        <a:pt x="5686" y="1784"/>
                      </a:lnTo>
                      <a:lnTo>
                        <a:pt x="5359" y="1850"/>
                      </a:lnTo>
                      <a:lnTo>
                        <a:pt x="5036" y="1906"/>
                      </a:lnTo>
                      <a:lnTo>
                        <a:pt x="4717" y="1948"/>
                      </a:lnTo>
                      <a:lnTo>
                        <a:pt x="4396" y="1980"/>
                      </a:lnTo>
                      <a:lnTo>
                        <a:pt x="4079" y="2013"/>
                      </a:lnTo>
                      <a:lnTo>
                        <a:pt x="3766" y="2029"/>
                      </a:lnTo>
                      <a:lnTo>
                        <a:pt x="3454" y="2046"/>
                      </a:lnTo>
                      <a:lnTo>
                        <a:pt x="3145" y="2053"/>
                      </a:lnTo>
                      <a:lnTo>
                        <a:pt x="2839" y="2046"/>
                      </a:lnTo>
                      <a:lnTo>
                        <a:pt x="2537" y="2046"/>
                      </a:lnTo>
                      <a:lnTo>
                        <a:pt x="2238" y="2029"/>
                      </a:lnTo>
                      <a:lnTo>
                        <a:pt x="1943" y="2004"/>
                      </a:lnTo>
                      <a:lnTo>
                        <a:pt x="1653" y="1980"/>
                      </a:lnTo>
                      <a:lnTo>
                        <a:pt x="1368" y="1955"/>
                      </a:lnTo>
                      <a:lnTo>
                        <a:pt x="1085" y="1915"/>
                      </a:lnTo>
                      <a:lnTo>
                        <a:pt x="806" y="1873"/>
                      </a:lnTo>
                      <a:lnTo>
                        <a:pt x="533" y="1833"/>
                      </a:lnTo>
                      <a:lnTo>
                        <a:pt x="0" y="1726"/>
                      </a:lnTo>
                      <a:cubicBezTo>
                        <a:pt x="28" y="1995"/>
                        <a:pt x="57" y="2263"/>
                        <a:pt x="85" y="2532"/>
                      </a:cubicBezTo>
                      <a:close/>
                    </a:path>
                  </a:pathLst>
                </a:custGeom>
                <a:solidFill>
                  <a:schemeClr val="bg1">
                    <a:alpha val="20000"/>
                  </a:schemeClr>
                </a:solidFill>
                <a:ln>
                  <a:noFill/>
                </a:ln>
              </p:spPr>
            </p:sp>
            <p:sp>
              <p:nvSpPr>
                <p:cNvPr id="13" name="Rectangle 12"/>
                <p:cNvSpPr/>
                <p:nvPr/>
              </p:nvSpPr>
              <p:spPr>
                <a:xfrm>
                  <a:off x="414867" y="402165"/>
                  <a:ext cx="6510866" cy="60536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14" name="Freeform 5"/>
                <p:cNvSpPr/>
                <p:nvPr/>
              </p:nvSpPr>
              <p:spPr bwMode="gray">
                <a:xfrm rot="5400000">
                  <a:off x="4449232" y="2801721"/>
                  <a:ext cx="6053670" cy="1254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0" h="8000">
                      <a:moveTo>
                        <a:pt x="0" y="0"/>
                      </a:moveTo>
                      <a:lnTo>
                        <a:pt x="0" y="7970"/>
                      </a:lnTo>
                      <a:lnTo>
                        <a:pt x="10000" y="8000"/>
                      </a:lnTo>
                      <a:lnTo>
                        <a:pt x="10000" y="7"/>
                      </a:lnTo>
                      <a:lnTo>
                        <a:pt x="10000" y="7"/>
                      </a:lnTo>
                      <a:lnTo>
                        <a:pt x="9773" y="156"/>
                      </a:lnTo>
                      <a:lnTo>
                        <a:pt x="9547" y="298"/>
                      </a:lnTo>
                      <a:lnTo>
                        <a:pt x="9320" y="437"/>
                      </a:lnTo>
                      <a:lnTo>
                        <a:pt x="9092" y="556"/>
                      </a:lnTo>
                      <a:lnTo>
                        <a:pt x="8865" y="676"/>
                      </a:lnTo>
                      <a:lnTo>
                        <a:pt x="8637" y="788"/>
                      </a:lnTo>
                      <a:lnTo>
                        <a:pt x="8412" y="884"/>
                      </a:lnTo>
                      <a:lnTo>
                        <a:pt x="8184" y="975"/>
                      </a:lnTo>
                      <a:lnTo>
                        <a:pt x="7957" y="1058"/>
                      </a:lnTo>
                      <a:lnTo>
                        <a:pt x="7734" y="1130"/>
                      </a:lnTo>
                      <a:lnTo>
                        <a:pt x="7508" y="1202"/>
                      </a:lnTo>
                      <a:lnTo>
                        <a:pt x="7285" y="1262"/>
                      </a:lnTo>
                      <a:lnTo>
                        <a:pt x="7062" y="1309"/>
                      </a:lnTo>
                      <a:lnTo>
                        <a:pt x="6840" y="1358"/>
                      </a:lnTo>
                      <a:lnTo>
                        <a:pt x="6620" y="1399"/>
                      </a:lnTo>
                      <a:lnTo>
                        <a:pt x="6402" y="1428"/>
                      </a:lnTo>
                      <a:lnTo>
                        <a:pt x="6184" y="1453"/>
                      </a:lnTo>
                      <a:lnTo>
                        <a:pt x="5968" y="1477"/>
                      </a:lnTo>
                      <a:lnTo>
                        <a:pt x="5755" y="1488"/>
                      </a:lnTo>
                      <a:lnTo>
                        <a:pt x="5542" y="1500"/>
                      </a:lnTo>
                      <a:lnTo>
                        <a:pt x="5332" y="1506"/>
                      </a:lnTo>
                      <a:lnTo>
                        <a:pt x="5124" y="1500"/>
                      </a:lnTo>
                      <a:lnTo>
                        <a:pt x="4918" y="1500"/>
                      </a:lnTo>
                      <a:lnTo>
                        <a:pt x="4714" y="1488"/>
                      </a:lnTo>
                      <a:lnTo>
                        <a:pt x="4514" y="1470"/>
                      </a:lnTo>
                      <a:lnTo>
                        <a:pt x="4316" y="1453"/>
                      </a:lnTo>
                      <a:lnTo>
                        <a:pt x="4122" y="1434"/>
                      </a:lnTo>
                      <a:lnTo>
                        <a:pt x="3929" y="1405"/>
                      </a:lnTo>
                      <a:lnTo>
                        <a:pt x="3739" y="1374"/>
                      </a:lnTo>
                      <a:lnTo>
                        <a:pt x="3553" y="1346"/>
                      </a:lnTo>
                      <a:lnTo>
                        <a:pt x="3190" y="1267"/>
                      </a:lnTo>
                      <a:lnTo>
                        <a:pt x="2842" y="1183"/>
                      </a:lnTo>
                      <a:lnTo>
                        <a:pt x="2508" y="1095"/>
                      </a:lnTo>
                      <a:lnTo>
                        <a:pt x="2192" y="998"/>
                      </a:lnTo>
                      <a:lnTo>
                        <a:pt x="1890" y="897"/>
                      </a:lnTo>
                      <a:lnTo>
                        <a:pt x="1610" y="788"/>
                      </a:lnTo>
                      <a:lnTo>
                        <a:pt x="1347" y="681"/>
                      </a:lnTo>
                      <a:lnTo>
                        <a:pt x="1105" y="574"/>
                      </a:lnTo>
                      <a:lnTo>
                        <a:pt x="883" y="473"/>
                      </a:lnTo>
                      <a:lnTo>
                        <a:pt x="686" y="377"/>
                      </a:lnTo>
                      <a:lnTo>
                        <a:pt x="508" y="286"/>
                      </a:lnTo>
                      <a:lnTo>
                        <a:pt x="358" y="210"/>
                      </a:lnTo>
                      <a:lnTo>
                        <a:pt x="232" y="138"/>
                      </a:lnTo>
                      <a:lnTo>
                        <a:pt x="59" y="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</p:sp>
            <p:sp>
              <p:nvSpPr>
                <p:cNvPr id="22" name="Freeform 5"/>
                <p:cNvSpPr>
                  <a:spLocks noEditPoints="1"/>
                </p:cNvSpPr>
                <p:nvPr/>
              </p:nvSpPr>
              <p:spPr bwMode="gray">
                <a:xfrm>
                  <a:off x="0" y="1587"/>
                  <a:ext cx="12192000" cy="685641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15356" h="8638">
                      <a:moveTo>
                        <a:pt x="0" y="0"/>
                      </a:moveTo>
                      <a:lnTo>
                        <a:pt x="0" y="8638"/>
                      </a:lnTo>
                      <a:lnTo>
                        <a:pt x="15356" y="8638"/>
                      </a:lnTo>
                      <a:lnTo>
                        <a:pt x="15356" y="0"/>
                      </a:lnTo>
                      <a:lnTo>
                        <a:pt x="0" y="0"/>
                      </a:lnTo>
                      <a:close/>
                      <a:moveTo>
                        <a:pt x="14748" y="8038"/>
                      </a:moveTo>
                      <a:lnTo>
                        <a:pt x="600" y="8038"/>
                      </a:lnTo>
                      <a:lnTo>
                        <a:pt x="600" y="592"/>
                      </a:lnTo>
                      <a:lnTo>
                        <a:pt x="14748" y="592"/>
                      </a:lnTo>
                      <a:lnTo>
                        <a:pt x="14748" y="803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</p:sp>
          </p:grpSp>
        </p:grpSp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3977454C-177A-4815-9D40-FD17BDD570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F6179D4-AC2D-4990-A66A-1618D13AD1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9910691" y="4309325"/>
            <a:ext cx="2316956" cy="4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9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06E6C112-C85D-4334-AC91-5B422FD5E37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" name="Группа 5">
              <a:extLst>
                <a:ext uri="{FF2B5EF4-FFF2-40B4-BE49-F238E27FC236}">
                  <a16:creationId xmlns="" xmlns:a16="http://schemas.microsoft.com/office/drawing/2014/main" id="{667C9E27-8A18-48EA-9A7A-0078B7E9799A}"/>
                </a:ext>
              </a:extLst>
            </p:cNvPr>
            <p:cNvGrpSpPr/>
            <p:nvPr userDrawn="1"/>
          </p:nvGrpSpPr>
          <p:grpSpPr>
            <a:xfrm>
              <a:off x="0" y="794"/>
              <a:ext cx="12192000" cy="6856413"/>
              <a:chOff x="0" y="1587"/>
              <a:chExt cx="12192000" cy="6856413"/>
            </a:xfrm>
          </p:grpSpPr>
          <p:sp>
            <p:nvSpPr>
              <p:cNvPr id="20" name="Прямоугольник 19">
                <a:extLst>
                  <a:ext uri="{FF2B5EF4-FFF2-40B4-BE49-F238E27FC236}">
                    <a16:creationId xmlns="" xmlns:a16="http://schemas.microsoft.com/office/drawing/2014/main" id="{E2743623-A067-483A-962A-CB57BDF75FCD}"/>
                  </a:ext>
                </a:extLst>
              </p:cNvPr>
              <p:cNvSpPr/>
              <p:nvPr userDrawn="1"/>
            </p:nvSpPr>
            <p:spPr>
              <a:xfrm>
                <a:off x="109728" y="161359"/>
                <a:ext cx="6540935" cy="6535281"/>
              </a:xfrm>
              <a:prstGeom prst="rect">
                <a:avLst/>
              </a:prstGeom>
              <a:gradFill flip="none" rotWithShape="1">
                <a:gsLst>
                  <a:gs pos="0">
                    <a:srgbClr val="0054A6"/>
                  </a:gs>
                  <a:gs pos="57000">
                    <a:srgbClr val="001450"/>
                  </a:gs>
                  <a:gs pos="100000">
                    <a:srgbClr val="0F0019"/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  <a:endParaRPr lang="ru-RU" dirty="0"/>
              </a:p>
            </p:txBody>
          </p:sp>
          <p:grpSp>
            <p:nvGrpSpPr>
              <p:cNvPr id="10" name="Group 9"/>
              <p:cNvGrpSpPr/>
              <p:nvPr userDrawn="1"/>
            </p:nvGrpSpPr>
            <p:grpSpPr>
              <a:xfrm>
                <a:off x="0" y="1587"/>
                <a:ext cx="12192000" cy="6856413"/>
                <a:chOff x="0" y="1587"/>
                <a:chExt cx="12192000" cy="6856413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8609012" y="5867400"/>
                  <a:ext cx="990600" cy="990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alpha val="14000"/>
                      </a:schemeClr>
                    </a:gs>
                    <a:gs pos="66000">
                      <a:schemeClr val="accent5">
                        <a:alpha val="0"/>
                      </a:schemeClr>
                    </a:gs>
                    <a:gs pos="36000">
                      <a:schemeClr val="accent5">
                        <a:alpha val="7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13" name="Oval 12"/>
                <p:cNvSpPr/>
                <p:nvPr/>
              </p:nvSpPr>
              <p:spPr>
                <a:xfrm>
                  <a:off x="8609012" y="1676400"/>
                  <a:ext cx="2819400" cy="2819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alpha val="7000"/>
                      </a:schemeClr>
                    </a:gs>
                    <a:gs pos="69000">
                      <a:schemeClr val="accent5">
                        <a:alpha val="0"/>
                      </a:schemeClr>
                    </a:gs>
                    <a:gs pos="36000">
                      <a:schemeClr val="accent5">
                        <a:alpha val="6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14" name="Oval 13"/>
                <p:cNvSpPr/>
                <p:nvPr/>
              </p:nvSpPr>
              <p:spPr>
                <a:xfrm>
                  <a:off x="7999412" y="1587"/>
                  <a:ext cx="1600200" cy="1600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alpha val="14000"/>
                      </a:schemeClr>
                    </a:gs>
                    <a:gs pos="73000">
                      <a:schemeClr val="accent1">
                        <a:lumMod val="60000"/>
                        <a:lumOff val="40000"/>
                        <a:alpha val="0"/>
                      </a:schemeClr>
                    </a:gs>
                    <a:gs pos="36000">
                      <a:schemeClr val="accent1">
                        <a:lumMod val="60000"/>
                        <a:lumOff val="40000"/>
                        <a:alpha val="7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16" name="Oval 15"/>
                <p:cNvSpPr/>
                <p:nvPr/>
              </p:nvSpPr>
              <p:spPr>
                <a:xfrm>
                  <a:off x="0" y="2895600"/>
                  <a:ext cx="2362200" cy="2362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alpha val="8000"/>
                      </a:schemeClr>
                    </a:gs>
                    <a:gs pos="72000">
                      <a:schemeClr val="accent5">
                        <a:alpha val="0"/>
                      </a:schemeClr>
                    </a:gs>
                    <a:gs pos="36000">
                      <a:schemeClr val="accent5">
                        <a:alpha val="8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18" name="Oval 17"/>
                <p:cNvSpPr/>
                <p:nvPr/>
              </p:nvSpPr>
              <p:spPr>
                <a:xfrm>
                  <a:off x="8609012" y="5865239"/>
                  <a:ext cx="990600" cy="990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alpha val="10000"/>
                      </a:schemeClr>
                    </a:gs>
                    <a:gs pos="66000">
                      <a:schemeClr val="accent1">
                        <a:lumMod val="60000"/>
                        <a:lumOff val="40000"/>
                        <a:alpha val="0"/>
                      </a:schemeClr>
                    </a:gs>
                    <a:gs pos="31000">
                      <a:schemeClr val="accent1">
                        <a:lumMod val="60000"/>
                        <a:lumOff val="40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7" name="Rectangle 6"/>
                <p:cNvSpPr/>
                <p:nvPr/>
              </p:nvSpPr>
              <p:spPr>
                <a:xfrm>
                  <a:off x="7289800" y="402165"/>
                  <a:ext cx="4478865" cy="60536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8" name="Freeform 5"/>
                <p:cNvSpPr/>
                <p:nvPr/>
              </p:nvSpPr>
              <p:spPr bwMode="gray">
                <a:xfrm rot="16200000">
                  <a:off x="3787244" y="2801721"/>
                  <a:ext cx="6053670" cy="1254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0" h="8000">
                      <a:moveTo>
                        <a:pt x="0" y="0"/>
                      </a:moveTo>
                      <a:lnTo>
                        <a:pt x="0" y="7970"/>
                      </a:lnTo>
                      <a:lnTo>
                        <a:pt x="10000" y="8000"/>
                      </a:lnTo>
                      <a:lnTo>
                        <a:pt x="10000" y="7"/>
                      </a:lnTo>
                      <a:lnTo>
                        <a:pt x="10000" y="7"/>
                      </a:lnTo>
                      <a:lnTo>
                        <a:pt x="9773" y="156"/>
                      </a:lnTo>
                      <a:lnTo>
                        <a:pt x="9547" y="298"/>
                      </a:lnTo>
                      <a:lnTo>
                        <a:pt x="9320" y="437"/>
                      </a:lnTo>
                      <a:lnTo>
                        <a:pt x="9092" y="556"/>
                      </a:lnTo>
                      <a:lnTo>
                        <a:pt x="8865" y="676"/>
                      </a:lnTo>
                      <a:lnTo>
                        <a:pt x="8637" y="788"/>
                      </a:lnTo>
                      <a:lnTo>
                        <a:pt x="8412" y="884"/>
                      </a:lnTo>
                      <a:lnTo>
                        <a:pt x="8184" y="975"/>
                      </a:lnTo>
                      <a:lnTo>
                        <a:pt x="7957" y="1058"/>
                      </a:lnTo>
                      <a:lnTo>
                        <a:pt x="7734" y="1130"/>
                      </a:lnTo>
                      <a:lnTo>
                        <a:pt x="7508" y="1202"/>
                      </a:lnTo>
                      <a:lnTo>
                        <a:pt x="7285" y="1262"/>
                      </a:lnTo>
                      <a:lnTo>
                        <a:pt x="7062" y="1309"/>
                      </a:lnTo>
                      <a:lnTo>
                        <a:pt x="6840" y="1358"/>
                      </a:lnTo>
                      <a:lnTo>
                        <a:pt x="6620" y="1399"/>
                      </a:lnTo>
                      <a:lnTo>
                        <a:pt x="6402" y="1428"/>
                      </a:lnTo>
                      <a:lnTo>
                        <a:pt x="6184" y="1453"/>
                      </a:lnTo>
                      <a:lnTo>
                        <a:pt x="5968" y="1477"/>
                      </a:lnTo>
                      <a:lnTo>
                        <a:pt x="5755" y="1488"/>
                      </a:lnTo>
                      <a:lnTo>
                        <a:pt x="5542" y="1500"/>
                      </a:lnTo>
                      <a:lnTo>
                        <a:pt x="5332" y="1506"/>
                      </a:lnTo>
                      <a:lnTo>
                        <a:pt x="5124" y="1500"/>
                      </a:lnTo>
                      <a:lnTo>
                        <a:pt x="4918" y="1500"/>
                      </a:lnTo>
                      <a:lnTo>
                        <a:pt x="4714" y="1488"/>
                      </a:lnTo>
                      <a:lnTo>
                        <a:pt x="4514" y="1470"/>
                      </a:lnTo>
                      <a:lnTo>
                        <a:pt x="4316" y="1453"/>
                      </a:lnTo>
                      <a:lnTo>
                        <a:pt x="4122" y="1434"/>
                      </a:lnTo>
                      <a:lnTo>
                        <a:pt x="3929" y="1405"/>
                      </a:lnTo>
                      <a:lnTo>
                        <a:pt x="3739" y="1374"/>
                      </a:lnTo>
                      <a:lnTo>
                        <a:pt x="3553" y="1346"/>
                      </a:lnTo>
                      <a:lnTo>
                        <a:pt x="3190" y="1267"/>
                      </a:lnTo>
                      <a:lnTo>
                        <a:pt x="2842" y="1183"/>
                      </a:lnTo>
                      <a:lnTo>
                        <a:pt x="2508" y="1095"/>
                      </a:lnTo>
                      <a:lnTo>
                        <a:pt x="2192" y="998"/>
                      </a:lnTo>
                      <a:lnTo>
                        <a:pt x="1890" y="897"/>
                      </a:lnTo>
                      <a:lnTo>
                        <a:pt x="1610" y="788"/>
                      </a:lnTo>
                      <a:lnTo>
                        <a:pt x="1347" y="681"/>
                      </a:lnTo>
                      <a:lnTo>
                        <a:pt x="1105" y="574"/>
                      </a:lnTo>
                      <a:lnTo>
                        <a:pt x="883" y="473"/>
                      </a:lnTo>
                      <a:lnTo>
                        <a:pt x="686" y="377"/>
                      </a:lnTo>
                      <a:lnTo>
                        <a:pt x="508" y="286"/>
                      </a:lnTo>
                      <a:lnTo>
                        <a:pt x="358" y="210"/>
                      </a:lnTo>
                      <a:lnTo>
                        <a:pt x="232" y="138"/>
                      </a:lnTo>
                      <a:lnTo>
                        <a:pt x="59" y="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</p:sp>
            <p:sp>
              <p:nvSpPr>
                <p:cNvPr id="9" name="Freeform 5"/>
                <p:cNvSpPr/>
                <p:nvPr/>
              </p:nvSpPr>
              <p:spPr bwMode="gray">
                <a:xfrm rot="15922489">
                  <a:off x="4698352" y="1826078"/>
                  <a:ext cx="3299407" cy="440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0" h="5291">
                      <a:moveTo>
                        <a:pt x="85" y="2532"/>
                      </a:moveTo>
                      <a:cubicBezTo>
                        <a:pt x="1736" y="3911"/>
                        <a:pt x="7524" y="5298"/>
                        <a:pt x="9958" y="5291"/>
                      </a:cubicBezTo>
                      <a:cubicBezTo>
                        <a:pt x="9989" y="1958"/>
                        <a:pt x="9969" y="3333"/>
                        <a:pt x="10000" y="0"/>
                      </a:cubicBezTo>
                      <a:lnTo>
                        <a:pt x="10000" y="0"/>
                      </a:lnTo>
                      <a:lnTo>
                        <a:pt x="9667" y="204"/>
                      </a:lnTo>
                      <a:lnTo>
                        <a:pt x="9334" y="400"/>
                      </a:lnTo>
                      <a:lnTo>
                        <a:pt x="9001" y="590"/>
                      </a:lnTo>
                      <a:lnTo>
                        <a:pt x="8667" y="753"/>
                      </a:lnTo>
                      <a:lnTo>
                        <a:pt x="8333" y="917"/>
                      </a:lnTo>
                      <a:lnTo>
                        <a:pt x="7999" y="1071"/>
                      </a:lnTo>
                      <a:lnTo>
                        <a:pt x="7669" y="1202"/>
                      </a:lnTo>
                      <a:lnTo>
                        <a:pt x="7333" y="1325"/>
                      </a:lnTo>
                      <a:lnTo>
                        <a:pt x="7000" y="1440"/>
                      </a:lnTo>
                      <a:lnTo>
                        <a:pt x="6673" y="1538"/>
                      </a:lnTo>
                      <a:lnTo>
                        <a:pt x="6340" y="1636"/>
                      </a:lnTo>
                      <a:lnTo>
                        <a:pt x="6013" y="1719"/>
                      </a:lnTo>
                      <a:lnTo>
                        <a:pt x="5686" y="1784"/>
                      </a:lnTo>
                      <a:lnTo>
                        <a:pt x="5359" y="1850"/>
                      </a:lnTo>
                      <a:lnTo>
                        <a:pt x="5036" y="1906"/>
                      </a:lnTo>
                      <a:lnTo>
                        <a:pt x="4717" y="1948"/>
                      </a:lnTo>
                      <a:lnTo>
                        <a:pt x="4396" y="1980"/>
                      </a:lnTo>
                      <a:lnTo>
                        <a:pt x="4079" y="2013"/>
                      </a:lnTo>
                      <a:lnTo>
                        <a:pt x="3766" y="2029"/>
                      </a:lnTo>
                      <a:lnTo>
                        <a:pt x="3454" y="2046"/>
                      </a:lnTo>
                      <a:lnTo>
                        <a:pt x="3145" y="2053"/>
                      </a:lnTo>
                      <a:lnTo>
                        <a:pt x="2839" y="2046"/>
                      </a:lnTo>
                      <a:lnTo>
                        <a:pt x="2537" y="2046"/>
                      </a:lnTo>
                      <a:lnTo>
                        <a:pt x="2238" y="2029"/>
                      </a:lnTo>
                      <a:lnTo>
                        <a:pt x="1943" y="2004"/>
                      </a:lnTo>
                      <a:lnTo>
                        <a:pt x="1653" y="1980"/>
                      </a:lnTo>
                      <a:lnTo>
                        <a:pt x="1368" y="1955"/>
                      </a:lnTo>
                      <a:lnTo>
                        <a:pt x="1085" y="1915"/>
                      </a:lnTo>
                      <a:lnTo>
                        <a:pt x="806" y="1873"/>
                      </a:lnTo>
                      <a:lnTo>
                        <a:pt x="533" y="1833"/>
                      </a:lnTo>
                      <a:lnTo>
                        <a:pt x="0" y="1726"/>
                      </a:lnTo>
                      <a:cubicBezTo>
                        <a:pt x="28" y="1995"/>
                        <a:pt x="57" y="2263"/>
                        <a:pt x="85" y="2532"/>
                      </a:cubicBezTo>
                      <a:close/>
                    </a:path>
                  </a:pathLst>
                </a:custGeom>
                <a:solidFill>
                  <a:schemeClr val="bg1">
                    <a:alpha val="20000"/>
                  </a:schemeClr>
                </a:solidFill>
                <a:ln>
                  <a:noFill/>
                </a:ln>
              </p:spPr>
            </p:sp>
            <p:sp>
              <p:nvSpPr>
                <p:cNvPr id="19" name="Freeform 5"/>
                <p:cNvSpPr>
                  <a:spLocks noEditPoints="1"/>
                </p:cNvSpPr>
                <p:nvPr/>
              </p:nvSpPr>
              <p:spPr bwMode="gray">
                <a:xfrm>
                  <a:off x="0" y="1587"/>
                  <a:ext cx="12192000" cy="685641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15356" h="8638">
                      <a:moveTo>
                        <a:pt x="0" y="0"/>
                      </a:moveTo>
                      <a:lnTo>
                        <a:pt x="0" y="8638"/>
                      </a:lnTo>
                      <a:lnTo>
                        <a:pt x="15356" y="8638"/>
                      </a:lnTo>
                      <a:lnTo>
                        <a:pt x="15356" y="0"/>
                      </a:lnTo>
                      <a:lnTo>
                        <a:pt x="0" y="0"/>
                      </a:lnTo>
                      <a:close/>
                      <a:moveTo>
                        <a:pt x="14748" y="8038"/>
                      </a:moveTo>
                      <a:lnTo>
                        <a:pt x="600" y="8038"/>
                      </a:lnTo>
                      <a:lnTo>
                        <a:pt x="600" y="592"/>
                      </a:lnTo>
                      <a:lnTo>
                        <a:pt x="14748" y="592"/>
                      </a:lnTo>
                      <a:lnTo>
                        <a:pt x="14748" y="803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</p:sp>
          </p:grpSp>
        </p:grpSp>
        <p:pic>
          <p:nvPicPr>
            <p:cNvPr id="23" name="Рисунок 22">
              <a:extLst>
                <a:ext uri="{FF2B5EF4-FFF2-40B4-BE49-F238E27FC236}">
                  <a16:creationId xmlns="" xmlns:a16="http://schemas.microsoft.com/office/drawing/2014/main" id="{616BD8F4-518A-439B-B288-AA35D18467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347445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3474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rgbClr val="16429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4626500A-EEB7-49D1-B3B8-99920DE73B70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61371" y="457201"/>
            <a:ext cx="2224800" cy="41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0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1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14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51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B82EEF8-3638-4402-8B85-4F213B0D66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781C1D9-200B-4366-88DA-9D52F1C0FE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61372" y="457200"/>
            <a:ext cx="2232267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3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Дякую за увагу!Сер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B82EEF8-3638-4402-8B85-4F213B0D66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BDAC69D-C52A-4CB5-8E77-C4D1114EA900}"/>
              </a:ext>
            </a:extLst>
          </p:cNvPr>
          <p:cNvSpPr/>
          <p:nvPr userDrawn="1"/>
        </p:nvSpPr>
        <p:spPr>
          <a:xfrm>
            <a:off x="1181032" y="2634998"/>
            <a:ext cx="100027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b="1" spc="300" baseline="0" dirty="0" err="1">
                <a:solidFill>
                  <a:srgbClr val="0054A6"/>
                </a:solidFill>
                <a:latin typeface="+mj-lt"/>
              </a:rPr>
              <a:t>Дякую</a:t>
            </a:r>
            <a:r>
              <a:rPr lang="ru-RU" sz="10000" b="1" spc="300" baseline="0" dirty="0">
                <a:solidFill>
                  <a:srgbClr val="0054A6"/>
                </a:solidFill>
                <a:latin typeface="+mj-lt"/>
              </a:rPr>
              <a:t> за </a:t>
            </a:r>
            <a:r>
              <a:rPr lang="ru-RU" sz="10000" b="1" spc="300" baseline="0" dirty="0" err="1">
                <a:solidFill>
                  <a:srgbClr val="0054A6"/>
                </a:solidFill>
                <a:latin typeface="+mj-lt"/>
              </a:rPr>
              <a:t>увагу</a:t>
            </a:r>
            <a:r>
              <a:rPr lang="ru-RU" sz="10000" b="1" spc="300" baseline="0" dirty="0">
                <a:solidFill>
                  <a:srgbClr val="0054A6"/>
                </a:solidFill>
                <a:latin typeface="+mj-lt"/>
              </a:rPr>
              <a:t>!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DBEDB70-B6BC-4D50-A8E6-4CE050FFD9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1160" y="1452389"/>
            <a:ext cx="572376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7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устой слайлд с фоном">
    <p:bg>
      <p:bgPr>
        <a:gradFill flip="none" rotWithShape="1">
          <a:gsLst>
            <a:gs pos="37000">
              <a:srgbClr val="0054A6"/>
            </a:gs>
            <a:gs pos="73000">
              <a:srgbClr val="001450"/>
            </a:gs>
            <a:gs pos="100000">
              <a:srgbClr val="0F0019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E673837-A89E-47D0-BFFA-E24C5B18EC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FFDD51F-441D-43FC-8894-7A311BCE72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61893" y="457201"/>
            <a:ext cx="2224278" cy="42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6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01AE75C7-DB8F-4825-8822-31EB3E1B91D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Группа 6">
              <a:extLst>
                <a:ext uri="{FF2B5EF4-FFF2-40B4-BE49-F238E27FC236}">
                  <a16:creationId xmlns="" xmlns:a16="http://schemas.microsoft.com/office/drawing/2014/main" id="{A796A486-1790-452C-A468-E1B62F3ED117}"/>
                </a:ext>
              </a:extLst>
            </p:cNvPr>
            <p:cNvGrpSpPr/>
            <p:nvPr userDrawn="1"/>
          </p:nvGrpSpPr>
          <p:grpSpPr>
            <a:xfrm>
              <a:off x="0" y="794"/>
              <a:ext cx="12192000" cy="6856413"/>
              <a:chOff x="0" y="1587"/>
              <a:chExt cx="12192000" cy="6856413"/>
            </a:xfrm>
          </p:grpSpPr>
          <p:sp>
            <p:nvSpPr>
              <p:cNvPr id="24" name="Прямоугольник 23">
                <a:extLst>
                  <a:ext uri="{FF2B5EF4-FFF2-40B4-BE49-F238E27FC236}">
                    <a16:creationId xmlns="" xmlns:a16="http://schemas.microsoft.com/office/drawing/2014/main" id="{4B0D6C09-202A-4169-B5F3-07860B9D681D}"/>
                  </a:ext>
                </a:extLst>
              </p:cNvPr>
              <p:cNvSpPr/>
              <p:nvPr userDrawn="1"/>
            </p:nvSpPr>
            <p:spPr>
              <a:xfrm>
                <a:off x="109728" y="161359"/>
                <a:ext cx="11887200" cy="2206739"/>
              </a:xfrm>
              <a:prstGeom prst="rect">
                <a:avLst/>
              </a:prstGeom>
              <a:gradFill flip="none" rotWithShape="1">
                <a:gsLst>
                  <a:gs pos="0">
                    <a:srgbClr val="0054A6"/>
                  </a:gs>
                  <a:gs pos="57000">
                    <a:srgbClr val="001450"/>
                  </a:gs>
                  <a:gs pos="100000">
                    <a:srgbClr val="0F0019"/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  <a:endParaRPr lang="ru-RU" dirty="0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0" y="1587"/>
                <a:ext cx="12192000" cy="6856413"/>
                <a:chOff x="0" y="1587"/>
                <a:chExt cx="12192000" cy="6856413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8609012" y="5867400"/>
                  <a:ext cx="990600" cy="990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alpha val="14000"/>
                      </a:schemeClr>
                    </a:gs>
                    <a:gs pos="66000">
                      <a:schemeClr val="accent5">
                        <a:alpha val="0"/>
                      </a:schemeClr>
                    </a:gs>
                    <a:gs pos="36000">
                      <a:schemeClr val="accent5">
                        <a:alpha val="7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39" name="Oval 38"/>
                <p:cNvSpPr/>
                <p:nvPr/>
              </p:nvSpPr>
              <p:spPr>
                <a:xfrm>
                  <a:off x="8609012" y="1676400"/>
                  <a:ext cx="2819400" cy="2819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alpha val="7000"/>
                      </a:schemeClr>
                    </a:gs>
                    <a:gs pos="69000">
                      <a:schemeClr val="accent5">
                        <a:alpha val="0"/>
                      </a:schemeClr>
                    </a:gs>
                    <a:gs pos="36000">
                      <a:schemeClr val="accent5">
                        <a:alpha val="6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17" name="Oval 16"/>
                <p:cNvSpPr/>
                <p:nvPr/>
              </p:nvSpPr>
              <p:spPr>
                <a:xfrm>
                  <a:off x="7999412" y="1587"/>
                  <a:ext cx="1600200" cy="1600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alpha val="14000"/>
                      </a:schemeClr>
                    </a:gs>
                    <a:gs pos="73000">
                      <a:schemeClr val="accent1">
                        <a:lumMod val="60000"/>
                        <a:lumOff val="40000"/>
                        <a:alpha val="0"/>
                      </a:schemeClr>
                    </a:gs>
                    <a:gs pos="36000">
                      <a:schemeClr val="accent1">
                        <a:lumMod val="60000"/>
                        <a:lumOff val="40000"/>
                        <a:alpha val="7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38" name="Oval 37"/>
                <p:cNvSpPr/>
                <p:nvPr/>
              </p:nvSpPr>
              <p:spPr>
                <a:xfrm>
                  <a:off x="0" y="2895600"/>
                  <a:ext cx="2362200" cy="2362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alpha val="8000"/>
                      </a:schemeClr>
                    </a:gs>
                    <a:gs pos="72000">
                      <a:schemeClr val="accent5">
                        <a:alpha val="0"/>
                      </a:schemeClr>
                    </a:gs>
                    <a:gs pos="36000">
                      <a:schemeClr val="accent5">
                        <a:alpha val="8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49" name="Oval 48"/>
                <p:cNvSpPr/>
                <p:nvPr/>
              </p:nvSpPr>
              <p:spPr>
                <a:xfrm>
                  <a:off x="0" y="2667000"/>
                  <a:ext cx="4191000" cy="4191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alpha val="11000"/>
                      </a:schemeClr>
                    </a:gs>
                    <a:gs pos="75000">
                      <a:schemeClr val="accent1">
                        <a:lumMod val="60000"/>
                        <a:lumOff val="40000"/>
                        <a:alpha val="0"/>
                      </a:schemeClr>
                    </a:gs>
                    <a:gs pos="36000">
                      <a:schemeClr val="accent1">
                        <a:lumMod val="60000"/>
                        <a:lumOff val="40000"/>
                        <a:alpha val="1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18" name="Oval 17"/>
                <p:cNvSpPr/>
                <p:nvPr/>
              </p:nvSpPr>
              <p:spPr>
                <a:xfrm>
                  <a:off x="8609012" y="5865239"/>
                  <a:ext cx="990600" cy="990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alpha val="10000"/>
                      </a:schemeClr>
                    </a:gs>
                    <a:gs pos="66000">
                      <a:schemeClr val="accent1">
                        <a:lumMod val="60000"/>
                        <a:lumOff val="40000"/>
                        <a:alpha val="0"/>
                      </a:schemeClr>
                    </a:gs>
                    <a:gs pos="31000">
                      <a:schemeClr val="accent1">
                        <a:lumMod val="60000"/>
                        <a:lumOff val="40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21" name="Freeform 5"/>
                <p:cNvSpPr/>
                <p:nvPr/>
              </p:nvSpPr>
              <p:spPr bwMode="gray">
                <a:xfrm rot="21010068">
                  <a:off x="8490951" y="1797517"/>
                  <a:ext cx="3299407" cy="440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0" h="5291">
                      <a:moveTo>
                        <a:pt x="85" y="2532"/>
                      </a:moveTo>
                      <a:cubicBezTo>
                        <a:pt x="1736" y="3911"/>
                        <a:pt x="7524" y="5298"/>
                        <a:pt x="9958" y="5291"/>
                      </a:cubicBezTo>
                      <a:cubicBezTo>
                        <a:pt x="9989" y="1958"/>
                        <a:pt x="9969" y="3333"/>
                        <a:pt x="10000" y="0"/>
                      </a:cubicBezTo>
                      <a:lnTo>
                        <a:pt x="10000" y="0"/>
                      </a:lnTo>
                      <a:lnTo>
                        <a:pt x="9667" y="204"/>
                      </a:lnTo>
                      <a:lnTo>
                        <a:pt x="9334" y="400"/>
                      </a:lnTo>
                      <a:lnTo>
                        <a:pt x="9001" y="590"/>
                      </a:lnTo>
                      <a:lnTo>
                        <a:pt x="8667" y="753"/>
                      </a:lnTo>
                      <a:lnTo>
                        <a:pt x="8333" y="917"/>
                      </a:lnTo>
                      <a:lnTo>
                        <a:pt x="7999" y="1071"/>
                      </a:lnTo>
                      <a:lnTo>
                        <a:pt x="7669" y="1202"/>
                      </a:lnTo>
                      <a:lnTo>
                        <a:pt x="7333" y="1325"/>
                      </a:lnTo>
                      <a:lnTo>
                        <a:pt x="7000" y="1440"/>
                      </a:lnTo>
                      <a:lnTo>
                        <a:pt x="6673" y="1538"/>
                      </a:lnTo>
                      <a:lnTo>
                        <a:pt x="6340" y="1636"/>
                      </a:lnTo>
                      <a:lnTo>
                        <a:pt x="6013" y="1719"/>
                      </a:lnTo>
                      <a:lnTo>
                        <a:pt x="5686" y="1784"/>
                      </a:lnTo>
                      <a:lnTo>
                        <a:pt x="5359" y="1850"/>
                      </a:lnTo>
                      <a:lnTo>
                        <a:pt x="5036" y="1906"/>
                      </a:lnTo>
                      <a:lnTo>
                        <a:pt x="4717" y="1948"/>
                      </a:lnTo>
                      <a:lnTo>
                        <a:pt x="4396" y="1980"/>
                      </a:lnTo>
                      <a:lnTo>
                        <a:pt x="4079" y="2013"/>
                      </a:lnTo>
                      <a:lnTo>
                        <a:pt x="3766" y="2029"/>
                      </a:lnTo>
                      <a:lnTo>
                        <a:pt x="3454" y="2046"/>
                      </a:lnTo>
                      <a:lnTo>
                        <a:pt x="3145" y="2053"/>
                      </a:lnTo>
                      <a:lnTo>
                        <a:pt x="2839" y="2046"/>
                      </a:lnTo>
                      <a:lnTo>
                        <a:pt x="2537" y="2046"/>
                      </a:lnTo>
                      <a:lnTo>
                        <a:pt x="2238" y="2029"/>
                      </a:lnTo>
                      <a:lnTo>
                        <a:pt x="1943" y="2004"/>
                      </a:lnTo>
                      <a:lnTo>
                        <a:pt x="1653" y="1980"/>
                      </a:lnTo>
                      <a:lnTo>
                        <a:pt x="1368" y="1955"/>
                      </a:lnTo>
                      <a:lnTo>
                        <a:pt x="1085" y="1915"/>
                      </a:lnTo>
                      <a:lnTo>
                        <a:pt x="806" y="1873"/>
                      </a:lnTo>
                      <a:lnTo>
                        <a:pt x="533" y="1833"/>
                      </a:lnTo>
                      <a:lnTo>
                        <a:pt x="0" y="1726"/>
                      </a:lnTo>
                      <a:cubicBezTo>
                        <a:pt x="28" y="1995"/>
                        <a:pt x="57" y="2263"/>
                        <a:pt x="85" y="2532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  <a:alpha val="51000"/>
                  </a:schemeClr>
                </a:solidFill>
                <a:ln>
                  <a:noFill/>
                </a:ln>
              </p:spPr>
            </p:sp>
            <p:sp>
              <p:nvSpPr>
                <p:cNvPr id="16" name="Freeform 5"/>
                <p:cNvSpPr/>
                <p:nvPr/>
              </p:nvSpPr>
              <p:spPr bwMode="gray">
                <a:xfrm>
                  <a:off x="459506" y="1866405"/>
                  <a:ext cx="11277600" cy="453390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7104" h="2856">
                      <a:moveTo>
                        <a:pt x="0" y="0"/>
                      </a:moveTo>
                      <a:lnTo>
                        <a:pt x="0" y="2856"/>
                      </a:lnTo>
                      <a:lnTo>
                        <a:pt x="7104" y="2856"/>
                      </a:lnTo>
                      <a:lnTo>
                        <a:pt x="7104" y="1"/>
                      </a:lnTo>
                      <a:lnTo>
                        <a:pt x="7104" y="1"/>
                      </a:lnTo>
                      <a:lnTo>
                        <a:pt x="6943" y="26"/>
                      </a:lnTo>
                      <a:lnTo>
                        <a:pt x="6782" y="50"/>
                      </a:lnTo>
                      <a:lnTo>
                        <a:pt x="6621" y="73"/>
                      </a:lnTo>
                      <a:lnTo>
                        <a:pt x="6459" y="93"/>
                      </a:lnTo>
                      <a:lnTo>
                        <a:pt x="6298" y="113"/>
                      </a:lnTo>
                      <a:lnTo>
                        <a:pt x="6136" y="132"/>
                      </a:lnTo>
                      <a:lnTo>
                        <a:pt x="5976" y="148"/>
                      </a:lnTo>
                      <a:lnTo>
                        <a:pt x="5814" y="163"/>
                      </a:lnTo>
                      <a:lnTo>
                        <a:pt x="5653" y="177"/>
                      </a:lnTo>
                      <a:lnTo>
                        <a:pt x="5494" y="189"/>
                      </a:lnTo>
                      <a:lnTo>
                        <a:pt x="5334" y="201"/>
                      </a:lnTo>
                      <a:lnTo>
                        <a:pt x="5175" y="211"/>
                      </a:lnTo>
                      <a:lnTo>
                        <a:pt x="5017" y="219"/>
                      </a:lnTo>
                      <a:lnTo>
                        <a:pt x="4859" y="227"/>
                      </a:lnTo>
                      <a:lnTo>
                        <a:pt x="4703" y="234"/>
                      </a:lnTo>
                      <a:lnTo>
                        <a:pt x="4548" y="239"/>
                      </a:lnTo>
                      <a:lnTo>
                        <a:pt x="4393" y="243"/>
                      </a:lnTo>
                      <a:lnTo>
                        <a:pt x="4240" y="247"/>
                      </a:lnTo>
                      <a:lnTo>
                        <a:pt x="4088" y="249"/>
                      </a:lnTo>
                      <a:lnTo>
                        <a:pt x="3937" y="251"/>
                      </a:lnTo>
                      <a:lnTo>
                        <a:pt x="3788" y="252"/>
                      </a:lnTo>
                      <a:lnTo>
                        <a:pt x="3640" y="251"/>
                      </a:lnTo>
                      <a:lnTo>
                        <a:pt x="3494" y="251"/>
                      </a:lnTo>
                      <a:lnTo>
                        <a:pt x="3349" y="249"/>
                      </a:lnTo>
                      <a:lnTo>
                        <a:pt x="3207" y="246"/>
                      </a:lnTo>
                      <a:lnTo>
                        <a:pt x="3066" y="243"/>
                      </a:lnTo>
                      <a:lnTo>
                        <a:pt x="2928" y="240"/>
                      </a:lnTo>
                      <a:lnTo>
                        <a:pt x="2791" y="235"/>
                      </a:lnTo>
                      <a:lnTo>
                        <a:pt x="2656" y="230"/>
                      </a:lnTo>
                      <a:lnTo>
                        <a:pt x="2524" y="225"/>
                      </a:lnTo>
                      <a:lnTo>
                        <a:pt x="2266" y="212"/>
                      </a:lnTo>
                      <a:lnTo>
                        <a:pt x="2019" y="198"/>
                      </a:lnTo>
                      <a:lnTo>
                        <a:pt x="1782" y="183"/>
                      </a:lnTo>
                      <a:lnTo>
                        <a:pt x="1557" y="167"/>
                      </a:lnTo>
                      <a:lnTo>
                        <a:pt x="1343" y="150"/>
                      </a:lnTo>
                      <a:lnTo>
                        <a:pt x="1144" y="132"/>
                      </a:lnTo>
                      <a:lnTo>
                        <a:pt x="957" y="114"/>
                      </a:lnTo>
                      <a:lnTo>
                        <a:pt x="785" y="96"/>
                      </a:lnTo>
                      <a:lnTo>
                        <a:pt x="627" y="79"/>
                      </a:lnTo>
                      <a:lnTo>
                        <a:pt x="487" y="63"/>
                      </a:lnTo>
                      <a:lnTo>
                        <a:pt x="361" y="48"/>
                      </a:lnTo>
                      <a:lnTo>
                        <a:pt x="254" y="35"/>
                      </a:lnTo>
                      <a:lnTo>
                        <a:pt x="165" y="23"/>
                      </a:lnTo>
                      <a:lnTo>
                        <a:pt x="42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</p:sp>
            <p:sp>
              <p:nvSpPr>
                <p:cNvPr id="19" name="Freeform 5"/>
                <p:cNvSpPr>
                  <a:spLocks noEditPoints="1"/>
                </p:cNvSpPr>
                <p:nvPr/>
              </p:nvSpPr>
              <p:spPr bwMode="gray">
                <a:xfrm>
                  <a:off x="0" y="1587"/>
                  <a:ext cx="12192000" cy="685641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15356" h="8638">
                      <a:moveTo>
                        <a:pt x="0" y="0"/>
                      </a:moveTo>
                      <a:lnTo>
                        <a:pt x="0" y="8638"/>
                      </a:lnTo>
                      <a:lnTo>
                        <a:pt x="15356" y="8638"/>
                      </a:lnTo>
                      <a:lnTo>
                        <a:pt x="15356" y="0"/>
                      </a:lnTo>
                      <a:lnTo>
                        <a:pt x="0" y="0"/>
                      </a:lnTo>
                      <a:close/>
                      <a:moveTo>
                        <a:pt x="14748" y="8038"/>
                      </a:moveTo>
                      <a:lnTo>
                        <a:pt x="600" y="8038"/>
                      </a:lnTo>
                      <a:lnTo>
                        <a:pt x="600" y="592"/>
                      </a:lnTo>
                      <a:lnTo>
                        <a:pt x="14748" y="592"/>
                      </a:lnTo>
                      <a:lnTo>
                        <a:pt x="14748" y="803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</p:sp>
          </p:grpSp>
        </p:grpSp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201E87B2-E00D-4D61-AE8D-D453CA9D5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078754" y="702304"/>
            <a:ext cx="7322580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054" y="2603500"/>
            <a:ext cx="8761413" cy="3416300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F35B23DE-D4B4-44A8-AC9D-7585A1E5E78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718445" y="845088"/>
            <a:ext cx="2316956" cy="4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6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63" r:id="rId8"/>
    <p:sldLayoutId id="2147483761" r:id="rId9"/>
    <p:sldLayoutId id="2147483762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  <p:sldLayoutId id="2147483760" r:id="rId2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8288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719138" indent="-182563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901700" indent="-182563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073150" indent="-1714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A31E25-26CB-42FD-A645-F45842B67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4935" y="2358189"/>
            <a:ext cx="8323894" cy="1540043"/>
          </a:xfrm>
        </p:spPr>
        <p:txBody>
          <a:bodyPr/>
          <a:lstStyle/>
          <a:p>
            <a:r>
              <a:rPr lang="uk-UA" sz="3200" b="0" dirty="0"/>
              <a:t>Впровадження ринку </a:t>
            </a:r>
            <a:br>
              <a:rPr lang="uk-UA" sz="3200" b="0" dirty="0"/>
            </a:br>
            <a:r>
              <a:rPr lang="uk-UA" sz="3200" b="0" dirty="0"/>
              <a:t>допоміжних послуг (РДП)</a:t>
            </a:r>
            <a:endParaRPr lang="ru-RU" sz="3200" b="0" dirty="0"/>
          </a:p>
        </p:txBody>
      </p:sp>
    </p:spTree>
    <p:extLst>
      <p:ext uri="{BB962C8B-B14F-4D97-AF65-F5344CB8AC3E}">
        <p14:creationId xmlns:p14="http://schemas.microsoft.com/office/powerpoint/2010/main" val="4821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2D6FA9-00D0-44EB-BAED-3F295E1A3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/>
              <a:t>Платежі</a:t>
            </a:r>
            <a:r>
              <a:rPr lang="ru-RU" sz="2400" dirty="0"/>
              <a:t> на РДП: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592CFE6-E5D3-48EA-A895-B7661C54B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32" y="2603500"/>
            <a:ext cx="11185957" cy="3416300"/>
          </a:xfrm>
        </p:spPr>
        <p:txBody>
          <a:bodyPr vert="horz" lIns="9000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Garamond"/>
              </a:rPr>
              <a:t>1) Плата ОСП за ДП, </a:t>
            </a:r>
            <a:r>
              <a:rPr lang="ru-RU" sz="2000" dirty="0" err="1">
                <a:latin typeface="Garamond"/>
              </a:rPr>
              <a:t>надані</a:t>
            </a:r>
            <a:r>
              <a:rPr lang="ru-RU" sz="2000" dirty="0">
                <a:latin typeface="Garamond"/>
              </a:rPr>
              <a:t> ПДП в </a:t>
            </a:r>
            <a:r>
              <a:rPr lang="ru-RU" sz="2000" dirty="0" err="1">
                <a:latin typeface="Garamond"/>
              </a:rPr>
              <a:t>розрахунковому</a:t>
            </a:r>
            <a:r>
              <a:rPr lang="ru-RU" sz="2000" dirty="0">
                <a:latin typeface="Garamond"/>
              </a:rPr>
              <a:t> </a:t>
            </a:r>
            <a:r>
              <a:rPr lang="ru-RU" sz="2000" dirty="0" err="1">
                <a:latin typeface="Garamond"/>
              </a:rPr>
              <a:t>періоді</a:t>
            </a:r>
            <a:r>
              <a:rPr lang="ru-RU" sz="2000" dirty="0">
                <a:latin typeface="Garamond"/>
              </a:rPr>
              <a:t>;</a:t>
            </a:r>
            <a:endParaRPr lang="ru-RU" dirty="0">
              <a:latin typeface="Century Gothic"/>
            </a:endParaRPr>
          </a:p>
          <a:p>
            <a:pPr marL="0" indent="0">
              <a:buNone/>
            </a:pPr>
            <a:r>
              <a:rPr lang="ru-RU" sz="2000" dirty="0">
                <a:latin typeface="Garamond"/>
              </a:rPr>
              <a:t>2) Плата за </a:t>
            </a:r>
            <a:r>
              <a:rPr lang="ru-RU" sz="2000" dirty="0" err="1">
                <a:latin typeface="Garamond"/>
              </a:rPr>
              <a:t>невідповідність</a:t>
            </a:r>
            <a:r>
              <a:rPr lang="ru-RU" sz="2000" dirty="0">
                <a:latin typeface="Garamond"/>
              </a:rPr>
              <a:t> -</a:t>
            </a:r>
            <a:r>
              <a:rPr lang="ru-RU" sz="2000" dirty="0">
                <a:latin typeface="Garamond"/>
                <a:ea typeface="+mn-lt"/>
                <a:cs typeface="+mn-lt"/>
              </a:rPr>
              <a:t>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платежі</a:t>
            </a:r>
            <a:r>
              <a:rPr lang="ru-RU" sz="2000" dirty="0">
                <a:latin typeface="Garamond"/>
                <a:ea typeface="+mn-lt"/>
                <a:cs typeface="+mn-lt"/>
              </a:rPr>
              <a:t>,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встановлені</a:t>
            </a:r>
            <a:r>
              <a:rPr lang="ru-RU" sz="2000" dirty="0">
                <a:latin typeface="Garamond"/>
                <a:ea typeface="+mn-lt"/>
                <a:cs typeface="+mn-lt"/>
              </a:rPr>
              <a:t>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учасникам</a:t>
            </a:r>
            <a:r>
              <a:rPr lang="ru-RU" sz="2000" dirty="0">
                <a:latin typeface="Garamond"/>
                <a:ea typeface="+mn-lt"/>
                <a:cs typeface="+mn-lt"/>
              </a:rPr>
              <a:t> РДП за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поведінку</a:t>
            </a:r>
            <a:r>
              <a:rPr lang="ru-RU" sz="2000" dirty="0">
                <a:latin typeface="Garamond"/>
                <a:ea typeface="+mn-lt"/>
                <a:cs typeface="+mn-lt"/>
              </a:rPr>
              <a:t>,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що</a:t>
            </a:r>
            <a:r>
              <a:rPr lang="ru-RU" sz="2000" dirty="0">
                <a:latin typeface="Garamond"/>
                <a:ea typeface="+mn-lt"/>
                <a:cs typeface="+mn-lt"/>
              </a:rPr>
              <a:t>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може</a:t>
            </a:r>
            <a:r>
              <a:rPr lang="ru-RU" sz="2000" dirty="0">
                <a:latin typeface="Garamond"/>
                <a:ea typeface="+mn-lt"/>
                <a:cs typeface="+mn-lt"/>
              </a:rPr>
              <a:t>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вплинути</a:t>
            </a:r>
            <a:r>
              <a:rPr lang="ru-RU" sz="2000" dirty="0">
                <a:latin typeface="Garamond"/>
                <a:ea typeface="+mn-lt"/>
                <a:cs typeface="+mn-lt"/>
              </a:rPr>
              <a:t> на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нормальну</a:t>
            </a:r>
            <a:r>
              <a:rPr lang="ru-RU" sz="2000" dirty="0">
                <a:latin typeface="Garamond"/>
                <a:ea typeface="+mn-lt"/>
                <a:cs typeface="+mn-lt"/>
              </a:rPr>
              <a:t> роботу ринку та/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або</a:t>
            </a:r>
            <a:r>
              <a:rPr lang="ru-RU" sz="2000" dirty="0">
                <a:latin typeface="Garamond"/>
                <a:ea typeface="+mn-lt"/>
                <a:cs typeface="+mn-lt"/>
              </a:rPr>
              <a:t>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об’єднаної</a:t>
            </a:r>
            <a:r>
              <a:rPr lang="ru-RU" sz="2000" dirty="0">
                <a:latin typeface="Garamond"/>
                <a:ea typeface="+mn-lt"/>
                <a:cs typeface="+mn-lt"/>
              </a:rPr>
              <a:t>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енергетичної</a:t>
            </a:r>
            <a:r>
              <a:rPr lang="ru-RU" sz="2000" dirty="0">
                <a:latin typeface="Garamond"/>
                <a:ea typeface="+mn-lt"/>
                <a:cs typeface="+mn-lt"/>
              </a:rPr>
              <a:t>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системи</a:t>
            </a:r>
            <a:r>
              <a:rPr lang="ru-RU" sz="2000" dirty="0">
                <a:latin typeface="Garamond"/>
                <a:ea typeface="+mn-lt"/>
                <a:cs typeface="+mn-lt"/>
              </a:rPr>
              <a:t>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України</a:t>
            </a:r>
            <a:r>
              <a:rPr lang="ru-RU" sz="2000" dirty="0">
                <a:latin typeface="Garamond"/>
              </a:rPr>
              <a:t>;</a:t>
            </a:r>
            <a:endParaRPr lang="ru-RU" dirty="0">
              <a:latin typeface="Century Gothic"/>
            </a:endParaRPr>
          </a:p>
          <a:p>
            <a:pPr marL="0" indent="0">
              <a:buNone/>
            </a:pPr>
            <a:r>
              <a:rPr lang="uk" sz="2000" dirty="0">
                <a:latin typeface="Garamond"/>
                <a:ea typeface="+mn-lt"/>
                <a:cs typeface="+mn-lt"/>
              </a:rPr>
              <a:t>3) Фінансові санкції - платіж ОСП за недотримання ПДП встановлених показників якості надання ДП;</a:t>
            </a:r>
          </a:p>
          <a:p>
            <a:pPr marL="0" indent="0">
              <a:buNone/>
            </a:pPr>
            <a:r>
              <a:rPr lang="uk" sz="2000" dirty="0">
                <a:latin typeface="Garamond"/>
              </a:rPr>
              <a:t>4) Відшкодування збитків - за невиконання умов типових договорів та/або правил РДП (ОСП, ПДП).</a:t>
            </a:r>
          </a:p>
        </p:txBody>
      </p:sp>
    </p:spTree>
    <p:extLst>
      <p:ext uri="{BB962C8B-B14F-4D97-AF65-F5344CB8AC3E}">
        <p14:creationId xmlns:p14="http://schemas.microsoft.com/office/powerpoint/2010/main" val="2210734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A31E25-26CB-42FD-A645-F45842B67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1680" y="2281188"/>
            <a:ext cx="8768615" cy="2608446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ru-RU" sz="2400" b="0" dirty="0">
                <a:ea typeface="Times New Roman"/>
                <a:cs typeface="Times New Roman"/>
              </a:rPr>
              <a:t>2. Причини та </a:t>
            </a:r>
            <a:r>
              <a:rPr lang="ru-RU" sz="2400" b="0" dirty="0" err="1">
                <a:ea typeface="Times New Roman"/>
                <a:cs typeface="Times New Roman"/>
              </a:rPr>
              <a:t>наслідки</a:t>
            </a:r>
            <a:r>
              <a:rPr lang="ru-RU" sz="2400" b="0" dirty="0">
                <a:ea typeface="Times New Roman"/>
                <a:cs typeface="Times New Roman"/>
              </a:rPr>
              <a:t> </a:t>
            </a:r>
            <a:r>
              <a:rPr lang="ru-RU" sz="2400" b="0" dirty="0" err="1">
                <a:ea typeface="Times New Roman"/>
                <a:cs typeface="Times New Roman"/>
              </a:rPr>
              <a:t>несвоєчасного</a:t>
            </a:r>
            <a:r>
              <a:rPr lang="ru-RU" sz="2400" b="0" dirty="0">
                <a:ea typeface="Times New Roman"/>
                <a:cs typeface="Times New Roman"/>
              </a:rPr>
              <a:t> запуску РДП та </a:t>
            </a:r>
            <a:r>
              <a:rPr lang="ru-RU" sz="2400" b="0" dirty="0" err="1">
                <a:ea typeface="Times New Roman"/>
                <a:cs typeface="Times New Roman"/>
              </a:rPr>
              <a:t>перспективи</a:t>
            </a:r>
            <a:r>
              <a:rPr lang="ru-RU" sz="2400" b="0" dirty="0">
                <a:ea typeface="Times New Roman"/>
                <a:cs typeface="Times New Roman"/>
              </a:rPr>
              <a:t> </a:t>
            </a:r>
            <a:r>
              <a:rPr lang="ru-RU" sz="2400" b="0" dirty="0" err="1">
                <a:ea typeface="Times New Roman"/>
                <a:cs typeface="Times New Roman"/>
              </a:rPr>
              <a:t>його</a:t>
            </a:r>
            <a:r>
              <a:rPr lang="ru-RU" sz="2400" b="0" dirty="0">
                <a:ea typeface="Times New Roman"/>
                <a:cs typeface="Times New Roman"/>
              </a:rPr>
              <a:t> </a:t>
            </a:r>
            <a:r>
              <a:rPr lang="ru-RU" sz="2400" b="0" dirty="0" err="1">
                <a:ea typeface="Times New Roman"/>
                <a:cs typeface="Times New Roman"/>
              </a:rPr>
              <a:t>впровадження</a:t>
            </a:r>
            <a:r>
              <a:rPr lang="ru-RU" sz="2400" b="0" dirty="0">
                <a:ea typeface="Times New Roman"/>
                <a:cs typeface="Times New Roman"/>
              </a:rPr>
              <a:t>. </a:t>
            </a:r>
            <a:r>
              <a:rPr lang="ru-RU" sz="2400" dirty="0">
                <a:ea typeface="Times New Roman"/>
                <a:cs typeface="Times New Roman"/>
              </a:rPr>
              <a:t/>
            </a:r>
            <a:br>
              <a:rPr lang="ru-RU" sz="2400" dirty="0">
                <a:ea typeface="Times New Roman"/>
                <a:cs typeface="Times New Roman"/>
              </a:rPr>
            </a:br>
            <a:r>
              <a:rPr lang="ru-RU" sz="3200" dirty="0">
                <a:ea typeface="Times New Roman"/>
                <a:cs typeface="Times New Roman"/>
              </a:rPr>
              <a:t/>
            </a:r>
            <a:br>
              <a:rPr lang="ru-RU" sz="3200" dirty="0">
                <a:ea typeface="Times New Roman"/>
                <a:cs typeface="Times New Roman"/>
              </a:rPr>
            </a:br>
            <a:endParaRPr lang="ru-RU" sz="3200" dirty="0">
              <a:effectLst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950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/>
              <a:t>Причини</a:t>
            </a:r>
            <a:r>
              <a:rPr lang="uk-UA" sz="3200" dirty="0"/>
              <a:t> </a:t>
            </a:r>
            <a:r>
              <a:rPr lang="ru-RU" sz="2400" spc="200" dirty="0" err="1">
                <a:solidFill>
                  <a:srgbClr val="EBEBEB"/>
                </a:solidFill>
                <a:ea typeface="Times New Roman"/>
                <a:cs typeface="Times New Roman"/>
              </a:rPr>
              <a:t>несвоєчасного</a:t>
            </a:r>
            <a:r>
              <a:rPr lang="ru-RU" sz="2400" spc="200" dirty="0">
                <a:solidFill>
                  <a:srgbClr val="EBEBEB"/>
                </a:solidFill>
                <a:ea typeface="Times New Roman"/>
                <a:cs typeface="Times New Roman"/>
              </a:rPr>
              <a:t> запуску РДП </a:t>
            </a:r>
            <a:r>
              <a:rPr lang="uk-UA" sz="3200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92" y="2319688"/>
            <a:ext cx="11136428" cy="3700112"/>
          </a:xfrm>
        </p:spPr>
        <p:txBody>
          <a:bodyPr vert="horz" lIns="90000" tIns="45720" rIns="91440" bIns="45720" rtlCol="0" anchor="t">
            <a:normAutofit/>
          </a:bodyPr>
          <a:lstStyle/>
          <a:p>
            <a:pPr marL="0" indent="0" algn="just">
              <a:buNone/>
            </a:pPr>
            <a:endParaRPr lang="ru-RU" dirty="0">
              <a:solidFill>
                <a:srgbClr val="00000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uk-UA" sz="2000" dirty="0">
                <a:latin typeface="+mj-lt"/>
              </a:rPr>
              <a:t>1) </a:t>
            </a:r>
            <a:r>
              <a:rPr lang="ru-RU" sz="2000" dirty="0">
                <a:latin typeface="+mj-lt"/>
              </a:rPr>
              <a:t>Закон </a:t>
            </a:r>
            <a:r>
              <a:rPr lang="ru-RU" sz="2000" dirty="0" err="1">
                <a:latin typeface="+mj-lt"/>
              </a:rPr>
              <a:t>України</a:t>
            </a:r>
            <a:r>
              <a:rPr lang="ru-RU" sz="2000" dirty="0">
                <a:latin typeface="+mj-lt"/>
              </a:rPr>
              <a:t> «Про </a:t>
            </a:r>
            <a:r>
              <a:rPr lang="ru-RU" sz="2000" dirty="0" err="1">
                <a:latin typeface="+mj-lt"/>
              </a:rPr>
              <a:t>ринок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електричної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енергії</a:t>
            </a:r>
            <a:r>
              <a:rPr lang="ru-RU" sz="2000" dirty="0">
                <a:latin typeface="+mj-lt"/>
              </a:rPr>
              <a:t>» не </a:t>
            </a:r>
            <a:r>
              <a:rPr lang="ru-RU" sz="2000" dirty="0" err="1">
                <a:latin typeface="+mj-lt"/>
              </a:rPr>
              <a:t>передбачив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одночасного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запровадження</a:t>
            </a:r>
            <a:r>
              <a:rPr lang="ru-RU" sz="2000" dirty="0">
                <a:latin typeface="+mj-lt"/>
              </a:rPr>
              <a:t> РДП з </a:t>
            </a:r>
            <a:r>
              <a:rPr lang="ru-RU" sz="2000" dirty="0" err="1">
                <a:latin typeface="+mj-lt"/>
              </a:rPr>
              <a:t>іншими</a:t>
            </a:r>
            <a:r>
              <a:rPr lang="ru-RU" sz="2000" dirty="0">
                <a:latin typeface="+mj-lt"/>
              </a:rPr>
              <a:t> сегментами ринку;</a:t>
            </a:r>
          </a:p>
          <a:p>
            <a:pPr marL="0" indent="0" algn="just">
              <a:buNone/>
            </a:pPr>
            <a:r>
              <a:rPr lang="uk-UA" sz="2000" dirty="0">
                <a:latin typeface="+mj-lt"/>
              </a:rPr>
              <a:t>2) Підготовка, обговорення, погодження та прийняття проектів нормативних документів щодо </a:t>
            </a:r>
            <a:r>
              <a:rPr lang="ru-RU" sz="2000" dirty="0" err="1">
                <a:latin typeface="+mj-lt"/>
              </a:rPr>
              <a:t>перевірки</a:t>
            </a:r>
            <a:r>
              <a:rPr lang="ru-RU" sz="2000" dirty="0">
                <a:latin typeface="+mj-lt"/>
              </a:rPr>
              <a:t> та </a:t>
            </a:r>
            <a:r>
              <a:rPr lang="ru-RU" sz="2000" dirty="0" err="1">
                <a:latin typeface="+mj-lt"/>
              </a:rPr>
              <a:t>проведення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випробувань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електроустановок</a:t>
            </a:r>
            <a:r>
              <a:rPr lang="ru-RU" sz="2000" dirty="0">
                <a:latin typeface="+mj-lt"/>
              </a:rPr>
              <a:t> ПДП з </a:t>
            </a:r>
            <a:r>
              <a:rPr lang="uk-UA" sz="2000" dirty="0">
                <a:latin typeface="+mj-lt"/>
              </a:rPr>
              <a:t>недотриманням строків, визначених постановою </a:t>
            </a:r>
            <a:r>
              <a:rPr lang="ru-RU" sz="2000" dirty="0">
                <a:latin typeface="+mj-lt"/>
              </a:rPr>
              <a:t>НКРЕКП </a:t>
            </a:r>
            <a:r>
              <a:rPr lang="ru-RU" sz="2000" dirty="0" err="1">
                <a:latin typeface="+mj-lt"/>
              </a:rPr>
              <a:t>від</a:t>
            </a:r>
            <a:r>
              <a:rPr lang="ru-RU" sz="2000" dirty="0">
                <a:latin typeface="+mj-lt"/>
              </a:rPr>
              <a:t> 14.03.2018 р. №</a:t>
            </a:r>
            <a:r>
              <a:rPr lang="ru-RU" sz="2000" dirty="0" smtClean="0">
                <a:latin typeface="+mj-lt"/>
              </a:rPr>
              <a:t>309.</a:t>
            </a:r>
            <a:endParaRPr lang="ru-RU" sz="2000" dirty="0">
              <a:latin typeface="+mj-lt"/>
            </a:endParaRPr>
          </a:p>
          <a:p>
            <a:pPr marL="0" indent="0" algn="just">
              <a:buNone/>
            </a:pP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138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/>
              <a:t>Наслідки</a:t>
            </a:r>
            <a:r>
              <a:rPr lang="uk-UA" sz="3200" dirty="0"/>
              <a:t> </a:t>
            </a:r>
            <a:r>
              <a:rPr lang="ru-RU" sz="2400" spc="200" dirty="0" err="1">
                <a:solidFill>
                  <a:srgbClr val="EBEBEB"/>
                </a:solidFill>
                <a:ea typeface="Times New Roman"/>
                <a:cs typeface="Times New Roman"/>
              </a:rPr>
              <a:t>несвоєчасного</a:t>
            </a:r>
            <a:r>
              <a:rPr lang="ru-RU" sz="2400" spc="200" dirty="0">
                <a:solidFill>
                  <a:srgbClr val="EBEBEB"/>
                </a:solidFill>
                <a:ea typeface="Times New Roman"/>
                <a:cs typeface="Times New Roman"/>
              </a:rPr>
              <a:t> запуску РДП</a:t>
            </a:r>
            <a:r>
              <a:rPr lang="uk-UA" sz="3200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91" y="2319688"/>
            <a:ext cx="11088303" cy="3700112"/>
          </a:xfrm>
        </p:spPr>
        <p:txBody>
          <a:bodyPr vert="horz" lIns="90000" tIns="45720" rIns="91440" bIns="45720" rtlCol="0" anchor="t">
            <a:normAutofit/>
          </a:bodyPr>
          <a:lstStyle/>
          <a:p>
            <a:pPr marL="0" indent="0" algn="just">
              <a:buNone/>
            </a:pPr>
            <a:endParaRPr lang="ru-RU" dirty="0">
              <a:solidFill>
                <a:srgbClr val="000000"/>
              </a:solidFill>
              <a:latin typeface="+mj-lt"/>
            </a:endParaRPr>
          </a:p>
          <a:p>
            <a:pPr marL="0" indent="0" algn="just">
              <a:buClr>
                <a:srgbClr val="0070C0"/>
              </a:buClr>
              <a:buNone/>
            </a:pPr>
            <a:r>
              <a:rPr lang="uk-UA" sz="2000" dirty="0">
                <a:latin typeface="+mj-lt"/>
              </a:rPr>
              <a:t>1) </a:t>
            </a:r>
            <a:r>
              <a:rPr lang="uk-UA" sz="2000" dirty="0">
                <a:solidFill>
                  <a:srgbClr val="171717"/>
                </a:solidFill>
                <a:latin typeface="Garamond"/>
              </a:rPr>
              <a:t>Відсутність одного з визначених Законом України «Про ринок електричної енергії» сегментів ринку;</a:t>
            </a:r>
            <a:r>
              <a:rPr lang="ru-RU" sz="2000" dirty="0">
                <a:solidFill>
                  <a:srgbClr val="171717"/>
                </a:solidFill>
                <a:latin typeface="Garamond"/>
              </a:rPr>
              <a:t> </a:t>
            </a:r>
          </a:p>
          <a:p>
            <a:pPr marL="0" indent="0" algn="just">
              <a:buNone/>
            </a:pPr>
            <a:r>
              <a:rPr lang="uk-UA" sz="2000" dirty="0">
                <a:latin typeface="+mj-lt"/>
              </a:rPr>
              <a:t>2</a:t>
            </a:r>
            <a:r>
              <a:rPr lang="uk-UA" sz="2000" dirty="0" smtClean="0">
                <a:latin typeface="+mj-lt"/>
              </a:rPr>
              <a:t>) </a:t>
            </a:r>
            <a:r>
              <a:rPr lang="uk-UA" sz="2000" dirty="0">
                <a:latin typeface="+mj-lt"/>
              </a:rPr>
              <a:t>Робота </a:t>
            </a:r>
            <a:r>
              <a:rPr lang="uk-UA" sz="2000" dirty="0" smtClean="0">
                <a:latin typeface="+mj-lt"/>
              </a:rPr>
              <a:t>е</a:t>
            </a:r>
            <a:r>
              <a:rPr lang="ru-RU" sz="2000" dirty="0" err="1">
                <a:latin typeface="+mj-lt"/>
              </a:rPr>
              <a:t>нергосистеми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зі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зниженою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надійністю</a:t>
            </a:r>
            <a:r>
              <a:rPr lang="ru-RU" sz="2000" dirty="0" smtClean="0">
                <a:latin typeface="+mj-lt"/>
              </a:rPr>
              <a:t> та </a:t>
            </a:r>
            <a:r>
              <a:rPr lang="ru-RU" sz="2000" dirty="0" err="1" smtClean="0">
                <a:latin typeface="+mj-lt"/>
              </a:rPr>
              <a:t>операційною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безпекою</a:t>
            </a:r>
            <a:r>
              <a:rPr lang="ru-RU" sz="2000" dirty="0" smtClean="0">
                <a:latin typeface="+mj-lt"/>
              </a:rPr>
              <a:t>;</a:t>
            </a:r>
            <a:r>
              <a:rPr lang="uk-UA" sz="2000" dirty="0">
                <a:latin typeface="+mj-lt"/>
              </a:rPr>
              <a:t> </a:t>
            </a:r>
            <a:endParaRPr lang="ru-RU" sz="2000" dirty="0">
              <a:latin typeface="+mj-lt"/>
            </a:endParaRPr>
          </a:p>
          <a:p>
            <a:pPr marL="0" indent="0" algn="just">
              <a:buNone/>
            </a:pPr>
            <a:r>
              <a:rPr lang="uk-UA" sz="2000" dirty="0">
                <a:latin typeface="+mj-lt"/>
              </a:rPr>
              <a:t>3</a:t>
            </a:r>
            <a:r>
              <a:rPr lang="uk-UA" sz="2000" dirty="0" smtClean="0">
                <a:latin typeface="+mj-lt"/>
              </a:rPr>
              <a:t>) Відсутність належного стимулювання </a:t>
            </a:r>
            <a:r>
              <a:rPr lang="ru-RU" sz="2000" dirty="0" err="1" smtClean="0">
                <a:latin typeface="+mj-lt"/>
                <a:ea typeface="Calibri"/>
              </a:rPr>
              <a:t>будівництва</a:t>
            </a:r>
            <a:r>
              <a:rPr lang="ru-RU" sz="2000" dirty="0" smtClean="0">
                <a:latin typeface="+mj-lt"/>
                <a:ea typeface="Calibri"/>
              </a:rPr>
              <a:t> </a:t>
            </a:r>
            <a:r>
              <a:rPr lang="ru-RU" sz="2000" dirty="0" err="1" smtClean="0">
                <a:latin typeface="+mj-lt"/>
                <a:ea typeface="Calibri"/>
              </a:rPr>
              <a:t>нових</a:t>
            </a:r>
            <a:r>
              <a:rPr lang="ru-RU" sz="2000" dirty="0" smtClean="0">
                <a:latin typeface="+mj-lt"/>
                <a:ea typeface="Calibri"/>
              </a:rPr>
              <a:t> </a:t>
            </a:r>
            <a:r>
              <a:rPr lang="ru-RU" sz="2000" dirty="0" err="1" smtClean="0">
                <a:latin typeface="+mj-lt"/>
                <a:ea typeface="Calibri"/>
              </a:rPr>
              <a:t>балансуючих</a:t>
            </a:r>
            <a:r>
              <a:rPr lang="ru-RU" sz="2000" dirty="0" smtClean="0">
                <a:latin typeface="+mj-lt"/>
                <a:ea typeface="Calibri"/>
              </a:rPr>
              <a:t> </a:t>
            </a:r>
            <a:r>
              <a:rPr lang="ru-RU" sz="2000" dirty="0" err="1" smtClean="0">
                <a:latin typeface="+mj-lt"/>
                <a:ea typeface="Calibri"/>
              </a:rPr>
              <a:t>потужностей</a:t>
            </a:r>
            <a:r>
              <a:rPr lang="ru-RU" sz="2000" dirty="0" smtClean="0">
                <a:latin typeface="+mj-lt"/>
                <a:ea typeface="Calibri"/>
              </a:rPr>
              <a:t> та систем </a:t>
            </a:r>
            <a:r>
              <a:rPr lang="ru-RU" sz="2000" dirty="0" err="1">
                <a:latin typeface="+mj-lt"/>
                <a:ea typeface="Calibri"/>
              </a:rPr>
              <a:t>накопичення</a:t>
            </a:r>
            <a:r>
              <a:rPr lang="ru-RU" sz="2000" dirty="0">
                <a:latin typeface="+mj-lt"/>
                <a:ea typeface="Calibri"/>
              </a:rPr>
              <a:t> </a:t>
            </a:r>
            <a:r>
              <a:rPr lang="ru-RU" sz="2000" dirty="0" err="1" smtClean="0">
                <a:latin typeface="+mj-lt"/>
                <a:ea typeface="Calibri"/>
              </a:rPr>
              <a:t>електроенергії</a:t>
            </a:r>
            <a:r>
              <a:rPr lang="ru-RU" sz="2000" dirty="0" smtClean="0">
                <a:latin typeface="+mj-lt"/>
                <a:ea typeface="Calibri"/>
              </a:rPr>
              <a:t>;</a:t>
            </a:r>
            <a:endParaRPr lang="uk-UA" sz="2000" dirty="0" smtClean="0">
              <a:latin typeface="+mj-lt"/>
            </a:endParaRPr>
          </a:p>
          <a:p>
            <a:pPr marL="0" indent="0" algn="just">
              <a:buNone/>
            </a:pPr>
            <a:r>
              <a:rPr lang="uk-UA" sz="2000" dirty="0">
                <a:latin typeface="+mj-lt"/>
              </a:rPr>
              <a:t>4</a:t>
            </a:r>
            <a:r>
              <a:rPr lang="uk-UA" sz="2000" dirty="0" smtClean="0">
                <a:latin typeface="+mj-lt"/>
              </a:rPr>
              <a:t>) </a:t>
            </a:r>
            <a:r>
              <a:rPr lang="uk-UA" sz="2000" dirty="0">
                <a:solidFill>
                  <a:srgbClr val="171717"/>
                </a:solidFill>
                <a:latin typeface="Garamond"/>
              </a:rPr>
              <a:t>Непрямий негативний вплив на ціноутворення в новому ринку електричної </a:t>
            </a:r>
            <a:r>
              <a:rPr lang="uk-UA" sz="2000" dirty="0" smtClean="0">
                <a:solidFill>
                  <a:srgbClr val="171717"/>
                </a:solidFill>
                <a:latin typeface="Garamond"/>
              </a:rPr>
              <a:t>енергії.</a:t>
            </a:r>
            <a:endParaRPr lang="uk-UA" sz="2000" dirty="0">
              <a:latin typeface="+mj-lt"/>
            </a:endParaRPr>
          </a:p>
          <a:p>
            <a:pPr marL="342900" indent="-342900" algn="just">
              <a:buAutoNum type="arabicParenR"/>
            </a:pPr>
            <a:endParaRPr lang="ru-RU" dirty="0">
              <a:latin typeface="+mj-lt"/>
            </a:endParaRPr>
          </a:p>
          <a:p>
            <a:pPr marL="342900" indent="-342900" algn="just">
              <a:buAutoNum type="arabicParenR"/>
            </a:pP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1489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/>
              <a:t>Перспективи впровадження </a:t>
            </a:r>
            <a:r>
              <a:rPr lang="ru-RU" sz="2400" spc="200" dirty="0">
                <a:solidFill>
                  <a:srgbClr val="EBEBEB"/>
                </a:solidFill>
                <a:ea typeface="Times New Roman"/>
                <a:cs typeface="Times New Roman"/>
              </a:rPr>
              <a:t>РДП</a:t>
            </a:r>
            <a:r>
              <a:rPr lang="uk-UA" sz="3200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92" y="2319688"/>
            <a:ext cx="11069052" cy="3700112"/>
          </a:xfrm>
        </p:spPr>
        <p:txBody>
          <a:bodyPr vert="horz" lIns="90000" tIns="45720" rIns="91440" bIns="45720" rtlCol="0" anchor="t">
            <a:normAutofit/>
          </a:bodyPr>
          <a:lstStyle/>
          <a:p>
            <a:pPr marL="0" indent="0" algn="just">
              <a:buNone/>
            </a:pPr>
            <a:endParaRPr lang="ru-RU" dirty="0">
              <a:latin typeface="+mj-lt"/>
            </a:endParaRPr>
          </a:p>
          <a:p>
            <a:pPr marL="0" indent="0" algn="just">
              <a:buNone/>
            </a:pPr>
            <a:r>
              <a:rPr lang="uk-UA" sz="2000" dirty="0">
                <a:latin typeface="+mj-lt"/>
              </a:rPr>
              <a:t>1) У складі </a:t>
            </a:r>
            <a:r>
              <a:rPr lang="uk-UA" sz="2000" dirty="0" smtClean="0">
                <a:latin typeface="+mj-lt"/>
              </a:rPr>
              <a:t>«Кодексу </a:t>
            </a:r>
            <a:r>
              <a:rPr lang="uk-UA" sz="2000" dirty="0">
                <a:latin typeface="+mj-lt"/>
              </a:rPr>
              <a:t>системи </a:t>
            </a:r>
            <a:r>
              <a:rPr lang="uk-UA" sz="2000" dirty="0" smtClean="0">
                <a:latin typeface="+mj-lt"/>
              </a:rPr>
              <a:t>передачі» </a:t>
            </a:r>
            <a:r>
              <a:rPr lang="uk-UA" sz="2000" dirty="0">
                <a:latin typeface="+mj-lt"/>
              </a:rPr>
              <a:t>затверджено правила </a:t>
            </a:r>
            <a:r>
              <a:rPr lang="ru-RU" sz="2000" dirty="0" err="1">
                <a:latin typeface="+mj-lt"/>
              </a:rPr>
              <a:t>перевірки</a:t>
            </a:r>
            <a:r>
              <a:rPr lang="ru-RU" sz="2000" dirty="0">
                <a:latin typeface="+mj-lt"/>
              </a:rPr>
              <a:t> та </a:t>
            </a:r>
            <a:r>
              <a:rPr lang="ru-RU" sz="2000" dirty="0" err="1">
                <a:latin typeface="+mj-lt"/>
              </a:rPr>
              <a:t>проведення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випробувань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електроустановок</a:t>
            </a:r>
            <a:r>
              <a:rPr lang="ru-RU" sz="2000" dirty="0">
                <a:latin typeface="+mj-lt"/>
              </a:rPr>
              <a:t> ПДП (постанова НКРЕКП </a:t>
            </a:r>
            <a:r>
              <a:rPr lang="ru-RU" sz="2000" dirty="0" err="1">
                <a:latin typeface="+mj-lt"/>
              </a:rPr>
              <a:t>від</a:t>
            </a:r>
            <a:r>
              <a:rPr lang="ru-RU" sz="2000" dirty="0">
                <a:latin typeface="+mj-lt"/>
              </a:rPr>
              <a:t> 21.06.2019 р. №1120);</a:t>
            </a:r>
          </a:p>
          <a:p>
            <a:pPr marL="0" indent="0" algn="just">
              <a:buNone/>
            </a:pPr>
            <a:r>
              <a:rPr lang="uk-UA" sz="2000" dirty="0">
                <a:latin typeface="+mj-lt"/>
              </a:rPr>
              <a:t>2</a:t>
            </a:r>
            <a:r>
              <a:rPr lang="uk-UA" sz="2000" dirty="0" smtClean="0">
                <a:latin typeface="+mj-lt"/>
              </a:rPr>
              <a:t>) З 21.10.2019 р. розпочато перші </a:t>
            </a:r>
            <a:r>
              <a:rPr lang="ru-RU" sz="2000" dirty="0" err="1" smtClean="0">
                <a:latin typeface="+mj-lt"/>
              </a:rPr>
              <a:t>випробування</a:t>
            </a:r>
            <a:r>
              <a:rPr lang="ru-RU" sz="2000" dirty="0" smtClean="0">
                <a:latin typeface="+mj-lt"/>
              </a:rPr>
              <a:t> для </a:t>
            </a:r>
            <a:r>
              <a:rPr lang="ru-RU" sz="2000" dirty="0" err="1" smtClean="0">
                <a:latin typeface="+mj-lt"/>
              </a:rPr>
              <a:t>перевірки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технічної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відповідності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роботи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обладнання</a:t>
            </a:r>
            <a:r>
              <a:rPr lang="ru-RU" sz="2000" dirty="0" smtClean="0">
                <a:latin typeface="+mj-lt"/>
              </a:rPr>
              <a:t>;</a:t>
            </a:r>
            <a:endParaRPr lang="ru-RU" sz="2000" dirty="0">
              <a:latin typeface="+mj-lt"/>
            </a:endParaRPr>
          </a:p>
          <a:p>
            <a:pPr marL="0" indent="0" algn="just">
              <a:buNone/>
            </a:pPr>
            <a:r>
              <a:rPr lang="uk-UA" sz="2000" dirty="0">
                <a:latin typeface="+mj-lt"/>
              </a:rPr>
              <a:t>3</a:t>
            </a:r>
            <a:r>
              <a:rPr lang="uk-UA" sz="2000" dirty="0" smtClean="0">
                <a:latin typeface="+mj-lt"/>
              </a:rPr>
              <a:t>) </a:t>
            </a:r>
            <a:r>
              <a:rPr lang="uk-UA" sz="2000" dirty="0">
                <a:latin typeface="+mj-lt"/>
              </a:rPr>
              <a:t>Оптимістичний прогноз початку повноцінної роботи РДП до кінця 2019 р.</a:t>
            </a:r>
            <a:endParaRPr lang="ru-RU" sz="2000" dirty="0">
              <a:latin typeface="+mj-lt"/>
            </a:endParaRPr>
          </a:p>
          <a:p>
            <a:pPr marL="0" indent="0" algn="just">
              <a:buNone/>
            </a:pPr>
            <a:r>
              <a:rPr lang="ru-RU" dirty="0">
                <a:latin typeface="+mj-lt"/>
              </a:rPr>
              <a:t> </a:t>
            </a:r>
            <a:r>
              <a:rPr lang="uk-UA" dirty="0">
                <a:latin typeface="+mj-lt"/>
              </a:rPr>
              <a:t>  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5717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A31E25-26CB-42FD-A645-F45842B67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4935" y="2358189"/>
            <a:ext cx="8323894" cy="1540043"/>
          </a:xfrm>
        </p:spPr>
        <p:txBody>
          <a:bodyPr/>
          <a:lstStyle/>
          <a:p>
            <a:r>
              <a:rPr lang="uk-UA" sz="3200" b="0" dirty="0" smtClean="0"/>
              <a:t>Дякую за увагу!</a:t>
            </a:r>
            <a:endParaRPr lang="ru-RU" sz="3200" b="0" dirty="0"/>
          </a:p>
        </p:txBody>
      </p:sp>
    </p:spTree>
    <p:extLst>
      <p:ext uri="{BB962C8B-B14F-4D97-AF65-F5344CB8AC3E}">
        <p14:creationId xmlns:p14="http://schemas.microsoft.com/office/powerpoint/2010/main" val="299650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A31E25-26CB-42FD-A645-F45842B67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1680" y="2473692"/>
            <a:ext cx="8768615" cy="2618071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ru-RU" sz="2400" b="0" dirty="0">
                <a:ea typeface="Times New Roman"/>
                <a:cs typeface="Times New Roman"/>
              </a:rPr>
              <a:t>1. </a:t>
            </a:r>
            <a:r>
              <a:rPr lang="ru-RU" sz="2400" b="0" dirty="0" err="1">
                <a:ea typeface="Times New Roman"/>
                <a:cs typeface="Times New Roman"/>
              </a:rPr>
              <a:t>Загальна</a:t>
            </a:r>
            <a:r>
              <a:rPr lang="ru-RU" sz="2400" b="0" dirty="0">
                <a:ea typeface="Times New Roman"/>
                <a:cs typeface="Times New Roman"/>
              </a:rPr>
              <a:t> характеристика РДП та </a:t>
            </a:r>
            <a:r>
              <a:rPr lang="ru-RU" sz="2400" b="0" dirty="0" err="1">
                <a:ea typeface="Times New Roman"/>
                <a:cs typeface="Times New Roman"/>
              </a:rPr>
              <a:t>його</a:t>
            </a:r>
            <a:r>
              <a:rPr lang="ru-RU" sz="2400" b="0" dirty="0">
                <a:ea typeface="Times New Roman"/>
                <a:cs typeface="Times New Roman"/>
              </a:rPr>
              <a:t> </a:t>
            </a:r>
            <a:r>
              <a:rPr lang="ru-RU" sz="2400" b="0" dirty="0" err="1">
                <a:ea typeface="Times New Roman"/>
                <a:cs typeface="Times New Roman"/>
              </a:rPr>
              <a:t>значення</a:t>
            </a:r>
            <a:r>
              <a:rPr lang="ru-RU" sz="2400" b="0" dirty="0">
                <a:ea typeface="Times New Roman"/>
                <a:cs typeface="Times New Roman"/>
              </a:rPr>
              <a:t> для </a:t>
            </a:r>
            <a:r>
              <a:rPr lang="ru-RU" sz="2400" b="0" dirty="0" err="1">
                <a:ea typeface="Times New Roman"/>
                <a:cs typeface="Times New Roman"/>
              </a:rPr>
              <a:t>повноцінного</a:t>
            </a:r>
            <a:r>
              <a:rPr lang="ru-RU" sz="2400" b="0" dirty="0">
                <a:ea typeface="Times New Roman"/>
                <a:cs typeface="Times New Roman"/>
              </a:rPr>
              <a:t> </a:t>
            </a:r>
            <a:r>
              <a:rPr lang="ru-RU" sz="2400" b="0" dirty="0" err="1">
                <a:ea typeface="Times New Roman"/>
                <a:cs typeface="Times New Roman"/>
              </a:rPr>
              <a:t>функціонування</a:t>
            </a:r>
            <a:r>
              <a:rPr lang="ru-RU" sz="2400" b="0" dirty="0">
                <a:ea typeface="Times New Roman"/>
                <a:cs typeface="Times New Roman"/>
              </a:rPr>
              <a:t> </a:t>
            </a:r>
            <a:r>
              <a:rPr lang="ru-RU" sz="2400" b="0" dirty="0" err="1">
                <a:ea typeface="Times New Roman"/>
                <a:cs typeface="Times New Roman"/>
              </a:rPr>
              <a:t>нової</a:t>
            </a:r>
            <a:r>
              <a:rPr lang="ru-RU" sz="2400" b="0" dirty="0">
                <a:ea typeface="Times New Roman"/>
                <a:cs typeface="Times New Roman"/>
              </a:rPr>
              <a:t> </a:t>
            </a:r>
            <a:r>
              <a:rPr lang="ru-RU" sz="2400" b="0" dirty="0" err="1">
                <a:ea typeface="Times New Roman"/>
                <a:cs typeface="Times New Roman"/>
              </a:rPr>
              <a:t>моделі</a:t>
            </a:r>
            <a:r>
              <a:rPr lang="ru-RU" sz="2400" b="0" dirty="0">
                <a:ea typeface="Times New Roman"/>
                <a:cs typeface="Times New Roman"/>
              </a:rPr>
              <a:t> ринку </a:t>
            </a:r>
            <a:r>
              <a:rPr lang="ru-RU" sz="2400" b="0" dirty="0" err="1">
                <a:ea typeface="Times New Roman"/>
                <a:cs typeface="Times New Roman"/>
              </a:rPr>
              <a:t>електричної</a:t>
            </a:r>
            <a:r>
              <a:rPr lang="ru-RU" sz="2400" b="0" dirty="0">
                <a:ea typeface="Times New Roman"/>
                <a:cs typeface="Times New Roman"/>
              </a:rPr>
              <a:t> </a:t>
            </a:r>
            <a:r>
              <a:rPr lang="ru-RU" sz="2400" b="0" dirty="0" err="1">
                <a:ea typeface="Times New Roman"/>
                <a:cs typeface="Times New Roman"/>
              </a:rPr>
              <a:t>енергії</a:t>
            </a:r>
            <a:r>
              <a:rPr lang="ru-RU" sz="2400" b="0" dirty="0">
                <a:ea typeface="Times New Roman"/>
                <a:cs typeface="Times New Roman"/>
              </a:rPr>
              <a:t>.</a:t>
            </a:r>
            <a:r>
              <a:rPr lang="ru-RU" sz="2400" dirty="0">
                <a:ea typeface="Times New Roman"/>
                <a:cs typeface="Times New Roman"/>
              </a:rPr>
              <a:t/>
            </a:r>
            <a:br>
              <a:rPr lang="ru-RU" sz="2400" dirty="0">
                <a:ea typeface="Times New Roman"/>
                <a:cs typeface="Times New Roman"/>
              </a:rPr>
            </a:br>
            <a:r>
              <a:rPr lang="ru-RU" sz="3200" dirty="0">
                <a:ea typeface="Times New Roman"/>
                <a:cs typeface="Times New Roman"/>
              </a:rPr>
              <a:t/>
            </a:r>
            <a:br>
              <a:rPr lang="ru-RU" sz="3200" dirty="0">
                <a:ea typeface="Times New Roman"/>
                <a:cs typeface="Times New Roman"/>
              </a:rPr>
            </a:br>
            <a:endParaRPr lang="ru-RU" sz="3200" dirty="0">
              <a:effectLst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751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/>
              <a:t>Загальна характеристика РДП: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851" y="2603500"/>
            <a:ext cx="11147218" cy="3416300"/>
          </a:xfrm>
        </p:spPr>
        <p:txBody>
          <a:bodyPr vert="horz" lIns="9000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uk-UA" sz="2000" dirty="0">
                <a:latin typeface="+mj-lt"/>
              </a:rPr>
              <a:t>Система відносин, що виникають у зв’язку із з придбанням Оператором системи </a:t>
            </a:r>
            <a:r>
              <a:rPr lang="uk-UA" sz="2000" dirty="0" smtClean="0">
                <a:latin typeface="+mj-lt"/>
              </a:rPr>
              <a:t>передач</a:t>
            </a:r>
            <a:r>
              <a:rPr lang="uk-UA" sz="2000" dirty="0">
                <a:latin typeface="+mj-lt"/>
              </a:rPr>
              <a:t>і</a:t>
            </a:r>
            <a:r>
              <a:rPr lang="uk-UA" sz="2000" dirty="0" smtClean="0">
                <a:latin typeface="+mj-lt"/>
              </a:rPr>
              <a:t> </a:t>
            </a:r>
            <a:r>
              <a:rPr lang="uk-UA" sz="2000" dirty="0">
                <a:latin typeface="+mj-lt"/>
              </a:rPr>
              <a:t>(ОСП) послуг постачальників допоміжних послуг (ПДП, ДП), необхідних для забезпечення сталої і надійної роботи об’єднаної енергетичної системи України та якості електричної енергії відповідно до встановлених </a:t>
            </a:r>
            <a:r>
              <a:rPr lang="uk-UA" sz="2000" dirty="0" smtClean="0">
                <a:latin typeface="+mj-lt"/>
              </a:rPr>
              <a:t>стандартів, побудована за </a:t>
            </a:r>
            <a:r>
              <a:rPr lang="uk-UA" sz="2000" dirty="0">
                <a:latin typeface="+mj-lt"/>
              </a:rPr>
              <a:t>принципами:</a:t>
            </a:r>
            <a:endParaRPr lang="ru-RU" sz="2000" dirty="0"/>
          </a:p>
          <a:p>
            <a:pPr marL="0" indent="0" algn="just">
              <a:buNone/>
            </a:pPr>
            <a:r>
              <a:rPr lang="uk-UA" sz="2000" dirty="0">
                <a:latin typeface="+mj-lt"/>
              </a:rPr>
              <a:t>1) Планування покриття потреб у ДП; </a:t>
            </a:r>
            <a:endParaRPr lang="uk-UA" sz="2000" dirty="0">
              <a:latin typeface="Garamond"/>
            </a:endParaRPr>
          </a:p>
          <a:p>
            <a:pPr marL="0" indent="0" algn="just">
              <a:buNone/>
            </a:pPr>
            <a:r>
              <a:rPr lang="uk-UA" sz="2000" dirty="0">
                <a:latin typeface="+mj-lt"/>
              </a:rPr>
              <a:t>2) Моніторингу та контролю з боку ОСП;</a:t>
            </a:r>
            <a:endParaRPr lang="uk-UA" sz="2000" dirty="0">
              <a:latin typeface="Century Gothic"/>
            </a:endParaRPr>
          </a:p>
          <a:p>
            <a:pPr marL="0" indent="0" algn="just">
              <a:buNone/>
            </a:pPr>
            <a:r>
              <a:rPr lang="uk-UA" sz="2000" dirty="0">
                <a:latin typeface="+mj-lt"/>
              </a:rPr>
              <a:t>3) Пропорційності регулювання;</a:t>
            </a:r>
          </a:p>
          <a:p>
            <a:pPr marL="0" indent="0" algn="just">
              <a:buNone/>
            </a:pPr>
            <a:r>
              <a:rPr lang="uk-UA" sz="2000" dirty="0">
                <a:latin typeface="+mj-lt"/>
              </a:rPr>
              <a:t>4) Конкурентних засад придбання ДП; </a:t>
            </a:r>
            <a:endParaRPr lang="uk-UA" sz="2000" dirty="0"/>
          </a:p>
          <a:p>
            <a:pPr marL="0" indent="0" algn="just">
              <a:buNone/>
            </a:pPr>
            <a:r>
              <a:rPr lang="ru-RU" sz="2000" dirty="0">
                <a:latin typeface="+mj-lt"/>
              </a:rPr>
              <a:t>5) </a:t>
            </a:r>
            <a:r>
              <a:rPr lang="ru-RU" sz="2000" dirty="0" err="1">
                <a:latin typeface="+mj-lt"/>
              </a:rPr>
              <a:t>Відкритості</a:t>
            </a:r>
            <a:r>
              <a:rPr lang="ru-RU" sz="2000" dirty="0">
                <a:latin typeface="+mj-lt"/>
              </a:rPr>
              <a:t>, </a:t>
            </a:r>
            <a:r>
              <a:rPr lang="ru-RU" sz="2000" dirty="0" err="1">
                <a:latin typeface="+mj-lt"/>
              </a:rPr>
              <a:t>прозорості</a:t>
            </a:r>
            <a:r>
              <a:rPr lang="ru-RU" sz="2000" dirty="0">
                <a:latin typeface="+mj-lt"/>
              </a:rPr>
              <a:t> та </a:t>
            </a:r>
            <a:r>
              <a:rPr lang="ru-RU" sz="2000" dirty="0" err="1">
                <a:latin typeface="+mj-lt"/>
              </a:rPr>
              <a:t>недискримінаційності</a:t>
            </a:r>
            <a:r>
              <a:rPr lang="ru-RU" sz="2000" dirty="0">
                <a:latin typeface="+mj-lt"/>
              </a:rPr>
              <a:t> </a:t>
            </a:r>
            <a:r>
              <a:rPr lang="ru-RU" sz="2000" dirty="0" err="1">
                <a:latin typeface="+mj-lt"/>
              </a:rPr>
              <a:t>закупівель</a:t>
            </a:r>
            <a:r>
              <a:rPr lang="ru-RU" sz="2000" dirty="0">
                <a:latin typeface="+mj-lt"/>
              </a:rPr>
              <a:t> ДП. 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89818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400" dirty="0"/>
              <a:t>Види допоміжних </a:t>
            </a:r>
            <a:br>
              <a:rPr lang="uk-UA" sz="2400" dirty="0"/>
            </a:br>
            <a:r>
              <a:rPr lang="uk-UA" sz="2400" dirty="0"/>
              <a:t>послуг на РДП:</a:t>
            </a:r>
            <a:br>
              <a:rPr lang="uk-UA" sz="2400" dirty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19309" y="1135781"/>
            <a:ext cx="5342763" cy="5197642"/>
          </a:xfrm>
        </p:spPr>
        <p:txBody>
          <a:bodyPr>
            <a:normAutofit/>
          </a:bodyPr>
          <a:lstStyle/>
          <a:p>
            <a:pPr marL="267970" lvl="0" algn="just">
              <a:spcAft>
                <a:spcPts val="750"/>
              </a:spcAft>
              <a:buClr>
                <a:srgbClr val="0070C0"/>
              </a:buClr>
            </a:pP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1)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Регулювання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частоти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 та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активної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потужності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 в ОЕС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України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:</a:t>
            </a:r>
            <a:endParaRPr lang="ru-RU" cap="none" dirty="0">
              <a:solidFill>
                <a:srgbClr val="171717"/>
              </a:solidFill>
              <a:latin typeface="Garamond"/>
              <a:ea typeface="Times New Roman"/>
            </a:endParaRPr>
          </a:p>
          <a:p>
            <a:pPr marL="267970" algn="just">
              <a:spcAft>
                <a:spcPts val="750"/>
              </a:spcAft>
              <a:buClr>
                <a:srgbClr val="0070C0"/>
              </a:buClr>
            </a:pP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-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резервів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підтримки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частоти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 (РПЧ,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первинне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регулювання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);</a:t>
            </a:r>
            <a:endParaRPr lang="ru-RU" cap="none" dirty="0">
              <a:solidFill>
                <a:srgbClr val="171717"/>
              </a:solidFill>
              <a:latin typeface="Garamond"/>
              <a:ea typeface="Times New Roman"/>
            </a:endParaRPr>
          </a:p>
          <a:p>
            <a:pPr marL="267970" algn="just">
              <a:spcAft>
                <a:spcPts val="750"/>
              </a:spcAft>
              <a:buClr>
                <a:srgbClr val="0070C0"/>
              </a:buClr>
            </a:pP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-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резервів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відновлення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частоти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 (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автоматичне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 та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ручне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регулювання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;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аРВЧ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,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рРВЧ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;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вторинне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регулювання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);</a:t>
            </a:r>
            <a:endParaRPr lang="ru-RU" cap="none" dirty="0">
              <a:solidFill>
                <a:srgbClr val="171717"/>
              </a:solidFill>
              <a:latin typeface="Garamond"/>
              <a:ea typeface="Times New Roman"/>
            </a:endParaRPr>
          </a:p>
          <a:p>
            <a:pPr marL="267970" algn="just">
              <a:spcAft>
                <a:spcPts val="750"/>
              </a:spcAft>
              <a:buClr>
                <a:srgbClr val="0070C0"/>
              </a:buClr>
            </a:pP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-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резервів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заміщення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 (РЗ;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третинне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регулювання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);</a:t>
            </a:r>
            <a:endParaRPr lang="ru-RU" cap="none" dirty="0">
              <a:solidFill>
                <a:srgbClr val="171717"/>
              </a:solidFill>
              <a:latin typeface="Garamond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507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400" dirty="0">
                <a:solidFill>
                  <a:srgbClr val="EBEBEB"/>
                </a:solidFill>
              </a:rPr>
              <a:t>Види допоміжних </a:t>
            </a:r>
            <a:br>
              <a:rPr lang="uk-UA" sz="2400" dirty="0">
                <a:solidFill>
                  <a:srgbClr val="EBEBEB"/>
                </a:solidFill>
              </a:rPr>
            </a:br>
            <a:r>
              <a:rPr lang="uk-UA" sz="2400" dirty="0">
                <a:solidFill>
                  <a:srgbClr val="EBEBEB"/>
                </a:solidFill>
              </a:rPr>
              <a:t>послуг на РДП:</a:t>
            </a:r>
            <a:r>
              <a:rPr lang="uk-UA" sz="2400" dirty="0"/>
              <a:t/>
            </a:r>
            <a:br>
              <a:rPr lang="uk-UA" sz="2400" dirty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23218" y="1366787"/>
            <a:ext cx="5181101" cy="4504623"/>
          </a:xfrm>
        </p:spPr>
        <p:txBody>
          <a:bodyPr>
            <a:normAutofit/>
          </a:bodyPr>
          <a:lstStyle/>
          <a:p>
            <a:pPr marL="267970" lvl="0" algn="just">
              <a:spcAft>
                <a:spcPts val="750"/>
              </a:spcAft>
              <a:buClr>
                <a:srgbClr val="0070C0"/>
              </a:buClr>
              <a:tabLst>
                <a:tab pos="539750" algn="l"/>
              </a:tabLst>
            </a:pP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2)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Підтримання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параметрів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надійності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 та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якості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електричної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енергії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 в ОЕС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України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:</a:t>
            </a:r>
            <a:endParaRPr lang="ru-RU" cap="none" dirty="0">
              <a:solidFill>
                <a:srgbClr val="171717"/>
              </a:solidFill>
              <a:latin typeface="Garamond"/>
              <a:ea typeface="Times New Roman"/>
            </a:endParaRPr>
          </a:p>
          <a:p>
            <a:pPr marL="267970" algn="just">
              <a:spcAft>
                <a:spcPts val="750"/>
              </a:spcAft>
              <a:buClr>
                <a:srgbClr val="0070C0"/>
              </a:buClr>
            </a:pP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-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послуги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 з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регулювання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напруги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 та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реактивної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потужності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 в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режимі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 системного компенсатора (СК);</a:t>
            </a:r>
            <a:endParaRPr lang="ru-RU" cap="none" dirty="0">
              <a:solidFill>
                <a:srgbClr val="171717"/>
              </a:solidFill>
              <a:latin typeface="Garamond"/>
              <a:ea typeface="Times New Roman"/>
            </a:endParaRPr>
          </a:p>
          <a:p>
            <a:pPr marL="267970" algn="just">
              <a:spcAft>
                <a:spcPts val="750"/>
              </a:spcAft>
              <a:buClr>
                <a:srgbClr val="0070C0"/>
              </a:buClr>
            </a:pP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-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послуги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із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забезпечення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відновлення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функціонування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 ОЕС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України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після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системних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 </a:t>
            </a:r>
            <a:r>
              <a:rPr lang="ru-RU" cap="none" dirty="0" err="1">
                <a:solidFill>
                  <a:srgbClr val="000000"/>
                </a:solidFill>
                <a:latin typeface="Garamond"/>
                <a:ea typeface="Times New Roman"/>
              </a:rPr>
              <a:t>аварій</a:t>
            </a:r>
            <a:r>
              <a:rPr lang="ru-RU" cap="none" dirty="0">
                <a:solidFill>
                  <a:srgbClr val="000000"/>
                </a:solidFill>
                <a:latin typeface="Garamond"/>
                <a:ea typeface="Times New Roman"/>
              </a:rPr>
              <a:t>.</a:t>
            </a:r>
            <a:endParaRPr lang="ru-RU" cap="none" dirty="0">
              <a:solidFill>
                <a:srgbClr val="171717"/>
              </a:solidFill>
              <a:latin typeface="Garamond"/>
              <a:ea typeface="Times New Roman"/>
            </a:endParaRPr>
          </a:p>
          <a:p>
            <a:pPr marL="267970" algn="just">
              <a:spcAft>
                <a:spcPts val="750"/>
              </a:spcAft>
            </a:pPr>
            <a:r>
              <a:rPr lang="ru-RU" cap="none" dirty="0">
                <a:solidFill>
                  <a:srgbClr val="000000"/>
                </a:solidFill>
                <a:latin typeface="Garamond"/>
              </a:rPr>
              <a:t>3) </a:t>
            </a:r>
            <a:r>
              <a:rPr lang="ru-RU" cap="none" dirty="0" err="1">
                <a:solidFill>
                  <a:srgbClr val="000000"/>
                </a:solidFill>
                <a:latin typeface="Garamond"/>
              </a:rPr>
              <a:t>Інші</a:t>
            </a:r>
            <a:r>
              <a:rPr lang="ru-RU" cap="none" dirty="0">
                <a:solidFill>
                  <a:srgbClr val="000000"/>
                </a:solidFill>
                <a:latin typeface="Garamond"/>
              </a:rPr>
              <a:t> </a:t>
            </a:r>
            <a:r>
              <a:rPr lang="ru-RU" cap="none" dirty="0" err="1">
                <a:solidFill>
                  <a:srgbClr val="000000"/>
                </a:solidFill>
                <a:latin typeface="Garamond"/>
              </a:rPr>
              <a:t>послуги</a:t>
            </a:r>
            <a:r>
              <a:rPr lang="ru-RU" cap="none" dirty="0">
                <a:solidFill>
                  <a:srgbClr val="000000"/>
                </a:solidFill>
                <a:latin typeface="Garamond"/>
              </a:rPr>
              <a:t>, </a:t>
            </a:r>
            <a:r>
              <a:rPr lang="ru-RU" cap="none" dirty="0" err="1">
                <a:solidFill>
                  <a:srgbClr val="000000"/>
                </a:solidFill>
                <a:latin typeface="Garamond"/>
              </a:rPr>
              <a:t>передбачені</a:t>
            </a:r>
            <a:r>
              <a:rPr lang="ru-RU" cap="none" dirty="0">
                <a:solidFill>
                  <a:srgbClr val="000000"/>
                </a:solidFill>
                <a:latin typeface="Garamond"/>
              </a:rPr>
              <a:t> правилами ринку.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94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/>
              <a:t>Учасники РДП: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92" y="2319688"/>
            <a:ext cx="11107552" cy="3700112"/>
          </a:xfrm>
        </p:spPr>
        <p:txBody>
          <a:bodyPr vert="horz" lIns="9000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latin typeface="+mj-lt"/>
              </a:rPr>
              <a:t>1) Оператор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системи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передачі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(ОСП); 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latin typeface="+mj-lt"/>
              </a:rPr>
              <a:t>2)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Постачальники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допоміжних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послуг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(ПДП): 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uk-UA" sz="2000" dirty="0">
                <a:solidFill>
                  <a:srgbClr val="000000"/>
                </a:solidFill>
                <a:latin typeface="+mj-lt"/>
              </a:rPr>
              <a:t>Власники (володільці) генеруючих одиниць надання ДП,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загальна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встановлена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потужність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яких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точці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приєднання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більша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20 МВт;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Власники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володільці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)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споживаючих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одиниць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надання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ДП,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загальна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 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регулююча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Garamond"/>
              </a:rPr>
              <a:t>потужність</a:t>
            </a:r>
            <a:r>
              <a:rPr lang="ru-RU" sz="2000" dirty="0">
                <a:solidFill>
                  <a:srgbClr val="000000"/>
                </a:solidFill>
                <a:latin typeface="Garamond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Garamond"/>
              </a:rPr>
              <a:t>яких</a:t>
            </a:r>
            <a:r>
              <a:rPr lang="ru-RU" sz="2000" dirty="0">
                <a:solidFill>
                  <a:srgbClr val="000000"/>
                </a:solidFill>
                <a:latin typeface="Garamond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Garamond"/>
              </a:rPr>
              <a:t>точці</a:t>
            </a:r>
            <a:r>
              <a:rPr lang="ru-RU" sz="2000" dirty="0">
                <a:solidFill>
                  <a:srgbClr val="000000"/>
                </a:solidFill>
                <a:latin typeface="Garamond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Garamond"/>
              </a:rPr>
              <a:t>приєднання</a:t>
            </a:r>
            <a:r>
              <a:rPr lang="ru-RU" sz="2000" dirty="0">
                <a:solidFill>
                  <a:srgbClr val="000000"/>
                </a:solidFill>
                <a:latin typeface="Garamond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Garamond"/>
              </a:rPr>
              <a:t>більша</a:t>
            </a:r>
            <a:r>
              <a:rPr lang="ru-RU" sz="2000" dirty="0">
                <a:solidFill>
                  <a:srgbClr val="000000"/>
                </a:solidFill>
                <a:latin typeface="Garamond"/>
              </a:rPr>
              <a:t> 1 МВт;</a:t>
            </a:r>
            <a:endParaRPr lang="ru-RU" sz="2000" dirty="0">
              <a:solidFill>
                <a:srgbClr val="00000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uk-UA" sz="2000" dirty="0">
                <a:solidFill>
                  <a:srgbClr val="000000"/>
                </a:solidFill>
                <a:latin typeface="+mj-lt"/>
              </a:rPr>
              <a:t>- Виконавці функції а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грегатора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об’єктів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розподіленої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+mj-lt"/>
              </a:rPr>
              <a:t>генерації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uk-UA" sz="2000" dirty="0" smtClean="0">
                <a:solidFill>
                  <a:srgbClr val="000000"/>
                </a:solidFill>
                <a:latin typeface="+mj-lt"/>
              </a:rPr>
              <a:t>та/або об’єктів споживання</a:t>
            </a: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уклали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власниками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договори на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представництво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їх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інтересів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щодо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постачання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ДП ОСП; 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ru-RU" sz="2000" dirty="0" err="1" smtClean="0">
                <a:solidFill>
                  <a:srgbClr val="000000"/>
                </a:solidFill>
                <a:latin typeface="+mj-lt"/>
              </a:rPr>
              <a:t>Учасники</a:t>
            </a: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 ринку, </a:t>
            </a:r>
            <a:r>
              <a:rPr lang="ru-RU" sz="2000" dirty="0" err="1" smtClean="0">
                <a:solidFill>
                  <a:srgbClr val="000000"/>
                </a:solidFill>
                <a:latin typeface="+mj-lt"/>
              </a:rPr>
              <a:t>що</a:t>
            </a: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+mj-lt"/>
              </a:rPr>
              <a:t>здійснюють</a:t>
            </a: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+mj-lt"/>
              </a:rPr>
              <a:t>управління</a:t>
            </a: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+mj-lt"/>
              </a:rPr>
              <a:t>одиницями</a:t>
            </a: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надання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ДП; </a:t>
            </a:r>
          </a:p>
        </p:txBody>
      </p:sp>
    </p:spTree>
    <p:extLst>
      <p:ext uri="{BB962C8B-B14F-4D97-AF65-F5344CB8AC3E}">
        <p14:creationId xmlns:p14="http://schemas.microsoft.com/office/powerpoint/2010/main" val="2390434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/>
              <a:t>Набуття</a:t>
            </a:r>
            <a:r>
              <a:rPr lang="ru-RU" sz="2400" dirty="0"/>
              <a:t> статусу ПДП: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91" y="2319688"/>
            <a:ext cx="11126803" cy="3700112"/>
          </a:xfrm>
        </p:spPr>
        <p:txBody>
          <a:bodyPr vert="horz" lIns="90000" tIns="45720" rIns="91440" bIns="45720" rtlCol="0" anchor="t">
            <a:normAutofit/>
          </a:bodyPr>
          <a:lstStyle/>
          <a:p>
            <a:pPr marL="267970" indent="-267970" algn="just">
              <a:buNone/>
            </a:pPr>
            <a:endParaRPr lang="ru-RU" sz="1500" dirty="0">
              <a:latin typeface="Garamond"/>
              <a:ea typeface="+mn-lt"/>
              <a:cs typeface="+mn-lt"/>
            </a:endParaRPr>
          </a:p>
          <a:p>
            <a:pPr marL="267970" indent="-267970" algn="just">
              <a:buNone/>
            </a:pPr>
            <a:r>
              <a:rPr lang="ru-RU" sz="2000" dirty="0">
                <a:latin typeface="Garamond"/>
                <a:ea typeface="+mn-lt"/>
                <a:cs typeface="+mn-lt"/>
              </a:rPr>
              <a:t>1)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Перевірка</a:t>
            </a:r>
            <a:r>
              <a:rPr lang="ru-RU" sz="2000" dirty="0">
                <a:latin typeface="Garamond"/>
                <a:ea typeface="+mn-lt"/>
                <a:cs typeface="+mn-lt"/>
              </a:rPr>
              <a:t> ПДП (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потенційного</a:t>
            </a:r>
            <a:r>
              <a:rPr lang="ru-RU" sz="2000" dirty="0">
                <a:latin typeface="Garamond"/>
                <a:ea typeface="+mn-lt"/>
                <a:cs typeface="+mn-lt"/>
              </a:rPr>
              <a:t> ПДП) з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видачею</a:t>
            </a:r>
            <a:r>
              <a:rPr lang="ru-RU" sz="2000" dirty="0">
                <a:latin typeface="Garamond"/>
                <a:ea typeface="+mn-lt"/>
                <a:cs typeface="+mn-lt"/>
              </a:rPr>
              <a:t>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свідоцтва</a:t>
            </a:r>
            <a:r>
              <a:rPr lang="ru-RU" sz="2000" dirty="0">
                <a:latin typeface="Garamond"/>
                <a:ea typeface="+mn-lt"/>
                <a:cs typeface="+mn-lt"/>
              </a:rPr>
              <a:t> про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відповідність</a:t>
            </a:r>
            <a:r>
              <a:rPr lang="ru-RU" sz="2000" dirty="0">
                <a:latin typeface="Garamond"/>
                <a:ea typeface="+mn-lt"/>
                <a:cs typeface="+mn-lt"/>
              </a:rPr>
              <a:t>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вимогам</a:t>
            </a:r>
            <a:r>
              <a:rPr lang="ru-RU" sz="2000" dirty="0">
                <a:latin typeface="Garamond"/>
                <a:ea typeface="+mn-lt"/>
                <a:cs typeface="+mn-lt"/>
              </a:rPr>
              <a:t>; </a:t>
            </a:r>
          </a:p>
          <a:p>
            <a:pPr marL="267970" indent="-267970" algn="just">
              <a:buNone/>
            </a:pPr>
            <a:r>
              <a:rPr lang="ru-RU" sz="2000" dirty="0">
                <a:latin typeface="Garamond"/>
                <a:ea typeface="+mn-lt"/>
                <a:cs typeface="+mn-lt"/>
              </a:rPr>
              <a:t>2)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Проведення</a:t>
            </a:r>
            <a:r>
              <a:rPr lang="ru-RU" sz="2000" dirty="0">
                <a:latin typeface="Garamond"/>
                <a:ea typeface="+mn-lt"/>
                <a:cs typeface="+mn-lt"/>
              </a:rPr>
              <a:t>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випробувань</a:t>
            </a:r>
            <a:r>
              <a:rPr lang="ru-RU" sz="2000" dirty="0">
                <a:latin typeface="Garamond"/>
                <a:ea typeface="+mn-lt"/>
                <a:cs typeface="+mn-lt"/>
              </a:rPr>
              <a:t>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електроустановок</a:t>
            </a:r>
            <a:r>
              <a:rPr lang="ru-RU" sz="2000" dirty="0">
                <a:latin typeface="Garamond"/>
                <a:ea typeface="+mn-lt"/>
                <a:cs typeface="+mn-lt"/>
              </a:rPr>
              <a:t> ПДП (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потенційного</a:t>
            </a:r>
            <a:r>
              <a:rPr lang="ru-RU" sz="2000" dirty="0">
                <a:latin typeface="Garamond"/>
                <a:ea typeface="+mn-lt"/>
                <a:cs typeface="+mn-lt"/>
              </a:rPr>
              <a:t> ПДП);</a:t>
            </a:r>
            <a:endParaRPr lang="ru-RU" sz="2000" dirty="0">
              <a:latin typeface="Garamond"/>
            </a:endParaRPr>
          </a:p>
          <a:p>
            <a:pPr marL="0" indent="0" algn="just">
              <a:buNone/>
            </a:pPr>
            <a:r>
              <a:rPr lang="ru-RU" sz="2000" dirty="0">
                <a:latin typeface="Garamond"/>
                <a:ea typeface="+mn-lt"/>
                <a:cs typeface="+mn-lt"/>
              </a:rPr>
              <a:t>3)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Включення</a:t>
            </a:r>
            <a:r>
              <a:rPr lang="ru-RU" sz="2000" dirty="0">
                <a:latin typeface="Garamond"/>
                <a:ea typeface="+mn-lt"/>
                <a:cs typeface="+mn-lt"/>
              </a:rPr>
              <a:t>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одиниць</a:t>
            </a:r>
            <a:r>
              <a:rPr lang="ru-RU" sz="2000" dirty="0">
                <a:latin typeface="Garamond"/>
                <a:ea typeface="+mn-lt"/>
                <a:cs typeface="+mn-lt"/>
              </a:rPr>
              <a:t>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надання</a:t>
            </a:r>
            <a:r>
              <a:rPr lang="ru-RU" sz="2000" dirty="0">
                <a:latin typeface="Garamond"/>
                <a:ea typeface="+mn-lt"/>
                <a:cs typeface="+mn-lt"/>
              </a:rPr>
              <a:t> ДП до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Реєстру</a:t>
            </a:r>
            <a:r>
              <a:rPr lang="ru-RU" sz="2000" dirty="0">
                <a:latin typeface="Garamond"/>
                <a:ea typeface="+mn-lt"/>
                <a:cs typeface="+mn-lt"/>
              </a:rPr>
              <a:t>;</a:t>
            </a:r>
          </a:p>
          <a:p>
            <a:pPr marL="0" indent="0" algn="just">
              <a:buNone/>
            </a:pPr>
            <a:r>
              <a:rPr lang="ru-RU" sz="2000" dirty="0">
                <a:latin typeface="Garamond"/>
                <a:ea typeface="+mn-lt"/>
                <a:cs typeface="+mn-lt"/>
              </a:rPr>
              <a:t>4)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Приєднання</a:t>
            </a:r>
            <a:r>
              <a:rPr lang="ru-RU" sz="2000" dirty="0">
                <a:latin typeface="Garamond"/>
                <a:ea typeface="+mn-lt"/>
                <a:cs typeface="+mn-lt"/>
              </a:rPr>
              <a:t> ПДП до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типових</a:t>
            </a:r>
            <a:r>
              <a:rPr lang="ru-RU" sz="2000" dirty="0">
                <a:latin typeface="Garamond"/>
                <a:ea typeface="+mn-lt"/>
                <a:cs typeface="+mn-lt"/>
              </a:rPr>
              <a:t>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договорів</a:t>
            </a:r>
            <a:r>
              <a:rPr lang="ru-RU" sz="2000" dirty="0">
                <a:latin typeface="Garamond"/>
                <a:ea typeface="+mn-lt"/>
                <a:cs typeface="+mn-lt"/>
              </a:rPr>
              <a:t> про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надання</a:t>
            </a:r>
            <a:r>
              <a:rPr lang="ru-RU" sz="2000" dirty="0">
                <a:latin typeface="Garamond"/>
                <a:ea typeface="+mn-lt"/>
                <a:cs typeface="+mn-lt"/>
              </a:rPr>
              <a:t> </a:t>
            </a:r>
            <a:r>
              <a:rPr lang="ru-RU" sz="2000" dirty="0" smtClean="0">
                <a:latin typeface="Garamond"/>
                <a:ea typeface="+mn-lt"/>
                <a:cs typeface="+mn-lt"/>
              </a:rPr>
              <a:t>ДП (</a:t>
            </a:r>
            <a:r>
              <a:rPr lang="ru-RU" sz="2000" dirty="0" err="1" smtClean="0">
                <a:latin typeface="Garamond"/>
                <a:ea typeface="+mn-lt"/>
                <a:cs typeface="+mn-lt"/>
              </a:rPr>
              <a:t>інших</a:t>
            </a:r>
            <a:r>
              <a:rPr lang="ru-RU" sz="2000" dirty="0" smtClean="0">
                <a:latin typeface="Garamond"/>
                <a:ea typeface="+mn-lt"/>
                <a:cs typeface="+mn-lt"/>
              </a:rPr>
              <a:t> </a:t>
            </a:r>
            <a:r>
              <a:rPr lang="ru-RU" sz="2000" dirty="0" err="1" smtClean="0">
                <a:latin typeface="Garamond"/>
                <a:ea typeface="+mn-lt"/>
                <a:cs typeface="+mn-lt"/>
              </a:rPr>
              <a:t>обов’язкових</a:t>
            </a:r>
            <a:r>
              <a:rPr lang="ru-RU" sz="2000" dirty="0" smtClean="0">
                <a:latin typeface="Garamond"/>
                <a:ea typeface="+mn-lt"/>
                <a:cs typeface="+mn-lt"/>
              </a:rPr>
              <a:t> </a:t>
            </a:r>
            <a:r>
              <a:rPr lang="ru-RU" sz="2000" dirty="0" err="1" smtClean="0">
                <a:latin typeface="Garamond"/>
                <a:ea typeface="+mn-lt"/>
                <a:cs typeface="+mn-lt"/>
              </a:rPr>
              <a:t>договорів</a:t>
            </a:r>
            <a:r>
              <a:rPr lang="ru-RU" sz="2000" dirty="0" smtClean="0">
                <a:latin typeface="Garamond"/>
                <a:ea typeface="+mn-lt"/>
                <a:cs typeface="+mn-lt"/>
              </a:rPr>
              <a:t> на ринку);</a:t>
            </a:r>
            <a:endParaRPr lang="ru-RU" sz="2000" dirty="0">
              <a:latin typeface="Garamond"/>
            </a:endParaRPr>
          </a:p>
          <a:p>
            <a:pPr marL="0" indent="0" algn="just">
              <a:buNone/>
            </a:pPr>
            <a:r>
              <a:rPr lang="ru-RU" sz="2000" dirty="0">
                <a:latin typeface="Garamond"/>
                <a:ea typeface="+mn-lt"/>
                <a:cs typeface="+mn-lt"/>
              </a:rPr>
              <a:t>5)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Включення</a:t>
            </a:r>
            <a:r>
              <a:rPr lang="ru-RU" sz="2000" dirty="0">
                <a:latin typeface="Garamond"/>
                <a:ea typeface="+mn-lt"/>
                <a:cs typeface="+mn-lt"/>
              </a:rPr>
              <a:t> ПДП до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Реєстру</a:t>
            </a:r>
            <a:r>
              <a:rPr lang="ru-RU" sz="2000" dirty="0">
                <a:latin typeface="Garamond"/>
                <a:ea typeface="+mn-lt"/>
                <a:cs typeface="+mn-lt"/>
              </a:rPr>
              <a:t>; </a:t>
            </a:r>
            <a:endParaRPr lang="ru-RU" sz="2000" dirty="0">
              <a:latin typeface="Garamond"/>
            </a:endParaRPr>
          </a:p>
          <a:p>
            <a:pPr marL="0" indent="0" algn="just">
              <a:buNone/>
            </a:pPr>
            <a:r>
              <a:rPr lang="ru-RU" sz="2000" dirty="0">
                <a:latin typeface="Garamond"/>
                <a:ea typeface="+mn-lt"/>
                <a:cs typeface="+mn-lt"/>
              </a:rPr>
              <a:t>6)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Надання</a:t>
            </a:r>
            <a:r>
              <a:rPr lang="ru-RU" sz="2000" dirty="0">
                <a:latin typeface="Garamond"/>
                <a:ea typeface="+mn-lt"/>
                <a:cs typeface="+mn-lt"/>
              </a:rPr>
              <a:t> ОСП ПДП доступу до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аукціонної</a:t>
            </a:r>
            <a:r>
              <a:rPr lang="ru-RU" sz="2000" dirty="0">
                <a:latin typeface="Garamond"/>
                <a:ea typeface="+mn-lt"/>
                <a:cs typeface="+mn-lt"/>
              </a:rPr>
              <a:t>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платформи</a:t>
            </a:r>
            <a:r>
              <a:rPr lang="ru-RU" sz="2000" dirty="0">
                <a:latin typeface="Garamond"/>
                <a:ea typeface="+mn-lt"/>
                <a:cs typeface="+mn-lt"/>
              </a:rPr>
              <a:t>;</a:t>
            </a:r>
            <a:endParaRPr lang="ru-RU" sz="2000" dirty="0">
              <a:latin typeface="Garamond"/>
            </a:endParaRPr>
          </a:p>
          <a:p>
            <a:pPr marL="0" indent="0" algn="just">
              <a:buNone/>
            </a:pP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99594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ea typeface="+mj-lt"/>
                <a:cs typeface="+mj-lt"/>
              </a:rPr>
              <a:t>Порядок </a:t>
            </a:r>
            <a:r>
              <a:rPr lang="ru-RU" sz="2400" dirty="0" err="1">
                <a:ea typeface="+mj-lt"/>
                <a:cs typeface="+mj-lt"/>
              </a:rPr>
              <a:t>придбання</a:t>
            </a:r>
            <a:r>
              <a:rPr lang="ru-RU" sz="2400" dirty="0">
                <a:ea typeface="+mj-lt"/>
                <a:cs typeface="+mj-lt"/>
              </a:rPr>
              <a:t> ДП:</a:t>
            </a:r>
            <a:endParaRPr lang="ru-RU" sz="24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91" y="2319688"/>
            <a:ext cx="11126803" cy="3700112"/>
          </a:xfrm>
        </p:spPr>
        <p:txBody>
          <a:bodyPr vert="horz" lIns="90000" tIns="45720" rIns="91440" bIns="45720" rtlCol="0" anchor="t">
            <a:normAutofit/>
          </a:bodyPr>
          <a:lstStyle/>
          <a:p>
            <a:pPr marL="267970" indent="-267970" algn="just">
              <a:buNone/>
            </a:pPr>
            <a:endParaRPr lang="ru-RU" sz="1500" dirty="0">
              <a:latin typeface="Garamond"/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ru-RU" sz="2000" dirty="0">
                <a:latin typeface="Garamond"/>
                <a:ea typeface="+mn-lt"/>
                <a:cs typeface="+mn-lt"/>
              </a:rPr>
              <a:t>1) На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аукціонній</a:t>
            </a:r>
            <a:r>
              <a:rPr lang="ru-RU" sz="2000" dirty="0">
                <a:latin typeface="Garamond"/>
                <a:ea typeface="+mn-lt"/>
                <a:cs typeface="+mn-lt"/>
              </a:rPr>
              <a:t>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платформі</a:t>
            </a:r>
            <a:r>
              <a:rPr lang="ru-RU" sz="2000" dirty="0">
                <a:latin typeface="Garamond"/>
                <a:ea typeface="+mn-lt"/>
                <a:cs typeface="+mn-lt"/>
              </a:rPr>
              <a:t> (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всі</a:t>
            </a:r>
            <a:r>
              <a:rPr lang="ru-RU" sz="2000" dirty="0">
                <a:latin typeface="Garamond"/>
                <a:ea typeface="+mn-lt"/>
                <a:cs typeface="+mn-lt"/>
              </a:rPr>
              <a:t>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види</a:t>
            </a:r>
            <a:r>
              <a:rPr lang="ru-RU" sz="2000" dirty="0">
                <a:latin typeface="Garamond"/>
                <a:ea typeface="+mn-lt"/>
                <a:cs typeface="+mn-lt"/>
              </a:rPr>
              <a:t> ДП);</a:t>
            </a:r>
          </a:p>
          <a:p>
            <a:pPr marL="0" indent="0" algn="just">
              <a:buNone/>
            </a:pPr>
            <a:r>
              <a:rPr lang="ru-RU" sz="2000" dirty="0">
                <a:latin typeface="Garamond"/>
                <a:ea typeface="+mn-lt"/>
                <a:cs typeface="+mn-lt"/>
              </a:rPr>
              <a:t>2) За резервною процедурою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проведення</a:t>
            </a:r>
            <a:r>
              <a:rPr lang="ru-RU" sz="2000" dirty="0">
                <a:latin typeface="Garamond"/>
                <a:ea typeface="+mn-lt"/>
                <a:cs typeface="+mn-lt"/>
              </a:rPr>
              <a:t>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аукціонів</a:t>
            </a:r>
            <a:r>
              <a:rPr lang="ru-RU" sz="2000" dirty="0">
                <a:latin typeface="Garamond"/>
                <a:ea typeface="+mn-lt"/>
                <a:cs typeface="+mn-lt"/>
              </a:rPr>
              <a:t> (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всі</a:t>
            </a:r>
            <a:r>
              <a:rPr lang="ru-RU" sz="2000" dirty="0">
                <a:latin typeface="Garamond"/>
                <a:ea typeface="+mn-lt"/>
                <a:cs typeface="+mn-lt"/>
              </a:rPr>
              <a:t>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види</a:t>
            </a:r>
            <a:r>
              <a:rPr lang="ru-RU" sz="2000" dirty="0">
                <a:latin typeface="Garamond"/>
                <a:ea typeface="+mn-lt"/>
                <a:cs typeface="+mn-lt"/>
              </a:rPr>
              <a:t> ДП); </a:t>
            </a:r>
            <a:endParaRPr lang="ru-RU" sz="2000" dirty="0">
              <a:latin typeface="Garamond"/>
            </a:endParaRPr>
          </a:p>
          <a:p>
            <a:pPr marL="0" indent="0" algn="just">
              <a:buNone/>
            </a:pPr>
            <a:r>
              <a:rPr lang="ru-RU" sz="2000" dirty="0">
                <a:latin typeface="Garamond"/>
                <a:ea typeface="+mn-lt"/>
                <a:cs typeface="+mn-lt"/>
              </a:rPr>
              <a:t>3) За переговорною процедурою (ДП з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регулювання</a:t>
            </a:r>
            <a:r>
              <a:rPr lang="ru-RU" sz="2000" dirty="0">
                <a:latin typeface="Garamond"/>
                <a:ea typeface="+mn-lt"/>
                <a:cs typeface="+mn-lt"/>
              </a:rPr>
              <a:t>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напруги</a:t>
            </a:r>
            <a:r>
              <a:rPr lang="ru-RU" sz="2000" dirty="0">
                <a:latin typeface="Garamond"/>
                <a:ea typeface="+mn-lt"/>
                <a:cs typeface="+mn-lt"/>
              </a:rPr>
              <a:t> та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реактивної</a:t>
            </a:r>
            <a:r>
              <a:rPr lang="ru-RU" sz="2000" dirty="0">
                <a:latin typeface="Garamond"/>
                <a:ea typeface="+mn-lt"/>
                <a:cs typeface="+mn-lt"/>
              </a:rPr>
              <a:t>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потужності</a:t>
            </a:r>
            <a:r>
              <a:rPr lang="ru-RU" sz="2000" dirty="0">
                <a:latin typeface="Garamond"/>
                <a:ea typeface="+mn-lt"/>
                <a:cs typeface="+mn-lt"/>
              </a:rPr>
              <a:t> в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режимі</a:t>
            </a:r>
            <a:r>
              <a:rPr lang="ru-RU" sz="2000" dirty="0">
                <a:latin typeface="Garamond"/>
                <a:ea typeface="+mn-lt"/>
                <a:cs typeface="+mn-lt"/>
              </a:rPr>
              <a:t> СК та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забезпечення</a:t>
            </a:r>
            <a:r>
              <a:rPr lang="ru-RU" sz="2000" dirty="0">
                <a:latin typeface="Garamond"/>
                <a:ea typeface="+mn-lt"/>
                <a:cs typeface="+mn-lt"/>
              </a:rPr>
              <a:t>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відновлення</a:t>
            </a:r>
            <a:r>
              <a:rPr lang="ru-RU" sz="2000" dirty="0">
                <a:latin typeface="Garamond"/>
                <a:ea typeface="+mn-lt"/>
                <a:cs typeface="+mn-lt"/>
              </a:rPr>
              <a:t>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функціонування</a:t>
            </a:r>
            <a:r>
              <a:rPr lang="ru-RU" sz="2000" dirty="0">
                <a:latin typeface="Garamond"/>
                <a:ea typeface="+mn-lt"/>
                <a:cs typeface="+mn-lt"/>
              </a:rPr>
              <a:t> ОЕС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України</a:t>
            </a:r>
            <a:r>
              <a:rPr lang="ru-RU" sz="2000" dirty="0">
                <a:latin typeface="Garamond"/>
                <a:ea typeface="+mn-lt"/>
                <a:cs typeface="+mn-lt"/>
              </a:rPr>
              <a:t>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після</a:t>
            </a:r>
            <a:r>
              <a:rPr lang="ru-RU" sz="2000" dirty="0">
                <a:latin typeface="Garamond"/>
                <a:ea typeface="+mn-lt"/>
                <a:cs typeface="+mn-lt"/>
              </a:rPr>
              <a:t>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системних</a:t>
            </a:r>
            <a:r>
              <a:rPr lang="ru-RU" sz="2000" dirty="0">
                <a:latin typeface="Garamond"/>
                <a:ea typeface="+mn-lt"/>
                <a:cs typeface="+mn-lt"/>
              </a:rPr>
              <a:t>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аварій</a:t>
            </a:r>
            <a:r>
              <a:rPr lang="ru-RU" sz="2000" dirty="0">
                <a:latin typeface="Garamond"/>
                <a:ea typeface="+mn-lt"/>
                <a:cs typeface="+mn-lt"/>
              </a:rPr>
              <a:t>);</a:t>
            </a:r>
            <a:endParaRPr lang="ru-RU" sz="2000" dirty="0">
              <a:latin typeface="Garamond"/>
            </a:endParaRPr>
          </a:p>
          <a:p>
            <a:pPr marL="267970" indent="-267970" algn="just">
              <a:buNone/>
            </a:pPr>
            <a:endParaRPr lang="ru-RU" sz="2000" dirty="0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608444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F4E3DE-211D-4B00-BC96-94B77F18B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/>
              <a:t>Визначення</a:t>
            </a:r>
            <a:r>
              <a:rPr lang="ru-RU" sz="2400" dirty="0"/>
              <a:t> </a:t>
            </a:r>
            <a:r>
              <a:rPr lang="ru-RU" sz="2400" dirty="0" err="1"/>
              <a:t>обсягів</a:t>
            </a:r>
            <a:r>
              <a:rPr lang="ru-RU" sz="2400" dirty="0"/>
              <a:t> </a:t>
            </a:r>
            <a:r>
              <a:rPr lang="ru-RU" sz="2400" dirty="0" err="1"/>
              <a:t>надання</a:t>
            </a:r>
            <a:r>
              <a:rPr lang="ru-RU" sz="2400" dirty="0"/>
              <a:t> ДП на РДП: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9A9D712-1050-4EE3-A995-E966C256A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191" y="2603500"/>
            <a:ext cx="11117377" cy="3416300"/>
          </a:xfrm>
        </p:spPr>
        <p:txBody>
          <a:bodyPr vert="horz" lIns="90000" tIns="45720" rIns="91440" bIns="45720" rtlCol="0" anchor="t"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dirty="0">
                <a:latin typeface="Garamond"/>
                <a:ea typeface="+mn-lt"/>
                <a:cs typeface="+mn-lt"/>
              </a:rPr>
              <a:t>1)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Обсяг</a:t>
            </a:r>
            <a:r>
              <a:rPr lang="ru-RU" sz="2000" dirty="0">
                <a:latin typeface="Garamond"/>
                <a:ea typeface="+mn-lt"/>
                <a:cs typeface="+mn-lt"/>
              </a:rPr>
              <a:t>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надання</a:t>
            </a:r>
            <a:r>
              <a:rPr lang="ru-RU" sz="2000" dirty="0">
                <a:latin typeface="Garamond"/>
                <a:ea typeface="+mn-lt"/>
                <a:cs typeface="+mn-lt"/>
              </a:rPr>
              <a:t> ДП з РПЧ,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аРВЧ</a:t>
            </a:r>
            <a:r>
              <a:rPr lang="ru-RU" sz="2000" dirty="0">
                <a:latin typeface="Garamond"/>
                <a:ea typeface="+mn-lt"/>
                <a:cs typeface="+mn-lt"/>
              </a:rPr>
              <a:t>,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рРВЧ</a:t>
            </a:r>
            <a:r>
              <a:rPr lang="ru-RU" sz="2000" dirty="0">
                <a:latin typeface="Garamond"/>
                <a:ea typeface="+mn-lt"/>
                <a:cs typeface="+mn-lt"/>
              </a:rPr>
              <a:t>, </a:t>
            </a:r>
            <a:r>
              <a:rPr lang="ru-RU" sz="2000" dirty="0" smtClean="0">
                <a:latin typeface="Garamond"/>
                <a:ea typeface="+mn-lt"/>
                <a:cs typeface="+mn-lt"/>
              </a:rPr>
              <a:t>РЗ:</a:t>
            </a:r>
          </a:p>
          <a:p>
            <a:pPr marL="0" indent="0" algn="just">
              <a:buNone/>
            </a:pPr>
            <a:r>
              <a:rPr lang="ru-RU" sz="2000" dirty="0" smtClean="0">
                <a:latin typeface="Garamond"/>
                <a:ea typeface="+mn-lt"/>
                <a:cs typeface="+mn-lt"/>
              </a:rPr>
              <a:t>-   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п</a:t>
            </a:r>
            <a:r>
              <a:rPr lang="ru-RU" sz="2000" dirty="0" err="1" smtClean="0">
                <a:latin typeface="Garamond"/>
                <a:ea typeface="+mn-lt"/>
                <a:cs typeface="+mn-lt"/>
              </a:rPr>
              <a:t>опередньо</a:t>
            </a:r>
            <a:r>
              <a:rPr lang="ru-RU" sz="2000" dirty="0" smtClean="0">
                <a:latin typeface="Garamond"/>
                <a:ea typeface="+mn-lt"/>
                <a:cs typeface="+mn-lt"/>
              </a:rPr>
              <a:t> </a:t>
            </a:r>
            <a:r>
              <a:rPr lang="ru-RU" sz="2000" dirty="0" err="1" smtClean="0">
                <a:latin typeface="Garamond"/>
                <a:ea typeface="+mn-lt"/>
                <a:cs typeface="+mn-lt"/>
              </a:rPr>
              <a:t>визначаються</a:t>
            </a:r>
            <a:r>
              <a:rPr lang="ru-RU" sz="2000" dirty="0" smtClean="0">
                <a:latin typeface="Garamond"/>
                <a:ea typeface="+mn-lt"/>
                <a:cs typeface="+mn-lt"/>
              </a:rPr>
              <a:t> за </a:t>
            </a:r>
            <a:r>
              <a:rPr lang="ru-RU" sz="2000" dirty="0">
                <a:latin typeface="Garamond"/>
                <a:ea typeface="+mn-lt"/>
                <a:cs typeface="+mn-lt"/>
              </a:rPr>
              <a:t>результатами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аукціону</a:t>
            </a:r>
            <a:r>
              <a:rPr lang="ru-RU" sz="2000" dirty="0">
                <a:latin typeface="Garamond"/>
                <a:ea typeface="+mn-lt"/>
                <a:cs typeface="+mn-lt"/>
              </a:rPr>
              <a:t> на </a:t>
            </a:r>
            <a:r>
              <a:rPr lang="ru-RU" sz="2000" dirty="0" smtClean="0">
                <a:latin typeface="Garamond"/>
                <a:ea typeface="+mn-lt"/>
                <a:cs typeface="+mn-lt"/>
              </a:rPr>
              <a:t>ДП/</a:t>
            </a:r>
            <a:r>
              <a:rPr lang="ru-RU" sz="2000" dirty="0" err="1" smtClean="0">
                <a:latin typeface="Garamond"/>
                <a:ea typeface="+mn-lt"/>
                <a:cs typeface="+mn-lt"/>
              </a:rPr>
              <a:t>рішенням</a:t>
            </a:r>
            <a:r>
              <a:rPr lang="ru-RU" sz="2000" dirty="0" smtClean="0">
                <a:latin typeface="Garamond"/>
                <a:ea typeface="+mn-lt"/>
                <a:cs typeface="+mn-lt"/>
              </a:rPr>
              <a:t> </a:t>
            </a:r>
            <a:r>
              <a:rPr lang="ru-RU" sz="2000" dirty="0">
                <a:latin typeface="Garamond"/>
                <a:ea typeface="+mn-lt"/>
                <a:cs typeface="+mn-lt"/>
              </a:rPr>
              <a:t>Регулятора про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зобов’язання</a:t>
            </a:r>
            <a:r>
              <a:rPr lang="ru-RU" sz="2000" dirty="0">
                <a:latin typeface="Garamond"/>
                <a:ea typeface="+mn-lt"/>
                <a:cs typeface="+mn-lt"/>
              </a:rPr>
              <a:t> ПДП </a:t>
            </a:r>
            <a:r>
              <a:rPr lang="ru-RU" sz="2000" dirty="0" err="1">
                <a:latin typeface="Garamond"/>
                <a:ea typeface="+mn-lt"/>
                <a:cs typeface="+mn-lt"/>
              </a:rPr>
              <a:t>надавати</a:t>
            </a:r>
            <a:r>
              <a:rPr lang="ru-RU" sz="2000" dirty="0">
                <a:latin typeface="Garamond"/>
                <a:ea typeface="+mn-lt"/>
                <a:cs typeface="+mn-lt"/>
              </a:rPr>
              <a:t> </a:t>
            </a:r>
            <a:r>
              <a:rPr lang="ru-RU" sz="2000" dirty="0" smtClean="0">
                <a:latin typeface="Garamond"/>
                <a:ea typeface="+mn-lt"/>
                <a:cs typeface="+mn-lt"/>
              </a:rPr>
              <a:t>ДП;</a:t>
            </a:r>
          </a:p>
          <a:p>
            <a:pPr marL="0" indent="0" algn="just">
              <a:buNone/>
              <a:tabLst>
                <a:tab pos="182563" algn="l"/>
                <a:tab pos="355600" algn="l"/>
              </a:tabLst>
            </a:pPr>
            <a:r>
              <a:rPr lang="ru-RU" sz="2000" dirty="0" smtClean="0">
                <a:latin typeface="Garamond"/>
                <a:ea typeface="+mn-lt"/>
                <a:cs typeface="+mn-lt"/>
              </a:rPr>
              <a:t>- </a:t>
            </a:r>
            <a:r>
              <a:rPr lang="ru-RU" sz="2000" dirty="0" err="1" smtClean="0">
                <a:latin typeface="Garamond"/>
                <a:ea typeface="+mn-lt"/>
                <a:cs typeface="+mn-lt"/>
              </a:rPr>
              <a:t>фактичні</a:t>
            </a:r>
            <a:r>
              <a:rPr lang="ru-RU" sz="2000" dirty="0" smtClean="0">
                <a:latin typeface="Garamond"/>
                <a:ea typeface="+mn-lt"/>
                <a:cs typeface="+mn-lt"/>
              </a:rPr>
              <a:t> о</a:t>
            </a:r>
            <a:r>
              <a:rPr lang="uk" sz="2000" dirty="0" smtClean="0">
                <a:latin typeface="Garamond"/>
                <a:ea typeface="+mn-lt"/>
                <a:cs typeface="+mn-lt"/>
              </a:rPr>
              <a:t>бсяги розраховуються </a:t>
            </a:r>
            <a:r>
              <a:rPr lang="uk" sz="2000" dirty="0">
                <a:latin typeface="Garamond"/>
                <a:ea typeface="+mn-lt"/>
                <a:cs typeface="+mn-lt"/>
              </a:rPr>
              <a:t>за результатами моніторингу та з урахуванням даних інформаційного </a:t>
            </a:r>
            <a:r>
              <a:rPr lang="uk" sz="2000" dirty="0" smtClean="0">
                <a:latin typeface="Garamond"/>
                <a:ea typeface="+mn-lt"/>
                <a:cs typeface="+mn-lt"/>
              </a:rPr>
              <a:t>обміну.</a:t>
            </a:r>
            <a:endParaRPr lang="ru-RU" sz="2000" dirty="0">
              <a:latin typeface="Garamond"/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ru-RU" sz="2000" dirty="0">
                <a:latin typeface="Garamond"/>
                <a:ea typeface="+mn-lt"/>
                <a:cs typeface="+mn-lt"/>
              </a:rPr>
              <a:t>2) </a:t>
            </a:r>
            <a:r>
              <a:rPr lang="uk" sz="2000" dirty="0">
                <a:latin typeface="Garamond"/>
                <a:ea typeface="+mn-lt"/>
                <a:cs typeface="+mn-lt"/>
              </a:rPr>
              <a:t>Обсяги надання ДП з регулювання напруги та реактивної потужності в режимі </a:t>
            </a:r>
            <a:r>
              <a:rPr lang="uk" sz="2000" dirty="0" smtClean="0">
                <a:latin typeface="Garamond"/>
                <a:ea typeface="+mn-lt"/>
                <a:cs typeface="+mn-lt"/>
              </a:rPr>
              <a:t>СК: </a:t>
            </a:r>
          </a:p>
          <a:p>
            <a:pPr marL="0" indent="0" algn="just">
              <a:buNone/>
            </a:pPr>
            <a:r>
              <a:rPr lang="uk" sz="2000" dirty="0" smtClean="0">
                <a:latin typeface="Garamond"/>
                <a:ea typeface="+mn-lt"/>
                <a:cs typeface="+mn-lt"/>
              </a:rPr>
              <a:t>-  попередньо </a:t>
            </a:r>
            <a:r>
              <a:rPr lang="uk" sz="2000" dirty="0">
                <a:latin typeface="Garamond"/>
                <a:ea typeface="+mn-lt"/>
                <a:cs typeface="+mn-lt"/>
              </a:rPr>
              <a:t>не </a:t>
            </a:r>
            <a:r>
              <a:rPr lang="uk" sz="2000" dirty="0" smtClean="0">
                <a:latin typeface="Garamond"/>
                <a:ea typeface="+mn-lt"/>
                <a:cs typeface="+mn-lt"/>
              </a:rPr>
              <a:t>визначаються;</a:t>
            </a:r>
          </a:p>
          <a:p>
            <a:pPr marL="0" indent="0" algn="just">
              <a:buNone/>
            </a:pPr>
            <a:r>
              <a:rPr lang="uk" sz="2000" dirty="0" smtClean="0">
                <a:latin typeface="Garamond"/>
                <a:ea typeface="+mn-lt"/>
                <a:cs typeface="+mn-lt"/>
              </a:rPr>
              <a:t>- </a:t>
            </a:r>
            <a:r>
              <a:rPr lang="ru-RU" sz="2000" dirty="0">
                <a:latin typeface="Garamond"/>
                <a:ea typeface="+mn-lt"/>
                <a:cs typeface="+mn-lt"/>
              </a:rPr>
              <a:t>ф</a:t>
            </a:r>
            <a:r>
              <a:rPr lang="uk" sz="2000" dirty="0" smtClean="0">
                <a:latin typeface="Garamond"/>
                <a:ea typeface="+mn-lt"/>
                <a:cs typeface="+mn-lt"/>
              </a:rPr>
              <a:t>актичні обсяги розраховуються </a:t>
            </a:r>
            <a:r>
              <a:rPr lang="uk" sz="2000" dirty="0">
                <a:latin typeface="Garamond"/>
                <a:ea typeface="+mn-lt"/>
                <a:cs typeface="+mn-lt"/>
              </a:rPr>
              <a:t>за результатами моніторингу та з урахуванням тестових даних при проведенні щорічних випробувань можливості надання ДП, на підставі виміряних даних, що записані системою моніторингу ПДП під час безпосередньої активації ДП, а також даних інформаційного </a:t>
            </a:r>
            <a:r>
              <a:rPr lang="uk" sz="2000" dirty="0" smtClean="0">
                <a:latin typeface="Garamond"/>
                <a:ea typeface="+mn-lt"/>
                <a:cs typeface="+mn-lt"/>
              </a:rPr>
              <a:t>обміну.</a:t>
            </a:r>
            <a:endParaRPr lang="ru-RU" dirty="0">
              <a:latin typeface="Garamond"/>
            </a:endParaRPr>
          </a:p>
          <a:p>
            <a:pPr marL="0" indent="0" algn="just">
              <a:buNone/>
            </a:pPr>
            <a:endParaRPr lang="ru-RU" sz="2000" dirty="0">
              <a:latin typeface="Garamond"/>
            </a:endParaRPr>
          </a:p>
          <a:p>
            <a:pPr marL="267970" indent="-26797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622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Шкребец_ок">
      <a:dk1>
        <a:srgbClr val="171717"/>
      </a:dk1>
      <a:lt1>
        <a:sysClr val="window" lastClr="FFFFFF"/>
      </a:lt1>
      <a:dk2>
        <a:srgbClr val="0070C0"/>
      </a:dk2>
      <a:lt2>
        <a:srgbClr val="EBEBEB"/>
      </a:lt2>
      <a:accent1>
        <a:srgbClr val="0070C0"/>
      </a:accent1>
      <a:accent2>
        <a:srgbClr val="BFE4FF"/>
      </a:accent2>
      <a:accent3>
        <a:srgbClr val="002060"/>
      </a:accent3>
      <a:accent4>
        <a:srgbClr val="4F95B8"/>
      </a:accent4>
      <a:accent5>
        <a:srgbClr val="4F95B8"/>
      </a:accent5>
      <a:accent6>
        <a:srgbClr val="F5A408"/>
      </a:accent6>
      <a:hlink>
        <a:srgbClr val="00B0F0"/>
      </a:hlink>
      <a:folHlink>
        <a:srgbClr val="002060"/>
      </a:folHlink>
    </a:clrScheme>
    <a:fontScheme name="Шкребец">
      <a:majorFont>
        <a:latin typeface="Garamond"/>
        <a:ea typeface=""/>
        <a:cs typeface=""/>
      </a:majorFont>
      <a:minorFont>
        <a:latin typeface="Century Gothic"/>
        <a:ea typeface=""/>
        <a:cs typeface="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Шкоебец</Template>
  <TotalTime>1726</TotalTime>
  <Words>450</Words>
  <Application>Microsoft Office PowerPoint</Application>
  <PresentationFormat>Произвольный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Совет директоров</vt:lpstr>
      <vt:lpstr>Впровадження ринку  допоміжних послуг (РДП)</vt:lpstr>
      <vt:lpstr>1. Загальна характеристика РДП та його значення для повноцінного функціонування нової моделі ринку електричної енергії.  </vt:lpstr>
      <vt:lpstr>Загальна характеристика РДП:</vt:lpstr>
      <vt:lpstr>Види допоміжних  послуг на РДП: </vt:lpstr>
      <vt:lpstr>Види допоміжних  послуг на РДП: </vt:lpstr>
      <vt:lpstr>Учасники РДП:</vt:lpstr>
      <vt:lpstr>Набуття статусу ПДП:</vt:lpstr>
      <vt:lpstr>Порядок придбання ДП:</vt:lpstr>
      <vt:lpstr>Визначення обсягів надання ДП на РДП:</vt:lpstr>
      <vt:lpstr>Платежі на РДП:</vt:lpstr>
      <vt:lpstr>2. Причини та наслідки несвоєчасного запуску РДП та перспективи його впровадження.   </vt:lpstr>
      <vt:lpstr>Причини несвоєчасного запуску РДП :</vt:lpstr>
      <vt:lpstr>Наслідки несвоєчасного запуску РДП:</vt:lpstr>
      <vt:lpstr>Перспективи впровадження РДП: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Названние презентайии</dc:title>
  <dc:creator>NickHope</dc:creator>
  <cp:lastModifiedBy>Любовь Крикун</cp:lastModifiedBy>
  <cp:revision>499</cp:revision>
  <cp:lastPrinted>2019-11-11T09:38:55Z</cp:lastPrinted>
  <dcterms:created xsi:type="dcterms:W3CDTF">2019-08-21T13:42:18Z</dcterms:created>
  <dcterms:modified xsi:type="dcterms:W3CDTF">2019-11-12T13:24:28Z</dcterms:modified>
</cp:coreProperties>
</file>