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0" r:id="rId2"/>
    <p:sldId id="420" r:id="rId3"/>
    <p:sldId id="466" r:id="rId4"/>
    <p:sldId id="479" r:id="rId5"/>
    <p:sldId id="480" r:id="rId6"/>
    <p:sldId id="481" r:id="rId7"/>
    <p:sldId id="482" r:id="rId8"/>
    <p:sldId id="483" r:id="rId9"/>
    <p:sldId id="485" r:id="rId10"/>
    <p:sldId id="486" r:id="rId11"/>
    <p:sldId id="484" r:id="rId12"/>
    <p:sldId id="487" r:id="rId13"/>
    <p:sldId id="488" r:id="rId14"/>
    <p:sldId id="413" r:id="rId15"/>
  </p:sldIdLst>
  <p:sldSz cx="10801350" cy="6840538"/>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55">
          <p15:clr>
            <a:srgbClr val="A4A3A4"/>
          </p15:clr>
        </p15:guide>
        <p15:guide id="2" pos="34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19F"/>
    <a:srgbClr val="0BC9CE"/>
    <a:srgbClr val="D0E3EA"/>
    <a:srgbClr val="E9F1F5"/>
    <a:srgbClr val="099B9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5473" autoAdjust="0"/>
  </p:normalViewPr>
  <p:slideViewPr>
    <p:cSldViewPr snapToGrid="0" snapToObjects="1">
      <p:cViewPr>
        <p:scale>
          <a:sx n="80" d="100"/>
          <a:sy n="80" d="100"/>
        </p:scale>
        <p:origin x="-2250" y="-1044"/>
      </p:cViewPr>
      <p:guideLst>
        <p:guide orient="horz" pos="1809"/>
        <p:guide pos="37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FDD4A-A6D2-485E-8311-09AD856C51CA}" type="datetimeFigureOut">
              <a:rPr lang="ru-RU" smtClean="0"/>
              <a:t>22.10.2019</a:t>
            </a:fld>
            <a:endParaRPr lang="ru-RU"/>
          </a:p>
        </p:txBody>
      </p:sp>
      <p:sp>
        <p:nvSpPr>
          <p:cNvPr id="4" name="Образ слайда 3"/>
          <p:cNvSpPr>
            <a:spLocks noGrp="1" noRot="1" noChangeAspect="1"/>
          </p:cNvSpPr>
          <p:nvPr>
            <p:ph type="sldImg" idx="2"/>
          </p:nvPr>
        </p:nvSpPr>
        <p:spPr>
          <a:xfrm>
            <a:off x="722313" y="685800"/>
            <a:ext cx="5413375"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B96A47-FCFD-4A32-A42B-94733C4153A5}" type="slidenum">
              <a:rPr lang="ru-RU" smtClean="0"/>
              <a:t>‹#›</a:t>
            </a:fld>
            <a:endParaRPr lang="ru-RU"/>
          </a:p>
        </p:txBody>
      </p:sp>
    </p:spTree>
    <p:extLst>
      <p:ext uri="{BB962C8B-B14F-4D97-AF65-F5344CB8AC3E}">
        <p14:creationId xmlns:p14="http://schemas.microsoft.com/office/powerpoint/2010/main" val="357364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5B96A47-FCFD-4A32-A42B-94733C4153A5}" type="slidenum">
              <a:rPr lang="ru-RU" smtClean="0"/>
              <a:t>2</a:t>
            </a:fld>
            <a:endParaRPr lang="ru-RU"/>
          </a:p>
        </p:txBody>
      </p:sp>
    </p:spTree>
    <p:extLst>
      <p:ext uri="{BB962C8B-B14F-4D97-AF65-F5344CB8AC3E}">
        <p14:creationId xmlns:p14="http://schemas.microsoft.com/office/powerpoint/2010/main" val="219635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5B96A47-FCFD-4A32-A42B-94733C4153A5}" type="slidenum">
              <a:rPr lang="ru-RU" smtClean="0"/>
              <a:t>10</a:t>
            </a:fld>
            <a:endParaRPr lang="ru-RU"/>
          </a:p>
        </p:txBody>
      </p:sp>
    </p:spTree>
    <p:extLst>
      <p:ext uri="{BB962C8B-B14F-4D97-AF65-F5344CB8AC3E}">
        <p14:creationId xmlns:p14="http://schemas.microsoft.com/office/powerpoint/2010/main" val="21963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5B96A47-FCFD-4A32-A42B-94733C4153A5}" type="slidenum">
              <a:rPr lang="ru-RU" smtClean="0"/>
              <a:t>13</a:t>
            </a:fld>
            <a:endParaRPr lang="ru-RU"/>
          </a:p>
        </p:txBody>
      </p:sp>
    </p:spTree>
    <p:extLst>
      <p:ext uri="{BB962C8B-B14F-4D97-AF65-F5344CB8AC3E}">
        <p14:creationId xmlns:p14="http://schemas.microsoft.com/office/powerpoint/2010/main" val="219635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10101" y="2125001"/>
            <a:ext cx="9181148" cy="1466282"/>
          </a:xfrm>
        </p:spPr>
        <p:txBody>
          <a:bodyPr/>
          <a:lstStyle/>
          <a:p>
            <a:r>
              <a:rPr lang="ru-RU"/>
              <a:t>Образец заголовка</a:t>
            </a:r>
          </a:p>
        </p:txBody>
      </p:sp>
      <p:sp>
        <p:nvSpPr>
          <p:cNvPr id="3" name="Подзаголовок 2"/>
          <p:cNvSpPr>
            <a:spLocks noGrp="1"/>
          </p:cNvSpPr>
          <p:nvPr>
            <p:ph type="subTitle" idx="1"/>
          </p:nvPr>
        </p:nvSpPr>
        <p:spPr>
          <a:xfrm>
            <a:off x="1620203" y="3876305"/>
            <a:ext cx="7560945" cy="174813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A08E8E6-EE13-489C-B5BE-0AEE537E76B0}" type="datetimeFigureOut">
              <a:rPr lang="ru-RU" smtClean="0"/>
              <a:t>22.10.2019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363959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8E8E6-EE13-489C-B5BE-0AEE537E76B0}" type="datetimeFigureOut">
              <a:rPr lang="ru-RU" smtClean="0"/>
              <a:t>22.10.2019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1917843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50532" y="273939"/>
            <a:ext cx="2870983" cy="582079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37579" y="273939"/>
            <a:ext cx="8432930" cy="582079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8E8E6-EE13-489C-B5BE-0AEE537E76B0}" type="datetimeFigureOut">
              <a:rPr lang="ru-RU" smtClean="0"/>
              <a:t>22.10.2019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374221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A08E8E6-EE13-489C-B5BE-0AEE537E76B0}" type="datetimeFigureOut">
              <a:rPr lang="ru-RU" smtClean="0"/>
              <a:t>22.10.2019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40124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3232" y="4395679"/>
            <a:ext cx="9181148" cy="1358607"/>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853232" y="2899312"/>
            <a:ext cx="9181148" cy="149636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0A08E8E6-EE13-489C-B5BE-0AEE537E76B0}" type="datetimeFigureOut">
              <a:rPr lang="ru-RU" smtClean="0"/>
              <a:t>22.10.2019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28022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37580" y="1591376"/>
            <a:ext cx="5651956" cy="45033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469559" y="1591376"/>
            <a:ext cx="5651956" cy="45033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0A08E8E6-EE13-489C-B5BE-0AEE537E76B0}" type="datetimeFigureOut">
              <a:rPr lang="ru-RU" smtClean="0"/>
              <a:t>22.10.2019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275675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068" y="273939"/>
            <a:ext cx="9721215" cy="114009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540068" y="1531204"/>
            <a:ext cx="4772472" cy="6381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540068" y="2169337"/>
            <a:ext cx="4772472" cy="3941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486936" y="1531204"/>
            <a:ext cx="4774347" cy="63813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5486936" y="2169337"/>
            <a:ext cx="4774347" cy="394122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0A08E8E6-EE13-489C-B5BE-0AEE537E76B0}" type="datetimeFigureOut">
              <a:rPr lang="ru-RU" smtClean="0"/>
              <a:t>22.10.2019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2350353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08E8E6-EE13-489C-B5BE-0AEE537E76B0}" type="datetimeFigureOut">
              <a:rPr lang="ru-RU" smtClean="0"/>
              <a:t>22.10.2019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46155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08E8E6-EE13-489C-B5BE-0AEE537E76B0}" type="datetimeFigureOut">
              <a:rPr lang="ru-RU" smtClean="0"/>
              <a:t>22.10.2019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381834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068" y="272355"/>
            <a:ext cx="3553570" cy="1159091"/>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223028" y="272355"/>
            <a:ext cx="6038255" cy="58382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540068" y="1431446"/>
            <a:ext cx="3553570" cy="46791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A08E8E6-EE13-489C-B5BE-0AEE537E76B0}" type="datetimeFigureOut">
              <a:rPr lang="ru-RU" smtClean="0"/>
              <a:t>22.10.2019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386908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7140" y="4788377"/>
            <a:ext cx="6480810" cy="565295"/>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117140" y="611215"/>
            <a:ext cx="6480810" cy="41043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117140" y="5353671"/>
            <a:ext cx="6480810" cy="802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A08E8E6-EE13-489C-B5BE-0AEE537E76B0}" type="datetimeFigureOut">
              <a:rPr lang="ru-RU" smtClean="0"/>
              <a:t>22.10.2019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1AA371-E582-4452-BB82-3FCABB48A216}" type="slidenum">
              <a:rPr lang="ru-RU" smtClean="0"/>
              <a:t>‹#›</a:t>
            </a:fld>
            <a:endParaRPr lang="ru-RU"/>
          </a:p>
        </p:txBody>
      </p:sp>
    </p:spTree>
    <p:extLst>
      <p:ext uri="{BB962C8B-B14F-4D97-AF65-F5344CB8AC3E}">
        <p14:creationId xmlns:p14="http://schemas.microsoft.com/office/powerpoint/2010/main" val="95604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068" y="273939"/>
            <a:ext cx="9721215" cy="114009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540068" y="1596126"/>
            <a:ext cx="9721215" cy="451443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540068" y="6340166"/>
            <a:ext cx="2520315" cy="364195"/>
          </a:xfrm>
          <a:prstGeom prst="rect">
            <a:avLst/>
          </a:prstGeom>
        </p:spPr>
        <p:txBody>
          <a:bodyPr vert="horz" lIns="91440" tIns="45720" rIns="91440" bIns="45720" rtlCol="0" anchor="ctr"/>
          <a:lstStyle>
            <a:lvl1pPr algn="l">
              <a:defRPr sz="1200">
                <a:solidFill>
                  <a:schemeClr val="tx1">
                    <a:tint val="75000"/>
                  </a:schemeClr>
                </a:solidFill>
              </a:defRPr>
            </a:lvl1pPr>
          </a:lstStyle>
          <a:p>
            <a:fld id="{0A08E8E6-EE13-489C-B5BE-0AEE537E76B0}" type="datetimeFigureOut">
              <a:rPr lang="ru-RU" smtClean="0"/>
              <a:t>22.10.2019</a:t>
            </a:fld>
            <a:endParaRPr lang="ru-RU"/>
          </a:p>
        </p:txBody>
      </p:sp>
      <p:sp>
        <p:nvSpPr>
          <p:cNvPr id="5" name="Нижний колонтитул 4"/>
          <p:cNvSpPr>
            <a:spLocks noGrp="1"/>
          </p:cNvSpPr>
          <p:nvPr>
            <p:ph type="ftr" sz="quarter" idx="3"/>
          </p:nvPr>
        </p:nvSpPr>
        <p:spPr>
          <a:xfrm>
            <a:off x="3690461" y="6340166"/>
            <a:ext cx="3420428" cy="36419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740968" y="6340166"/>
            <a:ext cx="2520315" cy="364195"/>
          </a:xfrm>
          <a:prstGeom prst="rect">
            <a:avLst/>
          </a:prstGeom>
        </p:spPr>
        <p:txBody>
          <a:bodyPr vert="horz" lIns="91440" tIns="45720" rIns="91440" bIns="45720" rtlCol="0" anchor="ctr"/>
          <a:lstStyle>
            <a:lvl1pPr algn="r">
              <a:defRPr sz="1200">
                <a:solidFill>
                  <a:schemeClr val="tx1">
                    <a:tint val="75000"/>
                  </a:schemeClr>
                </a:solidFill>
              </a:defRPr>
            </a:lvl1pPr>
          </a:lstStyle>
          <a:p>
            <a:fld id="{F31AA371-E582-4452-BB82-3FCABB48A216}" type="slidenum">
              <a:rPr lang="ru-RU" smtClean="0"/>
              <a:t>‹#›</a:t>
            </a:fld>
            <a:endParaRPr lang="ru-RU"/>
          </a:p>
        </p:txBody>
      </p:sp>
    </p:spTree>
    <p:extLst>
      <p:ext uri="{BB962C8B-B14F-4D97-AF65-F5344CB8AC3E}">
        <p14:creationId xmlns:p14="http://schemas.microsoft.com/office/powerpoint/2010/main" val="3109474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juscutum.com/r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jpe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juscutum.com/r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5.jpe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juscutum.com/r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uscutum.com/r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1"/>
            <a:ext cx="10801350" cy="6840538"/>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0582" y="2839208"/>
            <a:ext cx="4668882" cy="4001330"/>
          </a:xfrm>
          <a:prstGeom prst="rect">
            <a:avLst/>
          </a:prstGeom>
        </p:spPr>
      </p:pic>
      <p:pic>
        <p:nvPicPr>
          <p:cNvPr id="11" name="Рисунок 10">
            <a:extLst>
              <a:ext uri="{FF2B5EF4-FFF2-40B4-BE49-F238E27FC236}">
                <a16:creationId xmlns="" xmlns:a16="http://schemas.microsoft.com/office/drawing/2014/main" id="{C9516D05-918F-4285-BEF8-61307D452D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435" y="983788"/>
            <a:ext cx="3233564" cy="1074400"/>
          </a:xfrm>
          <a:prstGeom prst="rect">
            <a:avLst/>
          </a:prstGeom>
        </p:spPr>
      </p:pic>
      <p:sp>
        <p:nvSpPr>
          <p:cNvPr id="8" name="TextBox 7">
            <a:extLst>
              <a:ext uri="{FF2B5EF4-FFF2-40B4-BE49-F238E27FC236}">
                <a16:creationId xmlns:a16="http://schemas.microsoft.com/office/drawing/2014/main" xmlns="" id="{3C32EEF2-1CB0-4E51-887F-F61F6E62FD14}"/>
              </a:ext>
            </a:extLst>
          </p:cNvPr>
          <p:cNvSpPr txBox="1"/>
          <p:nvPr/>
        </p:nvSpPr>
        <p:spPr>
          <a:xfrm>
            <a:off x="572706" y="3527976"/>
            <a:ext cx="5134674" cy="1569660"/>
          </a:xfrm>
          <a:prstGeom prst="rect">
            <a:avLst/>
          </a:prstGeom>
          <a:noFill/>
        </p:spPr>
        <p:txBody>
          <a:bodyPr wrap="square" rtlCol="0">
            <a:spAutoFit/>
          </a:bodyPr>
          <a:lstStyle/>
          <a:p>
            <a:r>
              <a:rPr lang="ru-RU" sz="3200" smtClean="0">
                <a:solidFill>
                  <a:srgbClr val="FFFFFF"/>
                </a:solidFill>
                <a:latin typeface="Verdana" panose="020B0604030504040204" pitchFamily="34" charset="0"/>
                <a:ea typeface="Verdana" panose="020B0604030504040204" pitchFamily="34" charset="0"/>
                <a:cs typeface="Verdana" panose="020B0604030504040204" pitchFamily="34" charset="0"/>
              </a:rPr>
              <a:t>РЕАГУВАННЯ </a:t>
            </a:r>
            <a:r>
              <a:rPr lang="en-US" sz="3200" smtClean="0">
                <a:solidFill>
                  <a:srgbClr val="FFFFFF"/>
                </a:solidFill>
                <a:latin typeface="Verdana" panose="020B0604030504040204" pitchFamily="34" charset="0"/>
                <a:ea typeface="Verdana" panose="020B0604030504040204" pitchFamily="34" charset="0"/>
                <a:cs typeface="Verdana" panose="020B0604030504040204" pitchFamily="34" charset="0"/>
              </a:rPr>
              <a:t/>
            </a:r>
            <a:br>
              <a:rPr lang="en-US" sz="3200" smtClean="0">
                <a:solidFill>
                  <a:srgbClr val="FFFFFF"/>
                </a:solidFill>
                <a:latin typeface="Verdana" panose="020B0604030504040204" pitchFamily="34" charset="0"/>
                <a:ea typeface="Verdana" panose="020B0604030504040204" pitchFamily="34" charset="0"/>
                <a:cs typeface="Verdana" panose="020B0604030504040204" pitchFamily="34" charset="0"/>
              </a:rPr>
            </a:br>
            <a:r>
              <a:rPr lang="ru-RU" sz="3200" smtClean="0">
                <a:solidFill>
                  <a:srgbClr val="FFFFFF"/>
                </a:solidFill>
                <a:latin typeface="Verdana" panose="020B0604030504040204" pitchFamily="34" charset="0"/>
                <a:ea typeface="Verdana" panose="020B0604030504040204" pitchFamily="34" charset="0"/>
                <a:cs typeface="Verdana" panose="020B0604030504040204" pitchFamily="34" charset="0"/>
              </a:rPr>
              <a:t>НА КРИМІНАЛЬНО-ПРАВОВИЙ ТИСК</a:t>
            </a:r>
            <a:endParaRPr lang="ru-RU" sz="320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tangle 4">
            <a:extLst>
              <a:ext uri="{FF2B5EF4-FFF2-40B4-BE49-F238E27FC236}">
                <a16:creationId xmlns:a16="http://schemas.microsoft.com/office/drawing/2014/main" xmlns="" id="{687A8E4E-1EB1-4E53-9A07-A2ACD47D7B5B}"/>
              </a:ext>
            </a:extLst>
          </p:cNvPr>
          <p:cNvSpPr/>
          <p:nvPr/>
        </p:nvSpPr>
        <p:spPr>
          <a:xfrm>
            <a:off x="682435" y="5623461"/>
            <a:ext cx="1440000" cy="115535"/>
          </a:xfrm>
          <a:prstGeom prst="rect">
            <a:avLst/>
          </a:prstGeom>
          <a:solidFill>
            <a:srgbClr val="0BC9C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91901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 name="Прямая соединительная линия 17"/>
          <p:cNvCxnSpPr/>
          <p:nvPr/>
        </p:nvCxnSpPr>
        <p:spPr>
          <a:xfrm>
            <a:off x="0" y="6228581"/>
            <a:ext cx="748890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a:hlinkClick r:id="rId3"/>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6"/>
          <p:cNvSpPr/>
          <p:nvPr/>
        </p:nvSpPr>
        <p:spPr>
          <a:xfrm>
            <a:off x="4225" y="2258170"/>
            <a:ext cx="5658943" cy="397147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76798" y="629021"/>
            <a:ext cx="3620189" cy="1200329"/>
          </a:xfrm>
          <a:prstGeom prst="rect">
            <a:avLst/>
          </a:prstGeom>
          <a:noFill/>
        </p:spPr>
        <p:txBody>
          <a:bodyPr wrap="square" rtlCol="0">
            <a:spAutoFit/>
          </a:bodyPr>
          <a:lstStyle/>
          <a:p>
            <a:r>
              <a:rPr lang="ru-RU" sz="24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ПРИКЛАДИ ВСТАНОВЛЕННЯ СТРОКІВ </a:t>
            </a:r>
            <a:endParaRPr lang="ru-RU" sz="24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476798" y="2454067"/>
            <a:ext cx="5092729" cy="3774514"/>
          </a:xfrm>
          <a:prstGeom prst="rect">
            <a:avLst/>
          </a:prstGeom>
          <a:noFill/>
          <a:ln w="15875">
            <a:noFill/>
          </a:ln>
        </p:spPr>
        <p:txBody>
          <a:bodyPr wrap="square" lIns="180000" rIns="180000" rtlCol="0" anchor="t">
            <a:noAutofit/>
          </a:bodyPr>
          <a:lstStyle/>
          <a:p>
            <a:pPr>
              <a:spcBef>
                <a:spcPts val="300"/>
              </a:spcBef>
            </a:pPr>
            <a:r>
              <a:rPr lang="ru-RU" sz="1600">
                <a:latin typeface="Verdana" panose="020B0604030504040204" pitchFamily="34" charset="0"/>
                <a:ea typeface="Verdana" panose="020B0604030504040204" pitchFamily="34" charset="0"/>
                <a:cs typeface="Verdana" panose="020B0604030504040204" pitchFamily="34" charset="0"/>
              </a:rPr>
              <a:t>Декілька судових рішень, якими встановлені </a:t>
            </a:r>
            <a:r>
              <a:rPr lang="ru-RU" sz="1600" b="1">
                <a:latin typeface="Verdana" panose="020B0604030504040204" pitchFamily="34" charset="0"/>
                <a:ea typeface="Verdana" panose="020B0604030504040204" pitchFamily="34" charset="0"/>
                <a:cs typeface="Verdana" panose="020B0604030504040204" pitchFamily="34" charset="0"/>
              </a:rPr>
              <a:t>чіткі строки для завершення досудового розслідування: </a:t>
            </a:r>
          </a:p>
          <a:p>
            <a:pPr>
              <a:spcBef>
                <a:spcPts val="300"/>
              </a:spcBef>
            </a:pPr>
            <a:r>
              <a:rPr lang="ru-RU" smtClean="0">
                <a:latin typeface="Verdana" panose="020B0604030504040204" pitchFamily="34" charset="0"/>
                <a:ea typeface="Verdana" panose="020B0604030504040204" pitchFamily="34" charset="0"/>
                <a:cs typeface="Verdana" panose="020B0604030504040204" pitchFamily="34" charset="0"/>
              </a:rPr>
              <a:t>757/52303/16-к</a:t>
            </a:r>
            <a:endParaRPr lang="ru-RU">
              <a:latin typeface="Verdana" panose="020B0604030504040204" pitchFamily="34" charset="0"/>
              <a:ea typeface="Verdana" panose="020B0604030504040204" pitchFamily="34" charset="0"/>
              <a:cs typeface="Verdana" panose="020B0604030504040204" pitchFamily="34" charset="0"/>
            </a:endParaRPr>
          </a:p>
          <a:p>
            <a:pPr>
              <a:spcBef>
                <a:spcPts val="300"/>
              </a:spcBef>
            </a:pPr>
            <a:r>
              <a:rPr lang="ru-RU">
                <a:latin typeface="Verdana" panose="020B0604030504040204" pitchFamily="34" charset="0"/>
                <a:ea typeface="Verdana" panose="020B0604030504040204" pitchFamily="34" charset="0"/>
                <a:cs typeface="Verdana" panose="020B0604030504040204" pitchFamily="34" charset="0"/>
              </a:rPr>
              <a:t>757/63184/17-к</a:t>
            </a:r>
          </a:p>
          <a:p>
            <a:pPr>
              <a:spcBef>
                <a:spcPts val="300"/>
              </a:spcBef>
            </a:pPr>
            <a:r>
              <a:rPr lang="ru-RU">
                <a:latin typeface="Verdana" panose="020B0604030504040204" pitchFamily="34" charset="0"/>
                <a:ea typeface="Verdana" panose="020B0604030504040204" pitchFamily="34" charset="0"/>
                <a:cs typeface="Verdana" panose="020B0604030504040204" pitchFamily="34" charset="0"/>
              </a:rPr>
              <a:t>757/48828/18-к </a:t>
            </a:r>
          </a:p>
          <a:p>
            <a:pPr>
              <a:spcBef>
                <a:spcPts val="300"/>
              </a:spcBef>
            </a:pPr>
            <a:r>
              <a:rPr lang="ru-RU">
                <a:latin typeface="Verdana" panose="020B0604030504040204" pitchFamily="34" charset="0"/>
                <a:ea typeface="Verdana" panose="020B0604030504040204" pitchFamily="34" charset="0"/>
                <a:cs typeface="Verdana" panose="020B0604030504040204" pitchFamily="34" charset="0"/>
              </a:rPr>
              <a:t>757/26048/18-к </a:t>
            </a:r>
          </a:p>
          <a:p>
            <a:pPr>
              <a:spcBef>
                <a:spcPts val="300"/>
              </a:spcBef>
            </a:pPr>
            <a:r>
              <a:rPr lang="ru-RU">
                <a:latin typeface="Verdana" panose="020B0604030504040204" pitchFamily="34" charset="0"/>
                <a:ea typeface="Verdana" panose="020B0604030504040204" pitchFamily="34" charset="0"/>
                <a:cs typeface="Verdana" panose="020B0604030504040204" pitchFamily="34" charset="0"/>
              </a:rPr>
              <a:t>766/9261/17-к</a:t>
            </a:r>
          </a:p>
          <a:p>
            <a:pPr>
              <a:spcBef>
                <a:spcPts val="300"/>
              </a:spcBef>
            </a:pPr>
            <a:r>
              <a:rPr lang="ru-RU" sz="1600" smtClean="0">
                <a:latin typeface="Verdana" panose="020B0604030504040204" pitchFamily="34" charset="0"/>
                <a:ea typeface="Verdana" panose="020B0604030504040204" pitchFamily="34" charset="0"/>
                <a:cs typeface="Verdana" panose="020B0604030504040204" pitchFamily="34" charset="0"/>
              </a:rPr>
              <a:t>(</a:t>
            </a:r>
            <a:r>
              <a:rPr lang="ru-RU" sz="1600">
                <a:latin typeface="Verdana" panose="020B0604030504040204" pitchFamily="34" charset="0"/>
                <a:ea typeface="Verdana" panose="020B0604030504040204" pitchFamily="34" charset="0"/>
                <a:cs typeface="Verdana" panose="020B0604030504040204" pitchFamily="34" charset="0"/>
              </a:rPr>
              <a:t>дані ухвали містять чудове нормативно-правове обґрунтування, </a:t>
            </a:r>
            <a:r>
              <a:rPr lang="ru-RU" sz="1600">
                <a:latin typeface="Verdana" panose="020B0604030504040204" pitchFamily="34" charset="0"/>
                <a:ea typeface="Verdana" panose="020B0604030504040204" pitchFamily="34" charset="0"/>
                <a:cs typeface="Verdana" panose="020B0604030504040204" pitchFamily="34" charset="0"/>
              </a:rPr>
              <a:t>яке </a:t>
            </a:r>
            <a:r>
              <a:rPr lang="ru-RU" sz="1600" smtClean="0">
                <a:latin typeface="Verdana" panose="020B0604030504040204" pitchFamily="34" charset="0"/>
                <a:ea typeface="Verdana" panose="020B0604030504040204" pitchFamily="34" charset="0"/>
                <a:cs typeface="Verdana" panose="020B0604030504040204" pitchFamily="34" charset="0"/>
              </a:rPr>
              <a:t>заслуговує</a:t>
            </a:r>
            <a:br>
              <a:rPr lang="ru-RU" sz="1600" smtClean="0">
                <a:latin typeface="Verdana" panose="020B0604030504040204" pitchFamily="34" charset="0"/>
                <a:ea typeface="Verdana" panose="020B0604030504040204" pitchFamily="34" charset="0"/>
                <a:cs typeface="Verdana" panose="020B0604030504040204" pitchFamily="34" charset="0"/>
              </a:rPr>
            </a:br>
            <a:r>
              <a:rPr lang="ru-RU" sz="1600" smtClean="0">
                <a:latin typeface="Verdana" panose="020B0604030504040204" pitchFamily="34" charset="0"/>
                <a:ea typeface="Verdana" panose="020B0604030504040204" pitchFamily="34" charset="0"/>
                <a:cs typeface="Verdana" panose="020B0604030504040204" pitchFamily="34" charset="0"/>
              </a:rPr>
              <a:t>на </a:t>
            </a:r>
            <a:r>
              <a:rPr lang="ru-RU" sz="1600">
                <a:latin typeface="Verdana" panose="020B0604030504040204" pitchFamily="34" charset="0"/>
                <a:ea typeface="Verdana" panose="020B0604030504040204" pitchFamily="34" charset="0"/>
                <a:cs typeface="Verdana" panose="020B0604030504040204" pitchFamily="34" charset="0"/>
              </a:rPr>
              <a:t>вашу увагу</a:t>
            </a:r>
            <a:r>
              <a:rPr lang="ru-RU">
                <a:latin typeface="Verdana" panose="020B0604030504040204" pitchFamily="34" charset="0"/>
                <a:ea typeface="Verdana" panose="020B0604030504040204" pitchFamily="34" charset="0"/>
                <a:cs typeface="Verdana" panose="020B0604030504040204" pitchFamily="34" charset="0"/>
              </a:rPr>
              <a:t>)</a:t>
            </a:r>
          </a:p>
          <a:p>
            <a:pPr>
              <a:spcBef>
                <a:spcPts val="300"/>
              </a:spcBef>
            </a:pPr>
            <a:r>
              <a:rPr lang="ru-RU" b="1" smtClean="0">
                <a:latin typeface="Verdana" panose="020B0604030504040204" pitchFamily="34" charset="0"/>
                <a:ea typeface="Verdana" panose="020B0604030504040204" pitchFamily="34" charset="0"/>
                <a:cs typeface="Verdana" panose="020B0604030504040204" pitchFamily="34" charset="0"/>
              </a:rPr>
              <a:t>757/25960/15-к</a:t>
            </a:r>
            <a:endParaRPr lang="ru-RU" b="1">
              <a:latin typeface="Verdana" panose="020B0604030504040204" pitchFamily="34" charset="0"/>
              <a:ea typeface="Verdana" panose="020B0604030504040204" pitchFamily="34" charset="0"/>
              <a:cs typeface="Verdana" panose="020B0604030504040204" pitchFamily="34" charset="0"/>
            </a:endParaRPr>
          </a:p>
        </p:txBody>
      </p:sp>
      <p:pic>
        <p:nvPicPr>
          <p:cNvPr id="17" name="Рисунок 16"/>
          <p:cNvPicPr>
            <a:picLocks noChangeAspect="1"/>
          </p:cNvPicPr>
          <p:nvPr/>
        </p:nvPicPr>
        <p:blipFill rotWithShape="1">
          <a:blip r:embed="rId4">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pic>
        <p:nvPicPr>
          <p:cNvPr id="15" name="Picture 2" descr="Картинки по запросу суд"/>
          <p:cNvPicPr>
            <a:picLocks noChangeAspect="1" noChangeArrowheads="1"/>
          </p:cNvPicPr>
          <p:nvPr/>
        </p:nvPicPr>
        <p:blipFill rotWithShape="1">
          <a:blip r:embed="rId5">
            <a:extLst>
              <a:ext uri="{BEBA8EAE-BF5A-486C-A8C5-ECC9F3942E4B}">
                <a14:imgProps xmlns:a14="http://schemas.microsoft.com/office/drawing/2010/main">
                  <a14:imgLayer r:embed="rId6">
                    <a14:imgEffect>
                      <a14:saturation sat="55000"/>
                    </a14:imgEffect>
                  </a14:imgLayer>
                </a14:imgProps>
              </a:ext>
              <a:ext uri="{28A0092B-C50C-407E-A947-70E740481C1C}">
                <a14:useLocalDpi xmlns:a14="http://schemas.microsoft.com/office/drawing/2010/main" val="0"/>
              </a:ext>
            </a:extLst>
          </a:blip>
          <a:srcRect l="4218" r="5713"/>
          <a:stretch/>
        </p:blipFill>
        <p:spPr bwMode="auto">
          <a:xfrm>
            <a:off x="5476565" y="696650"/>
            <a:ext cx="5324785" cy="333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031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372268"/>
            <a:ext cx="7545897" cy="400110"/>
          </a:xfrm>
          <a:prstGeom prst="rect">
            <a:avLst/>
          </a:prstGeom>
          <a:noFill/>
        </p:spPr>
        <p:txBody>
          <a:bodyPr wrap="square" rtlCol="0">
            <a:spAutoFit/>
          </a:bodyPr>
          <a:lstStyle/>
          <a:p>
            <a:pPr algn="ctr"/>
            <a:r>
              <a:rPr lang="ru-RU"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НАПАД</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3" name="TextBox 22">
            <a:extLst>
              <a:ext uri="{FF2B5EF4-FFF2-40B4-BE49-F238E27FC236}">
                <a16:creationId xmlns="" xmlns:a16="http://schemas.microsoft.com/office/drawing/2014/main" id="{4B51C14C-96FD-40B0-A384-A2B1EA2D5114}"/>
              </a:ext>
            </a:extLst>
          </p:cNvPr>
          <p:cNvSpPr txBox="1"/>
          <p:nvPr/>
        </p:nvSpPr>
        <p:spPr>
          <a:xfrm>
            <a:off x="1078598" y="2108774"/>
            <a:ext cx="252000" cy="2016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11" name="TextBox 10">
            <a:extLst>
              <a:ext uri="{FF2B5EF4-FFF2-40B4-BE49-F238E27FC236}">
                <a16:creationId xmlns="" xmlns:a16="http://schemas.microsoft.com/office/drawing/2014/main" id="{4B51C14C-96FD-40B0-A384-A2B1EA2D5114}"/>
              </a:ext>
            </a:extLst>
          </p:cNvPr>
          <p:cNvSpPr txBox="1"/>
          <p:nvPr/>
        </p:nvSpPr>
        <p:spPr>
          <a:xfrm rot="16200000">
            <a:off x="1312599" y="4500469"/>
            <a:ext cx="252000" cy="720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12" name="TextBox 11"/>
          <p:cNvSpPr txBox="1"/>
          <p:nvPr/>
        </p:nvSpPr>
        <p:spPr>
          <a:xfrm>
            <a:off x="1353787" y="1335808"/>
            <a:ext cx="7623958" cy="4524315"/>
          </a:xfrm>
          <a:prstGeom prst="rect">
            <a:avLst/>
          </a:prstGeom>
          <a:noFill/>
        </p:spPr>
        <p:txBody>
          <a:bodyPr wrap="square" rtlCol="0">
            <a:spAutoFit/>
          </a:bodyPr>
          <a:lstStyle/>
          <a:p>
            <a:pPr>
              <a:spcBef>
                <a:spcPts val="1200"/>
              </a:spcBef>
            </a:pPr>
            <a:r>
              <a:rPr lang="uk-UA" sz="1700" b="1">
                <a:latin typeface="Verdana" panose="020B0604030504040204" pitchFamily="34" charset="0"/>
                <a:ea typeface="Verdana" panose="020B0604030504040204" pitchFamily="34" charset="0"/>
                <a:cs typeface="Verdana" panose="020B0604030504040204" pitchFamily="34" charset="0"/>
              </a:rPr>
              <a:t>Реєстрація кримінального провадження проти слідчого/прокурора в ДБР.</a:t>
            </a:r>
          </a:p>
          <a:p>
            <a:pPr>
              <a:spcBef>
                <a:spcPts val="1200"/>
              </a:spcBef>
            </a:pPr>
            <a:r>
              <a:rPr lang="uk-UA" sz="1700" b="1" smtClean="0">
                <a:latin typeface="Verdana" panose="020B0604030504040204" pitchFamily="34" charset="0"/>
                <a:ea typeface="Verdana" panose="020B0604030504040204" pitchFamily="34" charset="0"/>
                <a:cs typeface="Verdana" panose="020B0604030504040204" pitchFamily="34" charset="0"/>
              </a:rPr>
              <a:t>ПІДСТАВИ:</a:t>
            </a:r>
          </a:p>
          <a:p>
            <a:pPr>
              <a:spcBef>
                <a:spcPts val="1200"/>
              </a:spcBef>
            </a:pPr>
            <a:r>
              <a:rPr lang="uk-UA" sz="1700" smtClean="0">
                <a:latin typeface="Verdana" panose="020B0604030504040204" pitchFamily="34" charset="0"/>
                <a:ea typeface="Verdana" panose="020B0604030504040204" pitchFamily="34" charset="0"/>
                <a:cs typeface="Verdana" panose="020B0604030504040204" pitchFamily="34" charset="0"/>
              </a:rPr>
              <a:t>Невиконане </a:t>
            </a:r>
            <a:r>
              <a:rPr lang="uk-UA" sz="1700">
                <a:latin typeface="Verdana" panose="020B0604030504040204" pitchFamily="34" charset="0"/>
                <a:ea typeface="Verdana" panose="020B0604030504040204" pitchFamily="34" charset="0"/>
                <a:cs typeface="Verdana" panose="020B0604030504040204" pitchFamily="34" charset="0"/>
              </a:rPr>
              <a:t>рішення суду про вчинення слідчих дій = ст. 382 КК України </a:t>
            </a:r>
          </a:p>
          <a:p>
            <a:pPr>
              <a:spcBef>
                <a:spcPts val="1200"/>
              </a:spcBef>
            </a:pPr>
            <a:r>
              <a:rPr lang="uk-UA" sz="1700">
                <a:latin typeface="Verdana" panose="020B0604030504040204" pitchFamily="34" charset="0"/>
                <a:ea typeface="Verdana" panose="020B0604030504040204" pitchFamily="34" charset="0"/>
                <a:cs typeface="Verdana" panose="020B0604030504040204" pitchFamily="34" charset="0"/>
              </a:rPr>
              <a:t>Інші чинники, які відкриваються під час досудового розслідування, що підтверджують можливість зловживання владою (ст. 364 КК України), перевищення влади (ст. 365 КК України) та інші злочини у сфері службової </a:t>
            </a:r>
            <a:r>
              <a:rPr lang="uk-UA" sz="1700">
                <a:latin typeface="Verdana" panose="020B0604030504040204" pitchFamily="34" charset="0"/>
                <a:ea typeface="Verdana" panose="020B0604030504040204" pitchFamily="34" charset="0"/>
                <a:cs typeface="Verdana" panose="020B0604030504040204" pitchFamily="34" charset="0"/>
              </a:rPr>
              <a:t>діяльності</a:t>
            </a:r>
            <a:r>
              <a:rPr lang="uk-UA" sz="1700" smtClean="0">
                <a:latin typeface="Verdana" panose="020B0604030504040204" pitchFamily="34" charset="0"/>
                <a:ea typeface="Verdana" panose="020B0604030504040204" pitchFamily="34" charset="0"/>
                <a:cs typeface="Verdana" panose="020B0604030504040204" pitchFamily="34" charset="0"/>
              </a:rPr>
              <a:t>.</a:t>
            </a:r>
          </a:p>
          <a:p>
            <a:pPr>
              <a:spcBef>
                <a:spcPts val="1200"/>
              </a:spcBef>
            </a:pPr>
            <a:endParaRPr lang="uk-UA" sz="1700">
              <a:latin typeface="Verdana" panose="020B0604030504040204" pitchFamily="34" charset="0"/>
              <a:ea typeface="Verdana" panose="020B0604030504040204" pitchFamily="34" charset="0"/>
              <a:cs typeface="Verdana" panose="020B0604030504040204" pitchFamily="34" charset="0"/>
            </a:endParaRPr>
          </a:p>
          <a:p>
            <a:pPr>
              <a:spcBef>
                <a:spcPts val="1200"/>
              </a:spcBef>
            </a:pPr>
            <a:r>
              <a:rPr lang="uk-UA" sz="1700" b="1" smtClean="0">
                <a:latin typeface="Verdana" panose="020B0604030504040204" pitchFamily="34" charset="0"/>
                <a:ea typeface="Verdana" panose="020B0604030504040204" pitchFamily="34" charset="0"/>
                <a:cs typeface="Verdana" panose="020B0604030504040204" pitchFamily="34" charset="0"/>
              </a:rPr>
              <a:t>МЕТА </a:t>
            </a:r>
            <a:r>
              <a:rPr lang="uk-UA" sz="1700" smtClean="0">
                <a:latin typeface="Verdana" panose="020B0604030504040204" pitchFamily="34" charset="0"/>
                <a:ea typeface="Verdana" panose="020B0604030504040204" pitchFamily="34" charset="0"/>
                <a:cs typeface="Verdana" panose="020B0604030504040204" pitchFamily="34" charset="0"/>
              </a:rPr>
              <a:t>– </a:t>
            </a:r>
            <a:r>
              <a:rPr lang="uk-UA" sz="1700">
                <a:latin typeface="Verdana" panose="020B0604030504040204" pitchFamily="34" charset="0"/>
                <a:ea typeface="Verdana" panose="020B0604030504040204" pitchFamily="34" charset="0"/>
                <a:cs typeface="Verdana" panose="020B0604030504040204" pitchFamily="34" charset="0"/>
              </a:rPr>
              <a:t>приведення процесуальної діяльності слідчого/прокурора у рамки закону + збір доказів які виправдовують клієнта в первинному кримінальному провадженні.</a:t>
            </a:r>
          </a:p>
        </p:txBody>
      </p:sp>
    </p:spTree>
    <p:extLst>
      <p:ext uri="{BB962C8B-B14F-4D97-AF65-F5344CB8AC3E}">
        <p14:creationId xmlns:p14="http://schemas.microsoft.com/office/powerpoint/2010/main" val="29433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211970"/>
            <a:ext cx="7545897" cy="707886"/>
          </a:xfrm>
          <a:prstGeom prst="rect">
            <a:avLst/>
          </a:prstGeom>
          <a:noFill/>
        </p:spPr>
        <p:txBody>
          <a:bodyPr wrap="square" rtlCol="0">
            <a:spAutoFit/>
          </a:bodyPr>
          <a:lstStyle/>
          <a:p>
            <a:pPr algn="ct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СКАРГА В СПЕЦІАЛЬНІ ОРГАНИ (БІЗНЕС-ОМБУДСМЕН, ОФІС ПРЕЗИДЕНТА, ACC, EBA…)</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3" name="TextBox 22">
            <a:extLst>
              <a:ext uri="{FF2B5EF4-FFF2-40B4-BE49-F238E27FC236}">
                <a16:creationId xmlns="" xmlns:a16="http://schemas.microsoft.com/office/drawing/2014/main" id="{4B51C14C-96FD-40B0-A384-A2B1EA2D5114}"/>
              </a:ext>
            </a:extLst>
          </p:cNvPr>
          <p:cNvSpPr txBox="1"/>
          <p:nvPr/>
        </p:nvSpPr>
        <p:spPr>
          <a:xfrm>
            <a:off x="1078598" y="1930645"/>
            <a:ext cx="252000" cy="828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12" name="TextBox 11"/>
          <p:cNvSpPr txBox="1"/>
          <p:nvPr/>
        </p:nvSpPr>
        <p:spPr>
          <a:xfrm>
            <a:off x="1419041" y="1822696"/>
            <a:ext cx="7623958" cy="3724096"/>
          </a:xfrm>
          <a:prstGeom prst="rect">
            <a:avLst/>
          </a:prstGeom>
          <a:noFill/>
        </p:spPr>
        <p:txBody>
          <a:bodyPr wrap="square" rtlCol="0">
            <a:spAutoFit/>
          </a:bodyPr>
          <a:lstStyle/>
          <a:p>
            <a:pPr>
              <a:lnSpc>
                <a:spcPct val="120000"/>
              </a:lnSpc>
              <a:spcBef>
                <a:spcPts val="1200"/>
              </a:spcBef>
            </a:pPr>
            <a:r>
              <a:rPr lang="ru-RU" b="1" smtClean="0">
                <a:latin typeface="Verdana" panose="020B0604030504040204" pitchFamily="34" charset="0"/>
                <a:ea typeface="Verdana" panose="020B0604030504040204" pitchFamily="34" charset="0"/>
                <a:cs typeface="Verdana" panose="020B0604030504040204" pitchFamily="34" charset="0"/>
              </a:rPr>
              <a:t>МЕТА </a:t>
            </a:r>
            <a:r>
              <a:rPr lang="ru-RU">
                <a:latin typeface="Verdana" panose="020B0604030504040204" pitchFamily="34" charset="0"/>
                <a:ea typeface="Verdana" panose="020B0604030504040204" pitchFamily="34" charset="0"/>
                <a:cs typeface="Verdana" panose="020B0604030504040204" pitchFamily="34" charset="0"/>
              </a:rPr>
              <a:t>– звернення уваги вищих органів державної влади та бізнес-організацій на наявність кримінального провадження та порушення які допускаються під час його </a:t>
            </a:r>
            <a:r>
              <a:rPr lang="ru-RU">
                <a:latin typeface="Verdana" panose="020B0604030504040204" pitchFamily="34" charset="0"/>
                <a:ea typeface="Verdana" panose="020B0604030504040204" pitchFamily="34" charset="0"/>
                <a:cs typeface="Verdana" panose="020B0604030504040204" pitchFamily="34" charset="0"/>
              </a:rPr>
              <a:t>розслідування</a:t>
            </a:r>
            <a:r>
              <a:rPr lang="ru-RU" smtClean="0">
                <a:latin typeface="Verdana" panose="020B0604030504040204" pitchFamily="34" charset="0"/>
                <a:ea typeface="Verdana" panose="020B0604030504040204" pitchFamily="34" charset="0"/>
                <a:cs typeface="Verdana" panose="020B0604030504040204" pitchFamily="34" charset="0"/>
              </a:rPr>
              <a:t>.</a:t>
            </a:r>
          </a:p>
          <a:p>
            <a:pPr>
              <a:lnSpc>
                <a:spcPct val="120000"/>
              </a:lnSpc>
              <a:spcBef>
                <a:spcPts val="1200"/>
              </a:spcBef>
            </a:pPr>
            <a:r>
              <a:rPr lang="ru-RU" smtClean="0">
                <a:latin typeface="Verdana" panose="020B0604030504040204" pitchFamily="34" charset="0"/>
                <a:ea typeface="Verdana" panose="020B0604030504040204" pitchFamily="34" charset="0"/>
                <a:cs typeface="Verdana" panose="020B0604030504040204" pitchFamily="34" charset="0"/>
              </a:rPr>
              <a:t> </a:t>
            </a:r>
            <a:endParaRPr lang="ru-RU">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ts val="1200"/>
              </a:spcBef>
            </a:pPr>
            <a:r>
              <a:rPr lang="ru-RU" b="1" smtClean="0">
                <a:latin typeface="Verdana" panose="020B0604030504040204" pitchFamily="34" charset="0"/>
                <a:ea typeface="Verdana" panose="020B0604030504040204" pitchFamily="34" charset="0"/>
                <a:cs typeface="Verdana" panose="020B0604030504040204" pitchFamily="34" charset="0"/>
              </a:rPr>
              <a:t>МОЖЛИВИЙ РЕЗУЛЬТАТ </a:t>
            </a:r>
            <a:r>
              <a:rPr lang="ru-RU" smtClean="0">
                <a:latin typeface="Verdana" panose="020B0604030504040204" pitchFamily="34" charset="0"/>
                <a:ea typeface="Verdana" panose="020B0604030504040204" pitchFamily="34" charset="0"/>
                <a:cs typeface="Verdana" panose="020B0604030504040204" pitchFamily="34" charset="0"/>
              </a:rPr>
              <a:t>– </a:t>
            </a:r>
            <a:r>
              <a:rPr lang="ru-RU">
                <a:latin typeface="Verdana" panose="020B0604030504040204" pitchFamily="34" charset="0"/>
                <a:ea typeface="Verdana" panose="020B0604030504040204" pitchFamily="34" charset="0"/>
                <a:cs typeface="Verdana" panose="020B0604030504040204" pitchFamily="34" charset="0"/>
              </a:rPr>
              <a:t>зустрічі з генеральним прокурором, його заступниками та іншими високопосадовцями, на якій буде надана можливість акцентувати увагу на порушення, що може стати підставою для закриття кримінального провадження або приведення досудового розслідування у відповідність до законодавства. </a:t>
            </a:r>
            <a:endParaRPr lang="uk-UA">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a:extLst>
              <a:ext uri="{FF2B5EF4-FFF2-40B4-BE49-F238E27FC236}">
                <a16:creationId xmlns="" xmlns:a16="http://schemas.microsoft.com/office/drawing/2014/main" id="{4B51C14C-96FD-40B0-A384-A2B1EA2D5114}"/>
              </a:ext>
            </a:extLst>
          </p:cNvPr>
          <p:cNvSpPr txBox="1"/>
          <p:nvPr/>
        </p:nvSpPr>
        <p:spPr>
          <a:xfrm>
            <a:off x="1104998" y="3555585"/>
            <a:ext cx="252000" cy="1836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Tree>
    <p:extLst>
      <p:ext uri="{BB962C8B-B14F-4D97-AF65-F5344CB8AC3E}">
        <p14:creationId xmlns:p14="http://schemas.microsoft.com/office/powerpoint/2010/main" val="3256036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 name="Прямая соединительная линия 17"/>
          <p:cNvCxnSpPr/>
          <p:nvPr/>
        </p:nvCxnSpPr>
        <p:spPr>
          <a:xfrm>
            <a:off x="0" y="6228581"/>
            <a:ext cx="748890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a:hlinkClick r:id="rId3"/>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6"/>
          <p:cNvSpPr/>
          <p:nvPr/>
        </p:nvSpPr>
        <p:spPr>
          <a:xfrm>
            <a:off x="4225" y="2258170"/>
            <a:ext cx="5658943" cy="397147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76798" y="629021"/>
            <a:ext cx="4558340" cy="1200329"/>
          </a:xfrm>
          <a:prstGeom prst="rect">
            <a:avLst/>
          </a:prstGeom>
          <a:noFill/>
        </p:spPr>
        <p:txBody>
          <a:bodyPr wrap="square" rtlCol="0">
            <a:spAutoFit/>
          </a:bodyPr>
          <a:lstStyle/>
          <a:p>
            <a:r>
              <a:rPr lang="ru-RU" sz="24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ОЦІНКА РИЗИКІВ: </a:t>
            </a:r>
            <a:br>
              <a:rPr lang="ru-RU" sz="24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br>
            <a:r>
              <a:rPr lang="ru-RU" sz="24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ЩО ЗДАТНЕ ВИБИТИ КОЗИРІ В ОПОНЕНТА?</a:t>
            </a:r>
            <a:endParaRPr lang="ru-RU" sz="24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17" name="Рисунок 16"/>
          <p:cNvPicPr>
            <a:picLocks noChangeAspect="1"/>
          </p:cNvPicPr>
          <p:nvPr/>
        </p:nvPicPr>
        <p:blipFill rotWithShape="1">
          <a:blip r:embed="rId4">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12" name="TextBox 11"/>
          <p:cNvSpPr txBox="1"/>
          <p:nvPr/>
        </p:nvSpPr>
        <p:spPr>
          <a:xfrm>
            <a:off x="290195" y="2482269"/>
            <a:ext cx="5186370" cy="3394656"/>
          </a:xfrm>
          <a:prstGeom prst="rect">
            <a:avLst/>
          </a:prstGeom>
          <a:noFill/>
          <a:ln w="15875">
            <a:noFill/>
          </a:ln>
        </p:spPr>
        <p:txBody>
          <a:bodyPr wrap="square" lIns="180000" rIns="180000" rtlCol="0" anchor="ctr">
            <a:noAutofit/>
          </a:bodyPr>
          <a:lstStyle/>
          <a:p>
            <a:pPr marL="285750" indent="-285750">
              <a:spcBef>
                <a:spcPts val="600"/>
              </a:spcBef>
              <a:buFont typeface="Wingdings" panose="05000000000000000000" pitchFamily="2" charset="2"/>
              <a:buChar char="§"/>
            </a:pPr>
            <a:r>
              <a:rPr lang="ru-RU">
                <a:latin typeface="Verdana" panose="020B0604030504040204" pitchFamily="34" charset="0"/>
                <a:ea typeface="Verdana" panose="020B0604030504040204" pitchFamily="34" charset="0"/>
                <a:cs typeface="Verdana" panose="020B0604030504040204" pitchFamily="34" charset="0"/>
              </a:rPr>
              <a:t>Механізм оцінки внутрішньої роботи </a:t>
            </a:r>
            <a:r>
              <a:rPr lang="ru-RU">
                <a:latin typeface="Verdana" panose="020B0604030504040204" pitchFamily="34" charset="0"/>
                <a:ea typeface="Verdana" panose="020B0604030504040204" pitchFamily="34" charset="0"/>
                <a:cs typeface="Verdana" panose="020B0604030504040204" pitchFamily="34" charset="0"/>
              </a:rPr>
              <a:t>підприємства </a:t>
            </a:r>
            <a:r>
              <a:rPr lang="ru-RU" smtClean="0">
                <a:latin typeface="Verdana" panose="020B0604030504040204" pitchFamily="34" charset="0"/>
                <a:ea typeface="Verdana" panose="020B0604030504040204" pitchFamily="34" charset="0"/>
                <a:cs typeface="Verdana" panose="020B0604030504040204" pitchFamily="34" charset="0"/>
              </a:rPr>
              <a:t>– </a:t>
            </a:r>
            <a:r>
              <a:rPr lang="en-US">
                <a:latin typeface="Verdana" panose="020B0604030504040204" pitchFamily="34" charset="0"/>
                <a:ea typeface="Verdana" panose="020B0604030504040204" pitchFamily="34" charset="0"/>
                <a:cs typeface="Verdana" panose="020B0604030504040204" pitchFamily="34" charset="0"/>
              </a:rPr>
              <a:t>Internal corporate investigation (</a:t>
            </a:r>
            <a:r>
              <a:rPr lang="ru-RU">
                <a:latin typeface="Verdana" panose="020B0604030504040204" pitchFamily="34" charset="0"/>
                <a:ea typeface="Verdana" panose="020B0604030504040204" pitchFamily="34" charset="0"/>
                <a:cs typeface="Verdana" panose="020B0604030504040204" pitchFamily="34" charset="0"/>
              </a:rPr>
              <a:t>Внутрішнє розслідування). </a:t>
            </a:r>
          </a:p>
          <a:p>
            <a:pPr marL="285750" indent="-285750">
              <a:spcBef>
                <a:spcPts val="600"/>
              </a:spcBef>
              <a:buFont typeface="Wingdings" panose="05000000000000000000" pitchFamily="2" charset="2"/>
              <a:buChar char="§"/>
            </a:pPr>
            <a:r>
              <a:rPr lang="ru-RU">
                <a:latin typeface="Verdana" panose="020B0604030504040204" pitchFamily="34" charset="0"/>
                <a:ea typeface="Verdana" panose="020B0604030504040204" pitchFamily="34" charset="0"/>
                <a:cs typeface="Verdana" panose="020B0604030504040204" pitchFamily="34" charset="0"/>
              </a:rPr>
              <a:t>Забезпечення структурування бізнесу.</a:t>
            </a:r>
          </a:p>
          <a:p>
            <a:pPr marL="285750" indent="-285750">
              <a:spcBef>
                <a:spcPts val="600"/>
              </a:spcBef>
              <a:buFont typeface="Wingdings" panose="05000000000000000000" pitchFamily="2" charset="2"/>
              <a:buChar char="§"/>
            </a:pPr>
            <a:r>
              <a:rPr lang="ru-RU">
                <a:latin typeface="Verdana" panose="020B0604030504040204" pitchFamily="34" charset="0"/>
                <a:ea typeface="Verdana" panose="020B0604030504040204" pitchFamily="34" charset="0"/>
                <a:cs typeface="Verdana" panose="020B0604030504040204" pitchFamily="34" charset="0"/>
              </a:rPr>
              <a:t>Створення системи відповідальності.</a:t>
            </a:r>
          </a:p>
          <a:p>
            <a:pPr marL="285750" indent="-285750">
              <a:spcBef>
                <a:spcPts val="600"/>
              </a:spcBef>
              <a:buFont typeface="Wingdings" panose="05000000000000000000" pitchFamily="2" charset="2"/>
              <a:buChar char="§"/>
            </a:pPr>
            <a:r>
              <a:rPr lang="ru-RU">
                <a:latin typeface="Verdana" panose="020B0604030504040204" pitchFamily="34" charset="0"/>
                <a:ea typeface="Verdana" panose="020B0604030504040204" pitchFamily="34" charset="0"/>
                <a:cs typeface="Verdana" panose="020B0604030504040204" pitchFamily="34" charset="0"/>
              </a:rPr>
              <a:t>Впровадження електронної системи роботи внутрішніх процесів та забезпечення </a:t>
            </a:r>
            <a:r>
              <a:rPr lang="ru-RU">
                <a:latin typeface="Verdana" panose="020B0604030504040204" pitchFamily="34" charset="0"/>
                <a:ea typeface="Verdana" panose="020B0604030504040204" pitchFamily="34" charset="0"/>
                <a:cs typeface="Verdana" panose="020B0604030504040204" pitchFamily="34" charset="0"/>
              </a:rPr>
              <a:t>інформаційної </a:t>
            </a:r>
            <a:r>
              <a:rPr lang="ru-RU" smtClean="0">
                <a:latin typeface="Verdana" panose="020B0604030504040204" pitchFamily="34" charset="0"/>
                <a:ea typeface="Verdana" panose="020B0604030504040204" pitchFamily="34" charset="0"/>
                <a:cs typeface="Verdana" panose="020B0604030504040204" pitchFamily="34" charset="0"/>
              </a:rPr>
              <a:t>безпеки – </a:t>
            </a:r>
            <a:r>
              <a:rPr lang="en-US">
                <a:latin typeface="Verdana" panose="020B0604030504040204" pitchFamily="34" charset="0"/>
                <a:ea typeface="Verdana" panose="020B0604030504040204" pitchFamily="34" charset="0"/>
                <a:cs typeface="Verdana" panose="020B0604030504040204" pitchFamily="34" charset="0"/>
              </a:rPr>
              <a:t>Digitalization.</a:t>
            </a:r>
          </a:p>
        </p:txBody>
      </p:sp>
      <p:pic>
        <p:nvPicPr>
          <p:cNvPr id="13" name="Picture 2" descr="Картинки по запросу digitalization"/>
          <p:cNvPicPr>
            <a:picLocks noChangeAspect="1" noChangeArrowheads="1"/>
          </p:cNvPicPr>
          <p:nvPr/>
        </p:nvPicPr>
        <p:blipFill rotWithShape="1">
          <a:blip r:embed="rId5">
            <a:extLst>
              <a:ext uri="{BEBA8EAE-BF5A-486C-A8C5-ECC9F3942E4B}">
                <a14:imgProps xmlns:a14="http://schemas.microsoft.com/office/drawing/2010/main">
                  <a14:imgLayer r:embed="rId6">
                    <a14:imgEffect>
                      <a14:saturation sat="45000"/>
                    </a14:imgEffect>
                    <a14:imgEffect>
                      <a14:brightnessContrast bright="13000"/>
                    </a14:imgEffect>
                  </a14:imgLayer>
                </a14:imgProps>
              </a:ext>
              <a:ext uri="{28A0092B-C50C-407E-A947-70E740481C1C}">
                <a14:useLocalDpi xmlns:a14="http://schemas.microsoft.com/office/drawing/2010/main" val="0"/>
              </a:ext>
            </a:extLst>
          </a:blip>
          <a:srcRect l="16802" r="16628"/>
          <a:stretch/>
        </p:blipFill>
        <p:spPr bwMode="auto">
          <a:xfrm>
            <a:off x="5476564" y="705856"/>
            <a:ext cx="5324785" cy="333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894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0" y="1"/>
            <a:ext cx="10801350" cy="6840538"/>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163" y="539949"/>
            <a:ext cx="3233564" cy="1074400"/>
          </a:xfrm>
          <a:prstGeom prst="rect">
            <a:avLst/>
          </a:prstGeom>
        </p:spPr>
      </p:pic>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8676" y="2525409"/>
            <a:ext cx="5035032" cy="4315129"/>
          </a:xfrm>
          <a:prstGeom prst="rect">
            <a:avLst/>
          </a:prstGeom>
        </p:spPr>
      </p:pic>
      <p:sp>
        <p:nvSpPr>
          <p:cNvPr id="9" name="TextBox 8"/>
          <p:cNvSpPr txBox="1"/>
          <p:nvPr/>
        </p:nvSpPr>
        <p:spPr>
          <a:xfrm>
            <a:off x="792162" y="2525409"/>
            <a:ext cx="3740081" cy="1877437"/>
          </a:xfrm>
          <a:prstGeom prst="rect">
            <a:avLst/>
          </a:prstGeom>
          <a:noFill/>
        </p:spPr>
        <p:txBody>
          <a:bodyPr wrap="square" rtlCol="0">
            <a:spAutoFit/>
          </a:bodyPr>
          <a:lstStyle/>
          <a:p>
            <a:r>
              <a:rPr lang="ru-RU" sz="2000">
                <a:solidFill>
                  <a:schemeClr val="bg1"/>
                </a:solidFill>
                <a:latin typeface="Verdana" panose="020B0604030504040204" pitchFamily="34" charset="0"/>
                <a:ea typeface="Verdana" panose="020B0604030504040204" pitchFamily="34" charset="0"/>
                <a:cs typeface="Verdana" panose="020B0604030504040204" pitchFamily="34" charset="0"/>
              </a:rPr>
              <a:t>+380 44 359 0896</a:t>
            </a:r>
          </a:p>
          <a:p>
            <a:r>
              <a:rPr lang="ru-RU" sz="2000">
                <a:solidFill>
                  <a:schemeClr val="bg1"/>
                </a:solidFill>
                <a:latin typeface="Verdana" panose="020B0604030504040204" pitchFamily="34" charset="0"/>
                <a:ea typeface="Verdana" panose="020B0604030504040204" pitchFamily="34" charset="0"/>
                <a:cs typeface="Verdana" panose="020B0604030504040204" pitchFamily="34" charset="0"/>
              </a:rPr>
              <a:t>+380 98 359 0896</a:t>
            </a:r>
          </a:p>
          <a:p>
            <a:endParaRPr lang="ru-RU" sz="200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ru-RU" sz="1400">
                <a:solidFill>
                  <a:schemeClr val="bg1"/>
                </a:solidFill>
                <a:latin typeface="Verdana" panose="020B0604030504040204" pitchFamily="34" charset="0"/>
                <a:ea typeface="Verdana" panose="020B0604030504040204" pitchFamily="34" charset="0"/>
                <a:cs typeface="Verdana" panose="020B0604030504040204" pitchFamily="34" charset="0"/>
              </a:rPr>
              <a:t>01054</a:t>
            </a:r>
            <a:r>
              <a:rPr lang="en-US" sz="140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ru-RU" sz="1400">
                <a:solidFill>
                  <a:schemeClr val="bg1"/>
                </a:solidFill>
                <a:latin typeface="Verdana" panose="020B0604030504040204" pitchFamily="34" charset="0"/>
                <a:ea typeface="Verdana" panose="020B0604030504040204" pitchFamily="34" charset="0"/>
                <a:cs typeface="Verdana" panose="020B0604030504040204" pitchFamily="34" charset="0"/>
              </a:rPr>
              <a:t>Киев, ул. Олеся Гончара, 35</a:t>
            </a:r>
          </a:p>
          <a:p>
            <a:pPr>
              <a:lnSpc>
                <a:spcPct val="150000"/>
              </a:lnSpc>
            </a:pPr>
            <a:r>
              <a:rPr lang="ru-RU" sz="14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p>
          <a:p>
            <a:pPr>
              <a:lnSpc>
                <a:spcPct val="150000"/>
              </a:lnSpc>
            </a:pPr>
            <a:r>
              <a:rPr lang="ru-RU" sz="1400">
                <a:solidFill>
                  <a:schemeClr val="bg1"/>
                </a:solidFill>
                <a:latin typeface="Verdana" panose="020B0604030504040204" pitchFamily="34" charset="0"/>
                <a:ea typeface="Verdana" panose="020B0604030504040204" pitchFamily="34" charset="0"/>
                <a:cs typeface="Verdana" panose="020B0604030504040204" pitchFamily="34" charset="0"/>
              </a:rPr>
              <a:t>office@juscutum.com </a:t>
            </a:r>
          </a:p>
        </p:txBody>
      </p:sp>
      <p:sp>
        <p:nvSpPr>
          <p:cNvPr id="15" name="object 7"/>
          <p:cNvSpPr/>
          <p:nvPr/>
        </p:nvSpPr>
        <p:spPr>
          <a:xfrm>
            <a:off x="6445751" y="539949"/>
            <a:ext cx="1143625" cy="1143621"/>
          </a:xfrm>
          <a:prstGeom prst="rect">
            <a:avLst/>
          </a:prstGeom>
          <a:blipFill>
            <a:blip r:embed="rId4" cstate="print"/>
            <a:stretch>
              <a:fillRect/>
            </a:stretch>
          </a:blipFill>
          <a:effectLst/>
        </p:spPr>
        <p:txBody>
          <a:bodyPr wrap="square" lIns="0" tIns="0" rIns="0" bIns="0" rtlCol="0"/>
          <a:lstStyle/>
          <a:p>
            <a:endParaRPr sz="1632"/>
          </a:p>
        </p:txBody>
      </p:sp>
      <p:sp>
        <p:nvSpPr>
          <p:cNvPr id="11" name="Rectangle 4">
            <a:extLst>
              <a:ext uri="{FF2B5EF4-FFF2-40B4-BE49-F238E27FC236}">
                <a16:creationId xmlns:a16="http://schemas.microsoft.com/office/drawing/2014/main" xmlns="" id="{C3B16596-C142-494F-8826-88E48CBF15F1}"/>
              </a:ext>
            </a:extLst>
          </p:cNvPr>
          <p:cNvSpPr/>
          <p:nvPr/>
        </p:nvSpPr>
        <p:spPr>
          <a:xfrm>
            <a:off x="851155" y="4707887"/>
            <a:ext cx="1440000" cy="115535"/>
          </a:xfrm>
          <a:prstGeom prst="rect">
            <a:avLst/>
          </a:prstGeom>
          <a:solidFill>
            <a:srgbClr val="0BC9C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1738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 name="Прямая соединительная линия 17"/>
          <p:cNvCxnSpPr/>
          <p:nvPr/>
        </p:nvCxnSpPr>
        <p:spPr>
          <a:xfrm>
            <a:off x="0" y="6228581"/>
            <a:ext cx="748890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a:hlinkClick r:id="rId3"/>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6"/>
          <p:cNvSpPr/>
          <p:nvPr/>
        </p:nvSpPr>
        <p:spPr>
          <a:xfrm>
            <a:off x="4225" y="2258170"/>
            <a:ext cx="5658943" cy="397147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76798" y="629021"/>
            <a:ext cx="4516615" cy="1200329"/>
          </a:xfrm>
          <a:prstGeom prst="rect">
            <a:avLst/>
          </a:prstGeom>
          <a:noFill/>
        </p:spPr>
        <p:txBody>
          <a:bodyPr wrap="square" rtlCol="0">
            <a:spAutoFit/>
          </a:bodyPr>
          <a:lstStyle/>
          <a:p>
            <a:r>
              <a:rPr lang="ru-RU" sz="24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МЕТА ВИКОРИСТАННЯ КРИМІНАЛЬНО-ПРАВОВОГО МЕХАНІЗМУ</a:t>
            </a:r>
            <a:endParaRPr lang="ru-RU" sz="24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476798" y="2482269"/>
            <a:ext cx="4864303" cy="3394656"/>
          </a:xfrm>
          <a:prstGeom prst="rect">
            <a:avLst/>
          </a:prstGeom>
          <a:noFill/>
          <a:ln w="15875">
            <a:noFill/>
          </a:ln>
        </p:spPr>
        <p:txBody>
          <a:bodyPr wrap="square" lIns="180000" rIns="180000" rtlCol="0" anchor="ctr">
            <a:noAutofit/>
          </a:bodyPr>
          <a:lstStyle/>
          <a:p>
            <a:pPr>
              <a:spcBef>
                <a:spcPts val="600"/>
              </a:spcBef>
            </a:pPr>
            <a:r>
              <a:rPr lang="ru-RU">
                <a:latin typeface="Verdana" panose="020B0604030504040204" pitchFamily="34" charset="0"/>
                <a:ea typeface="Verdana" panose="020B0604030504040204" pitchFamily="34" charset="0"/>
                <a:cs typeface="Verdana" panose="020B0604030504040204" pitchFamily="34" charset="0"/>
              </a:rPr>
              <a:t>Ініціація кримінального провадженя з метою:</a:t>
            </a:r>
          </a:p>
          <a:p>
            <a:pPr marL="285750" indent="-285750">
              <a:spcBef>
                <a:spcPts val="600"/>
              </a:spcBef>
              <a:buFont typeface="Wingdings" panose="05000000000000000000" pitchFamily="2" charset="2"/>
              <a:buChar char="§"/>
            </a:pPr>
            <a:r>
              <a:rPr lang="ru-RU" smtClean="0">
                <a:latin typeface="Verdana" panose="020B0604030504040204" pitchFamily="34" charset="0"/>
                <a:ea typeface="Verdana" panose="020B0604030504040204" pitchFamily="34" charset="0"/>
                <a:cs typeface="Verdana" panose="020B0604030504040204" pitchFamily="34" charset="0"/>
              </a:rPr>
              <a:t>Впливу </a:t>
            </a:r>
            <a:r>
              <a:rPr lang="ru-RU">
                <a:latin typeface="Verdana" panose="020B0604030504040204" pitchFamily="34" charset="0"/>
                <a:ea typeface="Verdana" panose="020B0604030504040204" pitchFamily="34" charset="0"/>
                <a:cs typeface="Verdana" panose="020B0604030504040204" pitchFamily="34" charset="0"/>
              </a:rPr>
              <a:t>на учасників/керівника</a:t>
            </a:r>
          </a:p>
          <a:p>
            <a:pPr marL="285750" indent="-285750">
              <a:spcBef>
                <a:spcPts val="600"/>
              </a:spcBef>
              <a:buFont typeface="Wingdings" panose="05000000000000000000" pitchFamily="2" charset="2"/>
              <a:buChar char="§"/>
            </a:pPr>
            <a:r>
              <a:rPr lang="ru-RU" smtClean="0">
                <a:latin typeface="Verdana" panose="020B0604030504040204" pitchFamily="34" charset="0"/>
                <a:ea typeface="Verdana" panose="020B0604030504040204" pitchFamily="34" charset="0"/>
                <a:cs typeface="Verdana" panose="020B0604030504040204" pitchFamily="34" charset="0"/>
              </a:rPr>
              <a:t>Недружнього </a:t>
            </a:r>
            <a:r>
              <a:rPr lang="ru-RU">
                <a:latin typeface="Verdana" panose="020B0604030504040204" pitchFamily="34" charset="0"/>
                <a:ea typeface="Verdana" panose="020B0604030504040204" pitchFamily="34" charset="0"/>
                <a:cs typeface="Verdana" panose="020B0604030504040204" pitchFamily="34" charset="0"/>
              </a:rPr>
              <a:t>поглинання бізнесу</a:t>
            </a:r>
          </a:p>
          <a:p>
            <a:pPr marL="285750" indent="-285750">
              <a:spcBef>
                <a:spcPts val="600"/>
              </a:spcBef>
              <a:buFont typeface="Wingdings" panose="05000000000000000000" pitchFamily="2" charset="2"/>
              <a:buChar char="§"/>
            </a:pPr>
            <a:r>
              <a:rPr lang="ru-RU" smtClean="0">
                <a:latin typeface="Verdana" panose="020B0604030504040204" pitchFamily="34" charset="0"/>
                <a:ea typeface="Verdana" panose="020B0604030504040204" pitchFamily="34" charset="0"/>
                <a:cs typeface="Verdana" panose="020B0604030504040204" pitchFamily="34" charset="0"/>
              </a:rPr>
              <a:t>Перевірки </a:t>
            </a:r>
            <a:r>
              <a:rPr lang="ru-RU">
                <a:latin typeface="Verdana" panose="020B0604030504040204" pitchFamily="34" charset="0"/>
                <a:ea typeface="Verdana" panose="020B0604030504040204" pitchFamily="34" charset="0"/>
                <a:cs typeface="Verdana" panose="020B0604030504040204" pitchFamily="34" charset="0"/>
              </a:rPr>
              <a:t>реакції компанії на тиск</a:t>
            </a:r>
          </a:p>
          <a:p>
            <a:pPr marL="285750" indent="-285750">
              <a:spcBef>
                <a:spcPts val="600"/>
              </a:spcBef>
              <a:buFont typeface="Wingdings" panose="05000000000000000000" pitchFamily="2" charset="2"/>
              <a:buChar char="§"/>
            </a:pPr>
            <a:r>
              <a:rPr lang="ru-RU" smtClean="0">
                <a:latin typeface="Verdana" panose="020B0604030504040204" pitchFamily="34" charset="0"/>
                <a:ea typeface="Verdana" panose="020B0604030504040204" pitchFamily="34" charset="0"/>
                <a:cs typeface="Verdana" panose="020B0604030504040204" pitchFamily="34" charset="0"/>
              </a:rPr>
              <a:t>Накладення </a:t>
            </a:r>
            <a:r>
              <a:rPr lang="ru-RU">
                <a:latin typeface="Verdana" panose="020B0604030504040204" pitchFamily="34" charset="0"/>
                <a:ea typeface="Verdana" panose="020B0604030504040204" pitchFamily="34" charset="0"/>
                <a:cs typeface="Verdana" panose="020B0604030504040204" pitchFamily="34" charset="0"/>
              </a:rPr>
              <a:t>арештів на майно/акції</a:t>
            </a:r>
          </a:p>
          <a:p>
            <a:pPr marL="285750" indent="-285750">
              <a:spcBef>
                <a:spcPts val="600"/>
              </a:spcBef>
              <a:buFont typeface="Wingdings" panose="05000000000000000000" pitchFamily="2" charset="2"/>
              <a:buChar char="§"/>
            </a:pPr>
            <a:r>
              <a:rPr lang="ru-RU" smtClean="0">
                <a:latin typeface="Verdana" panose="020B0604030504040204" pitchFamily="34" charset="0"/>
                <a:ea typeface="Verdana" panose="020B0604030504040204" pitchFamily="34" charset="0"/>
                <a:cs typeface="Verdana" panose="020B0604030504040204" pitchFamily="34" charset="0"/>
              </a:rPr>
              <a:t>Перевірки </a:t>
            </a:r>
            <a:r>
              <a:rPr lang="ru-RU">
                <a:latin typeface="Verdana" panose="020B0604030504040204" pitchFamily="34" charset="0"/>
                <a:ea typeface="Verdana" panose="020B0604030504040204" pitchFamily="34" charset="0"/>
                <a:cs typeface="Verdana" panose="020B0604030504040204" pitchFamily="34" charset="0"/>
              </a:rPr>
              <a:t>фінансової спроможності</a:t>
            </a:r>
          </a:p>
          <a:p>
            <a:pPr marL="285750" indent="-285750">
              <a:spcBef>
                <a:spcPts val="600"/>
              </a:spcBef>
              <a:buFont typeface="Wingdings" panose="05000000000000000000" pitchFamily="2" charset="2"/>
              <a:buChar char="§"/>
            </a:pPr>
            <a:r>
              <a:rPr lang="ru-RU" smtClean="0">
                <a:latin typeface="Verdana" panose="020B0604030504040204" pitchFamily="34" charset="0"/>
                <a:ea typeface="Verdana" panose="020B0604030504040204" pitchFamily="34" charset="0"/>
                <a:cs typeface="Verdana" panose="020B0604030504040204" pitchFamily="34" charset="0"/>
              </a:rPr>
              <a:t>Захоплення </a:t>
            </a:r>
            <a:r>
              <a:rPr lang="ru-RU">
                <a:latin typeface="Verdana" panose="020B0604030504040204" pitchFamily="34" charset="0"/>
                <a:ea typeface="Verdana" panose="020B0604030504040204" pitchFamily="34" charset="0"/>
                <a:cs typeface="Verdana" panose="020B0604030504040204" pitchFamily="34" charset="0"/>
              </a:rPr>
              <a:t>підприємства</a:t>
            </a:r>
          </a:p>
        </p:txBody>
      </p:sp>
      <p:pic>
        <p:nvPicPr>
          <p:cNvPr id="17" name="Рисунок 16"/>
          <p:cNvPicPr>
            <a:picLocks noChangeAspect="1"/>
          </p:cNvPicPr>
          <p:nvPr/>
        </p:nvPicPr>
        <p:blipFill rotWithShape="1">
          <a:blip r:embed="rId4">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pic>
        <p:nvPicPr>
          <p:cNvPr id="12" name="Picture 2" descr="Похожее изображение"/>
          <p:cNvPicPr>
            <a:picLocks noChangeAspect="1" noChangeArrowheads="1"/>
          </p:cNvPicPr>
          <p:nvPr/>
        </p:nvPicPr>
        <p:blipFill rotWithShape="1">
          <a:blip r:embed="rId5">
            <a:extLst>
              <a:ext uri="{28A0092B-C50C-407E-A947-70E740481C1C}">
                <a14:useLocalDpi xmlns:a14="http://schemas.microsoft.com/office/drawing/2010/main" val="0"/>
              </a:ext>
            </a:extLst>
          </a:blip>
          <a:srcRect l="19028" r="2695"/>
          <a:stretch/>
        </p:blipFill>
        <p:spPr bwMode="auto">
          <a:xfrm>
            <a:off x="5476564" y="696650"/>
            <a:ext cx="5324785" cy="333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27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195963"/>
            <a:ext cx="7545897" cy="707886"/>
          </a:xfrm>
          <a:prstGeom prst="rect">
            <a:avLst/>
          </a:prstGeom>
          <a:noFill/>
        </p:spPr>
        <p:txBody>
          <a:bodyPr wrap="square" rtlCol="0">
            <a:spAutoFit/>
          </a:bodyPr>
          <a:lstStyle/>
          <a:p>
            <a:pPr algn="ctr"/>
            <a:r>
              <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РЕАГУВАННЯ НА КРИМІНАЛЬНЕ ПРОВАДЖЕННЯ: </a:t>
            </a:r>
            <a:br>
              <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br>
            <a:r>
              <a:rPr lang="ru-RU" sz="2000" b="1">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ВІД ЗАХИСТУ ДО НАПАДУ</a:t>
            </a:r>
            <a:endParaRPr lang="ru-RU" sz="2000" b="1"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4" name="Rectangle 6"/>
          <p:cNvSpPr/>
          <p:nvPr/>
        </p:nvSpPr>
        <p:spPr>
          <a:xfrm>
            <a:off x="1026439" y="1921587"/>
            <a:ext cx="3829224" cy="536605"/>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uk-UA" sz="2000" smtClean="0">
                <a:solidFill>
                  <a:schemeClr val="tx1"/>
                </a:solidFill>
                <a:latin typeface="Verdana" panose="020B0604030504040204" pitchFamily="34" charset="0"/>
                <a:ea typeface="Verdana" panose="020B0604030504040204" pitchFamily="34" charset="0"/>
                <a:cs typeface="Verdana" panose="020B0604030504040204" pitchFamily="34" charset="0"/>
              </a:rPr>
              <a:t>ЗАХИСТ</a:t>
            </a:r>
            <a:endParaRPr lang="en-US" sz="200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Rectangle 6"/>
          <p:cNvSpPr/>
          <p:nvPr/>
        </p:nvSpPr>
        <p:spPr>
          <a:xfrm>
            <a:off x="5905217" y="1921587"/>
            <a:ext cx="3829224" cy="536605"/>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2000" smtClean="0">
                <a:solidFill>
                  <a:schemeClr val="tx1"/>
                </a:solidFill>
                <a:latin typeface="Verdana" panose="020B0604030504040204" pitchFamily="34" charset="0"/>
                <a:ea typeface="Verdana" panose="020B0604030504040204" pitchFamily="34" charset="0"/>
                <a:cs typeface="Verdana" panose="020B0604030504040204" pitchFamily="34" charset="0"/>
              </a:rPr>
              <a:t>НАПАД</a:t>
            </a:r>
            <a:endParaRPr lang="en-US" sz="200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8" name="TextBox 27"/>
          <p:cNvSpPr txBox="1"/>
          <p:nvPr/>
        </p:nvSpPr>
        <p:spPr>
          <a:xfrm>
            <a:off x="1026439" y="2731325"/>
            <a:ext cx="3829224" cy="1631216"/>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uk-UA" smtClean="0">
                <a:latin typeface="Verdana" panose="020B0604030504040204" pitchFamily="34" charset="0"/>
                <a:ea typeface="Verdana" panose="020B0604030504040204" pitchFamily="34" charset="0"/>
                <a:cs typeface="Verdana" panose="020B0604030504040204" pitchFamily="34" charset="0"/>
              </a:rPr>
              <a:t>Повернення </a:t>
            </a:r>
            <a:r>
              <a:rPr lang="uk-UA">
                <a:latin typeface="Verdana" panose="020B0604030504040204" pitchFamily="34" charset="0"/>
                <a:ea typeface="Verdana" panose="020B0604030504040204" pitchFamily="34" charset="0"/>
                <a:cs typeface="Verdana" panose="020B0604030504040204" pitchFamily="34" charset="0"/>
              </a:rPr>
              <a:t>тимчасово вилученого/арештованого майна</a:t>
            </a:r>
            <a:endParaRPr lang="en-US">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1200"/>
              </a:spcBef>
              <a:buFont typeface="Wingdings" panose="05000000000000000000" pitchFamily="2" charset="2"/>
              <a:buChar char="§"/>
            </a:pPr>
            <a:r>
              <a:rPr lang="uk-UA" smtClean="0">
                <a:latin typeface="Verdana" panose="020B0604030504040204" pitchFamily="34" charset="0"/>
                <a:ea typeface="Verdana" panose="020B0604030504040204" pitchFamily="34" charset="0"/>
                <a:cs typeface="Verdana" panose="020B0604030504040204" pitchFamily="34" charset="0"/>
              </a:rPr>
              <a:t>Строки </a:t>
            </a:r>
            <a:r>
              <a:rPr lang="uk-UA">
                <a:latin typeface="Verdana" panose="020B0604030504040204" pitchFamily="34" charset="0"/>
                <a:ea typeface="Verdana" panose="020B0604030504040204" pitchFamily="34" charset="0"/>
                <a:cs typeface="Verdana" panose="020B0604030504040204" pitchFamily="34" charset="0"/>
              </a:rPr>
              <a:t>досудового </a:t>
            </a:r>
            <a:r>
              <a:rPr lang="uk-UA" smtClean="0">
                <a:latin typeface="Verdana" panose="020B0604030504040204" pitchFamily="34" charset="0"/>
                <a:ea typeface="Verdana" panose="020B0604030504040204" pitchFamily="34" charset="0"/>
                <a:cs typeface="Verdana" panose="020B0604030504040204" pitchFamily="34" charset="0"/>
              </a:rPr>
              <a:t>розслідування</a:t>
            </a:r>
            <a:endParaRPr lang="ru-RU">
              <a:latin typeface="Verdana" panose="020B0604030504040204" pitchFamily="34" charset="0"/>
              <a:ea typeface="Verdana" panose="020B0604030504040204" pitchFamily="34" charset="0"/>
              <a:cs typeface="Verdana" panose="020B0604030504040204" pitchFamily="34" charset="0"/>
            </a:endParaRPr>
          </a:p>
        </p:txBody>
      </p:sp>
      <p:sp>
        <p:nvSpPr>
          <p:cNvPr id="29" name="TextBox 28"/>
          <p:cNvSpPr txBox="1"/>
          <p:nvPr/>
        </p:nvSpPr>
        <p:spPr>
          <a:xfrm>
            <a:off x="5905217" y="2731325"/>
            <a:ext cx="3829224" cy="1908215"/>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ru-RU">
                <a:latin typeface="Verdana" panose="020B0604030504040204" pitchFamily="34" charset="0"/>
                <a:ea typeface="Verdana" panose="020B0604030504040204" pitchFamily="34" charset="0"/>
                <a:cs typeface="Verdana" panose="020B0604030504040204" pitchFamily="34" charset="0"/>
              </a:rPr>
              <a:t>Реєстрація кримінального провадження проти слідчого/прокурора в ДБР</a:t>
            </a:r>
          </a:p>
          <a:p>
            <a:pPr marL="285750" indent="-285750">
              <a:spcBef>
                <a:spcPts val="1200"/>
              </a:spcBef>
              <a:buFont typeface="Wingdings" panose="05000000000000000000" pitchFamily="2" charset="2"/>
              <a:buChar char="§"/>
            </a:pPr>
            <a:r>
              <a:rPr lang="ru-RU">
                <a:latin typeface="Verdana" panose="020B0604030504040204" pitchFamily="34" charset="0"/>
                <a:ea typeface="Verdana" panose="020B0604030504040204" pitchFamily="34" charset="0"/>
                <a:cs typeface="Verdana" panose="020B0604030504040204" pitchFamily="34" charset="0"/>
              </a:rPr>
              <a:t>Скарга в спеціальні органи (Бізнес-омбудсмен, Офіс Президента, ACC, EBA)</a:t>
            </a:r>
          </a:p>
        </p:txBody>
      </p:sp>
      <p:cxnSp>
        <p:nvCxnSpPr>
          <p:cNvPr id="30" name="Прямая соединительная линия 29"/>
          <p:cNvCxnSpPr/>
          <p:nvPr/>
        </p:nvCxnSpPr>
        <p:spPr>
          <a:xfrm>
            <a:off x="5367647" y="1921587"/>
            <a:ext cx="0" cy="260291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3307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195963"/>
            <a:ext cx="7545897" cy="707886"/>
          </a:xfrm>
          <a:prstGeom prst="rect">
            <a:avLst/>
          </a:prstGeom>
          <a:noFill/>
        </p:spPr>
        <p:txBody>
          <a:bodyPr wrap="square" rtlCol="0">
            <a:spAutoFit/>
          </a:bodyPr>
          <a:lstStyle/>
          <a:p>
            <a:pPr algn="ctr"/>
            <a:r>
              <a:rPr lang="ru-RU"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ЗАХИСТ</a:t>
            </a:r>
            <a:r>
              <a:rPr lang="en-US"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ПОВЕРНЕННЯ ТИМЧАСОВО ВИЛУЧЕНОГО/АРЕШТОВАНОГО МАЙНА </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0" name="TextBox 19">
            <a:extLst>
              <a:ext uri="{FF2B5EF4-FFF2-40B4-BE49-F238E27FC236}">
                <a16:creationId xmlns="" xmlns:a16="http://schemas.microsoft.com/office/drawing/2014/main" id="{4B51C14C-96FD-40B0-A384-A2B1EA2D5114}"/>
              </a:ext>
            </a:extLst>
          </p:cNvPr>
          <p:cNvSpPr txBox="1"/>
          <p:nvPr/>
        </p:nvSpPr>
        <p:spPr>
          <a:xfrm>
            <a:off x="734213" y="1160730"/>
            <a:ext cx="9332923" cy="85337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ru-RU" sz="1600">
                <a:solidFill>
                  <a:schemeClr val="tx1"/>
                </a:solidFill>
                <a:latin typeface="Verdana" pitchFamily="34" charset="0"/>
                <a:ea typeface="Verdana" pitchFamily="34" charset="0"/>
              </a:rPr>
              <a:t>Слідчий або прокурор має право вилучати документи та тимчасово вилучати речі.</a:t>
            </a:r>
          </a:p>
          <a:p>
            <a:r>
              <a:rPr lang="ru-RU" sz="1600">
                <a:solidFill>
                  <a:schemeClr val="tx1"/>
                </a:solidFill>
                <a:latin typeface="Verdana" pitchFamily="34" charset="0"/>
                <a:ea typeface="Verdana" pitchFamily="34" charset="0"/>
              </a:rPr>
              <a:t>Вилучені речі та документи, які не входять в перелік, відносно якого наданий дозвіл в ухвалі на обшук, вважаються тимчасово </a:t>
            </a:r>
            <a:r>
              <a:rPr lang="ru-RU" sz="1600">
                <a:solidFill>
                  <a:schemeClr val="tx1"/>
                </a:solidFill>
                <a:latin typeface="Verdana" pitchFamily="34" charset="0"/>
                <a:ea typeface="Verdana" pitchFamily="34" charset="0"/>
              </a:rPr>
              <a:t>вилученим </a:t>
            </a:r>
            <a:r>
              <a:rPr lang="ru-RU" sz="1600" smtClean="0">
                <a:solidFill>
                  <a:schemeClr val="tx1"/>
                </a:solidFill>
                <a:latin typeface="Verdana" pitchFamily="34" charset="0"/>
                <a:ea typeface="Verdana" pitchFamily="34" charset="0"/>
              </a:rPr>
              <a:t>майном </a:t>
            </a:r>
            <a:endParaRPr lang="ru-RU" sz="1600">
              <a:solidFill>
                <a:schemeClr val="tx1"/>
              </a:solidFill>
              <a:latin typeface="Verdana" pitchFamily="34" charset="0"/>
              <a:ea typeface="Verdana" pitchFamily="34" charset="0"/>
            </a:endParaRPr>
          </a:p>
        </p:txBody>
      </p:sp>
      <p:sp>
        <p:nvSpPr>
          <p:cNvPr id="27" name="TextBox 26">
            <a:extLst>
              <a:ext uri="{FF2B5EF4-FFF2-40B4-BE49-F238E27FC236}">
                <a16:creationId xmlns="" xmlns:a16="http://schemas.microsoft.com/office/drawing/2014/main" id="{49EB110F-7101-4D17-AF3D-592C108F0D8C}"/>
              </a:ext>
            </a:extLst>
          </p:cNvPr>
          <p:cNvSpPr txBox="1"/>
          <p:nvPr/>
        </p:nvSpPr>
        <p:spPr>
          <a:xfrm>
            <a:off x="734213" y="2375861"/>
            <a:ext cx="6040577" cy="1143211"/>
          </a:xfrm>
          <a:prstGeom prst="rect">
            <a:avLst/>
          </a:prstGeom>
          <a:noFill/>
          <a:ln>
            <a:solidFill>
              <a:schemeClr val="bg1">
                <a:lumMod val="65000"/>
              </a:schemeClr>
            </a:solidFill>
          </a:ln>
        </p:spPr>
        <p:txBody>
          <a:bodyPr wrap="square" rtlCol="0" anchor="ctr">
            <a:noAutofit/>
          </a:bodyPr>
          <a:lstStyle/>
          <a:p>
            <a:pPr algn="ctr"/>
            <a:r>
              <a:rPr lang="ru-RU" sz="1600">
                <a:latin typeface="Verdana" pitchFamily="34" charset="0"/>
                <a:ea typeface="Verdana" pitchFamily="34" charset="0"/>
              </a:rPr>
              <a:t>Слідчий або прокурор вносить клопотання про арешт майна протягом 48 годин(наступного дня, якщо майно не входить в перелік), клопотання розглядається за участі власника майна або без нього </a:t>
            </a:r>
          </a:p>
        </p:txBody>
      </p:sp>
      <p:sp>
        <p:nvSpPr>
          <p:cNvPr id="36" name="TextBox 35">
            <a:extLst>
              <a:ext uri="{FF2B5EF4-FFF2-40B4-BE49-F238E27FC236}">
                <a16:creationId xmlns="" xmlns:a16="http://schemas.microsoft.com/office/drawing/2014/main" id="{9363AC86-8179-47D0-BE77-9E1B72060CCB}"/>
              </a:ext>
            </a:extLst>
          </p:cNvPr>
          <p:cNvSpPr txBox="1"/>
          <p:nvPr/>
        </p:nvSpPr>
        <p:spPr>
          <a:xfrm>
            <a:off x="734213" y="3880833"/>
            <a:ext cx="2098026" cy="828739"/>
          </a:xfrm>
          <a:prstGeom prst="rect">
            <a:avLst/>
          </a:prstGeom>
          <a:noFill/>
          <a:ln>
            <a:solidFill>
              <a:schemeClr val="bg1">
                <a:lumMod val="65000"/>
              </a:schemeClr>
            </a:solidFill>
          </a:ln>
        </p:spPr>
        <p:txBody>
          <a:bodyPr wrap="square" rtlCol="0" anchor="ctr">
            <a:noAutofit/>
          </a:bodyPr>
          <a:lstStyle>
            <a:defPPr>
              <a:defRPr lang="ru-RU"/>
            </a:defPPr>
            <a:lvl1pPr algn="ctr">
              <a:defRPr>
                <a:latin typeface="Verdana" pitchFamily="34" charset="0"/>
                <a:ea typeface="Verdana" pitchFamily="34" charset="0"/>
              </a:defRPr>
            </a:lvl1pPr>
          </a:lstStyle>
          <a:p>
            <a:r>
              <a:rPr lang="uk-UA" sz="1600">
                <a:cs typeface="Verdana" panose="020B0604030504040204" pitchFamily="34" charset="0"/>
              </a:rPr>
              <a:t>Ухвала про арешт майна</a:t>
            </a:r>
            <a:endParaRPr lang="ru-RU" sz="1600" dirty="0">
              <a:cs typeface="Verdana" panose="020B0604030504040204" pitchFamily="34" charset="0"/>
            </a:endParaRPr>
          </a:p>
        </p:txBody>
      </p:sp>
      <p:sp>
        <p:nvSpPr>
          <p:cNvPr id="38" name="TextBox 37">
            <a:extLst>
              <a:ext uri="{FF2B5EF4-FFF2-40B4-BE49-F238E27FC236}">
                <a16:creationId xmlns="" xmlns:a16="http://schemas.microsoft.com/office/drawing/2014/main" id="{9F562E6D-9B4D-432E-8A4A-4025D55BC7C9}"/>
              </a:ext>
            </a:extLst>
          </p:cNvPr>
          <p:cNvSpPr txBox="1"/>
          <p:nvPr/>
        </p:nvSpPr>
        <p:spPr>
          <a:xfrm>
            <a:off x="2949805" y="3892708"/>
            <a:ext cx="3820716" cy="827171"/>
          </a:xfrm>
          <a:prstGeom prst="rect">
            <a:avLst/>
          </a:prstGeom>
          <a:noFill/>
          <a:ln w="19050">
            <a:solidFill>
              <a:srgbClr val="0BC9CE"/>
            </a:solidFill>
          </a:ln>
        </p:spPr>
        <p:txBody>
          <a:bodyPr wrap="square" rtlCol="0" anchor="ctr">
            <a:noAutofit/>
          </a:bodyPr>
          <a:lstStyle>
            <a:defPPr>
              <a:defRPr lang="ru-RU"/>
            </a:defPPr>
            <a:lvl1pPr algn="ctr">
              <a:defRPr>
                <a:latin typeface="Verdana" pitchFamily="34" charset="0"/>
                <a:ea typeface="Verdana" pitchFamily="34" charset="0"/>
              </a:defRPr>
            </a:lvl1pPr>
          </a:lstStyle>
          <a:p>
            <a:r>
              <a:rPr lang="ru-RU" sz="1600"/>
              <a:t>ВІДМОВА У ЗАДОВОЛЕННІ АРЕШТУ ТА ПОВЕРНЕННЯ МАЙНА</a:t>
            </a:r>
          </a:p>
        </p:txBody>
      </p:sp>
      <p:sp>
        <p:nvSpPr>
          <p:cNvPr id="42" name="Равнобедренный треугольник 41"/>
          <p:cNvSpPr/>
          <p:nvPr/>
        </p:nvSpPr>
        <p:spPr>
          <a:xfrm rot="10800000">
            <a:off x="3560216" y="2119073"/>
            <a:ext cx="429281" cy="19229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4" name="Равнобедренный треугольник 43"/>
          <p:cNvSpPr/>
          <p:nvPr/>
        </p:nvSpPr>
        <p:spPr>
          <a:xfrm rot="10800000">
            <a:off x="1580227" y="3600618"/>
            <a:ext cx="429281" cy="192292"/>
          </a:xfrm>
          <a:prstGeom prst="triangl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5" name="Равнобедренный треугольник 44"/>
          <p:cNvSpPr/>
          <p:nvPr/>
        </p:nvSpPr>
        <p:spPr>
          <a:xfrm rot="10800000">
            <a:off x="4656514" y="3600618"/>
            <a:ext cx="429281" cy="192292"/>
          </a:xfrm>
          <a:prstGeom prst="triangle">
            <a:avLst/>
          </a:prstGeom>
          <a:solidFill>
            <a:srgbClr val="0BC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4" name="TextBox 23">
            <a:extLst>
              <a:ext uri="{FF2B5EF4-FFF2-40B4-BE49-F238E27FC236}">
                <a16:creationId xmlns="" xmlns:a16="http://schemas.microsoft.com/office/drawing/2014/main" id="{9F562E6D-9B4D-432E-8A4A-4025D55BC7C9}"/>
              </a:ext>
            </a:extLst>
          </p:cNvPr>
          <p:cNvSpPr txBox="1"/>
          <p:nvPr/>
        </p:nvSpPr>
        <p:spPr>
          <a:xfrm>
            <a:off x="734213" y="5071333"/>
            <a:ext cx="6036307" cy="826859"/>
          </a:xfrm>
          <a:prstGeom prst="rect">
            <a:avLst/>
          </a:prstGeom>
          <a:noFill/>
          <a:ln w="19050">
            <a:solidFill>
              <a:schemeClr val="tx1"/>
            </a:solidFill>
          </a:ln>
        </p:spPr>
        <p:txBody>
          <a:bodyPr wrap="square" rtlCol="0" anchor="ctr">
            <a:noAutofit/>
          </a:bodyPr>
          <a:lstStyle>
            <a:defPPr>
              <a:defRPr lang="ru-RU"/>
            </a:defPPr>
            <a:lvl1pPr algn="ctr">
              <a:defRPr>
                <a:latin typeface="Verdana" pitchFamily="34" charset="0"/>
                <a:ea typeface="Verdana" pitchFamily="34" charset="0"/>
              </a:defRPr>
            </a:lvl1pPr>
          </a:lstStyle>
          <a:p>
            <a:r>
              <a:rPr lang="uk-UA" sz="1600" smtClean="0">
                <a:latin typeface="Arial" panose="020B0604020202020204" pitchFamily="34" charset="0"/>
                <a:cs typeface="Arial" panose="020B0604020202020204" pitchFamily="34" charset="0"/>
              </a:rPr>
              <a:t>МОЖЛИВІСТЬ ВЛАСНИКА </a:t>
            </a:r>
            <a:r>
              <a:rPr lang="uk-UA" sz="1600">
                <a:latin typeface="Arial" panose="020B0604020202020204" pitchFamily="34" charset="0"/>
                <a:cs typeface="Arial" panose="020B0604020202020204" pitchFamily="34" charset="0"/>
              </a:rPr>
              <a:t>КЛОПОТАТИ ПРО СКАСУВАННЯ АРЕШТУ ТА ОСКАРЖУВАТИ УХВАЛУ ПРО АРЕШТ</a:t>
            </a:r>
            <a:endParaRPr lang="ru-RU" sz="16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 xmlns:a16="http://schemas.microsoft.com/office/drawing/2014/main" id="{9F562E6D-9B4D-432E-8A4A-4025D55BC7C9}"/>
              </a:ext>
            </a:extLst>
          </p:cNvPr>
          <p:cNvSpPr txBox="1"/>
          <p:nvPr/>
        </p:nvSpPr>
        <p:spPr>
          <a:xfrm>
            <a:off x="7148945" y="2375861"/>
            <a:ext cx="2918192" cy="1130899"/>
          </a:xfrm>
          <a:prstGeom prst="rect">
            <a:avLst/>
          </a:prstGeom>
          <a:noFill/>
          <a:ln w="19050">
            <a:solidFill>
              <a:srgbClr val="0BC9CE"/>
            </a:solidFill>
          </a:ln>
        </p:spPr>
        <p:txBody>
          <a:bodyPr wrap="square" rtlCol="0" anchor="ctr">
            <a:noAutofit/>
          </a:bodyPr>
          <a:lstStyle>
            <a:defPPr>
              <a:defRPr lang="ru-RU"/>
            </a:defPPr>
            <a:lvl1pPr algn="ctr">
              <a:defRPr>
                <a:latin typeface="Verdana" pitchFamily="34" charset="0"/>
                <a:ea typeface="Verdana" pitchFamily="34" charset="0"/>
              </a:defRPr>
            </a:lvl1pPr>
          </a:lstStyle>
          <a:p>
            <a:r>
              <a:rPr lang="ru-RU" sz="1600"/>
              <a:t>ПОВЕРНЕННЯ МАЙНА</a:t>
            </a:r>
          </a:p>
        </p:txBody>
      </p:sp>
      <p:sp>
        <p:nvSpPr>
          <p:cNvPr id="28" name="TextBox 27">
            <a:extLst>
              <a:ext uri="{FF2B5EF4-FFF2-40B4-BE49-F238E27FC236}">
                <a16:creationId xmlns="" xmlns:a16="http://schemas.microsoft.com/office/drawing/2014/main" id="{9F562E6D-9B4D-432E-8A4A-4025D55BC7C9}"/>
              </a:ext>
            </a:extLst>
          </p:cNvPr>
          <p:cNvSpPr txBox="1"/>
          <p:nvPr/>
        </p:nvSpPr>
        <p:spPr>
          <a:xfrm>
            <a:off x="7148945" y="3892708"/>
            <a:ext cx="2918192" cy="815422"/>
          </a:xfrm>
          <a:prstGeom prst="rect">
            <a:avLst/>
          </a:prstGeom>
          <a:noFill/>
          <a:ln w="19050">
            <a:solidFill>
              <a:schemeClr val="tx1"/>
            </a:solidFill>
          </a:ln>
        </p:spPr>
        <p:txBody>
          <a:bodyPr wrap="square" rtlCol="0" anchor="ctr">
            <a:noAutofit/>
          </a:bodyPr>
          <a:lstStyle>
            <a:defPPr>
              <a:defRPr lang="ru-RU"/>
            </a:defPPr>
            <a:lvl1pPr algn="ctr">
              <a:defRPr>
                <a:latin typeface="Verdana" pitchFamily="34" charset="0"/>
                <a:ea typeface="Verdana" pitchFamily="34" charset="0"/>
              </a:defRPr>
            </a:lvl1pPr>
          </a:lstStyle>
          <a:p>
            <a:r>
              <a:rPr lang="ru-RU" sz="1600"/>
              <a:t>СКАРГА НА БЕЗДІЯЛЬНІСТЬ</a:t>
            </a:r>
          </a:p>
        </p:txBody>
      </p:sp>
      <p:sp>
        <p:nvSpPr>
          <p:cNvPr id="29" name="Равнобедренный треугольник 28"/>
          <p:cNvSpPr/>
          <p:nvPr/>
        </p:nvSpPr>
        <p:spPr>
          <a:xfrm rot="10800000">
            <a:off x="8379618" y="2119074"/>
            <a:ext cx="429281" cy="192292"/>
          </a:xfrm>
          <a:prstGeom prst="triangle">
            <a:avLst/>
          </a:prstGeom>
          <a:solidFill>
            <a:srgbClr val="0BC9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0" name="Равнобедренный треугольник 29"/>
          <p:cNvSpPr/>
          <p:nvPr/>
        </p:nvSpPr>
        <p:spPr>
          <a:xfrm rot="10800000">
            <a:off x="1580227" y="4800597"/>
            <a:ext cx="429281" cy="192292"/>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3" name="Равнобедренный треугольник 32"/>
          <p:cNvSpPr/>
          <p:nvPr/>
        </p:nvSpPr>
        <p:spPr>
          <a:xfrm rot="7922016">
            <a:off x="6802880" y="3645166"/>
            <a:ext cx="429281" cy="192292"/>
          </a:xfrm>
          <a:prstGeom prst="triangl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614911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372268"/>
            <a:ext cx="7545897" cy="400110"/>
          </a:xfrm>
          <a:prstGeom prst="rect">
            <a:avLst/>
          </a:prstGeom>
          <a:noFill/>
        </p:spPr>
        <p:txBody>
          <a:bodyPr wrap="square" rtlCol="0">
            <a:spAutoFit/>
          </a:bodyPr>
          <a:lstStyle/>
          <a:p>
            <a:pPr algn="ct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ТИМЧАСОВО ВИЛУЧЕНЕ МАЙНО</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0" name="TextBox 19">
            <a:extLst>
              <a:ext uri="{FF2B5EF4-FFF2-40B4-BE49-F238E27FC236}">
                <a16:creationId xmlns="" xmlns:a16="http://schemas.microsoft.com/office/drawing/2014/main" id="{4B51C14C-96FD-40B0-A384-A2B1EA2D5114}"/>
              </a:ext>
            </a:extLst>
          </p:cNvPr>
          <p:cNvSpPr txBox="1"/>
          <p:nvPr/>
        </p:nvSpPr>
        <p:spPr>
          <a:xfrm>
            <a:off x="1078599" y="1243855"/>
            <a:ext cx="252000" cy="1512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3" name="TextBox 2"/>
          <p:cNvSpPr txBox="1"/>
          <p:nvPr/>
        </p:nvSpPr>
        <p:spPr>
          <a:xfrm>
            <a:off x="1353787" y="1160729"/>
            <a:ext cx="8324603" cy="4847481"/>
          </a:xfrm>
          <a:prstGeom prst="rect">
            <a:avLst/>
          </a:prstGeom>
          <a:noFill/>
        </p:spPr>
        <p:txBody>
          <a:bodyPr wrap="square" rtlCol="0">
            <a:spAutoFit/>
          </a:bodyPr>
          <a:lstStyle/>
          <a:p>
            <a:pPr>
              <a:spcBef>
                <a:spcPts val="300"/>
              </a:spcBef>
            </a:pPr>
            <a:r>
              <a:rPr lang="uk-UA" sz="1700" b="1">
                <a:latin typeface="Verdana" panose="020B0604030504040204" pitchFamily="34" charset="0"/>
                <a:ea typeface="Verdana" panose="020B0604030504040204" pitchFamily="34" charset="0"/>
                <a:cs typeface="Verdana" panose="020B0604030504040204" pitchFamily="34" charset="0"/>
              </a:rPr>
              <a:t>СТАТТЯ 167 КПК УКРАЇНИ </a:t>
            </a:r>
          </a:p>
          <a:p>
            <a:pPr lvl="0">
              <a:spcBef>
                <a:spcPts val="300"/>
              </a:spcBef>
              <a:defRPr/>
            </a:pPr>
            <a:r>
              <a:rPr lang="ru-RU" sz="1700">
                <a:latin typeface="Verdana" panose="020B0604030504040204" pitchFamily="34" charset="0"/>
                <a:ea typeface="Verdana" panose="020B0604030504040204" pitchFamily="34" charset="0"/>
                <a:cs typeface="Verdana" panose="020B0604030504040204" pitchFamily="34" charset="0"/>
              </a:rPr>
              <a:t>Тимчасовим вилученням майна є фактичне позбавлення підозрюваного або осіб, у володінні яких перебуває зазначене у частині другій цієї статті майно, можливості володіти, користуватися та розпоряджатися певним майном до вирішення питання про арешт майна або </a:t>
            </a:r>
            <a:r>
              <a:rPr lang="ru-RU" sz="1700">
                <a:latin typeface="Verdana" panose="020B0604030504040204" pitchFamily="34" charset="0"/>
                <a:ea typeface="Verdana" panose="020B0604030504040204" pitchFamily="34" charset="0"/>
                <a:cs typeface="Verdana" panose="020B0604030504040204" pitchFamily="34" charset="0"/>
              </a:rPr>
              <a:t>його </a:t>
            </a:r>
            <a:r>
              <a:rPr lang="ru-RU" sz="1700" smtClean="0">
                <a:latin typeface="Verdana" panose="020B0604030504040204" pitchFamily="34" charset="0"/>
                <a:ea typeface="Verdana" panose="020B0604030504040204" pitchFamily="34" charset="0"/>
                <a:cs typeface="Verdana" panose="020B0604030504040204" pitchFamily="34" charset="0"/>
              </a:rPr>
              <a:t>повернення</a:t>
            </a:r>
            <a:r>
              <a:rPr lang="en-US" sz="1700">
                <a:latin typeface="Verdana" panose="020B0604030504040204" pitchFamily="34" charset="0"/>
                <a:ea typeface="Verdana" panose="020B0604030504040204" pitchFamily="34" charset="0"/>
                <a:cs typeface="Verdana" panose="020B0604030504040204" pitchFamily="34" charset="0"/>
              </a:rPr>
              <a:t>.</a:t>
            </a:r>
            <a:endParaRPr lang="ru-RU" sz="1700">
              <a:latin typeface="Verdana" panose="020B0604030504040204" pitchFamily="34" charset="0"/>
              <a:ea typeface="Verdana" panose="020B0604030504040204" pitchFamily="34" charset="0"/>
              <a:cs typeface="Verdana" panose="020B0604030504040204" pitchFamily="34" charset="0"/>
            </a:endParaRPr>
          </a:p>
          <a:p>
            <a:pPr>
              <a:spcBef>
                <a:spcPts val="300"/>
              </a:spcBef>
            </a:pPr>
            <a:endParaRPr lang="uk-UA" sz="1700" b="1">
              <a:latin typeface="Verdana" panose="020B0604030504040204" pitchFamily="34" charset="0"/>
              <a:ea typeface="Verdana" panose="020B0604030504040204" pitchFamily="34" charset="0"/>
              <a:cs typeface="Verdana" panose="020B0604030504040204" pitchFamily="34" charset="0"/>
            </a:endParaRPr>
          </a:p>
          <a:p>
            <a:pPr>
              <a:spcBef>
                <a:spcPts val="300"/>
              </a:spcBef>
            </a:pPr>
            <a:r>
              <a:rPr lang="uk-UA" sz="1700" b="1" smtClean="0">
                <a:latin typeface="Verdana" panose="020B0604030504040204" pitchFamily="34" charset="0"/>
                <a:ea typeface="Verdana" panose="020B0604030504040204" pitchFamily="34" charset="0"/>
                <a:cs typeface="Verdana" panose="020B0604030504040204" pitchFamily="34" charset="0"/>
              </a:rPr>
              <a:t>СТАТТЯ </a:t>
            </a:r>
            <a:r>
              <a:rPr lang="uk-UA" sz="1700" b="1">
                <a:latin typeface="Verdana" panose="020B0604030504040204" pitchFamily="34" charset="0"/>
                <a:ea typeface="Verdana" panose="020B0604030504040204" pitchFamily="34" charset="0"/>
                <a:cs typeface="Verdana" panose="020B0604030504040204" pitchFamily="34" charset="0"/>
              </a:rPr>
              <a:t>169 КПК УКРАЇНИ </a:t>
            </a:r>
          </a:p>
          <a:p>
            <a:pPr>
              <a:spcBef>
                <a:spcPts val="300"/>
              </a:spcBef>
            </a:pPr>
            <a:r>
              <a:rPr lang="ru-RU" sz="1700">
                <a:latin typeface="Verdana" panose="020B0604030504040204" pitchFamily="34" charset="0"/>
                <a:ea typeface="Verdana" panose="020B0604030504040204" pitchFamily="34" charset="0"/>
                <a:cs typeface="Verdana" panose="020B0604030504040204" pitchFamily="34" charset="0"/>
              </a:rPr>
              <a:t>Тимчасово вилучене майно повертається особі, у якої воно було вилучено:</a:t>
            </a:r>
          </a:p>
          <a:p>
            <a:pPr marL="342900" indent="-342900">
              <a:spcBef>
                <a:spcPts val="300"/>
              </a:spcBef>
              <a:buFont typeface="+mj-lt"/>
              <a:buAutoNum type="arabicPeriod"/>
            </a:pPr>
            <a:r>
              <a:rPr lang="uk-UA" sz="1700" smtClean="0">
                <a:latin typeface="Verdana" panose="020B0604030504040204" pitchFamily="34" charset="0"/>
                <a:ea typeface="Verdana" panose="020B0604030504040204" pitchFamily="34" charset="0"/>
                <a:cs typeface="Verdana" panose="020B0604030504040204" pitchFamily="34" charset="0"/>
              </a:rPr>
              <a:t>З</a:t>
            </a:r>
            <a:r>
              <a:rPr lang="ru-RU" sz="1700" smtClean="0">
                <a:latin typeface="Verdana" panose="020B0604030504040204" pitchFamily="34" charset="0"/>
                <a:ea typeface="Verdana" panose="020B0604030504040204" pitchFamily="34" charset="0"/>
                <a:cs typeface="Verdana" panose="020B0604030504040204" pitchFamily="34" charset="0"/>
              </a:rPr>
              <a:t>а </a:t>
            </a:r>
            <a:r>
              <a:rPr lang="ru-RU" sz="1700">
                <a:latin typeface="Verdana" panose="020B0604030504040204" pitchFamily="34" charset="0"/>
                <a:ea typeface="Verdana" panose="020B0604030504040204" pitchFamily="34" charset="0"/>
                <a:cs typeface="Verdana" panose="020B0604030504040204" pitchFamily="34" charset="0"/>
              </a:rPr>
              <a:t>постановою прокурора, якщо він визнає таке вилучення </a:t>
            </a:r>
            <a:r>
              <a:rPr lang="ru-RU" sz="1700">
                <a:latin typeface="Verdana" panose="020B0604030504040204" pitchFamily="34" charset="0"/>
                <a:ea typeface="Verdana" panose="020B0604030504040204" pitchFamily="34" charset="0"/>
                <a:cs typeface="Verdana" panose="020B0604030504040204" pitchFamily="34" charset="0"/>
              </a:rPr>
              <a:t>майна </a:t>
            </a:r>
            <a:r>
              <a:rPr lang="ru-RU" sz="1700" smtClean="0">
                <a:latin typeface="Verdana" panose="020B0604030504040204" pitchFamily="34" charset="0"/>
                <a:ea typeface="Verdana" panose="020B0604030504040204" pitchFamily="34" charset="0"/>
                <a:cs typeface="Verdana" panose="020B0604030504040204" pitchFamily="34" charset="0"/>
              </a:rPr>
              <a:t>безпідставним.</a:t>
            </a:r>
            <a:endParaRPr lang="ru-RU"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ru-RU" sz="1700" smtClean="0">
                <a:latin typeface="Verdana" panose="020B0604030504040204" pitchFamily="34" charset="0"/>
                <a:ea typeface="Verdana" panose="020B0604030504040204" pitchFamily="34" charset="0"/>
                <a:cs typeface="Verdana" panose="020B0604030504040204" pitchFamily="34" charset="0"/>
              </a:rPr>
              <a:t>За </a:t>
            </a:r>
            <a:r>
              <a:rPr lang="ru-RU" sz="1700">
                <a:latin typeface="Verdana" panose="020B0604030504040204" pitchFamily="34" charset="0"/>
                <a:ea typeface="Verdana" panose="020B0604030504040204" pitchFamily="34" charset="0"/>
                <a:cs typeface="Verdana" panose="020B0604030504040204" pitchFamily="34" charset="0"/>
              </a:rPr>
              <a:t>ухвалою слідчого судді чи суду, у разі відмови у задоволенні клопотання прокурора про арешт </a:t>
            </a:r>
            <a:r>
              <a:rPr lang="ru-RU" sz="1700">
                <a:latin typeface="Verdana" panose="020B0604030504040204" pitchFamily="34" charset="0"/>
                <a:ea typeface="Verdana" panose="020B0604030504040204" pitchFamily="34" charset="0"/>
                <a:cs typeface="Verdana" panose="020B0604030504040204" pitchFamily="34" charset="0"/>
              </a:rPr>
              <a:t>цього </a:t>
            </a:r>
            <a:r>
              <a:rPr lang="ru-RU" sz="1700" smtClean="0">
                <a:latin typeface="Verdana" panose="020B0604030504040204" pitchFamily="34" charset="0"/>
                <a:ea typeface="Verdana" panose="020B0604030504040204" pitchFamily="34" charset="0"/>
                <a:cs typeface="Verdana" panose="020B0604030504040204" pitchFamily="34" charset="0"/>
              </a:rPr>
              <a:t>майна.</a:t>
            </a:r>
            <a:endParaRPr lang="ru-RU"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ru-RU" sz="1700" smtClean="0">
                <a:latin typeface="Verdana" panose="020B0604030504040204" pitchFamily="34" charset="0"/>
                <a:ea typeface="Verdana" panose="020B0604030504040204" pitchFamily="34" charset="0"/>
                <a:cs typeface="Verdana" panose="020B0604030504040204" pitchFamily="34" charset="0"/>
              </a:rPr>
              <a:t>У </a:t>
            </a:r>
            <a:r>
              <a:rPr lang="ru-RU" sz="1700">
                <a:latin typeface="Verdana" panose="020B0604030504040204" pitchFamily="34" charset="0"/>
                <a:ea typeface="Verdana" panose="020B0604030504040204" pitchFamily="34" charset="0"/>
                <a:cs typeface="Verdana" panose="020B0604030504040204" pitchFamily="34" charset="0"/>
              </a:rPr>
              <a:t>випадках, передбачених частиною п’ятою статті 171, частиною шостою статті 173 </a:t>
            </a:r>
            <a:r>
              <a:rPr lang="ru-RU" sz="1700">
                <a:latin typeface="Verdana" panose="020B0604030504040204" pitchFamily="34" charset="0"/>
                <a:ea typeface="Verdana" panose="020B0604030504040204" pitchFamily="34" charset="0"/>
                <a:cs typeface="Verdana" panose="020B0604030504040204" pitchFamily="34" charset="0"/>
              </a:rPr>
              <a:t>цього </a:t>
            </a:r>
            <a:r>
              <a:rPr lang="ru-RU" sz="1700" smtClean="0">
                <a:latin typeface="Verdana" panose="020B0604030504040204" pitchFamily="34" charset="0"/>
                <a:ea typeface="Verdana" panose="020B0604030504040204" pitchFamily="34" charset="0"/>
                <a:cs typeface="Verdana" panose="020B0604030504040204" pitchFamily="34" charset="0"/>
              </a:rPr>
              <a:t>Кодексу.</a:t>
            </a:r>
            <a:endParaRPr lang="ru-RU"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ru-RU" sz="1700" smtClean="0">
                <a:latin typeface="Verdana" panose="020B0604030504040204" pitchFamily="34" charset="0"/>
                <a:ea typeface="Verdana" panose="020B0604030504040204" pitchFamily="34" charset="0"/>
                <a:cs typeface="Verdana" panose="020B0604030504040204" pitchFamily="34" charset="0"/>
              </a:rPr>
              <a:t>У </a:t>
            </a:r>
            <a:r>
              <a:rPr lang="ru-RU" sz="1700">
                <a:latin typeface="Verdana" panose="020B0604030504040204" pitchFamily="34" charset="0"/>
                <a:ea typeface="Verdana" panose="020B0604030504040204" pitchFamily="34" charset="0"/>
                <a:cs typeface="Verdana" panose="020B0604030504040204" pitchFamily="34" charset="0"/>
              </a:rPr>
              <a:t>разі </a:t>
            </a:r>
            <a:r>
              <a:rPr lang="ru-RU" sz="1700">
                <a:latin typeface="Verdana" panose="020B0604030504040204" pitchFamily="34" charset="0"/>
                <a:ea typeface="Verdana" panose="020B0604030504040204" pitchFamily="34" charset="0"/>
                <a:cs typeface="Verdana" panose="020B0604030504040204" pitchFamily="34" charset="0"/>
              </a:rPr>
              <a:t>скасування </a:t>
            </a:r>
            <a:r>
              <a:rPr lang="ru-RU" sz="1700" smtClean="0">
                <a:latin typeface="Verdana" panose="020B0604030504040204" pitchFamily="34" charset="0"/>
                <a:ea typeface="Verdana" panose="020B0604030504040204" pitchFamily="34" charset="0"/>
                <a:cs typeface="Verdana" panose="020B0604030504040204" pitchFamily="34" charset="0"/>
              </a:rPr>
              <a:t>арешту</a:t>
            </a:r>
            <a:r>
              <a:rPr lang="en-US" sz="1700" smtClean="0">
                <a:latin typeface="Verdana" panose="020B0604030504040204" pitchFamily="34" charset="0"/>
                <a:ea typeface="Verdana" panose="020B0604030504040204" pitchFamily="34" charset="0"/>
                <a:cs typeface="Verdana" panose="020B0604030504040204" pitchFamily="34" charset="0"/>
              </a:rPr>
              <a:t>.</a:t>
            </a:r>
            <a:endParaRPr lang="ru-RU" sz="1700">
              <a:latin typeface="Verdana" panose="020B0604030504040204" pitchFamily="34" charset="0"/>
              <a:ea typeface="Verdana" panose="020B0604030504040204" pitchFamily="34" charset="0"/>
              <a:cs typeface="Verdana" panose="020B0604030504040204" pitchFamily="34" charset="0"/>
            </a:endParaRPr>
          </a:p>
        </p:txBody>
      </p:sp>
      <p:sp>
        <p:nvSpPr>
          <p:cNvPr id="23" name="TextBox 22">
            <a:extLst>
              <a:ext uri="{FF2B5EF4-FFF2-40B4-BE49-F238E27FC236}">
                <a16:creationId xmlns="" xmlns:a16="http://schemas.microsoft.com/office/drawing/2014/main" id="{4B51C14C-96FD-40B0-A384-A2B1EA2D5114}"/>
              </a:ext>
            </a:extLst>
          </p:cNvPr>
          <p:cNvSpPr txBox="1"/>
          <p:nvPr/>
        </p:nvSpPr>
        <p:spPr>
          <a:xfrm>
            <a:off x="1078598" y="3165679"/>
            <a:ext cx="252000" cy="2700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Tree>
    <p:extLst>
      <p:ext uri="{BB962C8B-B14F-4D97-AF65-F5344CB8AC3E}">
        <p14:creationId xmlns:p14="http://schemas.microsoft.com/office/powerpoint/2010/main" val="3301559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372268"/>
            <a:ext cx="7545897" cy="400110"/>
          </a:xfrm>
          <a:prstGeom prst="rect">
            <a:avLst/>
          </a:prstGeom>
          <a:noFill/>
        </p:spPr>
        <p:txBody>
          <a:bodyPr wrap="square" rtlCol="0">
            <a:spAutoFit/>
          </a:bodyPr>
          <a:lstStyle/>
          <a:p>
            <a:pPr algn="ctr"/>
            <a:r>
              <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АРЕШТ </a:t>
            </a: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МАЙНА</a:t>
            </a:r>
            <a:r>
              <a:rPr lang="en-US"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ТА </a:t>
            </a:r>
            <a:r>
              <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ЙОГО СКАСУВАННЯ</a:t>
            </a: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0" name="TextBox 19">
            <a:extLst>
              <a:ext uri="{FF2B5EF4-FFF2-40B4-BE49-F238E27FC236}">
                <a16:creationId xmlns="" xmlns:a16="http://schemas.microsoft.com/office/drawing/2014/main" id="{4B51C14C-96FD-40B0-A384-A2B1EA2D5114}"/>
              </a:ext>
            </a:extLst>
          </p:cNvPr>
          <p:cNvSpPr txBox="1"/>
          <p:nvPr/>
        </p:nvSpPr>
        <p:spPr>
          <a:xfrm>
            <a:off x="1078599" y="1243855"/>
            <a:ext cx="252000" cy="2808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3" name="TextBox 2"/>
          <p:cNvSpPr txBox="1"/>
          <p:nvPr/>
        </p:nvSpPr>
        <p:spPr>
          <a:xfrm>
            <a:off x="1353787" y="1160729"/>
            <a:ext cx="8324603" cy="3008516"/>
          </a:xfrm>
          <a:prstGeom prst="rect">
            <a:avLst/>
          </a:prstGeom>
          <a:noFill/>
        </p:spPr>
        <p:txBody>
          <a:bodyPr wrap="square" rtlCol="0">
            <a:spAutoFit/>
          </a:bodyPr>
          <a:lstStyle/>
          <a:p>
            <a:pPr>
              <a:spcBef>
                <a:spcPts val="300"/>
              </a:spcBef>
            </a:pPr>
            <a:r>
              <a:rPr lang="uk-UA" sz="1700" b="1">
                <a:latin typeface="Verdana" panose="020B0604030504040204" pitchFamily="34" charset="0"/>
                <a:ea typeface="Verdana" panose="020B0604030504040204" pitchFamily="34" charset="0"/>
                <a:cs typeface="Verdana" panose="020B0604030504040204" pitchFamily="34" charset="0"/>
              </a:rPr>
              <a:t>СТАТТЯ </a:t>
            </a:r>
            <a:r>
              <a:rPr lang="uk-UA" sz="1700" b="1" smtClean="0">
                <a:latin typeface="Verdana" panose="020B0604030504040204" pitchFamily="34" charset="0"/>
                <a:ea typeface="Verdana" panose="020B0604030504040204" pitchFamily="34" charset="0"/>
                <a:cs typeface="Verdana" panose="020B0604030504040204" pitchFamily="34" charset="0"/>
              </a:rPr>
              <a:t>170 </a:t>
            </a:r>
            <a:r>
              <a:rPr lang="uk-UA" sz="1700" b="1">
                <a:latin typeface="Verdana" panose="020B0604030504040204" pitchFamily="34" charset="0"/>
                <a:ea typeface="Verdana" panose="020B0604030504040204" pitchFamily="34" charset="0"/>
                <a:cs typeface="Verdana" panose="020B0604030504040204" pitchFamily="34" charset="0"/>
              </a:rPr>
              <a:t>КПК УКРАЇНИ </a:t>
            </a:r>
          </a:p>
          <a:p>
            <a:pPr lvl="0">
              <a:spcBef>
                <a:spcPts val="300"/>
              </a:spcBef>
              <a:defRPr/>
            </a:pPr>
            <a:r>
              <a:rPr lang="ru-RU" sz="1700">
                <a:latin typeface="Verdana" panose="020B0604030504040204" pitchFamily="34" charset="0"/>
                <a:ea typeface="Verdana" panose="020B0604030504040204" pitchFamily="34" charset="0"/>
                <a:cs typeface="Verdana" panose="020B0604030504040204" pitchFamily="34" charset="0"/>
              </a:rPr>
              <a:t>Арештом майна є тимчасове, до скасування у встановленому цим Кодексом порядку, позбавлення за ухвалою слідчого судді або суду права на відчуження, розпорядження та/або користування майном, щодо якого існує сукупність підстав чи розумних підозр вважати, що воно є доказом злочину, підлягає спеціальній конфіскації у підозрюваного, обвинуваченого, засудженого, третіх осіб, конфіскації у юридичної особи, для забезпечення цивільного позову, стягнення з юридичної особи отриманої неправомірної вигоди, можливої конфіскації майна. Арешт майна скасовується у встановленому цим Кодексом </a:t>
            </a:r>
            <a:r>
              <a:rPr lang="ru-RU" sz="1700">
                <a:latin typeface="Verdana" panose="020B0604030504040204" pitchFamily="34" charset="0"/>
                <a:ea typeface="Verdana" panose="020B0604030504040204" pitchFamily="34" charset="0"/>
                <a:cs typeface="Verdana" panose="020B0604030504040204" pitchFamily="34" charset="0"/>
              </a:rPr>
              <a:t>порядку</a:t>
            </a:r>
            <a:r>
              <a:rPr lang="ru-RU" sz="1700" smtClean="0">
                <a:latin typeface="Verdana" panose="020B0604030504040204" pitchFamily="34" charset="0"/>
                <a:ea typeface="Verdana" panose="020B0604030504040204" pitchFamily="34" charset="0"/>
                <a:cs typeface="Verdana" panose="020B0604030504040204" pitchFamily="34" charset="0"/>
              </a:rPr>
              <a:t>.</a:t>
            </a:r>
            <a:endParaRPr lang="ru-RU" sz="1700">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a:extLst>
              <a:ext uri="{FF2B5EF4-FFF2-40B4-BE49-F238E27FC236}">
                <a16:creationId xmlns="" xmlns:a16="http://schemas.microsoft.com/office/drawing/2014/main" id="{4B51C14C-96FD-40B0-A384-A2B1EA2D5114}"/>
              </a:ext>
            </a:extLst>
          </p:cNvPr>
          <p:cNvSpPr txBox="1"/>
          <p:nvPr/>
        </p:nvSpPr>
        <p:spPr>
          <a:xfrm rot="16200000">
            <a:off x="1312599" y="4248469"/>
            <a:ext cx="252000" cy="720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17" name="TextBox 16"/>
          <p:cNvSpPr txBox="1"/>
          <p:nvPr/>
        </p:nvSpPr>
        <p:spPr>
          <a:xfrm>
            <a:off x="1353787" y="4460090"/>
            <a:ext cx="8324603" cy="923330"/>
          </a:xfrm>
          <a:prstGeom prst="rect">
            <a:avLst/>
          </a:prstGeom>
          <a:noFill/>
        </p:spPr>
        <p:txBody>
          <a:bodyPr wrap="square" rtlCol="0">
            <a:spAutoFit/>
          </a:bodyPr>
          <a:lstStyle/>
          <a:p>
            <a:pPr>
              <a:spcBef>
                <a:spcPts val="300"/>
              </a:spcBef>
            </a:pPr>
            <a:r>
              <a:rPr lang="ru-RU" smtClean="0">
                <a:latin typeface="Verdana" panose="020B0604030504040204" pitchFamily="34" charset="0"/>
                <a:ea typeface="Verdana" panose="020B0604030504040204" pitchFamily="34" charset="0"/>
                <a:cs typeface="Verdana" panose="020B0604030504040204" pitchFamily="34" charset="0"/>
              </a:rPr>
              <a:t>ТАКИМ ЧИНОМ АРЕШТ – ЦЕ ВИКЛЮЧНО ЗА УХВАЛОЮ СУДУ ПОЗБАВЛЕННЯ ПРАВА ВОЛОДІТИ/КОРИСТУВАТИСЯ/</a:t>
            </a:r>
            <a:br>
              <a:rPr lang="ru-RU" smtClean="0">
                <a:latin typeface="Verdana" panose="020B0604030504040204" pitchFamily="34" charset="0"/>
                <a:ea typeface="Verdana" panose="020B0604030504040204" pitchFamily="34" charset="0"/>
                <a:cs typeface="Verdana" panose="020B0604030504040204" pitchFamily="34" charset="0"/>
              </a:rPr>
            </a:br>
            <a:r>
              <a:rPr lang="ru-RU" smtClean="0">
                <a:latin typeface="Verdana" panose="020B0604030504040204" pitchFamily="34" charset="0"/>
                <a:ea typeface="Verdana" panose="020B0604030504040204" pitchFamily="34" charset="0"/>
                <a:cs typeface="Verdana" panose="020B0604030504040204" pitchFamily="34" charset="0"/>
              </a:rPr>
              <a:t>РОЗПОРЯДЖАТИСЯ МАЙНОМ</a:t>
            </a:r>
            <a:endParaRPr lang="ru-RU">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34297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372268"/>
            <a:ext cx="7545897" cy="400110"/>
          </a:xfrm>
          <a:prstGeom prst="rect">
            <a:avLst/>
          </a:prstGeom>
          <a:noFill/>
        </p:spPr>
        <p:txBody>
          <a:bodyPr wrap="square" rtlCol="0">
            <a:spAutoFit/>
          </a:bodyPr>
          <a:lstStyle/>
          <a:p>
            <a:pPr algn="ct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ТИМЧАСОВО ВИЛУЧЕНЕ МАЙНО</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20" name="TextBox 19">
            <a:extLst>
              <a:ext uri="{FF2B5EF4-FFF2-40B4-BE49-F238E27FC236}">
                <a16:creationId xmlns="" xmlns:a16="http://schemas.microsoft.com/office/drawing/2014/main" id="{4B51C14C-96FD-40B0-A384-A2B1EA2D5114}"/>
              </a:ext>
            </a:extLst>
          </p:cNvPr>
          <p:cNvSpPr txBox="1"/>
          <p:nvPr/>
        </p:nvSpPr>
        <p:spPr>
          <a:xfrm>
            <a:off x="1078599" y="1243855"/>
            <a:ext cx="252000" cy="1620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
        <p:nvSpPr>
          <p:cNvPr id="3" name="TextBox 2"/>
          <p:cNvSpPr txBox="1"/>
          <p:nvPr/>
        </p:nvSpPr>
        <p:spPr>
          <a:xfrm>
            <a:off x="1353787" y="1160729"/>
            <a:ext cx="7819837" cy="4662815"/>
          </a:xfrm>
          <a:prstGeom prst="rect">
            <a:avLst/>
          </a:prstGeom>
          <a:noFill/>
        </p:spPr>
        <p:txBody>
          <a:bodyPr wrap="square" rtlCol="0">
            <a:spAutoFit/>
          </a:bodyPr>
          <a:lstStyle/>
          <a:p>
            <a:pPr>
              <a:spcBef>
                <a:spcPts val="300"/>
              </a:spcBef>
            </a:pPr>
            <a:r>
              <a:rPr lang="uk-UA" sz="1700" b="1">
                <a:latin typeface="Verdana" panose="020B0604030504040204" pitchFamily="34" charset="0"/>
                <a:ea typeface="Verdana" panose="020B0604030504040204" pitchFamily="34" charset="0"/>
                <a:cs typeface="Verdana" panose="020B0604030504040204" pitchFamily="34" charset="0"/>
              </a:rPr>
              <a:t>ПУНКТ 9 Ч.1 СТАТТІ 309 КПК </a:t>
            </a:r>
            <a:r>
              <a:rPr lang="uk-UA" sz="1700" b="1">
                <a:latin typeface="Verdana" panose="020B0604030504040204" pitchFamily="34" charset="0"/>
                <a:ea typeface="Verdana" panose="020B0604030504040204" pitchFamily="34" charset="0"/>
                <a:cs typeface="Verdana" panose="020B0604030504040204" pitchFamily="34" charset="0"/>
              </a:rPr>
              <a:t>УКРАЇНИ       </a:t>
            </a:r>
            <a:endParaRPr lang="uk-UA" sz="1700" b="1" smtClean="0">
              <a:latin typeface="Verdana" panose="020B0604030504040204" pitchFamily="34" charset="0"/>
              <a:ea typeface="Verdana" panose="020B0604030504040204" pitchFamily="34" charset="0"/>
              <a:cs typeface="Verdana" panose="020B0604030504040204" pitchFamily="34" charset="0"/>
            </a:endParaRPr>
          </a:p>
          <a:p>
            <a:pPr>
              <a:spcBef>
                <a:spcPts val="300"/>
              </a:spcBef>
            </a:pPr>
            <a:r>
              <a:rPr lang="uk-UA" sz="1700" b="1" smtClean="0">
                <a:solidFill>
                  <a:srgbClr val="09919F"/>
                </a:solidFill>
                <a:latin typeface="Verdana" panose="020B0604030504040204" pitchFamily="34" charset="0"/>
                <a:ea typeface="Verdana" panose="020B0604030504040204" pitchFamily="34" charset="0"/>
                <a:cs typeface="Verdana" panose="020B0604030504040204" pitchFamily="34" charset="0"/>
              </a:rPr>
              <a:t>ОСКАРЖЕННЯ </a:t>
            </a:r>
            <a:r>
              <a:rPr lang="uk-UA" sz="1700" b="1">
                <a:solidFill>
                  <a:srgbClr val="09919F"/>
                </a:solidFill>
                <a:latin typeface="Verdana" panose="020B0604030504040204" pitchFamily="34" charset="0"/>
                <a:ea typeface="Verdana" panose="020B0604030504040204" pitchFamily="34" charset="0"/>
                <a:cs typeface="Verdana" panose="020B0604030504040204" pitchFamily="34" charset="0"/>
              </a:rPr>
              <a:t>УХВАЛИ ПРО АРЕШТ МАЙНА</a:t>
            </a:r>
          </a:p>
          <a:p>
            <a:pPr>
              <a:spcBef>
                <a:spcPts val="300"/>
              </a:spcBef>
            </a:pPr>
            <a:r>
              <a:rPr lang="uk-UA" sz="1700">
                <a:latin typeface="Verdana" panose="020B0604030504040204" pitchFamily="34" charset="0"/>
                <a:ea typeface="Verdana" panose="020B0604030504040204" pitchFamily="34" charset="0"/>
                <a:cs typeface="Verdana" panose="020B0604030504040204" pitchFamily="34" charset="0"/>
              </a:rPr>
              <a:t>                                                                                              </a:t>
            </a:r>
          </a:p>
          <a:p>
            <a:pPr>
              <a:spcBef>
                <a:spcPts val="300"/>
              </a:spcBef>
            </a:pPr>
            <a:r>
              <a:rPr lang="uk-UA" sz="1700">
                <a:latin typeface="Verdana" panose="020B0604030504040204" pitchFamily="34" charset="0"/>
                <a:ea typeface="Verdana" panose="020B0604030504040204" pitchFamily="34" charset="0"/>
                <a:cs typeface="Verdana" panose="020B0604030504040204" pitchFamily="34" charset="0"/>
              </a:rPr>
              <a:t>Під час досудового розслідування можуть бути оскаржені в апеляційному порядку ухвали слідчого судді про арешт майна або відмову у ньому.</a:t>
            </a:r>
          </a:p>
          <a:p>
            <a:pPr>
              <a:spcBef>
                <a:spcPts val="300"/>
              </a:spcBef>
            </a:pPr>
            <a:endParaRPr lang="uk-UA" sz="1700">
              <a:latin typeface="Verdana" panose="020B0604030504040204" pitchFamily="34" charset="0"/>
              <a:ea typeface="Verdana" panose="020B0604030504040204" pitchFamily="34" charset="0"/>
              <a:cs typeface="Verdana" panose="020B0604030504040204" pitchFamily="34" charset="0"/>
            </a:endParaRPr>
          </a:p>
          <a:p>
            <a:pPr>
              <a:spcBef>
                <a:spcPts val="300"/>
              </a:spcBef>
            </a:pPr>
            <a:r>
              <a:rPr lang="uk-UA" sz="1700">
                <a:latin typeface="Verdana" panose="020B0604030504040204" pitchFamily="34" charset="0"/>
                <a:ea typeface="Verdana" panose="020B0604030504040204" pitchFamily="34" charset="0"/>
                <a:cs typeface="Verdana" panose="020B0604030504040204" pitchFamily="34" charset="0"/>
              </a:rPr>
              <a:t>Основними аргументами апеляційної скарги можуть бути наступні.</a:t>
            </a:r>
          </a:p>
          <a:p>
            <a:pPr marL="342900" indent="-342900">
              <a:spcBef>
                <a:spcPts val="300"/>
              </a:spcBef>
              <a:buFont typeface="+mj-lt"/>
              <a:buAutoNum type="arabicPeriod"/>
            </a:pPr>
            <a:r>
              <a:rPr lang="uk-UA" sz="1700" smtClean="0">
                <a:latin typeface="Verdana" panose="020B0604030504040204" pitchFamily="34" charset="0"/>
                <a:ea typeface="Verdana" panose="020B0604030504040204" pitchFamily="34" charset="0"/>
                <a:cs typeface="Verdana" panose="020B0604030504040204" pitchFamily="34" charset="0"/>
              </a:rPr>
              <a:t>Недотримання </a:t>
            </a:r>
            <a:r>
              <a:rPr lang="uk-UA" sz="1700">
                <a:latin typeface="Verdana" panose="020B0604030504040204" pitchFamily="34" charset="0"/>
                <a:ea typeface="Verdana" panose="020B0604030504040204" pitchFamily="34" charset="0"/>
                <a:cs typeface="Verdana" panose="020B0604030504040204" pitchFamily="34" charset="0"/>
              </a:rPr>
              <a:t>слідчим та/чи слідчим суддею </a:t>
            </a:r>
            <a:r>
              <a:rPr lang="uk-UA" sz="1700">
                <a:latin typeface="Verdana" panose="020B0604030504040204" pitchFamily="34" charset="0"/>
                <a:ea typeface="Verdana" panose="020B0604030504040204" pitchFamily="34" charset="0"/>
                <a:cs typeface="Verdana" panose="020B0604030504040204" pitchFamily="34" charset="0"/>
              </a:rPr>
              <a:t>визначених </a:t>
            </a:r>
            <a:r>
              <a:rPr lang="uk-UA" sz="1700" smtClean="0">
                <a:latin typeface="Verdana" panose="020B0604030504040204" pitchFamily="34" charset="0"/>
                <a:ea typeface="Verdana" panose="020B0604030504040204" pitchFamily="34" charset="0"/>
                <a:cs typeface="Verdana" panose="020B0604030504040204" pitchFamily="34" charset="0"/>
              </a:rPr>
              <a:t>строків.</a:t>
            </a:r>
            <a:endParaRPr lang="uk-UA"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uk-UA" sz="1700" smtClean="0">
                <a:latin typeface="Verdana" panose="020B0604030504040204" pitchFamily="34" charset="0"/>
                <a:ea typeface="Verdana" panose="020B0604030504040204" pitchFamily="34" charset="0"/>
                <a:cs typeface="Verdana" panose="020B0604030504040204" pitchFamily="34" charset="0"/>
              </a:rPr>
              <a:t>Невірна </a:t>
            </a:r>
            <a:r>
              <a:rPr lang="uk-UA" sz="1700">
                <a:latin typeface="Verdana" panose="020B0604030504040204" pitchFamily="34" charset="0"/>
                <a:ea typeface="Verdana" panose="020B0604030504040204" pitchFamily="34" charset="0"/>
                <a:cs typeface="Verdana" panose="020B0604030504040204" pitchFamily="34" charset="0"/>
              </a:rPr>
              <a:t>оцінка/не доведено ними відповідності майна вимогам ст. 98 КПК України (визначення поняття речових </a:t>
            </a:r>
            <a:r>
              <a:rPr lang="uk-UA" sz="1700">
                <a:latin typeface="Verdana" panose="020B0604030504040204" pitchFamily="34" charset="0"/>
                <a:ea typeface="Verdana" panose="020B0604030504040204" pitchFamily="34" charset="0"/>
                <a:cs typeface="Verdana" panose="020B0604030504040204" pitchFamily="34" charset="0"/>
              </a:rPr>
              <a:t>доказів</a:t>
            </a:r>
            <a:r>
              <a:rPr lang="uk-UA" sz="1700" smtClean="0">
                <a:latin typeface="Verdana" panose="020B0604030504040204" pitchFamily="34" charset="0"/>
                <a:ea typeface="Verdana" panose="020B0604030504040204" pitchFamily="34" charset="0"/>
                <a:cs typeface="Verdana" panose="020B0604030504040204" pitchFamily="34" charset="0"/>
              </a:rPr>
              <a:t>).</a:t>
            </a:r>
            <a:endParaRPr lang="uk-UA"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uk-UA" sz="1700">
                <a:latin typeface="Verdana" panose="020B0604030504040204" pitchFamily="34" charset="0"/>
                <a:ea typeface="Verdana" panose="020B0604030504040204" pitchFamily="34" charset="0"/>
                <a:cs typeface="Verdana" panose="020B0604030504040204" pitchFamily="34" charset="0"/>
              </a:rPr>
              <a:t>Слідчим чи суддею не вірно визначено мету </a:t>
            </a:r>
            <a:r>
              <a:rPr lang="uk-UA" sz="1700">
                <a:latin typeface="Verdana" panose="020B0604030504040204" pitchFamily="34" charset="0"/>
                <a:ea typeface="Verdana" panose="020B0604030504040204" pitchFamily="34" charset="0"/>
                <a:cs typeface="Verdana" panose="020B0604030504040204" pitchFamily="34" charset="0"/>
              </a:rPr>
              <a:t>накладення </a:t>
            </a:r>
            <a:r>
              <a:rPr lang="uk-UA" sz="1700" smtClean="0">
                <a:latin typeface="Verdana" panose="020B0604030504040204" pitchFamily="34" charset="0"/>
                <a:ea typeface="Verdana" panose="020B0604030504040204" pitchFamily="34" charset="0"/>
                <a:cs typeface="Verdana" panose="020B0604030504040204" pitchFamily="34" charset="0"/>
              </a:rPr>
              <a:t>арешту.</a:t>
            </a:r>
            <a:endParaRPr lang="uk-UA"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uk-UA" sz="1700">
                <a:latin typeface="Verdana" panose="020B0604030504040204" pitchFamily="34" charset="0"/>
                <a:ea typeface="Verdana" panose="020B0604030504040204" pitchFamily="34" charset="0"/>
                <a:cs typeface="Verdana" panose="020B0604030504040204" pitchFamily="34" charset="0"/>
              </a:rPr>
              <a:t>Відсутня постанова про визнання майна </a:t>
            </a:r>
            <a:r>
              <a:rPr lang="uk-UA" sz="1700">
                <a:latin typeface="Verdana" panose="020B0604030504040204" pitchFamily="34" charset="0"/>
                <a:ea typeface="Verdana" panose="020B0604030504040204" pitchFamily="34" charset="0"/>
                <a:cs typeface="Verdana" panose="020B0604030504040204" pitchFamily="34" charset="0"/>
              </a:rPr>
              <a:t>речовим </a:t>
            </a:r>
            <a:r>
              <a:rPr lang="uk-UA" sz="1700" smtClean="0">
                <a:latin typeface="Verdana" panose="020B0604030504040204" pitchFamily="34" charset="0"/>
                <a:ea typeface="Verdana" panose="020B0604030504040204" pitchFamily="34" charset="0"/>
                <a:cs typeface="Verdana" panose="020B0604030504040204" pitchFamily="34" charset="0"/>
              </a:rPr>
              <a:t>доказом.</a:t>
            </a:r>
            <a:endParaRPr lang="uk-UA" sz="170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300"/>
              </a:spcBef>
              <a:buFont typeface="+mj-lt"/>
              <a:buAutoNum type="arabicPeriod"/>
            </a:pPr>
            <a:r>
              <a:rPr lang="uk-UA" sz="1700">
                <a:latin typeface="Verdana" panose="020B0604030504040204" pitchFamily="34" charset="0"/>
                <a:ea typeface="Verdana" panose="020B0604030504040204" pitchFamily="34" charset="0"/>
                <a:cs typeface="Verdana" panose="020B0604030504040204" pitchFamily="34" charset="0"/>
              </a:rPr>
              <a:t>Інші порушення</a:t>
            </a:r>
            <a:r>
              <a:rPr lang="uk-UA" sz="1700">
                <a:latin typeface="Verdana" panose="020B0604030504040204" pitchFamily="34" charset="0"/>
                <a:ea typeface="Verdana" panose="020B0604030504040204" pitchFamily="34" charset="0"/>
                <a:cs typeface="Verdana" panose="020B0604030504040204" pitchFamily="34" charset="0"/>
              </a:rPr>
              <a:t>. </a:t>
            </a:r>
            <a:endParaRPr lang="ru-RU" sz="1700">
              <a:latin typeface="Verdana" panose="020B0604030504040204" pitchFamily="34" charset="0"/>
              <a:ea typeface="Verdana" panose="020B0604030504040204" pitchFamily="34" charset="0"/>
              <a:cs typeface="Verdana" panose="020B0604030504040204" pitchFamily="34" charset="0"/>
            </a:endParaRPr>
          </a:p>
        </p:txBody>
      </p:sp>
      <p:sp>
        <p:nvSpPr>
          <p:cNvPr id="23" name="TextBox 22">
            <a:extLst>
              <a:ext uri="{FF2B5EF4-FFF2-40B4-BE49-F238E27FC236}">
                <a16:creationId xmlns="" xmlns:a16="http://schemas.microsoft.com/office/drawing/2014/main" id="{4B51C14C-96FD-40B0-A384-A2B1EA2D5114}"/>
              </a:ext>
            </a:extLst>
          </p:cNvPr>
          <p:cNvSpPr txBox="1"/>
          <p:nvPr/>
        </p:nvSpPr>
        <p:spPr>
          <a:xfrm>
            <a:off x="1078598" y="3296304"/>
            <a:ext cx="252000" cy="2412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Tree>
    <p:extLst>
      <p:ext uri="{BB962C8B-B14F-4D97-AF65-F5344CB8AC3E}">
        <p14:creationId xmlns:p14="http://schemas.microsoft.com/office/powerpoint/2010/main" val="1586281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372268"/>
            <a:ext cx="7545897" cy="400110"/>
          </a:xfrm>
          <a:prstGeom prst="rect">
            <a:avLst/>
          </a:prstGeom>
          <a:noFill/>
        </p:spPr>
        <p:txBody>
          <a:bodyPr wrap="square" rtlCol="0">
            <a:spAutoFit/>
          </a:bodyPr>
          <a:lstStyle/>
          <a:p>
            <a:pPr algn="ctr"/>
            <a:r>
              <a:rPr lang="ru-RU"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ЗАХИСТ</a:t>
            </a:r>
            <a:r>
              <a:rPr lang="en-US"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СТРОКИ</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3" name="TextBox 2"/>
          <p:cNvSpPr txBox="1"/>
          <p:nvPr/>
        </p:nvSpPr>
        <p:spPr>
          <a:xfrm>
            <a:off x="1353787" y="1335808"/>
            <a:ext cx="8609610" cy="4478149"/>
          </a:xfrm>
          <a:prstGeom prst="rect">
            <a:avLst/>
          </a:prstGeom>
          <a:noFill/>
        </p:spPr>
        <p:txBody>
          <a:bodyPr wrap="square" rtlCol="0">
            <a:spAutoFit/>
          </a:bodyPr>
          <a:lstStyle/>
          <a:p>
            <a:pPr>
              <a:spcBef>
                <a:spcPts val="1200"/>
              </a:spcBef>
            </a:pPr>
            <a:r>
              <a:rPr lang="uk-UA" sz="1700" b="1">
                <a:latin typeface="Verdana" panose="020B0604030504040204" pitchFamily="34" charset="0"/>
                <a:ea typeface="Verdana" panose="020B0604030504040204" pitchFamily="34" charset="0"/>
                <a:cs typeface="Verdana" panose="020B0604030504040204" pitchFamily="34" charset="0"/>
              </a:rPr>
              <a:t>Першим </a:t>
            </a:r>
            <a:r>
              <a:rPr lang="uk-UA" sz="1700" b="1" smtClean="0">
                <a:latin typeface="Verdana" panose="020B0604030504040204" pitchFamily="34" charset="0"/>
                <a:ea typeface="Verdana" panose="020B0604030504040204" pitchFamily="34" charset="0"/>
                <a:cs typeface="Verdana" panose="020B0604030504040204" pitchFamily="34" charset="0"/>
              </a:rPr>
              <a:t>важелем </a:t>
            </a:r>
            <a:r>
              <a:rPr lang="uk-UA" sz="1700" b="1">
                <a:latin typeface="Verdana" panose="020B0604030504040204" pitchFamily="34" charset="0"/>
                <a:ea typeface="Verdana" panose="020B0604030504040204" pitchFamily="34" charset="0"/>
                <a:cs typeface="Verdana" panose="020B0604030504040204" pitchFamily="34" charset="0"/>
              </a:rPr>
              <a:t>є стаття ст. 308 КПК України. </a:t>
            </a:r>
          </a:p>
          <a:p>
            <a:pPr>
              <a:spcBef>
                <a:spcPts val="1200"/>
              </a:spcBef>
            </a:pPr>
            <a:r>
              <a:rPr lang="uk-UA" sz="1700" smtClean="0">
                <a:latin typeface="Verdana" panose="020B0604030504040204" pitchFamily="34" charset="0"/>
                <a:ea typeface="Verdana" panose="020B0604030504040204" pitchFamily="34" charset="0"/>
                <a:cs typeface="Verdana" panose="020B0604030504040204" pitchFamily="34" charset="0"/>
              </a:rPr>
              <a:t>Підозрюваний</a:t>
            </a:r>
            <a:r>
              <a:rPr lang="uk-UA" sz="1700">
                <a:latin typeface="Verdana" panose="020B0604030504040204" pitchFamily="34" charset="0"/>
                <a:ea typeface="Verdana" panose="020B0604030504040204" pitchFamily="34" charset="0"/>
                <a:cs typeface="Verdana" panose="020B0604030504040204" pitchFamily="34" charset="0"/>
              </a:rPr>
              <a:t>, обвинувачений, потерпілий, інші особи, права чи законні інтереси яких обмежуються під час досудового розслідування, мають право оскаржити прокурору вищого рівня недотримання розумних строків слідчим, прокурором під час досудового розслідування.</a:t>
            </a:r>
          </a:p>
          <a:p>
            <a:pPr>
              <a:spcBef>
                <a:spcPts val="1200"/>
              </a:spcBef>
            </a:pPr>
            <a:r>
              <a:rPr lang="uk-UA" sz="1700">
                <a:latin typeface="Verdana" panose="020B0604030504040204" pitchFamily="34" charset="0"/>
                <a:ea typeface="Verdana" panose="020B0604030504040204" pitchFamily="34" charset="0"/>
                <a:cs typeface="Verdana" panose="020B0604030504040204" pitchFamily="34" charset="0"/>
              </a:rPr>
              <a:t>Таку можливість не слід ігнорувати, адже звернення до слідчого судді без попереднього оскарження прокурору вищого рівня дотримання розумних строків значно зменшить шанс на успіх.</a:t>
            </a:r>
          </a:p>
          <a:p>
            <a:pPr>
              <a:spcBef>
                <a:spcPts val="1200"/>
              </a:spcBef>
            </a:pPr>
            <a:r>
              <a:rPr lang="uk-UA" sz="1700">
                <a:latin typeface="Verdana" panose="020B0604030504040204" pitchFamily="34" charset="0"/>
                <a:ea typeface="Verdana" panose="020B0604030504040204" pitchFamily="34" charset="0"/>
                <a:cs typeface="Verdana" panose="020B0604030504040204" pitchFamily="34" charset="0"/>
              </a:rPr>
              <a:t>В подальшому, при зверненні до слідчого судді ми керуємося ст. 114 КПК України, яка вказує, що для забезпечення виконання сторонами кримінального провадження вимог дотримання розумних строків слідчий суддя, суд має право встановлювати процесуальні строки у межах граничного строку, передбаченого цим Кодексом, з урахуванням обставин, встановлених під час відповідного кримінального провадження.</a:t>
            </a:r>
          </a:p>
        </p:txBody>
      </p:sp>
      <p:sp>
        <p:nvSpPr>
          <p:cNvPr id="23" name="TextBox 22">
            <a:extLst>
              <a:ext uri="{FF2B5EF4-FFF2-40B4-BE49-F238E27FC236}">
                <a16:creationId xmlns="" xmlns:a16="http://schemas.microsoft.com/office/drawing/2014/main" id="{4B51C14C-96FD-40B0-A384-A2B1EA2D5114}"/>
              </a:ext>
            </a:extLst>
          </p:cNvPr>
          <p:cNvSpPr txBox="1"/>
          <p:nvPr/>
        </p:nvSpPr>
        <p:spPr>
          <a:xfrm>
            <a:off x="1078598" y="1859390"/>
            <a:ext cx="252000" cy="3816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Tree>
    <p:extLst>
      <p:ext uri="{BB962C8B-B14F-4D97-AF65-F5344CB8AC3E}">
        <p14:creationId xmlns:p14="http://schemas.microsoft.com/office/powerpoint/2010/main" val="3248587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xmlns="" id="{EF164F7A-9EBC-40C5-ADBC-BD3BA053F54D}"/>
              </a:ext>
            </a:extLst>
          </p:cNvPr>
          <p:cNvSpPr/>
          <p:nvPr/>
        </p:nvSpPr>
        <p:spPr>
          <a:xfrm>
            <a:off x="4225" y="0"/>
            <a:ext cx="10797125" cy="6229639"/>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Прямоугольник 12">
            <a:extLst>
              <a:ext uri="{FF2B5EF4-FFF2-40B4-BE49-F238E27FC236}">
                <a16:creationId xmlns:a16="http://schemas.microsoft.com/office/drawing/2014/main" xmlns="" id="{2737C577-95D0-414D-8FAD-9F6F913F5C30}"/>
              </a:ext>
            </a:extLst>
          </p:cNvPr>
          <p:cNvSpPr/>
          <p:nvPr/>
        </p:nvSpPr>
        <p:spPr>
          <a:xfrm>
            <a:off x="0" y="1066800"/>
            <a:ext cx="10801350" cy="5155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0" y="6228581"/>
            <a:ext cx="10801350" cy="611957"/>
          </a:xfrm>
          <a:prstGeom prst="rect">
            <a:avLst/>
          </a:prstGeom>
          <a:solidFill>
            <a:srgbClr val="19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TextBox 101">
            <a:hlinkClick r:id="rId2"/>
          </p:cNvPr>
          <p:cNvSpPr txBox="1"/>
          <p:nvPr/>
        </p:nvSpPr>
        <p:spPr>
          <a:xfrm>
            <a:off x="682055" y="6372597"/>
            <a:ext cx="1279517" cy="276999"/>
          </a:xfrm>
          <a:prstGeom prst="rect">
            <a:avLst/>
          </a:prstGeom>
          <a:noFill/>
        </p:spPr>
        <p:txBody>
          <a:bodyPr wrap="none" rtlCol="0">
            <a:spAutoFit/>
          </a:bodyPr>
          <a:lstStyle/>
          <a:p>
            <a:r>
              <a:rPr lang="en-US" sz="1200">
                <a:solidFill>
                  <a:schemeClr val="bg1"/>
                </a:solidFill>
                <a:latin typeface="Verdana" panose="020B0604030504040204" pitchFamily="34" charset="0"/>
                <a:ea typeface="Verdana" panose="020B0604030504040204" pitchFamily="34" charset="0"/>
                <a:cs typeface="Verdana" panose="020B0604030504040204" pitchFamily="34" charset="0"/>
              </a:rPr>
              <a:t>juscutum.com</a:t>
            </a:r>
            <a:endParaRPr lang="ru-RU" sz="12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1627727" y="372268"/>
            <a:ext cx="7545897" cy="400110"/>
          </a:xfrm>
          <a:prstGeom prst="rect">
            <a:avLst/>
          </a:prstGeom>
          <a:noFill/>
        </p:spPr>
        <p:txBody>
          <a:bodyPr wrap="square" rtlCol="0">
            <a:spAutoFit/>
          </a:bodyPr>
          <a:lstStyle/>
          <a:p>
            <a:pPr algn="ctr"/>
            <a:r>
              <a:rPr lang="ru-RU"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ЗАХИСТ</a:t>
            </a:r>
            <a:r>
              <a:rPr lang="en-US" sz="2000" b="1"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 </a:t>
            </a:r>
            <a:r>
              <a:rPr lang="ru-RU" sz="2000" smtClean="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rPr>
              <a:t>СТРОКИ</a:t>
            </a:r>
            <a:endParaRPr lang="ru-RU" sz="200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utoShape 4" descr="Результат пошуку зображень за запитом &quot;каждый получает по заслугам&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5" name="Рисунок 14"/>
          <p:cNvPicPr>
            <a:picLocks noChangeAspect="1"/>
          </p:cNvPicPr>
          <p:nvPr/>
        </p:nvPicPr>
        <p:blipFill rotWithShape="1">
          <a:blip r:embed="rId3">
            <a:extLst>
              <a:ext uri="{28A0092B-C50C-407E-A947-70E740481C1C}">
                <a14:useLocalDpi xmlns:a14="http://schemas.microsoft.com/office/drawing/2010/main" val="0"/>
              </a:ext>
            </a:extLst>
          </a:blip>
          <a:srcRect t="-1" b="62499"/>
          <a:stretch/>
        </p:blipFill>
        <p:spPr>
          <a:xfrm>
            <a:off x="5760715" y="5220469"/>
            <a:ext cx="5040635" cy="1620069"/>
          </a:xfrm>
          <a:prstGeom prst="rect">
            <a:avLst/>
          </a:prstGeom>
        </p:spPr>
      </p:pic>
      <p:sp>
        <p:nvSpPr>
          <p:cNvPr id="3" name="TextBox 2"/>
          <p:cNvSpPr txBox="1"/>
          <p:nvPr/>
        </p:nvSpPr>
        <p:spPr>
          <a:xfrm>
            <a:off x="1353787" y="1335808"/>
            <a:ext cx="8609610" cy="4755148"/>
          </a:xfrm>
          <a:prstGeom prst="rect">
            <a:avLst/>
          </a:prstGeom>
          <a:noFill/>
        </p:spPr>
        <p:txBody>
          <a:bodyPr wrap="square" rtlCol="0">
            <a:spAutoFit/>
          </a:bodyPr>
          <a:lstStyle/>
          <a:p>
            <a:pPr>
              <a:spcBef>
                <a:spcPts val="600"/>
              </a:spcBef>
            </a:pPr>
            <a:r>
              <a:rPr lang="uk-UA" sz="1600">
                <a:latin typeface="Verdana" panose="020B0604030504040204" pitchFamily="34" charset="0"/>
                <a:ea typeface="Verdana" panose="020B0604030504040204" pitchFamily="34" charset="0"/>
                <a:cs typeface="Verdana" panose="020B0604030504040204" pitchFamily="34" charset="0"/>
              </a:rPr>
              <a:t>Слідчі судді застосовують ст. 114 з метою встановлення строків для проведення вповноваженою особою органу досудового розслідування процесуальних дій, необхідних та достатніх для закінчення досудового розслідування в рамках кримінального провадження, в </a:t>
            </a:r>
            <a:r>
              <a:rPr lang="uk-UA" sz="1600">
                <a:latin typeface="Verdana" panose="020B0604030504040204" pitchFamily="34" charset="0"/>
                <a:ea typeface="Verdana" panose="020B0604030504040204" pitchFamily="34" charset="0"/>
                <a:cs typeface="Verdana" panose="020B0604030504040204" pitchFamily="34" charset="0"/>
              </a:rPr>
              <a:t>порядку </a:t>
            </a:r>
            <a:r>
              <a:rPr lang="uk-UA" sz="1600" smtClean="0">
                <a:latin typeface="Verdana" panose="020B0604030504040204" pitchFamily="34" charset="0"/>
                <a:ea typeface="Verdana" panose="020B0604030504040204" pitchFamily="34" charset="0"/>
                <a:cs typeface="Verdana" panose="020B0604030504040204" pitchFamily="34" charset="0"/>
              </a:rPr>
              <a:t/>
            </a:r>
            <a:br>
              <a:rPr lang="uk-UA" sz="1600" smtClean="0">
                <a:latin typeface="Verdana" panose="020B0604030504040204" pitchFamily="34" charset="0"/>
                <a:ea typeface="Verdana" panose="020B0604030504040204" pitchFamily="34" charset="0"/>
                <a:cs typeface="Verdana" panose="020B0604030504040204" pitchFamily="34" charset="0"/>
              </a:rPr>
            </a:br>
            <a:r>
              <a:rPr lang="uk-UA" sz="1600" b="1" smtClean="0">
                <a:latin typeface="Verdana" panose="020B0604030504040204" pitchFamily="34" charset="0"/>
                <a:ea typeface="Verdana" panose="020B0604030504040204" pitchFamily="34" charset="0"/>
                <a:cs typeface="Verdana" panose="020B0604030504040204" pitchFamily="34" charset="0"/>
              </a:rPr>
              <a:t>ст</a:t>
            </a:r>
            <a:r>
              <a:rPr lang="uk-UA" sz="1600" b="1">
                <a:latin typeface="Verdana" panose="020B0604030504040204" pitchFamily="34" charset="0"/>
                <a:ea typeface="Verdana" panose="020B0604030504040204" pitchFamily="34" charset="0"/>
                <a:cs typeface="Verdana" panose="020B0604030504040204" pitchFamily="34" charset="0"/>
              </a:rPr>
              <a:t>. ст. 283, 284 КПК України.</a:t>
            </a:r>
          </a:p>
          <a:p>
            <a:pPr>
              <a:spcBef>
                <a:spcPts val="600"/>
              </a:spcBef>
            </a:pPr>
            <a:r>
              <a:rPr lang="uk-UA" sz="1600" smtClean="0">
                <a:latin typeface="Verdana" panose="020B0604030504040204" pitchFamily="34" charset="0"/>
                <a:ea typeface="Verdana" panose="020B0604030504040204" pitchFamily="34" charset="0"/>
                <a:cs typeface="Verdana" panose="020B0604030504040204" pitchFamily="34" charset="0"/>
              </a:rPr>
              <a:t>Найкращим </a:t>
            </a:r>
            <a:r>
              <a:rPr lang="uk-UA" sz="1600">
                <a:latin typeface="Verdana" panose="020B0604030504040204" pitchFamily="34" charset="0"/>
                <a:ea typeface="Verdana" panose="020B0604030504040204" pitchFamily="34" charset="0"/>
                <a:cs typeface="Verdana" panose="020B0604030504040204" pitchFamily="34" charset="0"/>
              </a:rPr>
              <a:t>результатом є встановлення таких строків ухвалою слідчого судді, оскільки </a:t>
            </a:r>
            <a:r>
              <a:rPr lang="uk-UA" sz="1600" b="1">
                <a:latin typeface="Verdana" panose="020B0604030504040204" pitchFamily="34" charset="0"/>
                <a:ea typeface="Verdana" panose="020B0604030504040204" pitchFamily="34" charset="0"/>
                <a:cs typeface="Verdana" panose="020B0604030504040204" pitchFamily="34" charset="0"/>
              </a:rPr>
              <a:t>таке судове рішення не підлягає оскарженню </a:t>
            </a:r>
            <a:r>
              <a:rPr lang="uk-UA" sz="1600">
                <a:latin typeface="Verdana" panose="020B0604030504040204" pitchFamily="34" charset="0"/>
                <a:ea typeface="Verdana" panose="020B0604030504040204" pitchFamily="34" charset="0"/>
                <a:cs typeface="Verdana" panose="020B0604030504040204" pitchFamily="34" charset="0"/>
              </a:rPr>
              <a:t>в апеляційному порядку, що робить неможливим подальше зволікання правоохоронцями.</a:t>
            </a:r>
          </a:p>
          <a:p>
            <a:pPr>
              <a:spcBef>
                <a:spcPts val="600"/>
              </a:spcBef>
            </a:pPr>
            <a:r>
              <a:rPr lang="uk-UA" sz="1600" b="1" smtClean="0">
                <a:latin typeface="Verdana" panose="020B0604030504040204" pitchFamily="34" charset="0"/>
                <a:ea typeface="Verdana" panose="020B0604030504040204" pitchFamily="34" charset="0"/>
                <a:cs typeface="Verdana" panose="020B0604030504040204" pitchFamily="34" charset="0"/>
              </a:rPr>
              <a:t>Ч</a:t>
            </a:r>
            <a:r>
              <a:rPr lang="uk-UA" sz="1600" b="1">
                <a:latin typeface="Verdana" panose="020B0604030504040204" pitchFamily="34" charset="0"/>
                <a:ea typeface="Verdana" panose="020B0604030504040204" pitchFamily="34" charset="0"/>
                <a:cs typeface="Verdana" panose="020B0604030504040204" pitchFamily="34" charset="0"/>
              </a:rPr>
              <a:t>. 1 ст. 6 Європейської конвенції з прав людини </a:t>
            </a:r>
            <a:r>
              <a:rPr lang="uk-UA" sz="1600">
                <a:latin typeface="Verdana" panose="020B0604030504040204" pitchFamily="34" charset="0"/>
                <a:ea typeface="Verdana" panose="020B0604030504040204" pitchFamily="34" charset="0"/>
                <a:cs typeface="Verdana" panose="020B0604030504040204" pitchFamily="34" charset="0"/>
              </a:rPr>
              <a:t>передбачає, що кожен має право на справедливий і публічний розгляд його справи упродовж розумного строку незалежним і безстороннім судом, встановленим законом, який вирішить спір щодо його прав та обов'язків цивільного характеру або встановить обґрунтованість будь-якого висунутого проти</a:t>
            </a:r>
          </a:p>
          <a:p>
            <a:pPr>
              <a:spcBef>
                <a:spcPts val="600"/>
              </a:spcBef>
            </a:pPr>
            <a:r>
              <a:rPr lang="uk-UA" sz="1600" smtClean="0">
                <a:latin typeface="Verdana" panose="020B0604030504040204" pitchFamily="34" charset="0"/>
                <a:ea typeface="Verdana" panose="020B0604030504040204" pitchFamily="34" charset="0"/>
                <a:cs typeface="Verdana" panose="020B0604030504040204" pitchFamily="34" charset="0"/>
              </a:rPr>
              <a:t>У </a:t>
            </a:r>
            <a:r>
              <a:rPr lang="uk-UA" sz="1600">
                <a:latin typeface="Verdana" panose="020B0604030504040204" pitchFamily="34" charset="0"/>
                <a:ea typeface="Verdana" panose="020B0604030504040204" pitchFamily="34" charset="0"/>
                <a:cs typeface="Verdana" panose="020B0604030504040204" pitchFamily="34" charset="0"/>
              </a:rPr>
              <a:t>рішенні ЄСПЛ </a:t>
            </a:r>
            <a:r>
              <a:rPr lang="uk-UA" sz="1600" b="1">
                <a:latin typeface="Verdana" panose="020B0604030504040204" pitchFamily="34" charset="0"/>
                <a:ea typeface="Verdana" panose="020B0604030504040204" pitchFamily="34" charset="0"/>
                <a:cs typeface="Verdana" panose="020B0604030504040204" pitchFamily="34" charset="0"/>
              </a:rPr>
              <a:t>«Фридлендер (</a:t>
            </a:r>
            <a:r>
              <a:rPr lang="en-US" sz="1600" b="1">
                <a:latin typeface="Verdana" panose="020B0604030504040204" pitchFamily="34" charset="0"/>
                <a:ea typeface="Verdana" panose="020B0604030504040204" pitchFamily="34" charset="0"/>
                <a:cs typeface="Verdana" panose="020B0604030504040204" pitchFamily="34" charset="0"/>
              </a:rPr>
              <a:t>Frydlender) </a:t>
            </a:r>
            <a:r>
              <a:rPr lang="uk-UA" sz="1600" b="1">
                <a:latin typeface="Verdana" panose="020B0604030504040204" pitchFamily="34" charset="0"/>
                <a:ea typeface="Verdana" panose="020B0604030504040204" pitchFamily="34" charset="0"/>
                <a:cs typeface="Verdana" panose="020B0604030504040204" pitchFamily="34" charset="0"/>
              </a:rPr>
              <a:t>проти Франції» </a:t>
            </a:r>
            <a:r>
              <a:rPr lang="uk-UA" sz="1600">
                <a:latin typeface="Verdana" panose="020B0604030504040204" pitchFamily="34" charset="0"/>
                <a:ea typeface="Verdana" panose="020B0604030504040204" pitchFamily="34" charset="0"/>
                <a:cs typeface="Verdana" panose="020B0604030504040204" pitchFamily="34" charset="0"/>
              </a:rPr>
              <a:t>зазначено</a:t>
            </a:r>
            <a:r>
              <a:rPr lang="uk-UA" sz="1600">
                <a:latin typeface="Verdana" panose="020B0604030504040204" pitchFamily="34" charset="0"/>
                <a:ea typeface="Verdana" panose="020B0604030504040204" pitchFamily="34" charset="0"/>
                <a:cs typeface="Verdana" panose="020B0604030504040204" pitchFamily="34" charset="0"/>
              </a:rPr>
              <a:t>, </a:t>
            </a:r>
            <a:r>
              <a:rPr lang="uk-UA" sz="1600" smtClean="0">
                <a:latin typeface="Verdana" panose="020B0604030504040204" pitchFamily="34" charset="0"/>
                <a:ea typeface="Verdana" panose="020B0604030504040204" pitchFamily="34" charset="0"/>
                <a:cs typeface="Verdana" panose="020B0604030504040204" pitchFamily="34" charset="0"/>
              </a:rPr>
              <a:t/>
            </a:r>
            <a:br>
              <a:rPr lang="uk-UA" sz="1600" smtClean="0">
                <a:latin typeface="Verdana" panose="020B0604030504040204" pitchFamily="34" charset="0"/>
                <a:ea typeface="Verdana" panose="020B0604030504040204" pitchFamily="34" charset="0"/>
                <a:cs typeface="Verdana" panose="020B0604030504040204" pitchFamily="34" charset="0"/>
              </a:rPr>
            </a:br>
            <a:r>
              <a:rPr lang="uk-UA" sz="1600" smtClean="0">
                <a:latin typeface="Verdana" panose="020B0604030504040204" pitchFamily="34" charset="0"/>
                <a:ea typeface="Verdana" panose="020B0604030504040204" pitchFamily="34" charset="0"/>
                <a:cs typeface="Verdana" panose="020B0604030504040204" pitchFamily="34" charset="0"/>
              </a:rPr>
              <a:t>що </a:t>
            </a:r>
            <a:r>
              <a:rPr lang="uk-UA" sz="1600">
                <a:latin typeface="Verdana" panose="020B0604030504040204" pitchFamily="34" charset="0"/>
                <a:ea typeface="Verdana" panose="020B0604030504040204" pitchFamily="34" charset="0"/>
                <a:cs typeface="Verdana" panose="020B0604030504040204" pitchFamily="34" charset="0"/>
              </a:rPr>
              <a:t>«розумність» строку провадження по справі повинна </a:t>
            </a:r>
            <a:r>
              <a:rPr lang="uk-UA" sz="1600">
                <a:latin typeface="Verdana" panose="020B0604030504040204" pitchFamily="34" charset="0"/>
                <a:ea typeface="Verdana" panose="020B0604030504040204" pitchFamily="34" charset="0"/>
                <a:cs typeface="Verdana" panose="020B0604030504040204" pitchFamily="34" charset="0"/>
              </a:rPr>
              <a:t>оцінюватися </a:t>
            </a:r>
            <a:r>
              <a:rPr lang="uk-UA" sz="1600" smtClean="0">
                <a:latin typeface="Verdana" panose="020B0604030504040204" pitchFamily="34" charset="0"/>
                <a:ea typeface="Verdana" panose="020B0604030504040204" pitchFamily="34" charset="0"/>
                <a:cs typeface="Verdana" panose="020B0604030504040204" pitchFamily="34" charset="0"/>
              </a:rPr>
              <a:t/>
            </a:r>
            <a:br>
              <a:rPr lang="uk-UA" sz="1600" smtClean="0">
                <a:latin typeface="Verdana" panose="020B0604030504040204" pitchFamily="34" charset="0"/>
                <a:ea typeface="Verdana" panose="020B0604030504040204" pitchFamily="34" charset="0"/>
                <a:cs typeface="Verdana" panose="020B0604030504040204" pitchFamily="34" charset="0"/>
              </a:rPr>
            </a:br>
            <a:r>
              <a:rPr lang="uk-UA" sz="1600" smtClean="0">
                <a:latin typeface="Verdana" panose="020B0604030504040204" pitchFamily="34" charset="0"/>
                <a:ea typeface="Verdana" panose="020B0604030504040204" pitchFamily="34" charset="0"/>
                <a:cs typeface="Verdana" panose="020B0604030504040204" pitchFamily="34" charset="0"/>
              </a:rPr>
              <a:t>в </a:t>
            </a:r>
            <a:r>
              <a:rPr lang="uk-UA" sz="1600">
                <a:latin typeface="Verdana" panose="020B0604030504040204" pitchFamily="34" charset="0"/>
                <a:ea typeface="Verdana" panose="020B0604030504040204" pitchFamily="34" charset="0"/>
                <a:cs typeface="Verdana" panose="020B0604030504040204" pitchFamily="34" charset="0"/>
              </a:rPr>
              <a:t>світлі обставин справи і з посиланням на наступні критерії</a:t>
            </a:r>
            <a:r>
              <a:rPr lang="uk-UA" sz="1600">
                <a:latin typeface="Verdana" panose="020B0604030504040204" pitchFamily="34" charset="0"/>
                <a:ea typeface="Verdana" panose="020B0604030504040204" pitchFamily="34" charset="0"/>
                <a:cs typeface="Verdana" panose="020B0604030504040204" pitchFamily="34" charset="0"/>
              </a:rPr>
              <a:t>: </a:t>
            </a:r>
            <a:r>
              <a:rPr lang="uk-UA" sz="1600" smtClean="0">
                <a:latin typeface="Verdana" panose="020B0604030504040204" pitchFamily="34" charset="0"/>
                <a:ea typeface="Verdana" panose="020B0604030504040204" pitchFamily="34" charset="0"/>
                <a:cs typeface="Verdana" panose="020B0604030504040204" pitchFamily="34" charset="0"/>
              </a:rPr>
              <a:t/>
            </a:r>
            <a:br>
              <a:rPr lang="uk-UA" sz="1600" smtClean="0">
                <a:latin typeface="Verdana" panose="020B0604030504040204" pitchFamily="34" charset="0"/>
                <a:ea typeface="Verdana" panose="020B0604030504040204" pitchFamily="34" charset="0"/>
                <a:cs typeface="Verdana" panose="020B0604030504040204" pitchFamily="34" charset="0"/>
              </a:rPr>
            </a:br>
            <a:r>
              <a:rPr lang="uk-UA" sz="1600" smtClean="0">
                <a:latin typeface="Verdana" panose="020B0604030504040204" pitchFamily="34" charset="0"/>
                <a:ea typeface="Verdana" panose="020B0604030504040204" pitchFamily="34" charset="0"/>
                <a:cs typeface="Verdana" panose="020B0604030504040204" pitchFamily="34" charset="0"/>
              </a:rPr>
              <a:t>складність справи</a:t>
            </a:r>
            <a:r>
              <a:rPr lang="uk-UA" sz="1600">
                <a:latin typeface="Verdana" panose="020B0604030504040204" pitchFamily="34" charset="0"/>
                <a:ea typeface="Verdana" panose="020B0604030504040204" pitchFamily="34" charset="0"/>
                <a:cs typeface="Verdana" panose="020B0604030504040204" pitchFamily="34" charset="0"/>
              </a:rPr>
              <a:t>, дії заявника і відповідних </a:t>
            </a:r>
            <a:r>
              <a:rPr lang="uk-UA" sz="1600">
                <a:latin typeface="Verdana" panose="020B0604030504040204" pitchFamily="34" charset="0"/>
                <a:ea typeface="Verdana" panose="020B0604030504040204" pitchFamily="34" charset="0"/>
                <a:cs typeface="Verdana" panose="020B0604030504040204" pitchFamily="34" charset="0"/>
              </a:rPr>
              <a:t>державних </a:t>
            </a:r>
            <a:r>
              <a:rPr lang="uk-UA" sz="1600" smtClean="0">
                <a:latin typeface="Verdana" panose="020B0604030504040204" pitchFamily="34" charset="0"/>
                <a:ea typeface="Verdana" panose="020B0604030504040204" pitchFamily="34" charset="0"/>
                <a:cs typeface="Verdana" panose="020B0604030504040204" pitchFamily="34" charset="0"/>
              </a:rPr>
              <a:t/>
            </a:r>
            <a:br>
              <a:rPr lang="uk-UA" sz="1600" smtClean="0">
                <a:latin typeface="Verdana" panose="020B0604030504040204" pitchFamily="34" charset="0"/>
                <a:ea typeface="Verdana" panose="020B0604030504040204" pitchFamily="34" charset="0"/>
                <a:cs typeface="Verdana" panose="020B0604030504040204" pitchFamily="34" charset="0"/>
              </a:rPr>
            </a:br>
            <a:r>
              <a:rPr lang="uk-UA" sz="1600" smtClean="0">
                <a:latin typeface="Verdana" panose="020B0604030504040204" pitchFamily="34" charset="0"/>
                <a:ea typeface="Verdana" panose="020B0604030504040204" pitchFamily="34" charset="0"/>
                <a:cs typeface="Verdana" panose="020B0604030504040204" pitchFamily="34" charset="0"/>
              </a:rPr>
              <a:t>органів</a:t>
            </a:r>
            <a:r>
              <a:rPr lang="uk-UA" sz="1600">
                <a:latin typeface="Verdana" panose="020B0604030504040204" pitchFamily="34" charset="0"/>
                <a:ea typeface="Verdana" panose="020B0604030504040204" pitchFamily="34" charset="0"/>
                <a:cs typeface="Verdana" panose="020B0604030504040204" pitchFamily="34" charset="0"/>
              </a:rPr>
              <a:t>, </a:t>
            </a:r>
            <a:r>
              <a:rPr lang="uk-UA" sz="1600" smtClean="0">
                <a:latin typeface="Verdana" panose="020B0604030504040204" pitchFamily="34" charset="0"/>
                <a:ea typeface="Verdana" panose="020B0604030504040204" pitchFamily="34" charset="0"/>
                <a:cs typeface="Verdana" panose="020B0604030504040204" pitchFamily="34" charset="0"/>
              </a:rPr>
              <a:t>а </a:t>
            </a:r>
            <a:r>
              <a:rPr lang="uk-UA" sz="1600">
                <a:latin typeface="Verdana" panose="020B0604030504040204" pitchFamily="34" charset="0"/>
                <a:ea typeface="Verdana" panose="020B0604030504040204" pitchFamily="34" charset="0"/>
                <a:cs typeface="Verdana" panose="020B0604030504040204" pitchFamily="34" charset="0"/>
              </a:rPr>
              <a:t>також значущості спору для заявника.</a:t>
            </a:r>
          </a:p>
        </p:txBody>
      </p:sp>
      <p:sp>
        <p:nvSpPr>
          <p:cNvPr id="23" name="TextBox 22">
            <a:extLst>
              <a:ext uri="{FF2B5EF4-FFF2-40B4-BE49-F238E27FC236}">
                <a16:creationId xmlns="" xmlns:a16="http://schemas.microsoft.com/office/drawing/2014/main" id="{4B51C14C-96FD-40B0-A384-A2B1EA2D5114}"/>
              </a:ext>
            </a:extLst>
          </p:cNvPr>
          <p:cNvSpPr txBox="1"/>
          <p:nvPr/>
        </p:nvSpPr>
        <p:spPr>
          <a:xfrm>
            <a:off x="1078598" y="1463844"/>
            <a:ext cx="252000" cy="4500000"/>
          </a:xfrm>
          <a:prstGeom prst="rect">
            <a:avLst/>
          </a:prstGeom>
          <a:solidFill>
            <a:srgbClr val="0BC9CE">
              <a:alpha val="79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ru-RU"/>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ru-RU" sz="1600">
              <a:solidFill>
                <a:schemeClr val="tx1"/>
              </a:solidFill>
              <a:latin typeface="Verdana" pitchFamily="34" charset="0"/>
              <a:ea typeface="Verdana" pitchFamily="34" charset="0"/>
            </a:endParaRPr>
          </a:p>
        </p:txBody>
      </p:sp>
    </p:spTree>
    <p:extLst>
      <p:ext uri="{BB962C8B-B14F-4D97-AF65-F5344CB8AC3E}">
        <p14:creationId xmlns:p14="http://schemas.microsoft.com/office/powerpoint/2010/main" val="2229534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6049</TotalTime>
  <Words>922</Words>
  <Application>Microsoft Office PowerPoint</Application>
  <PresentationFormat>Произвольный</PresentationFormat>
  <Paragraphs>107</Paragraphs>
  <Slides>14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323</cp:revision>
  <dcterms:created xsi:type="dcterms:W3CDTF">2018-12-26T10:40:05Z</dcterms:created>
  <dcterms:modified xsi:type="dcterms:W3CDTF">2019-10-22T14:25:58Z</dcterms:modified>
</cp:coreProperties>
</file>