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67" r:id="rId4"/>
    <p:sldId id="266" r:id="rId5"/>
    <p:sldId id="261" r:id="rId6"/>
    <p:sldId id="264" r:id="rId7"/>
  </p:sldIdLst>
  <p:sldSz cx="9144000" cy="6858000" type="screen4x3"/>
  <p:notesSz cx="6797675" cy="992822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4C"/>
    <a:srgbClr val="8BB2FF"/>
    <a:srgbClr val="00246C"/>
    <a:srgbClr val="6196FF"/>
    <a:srgbClr val="4B87FF"/>
    <a:srgbClr val="1563FF"/>
    <a:srgbClr val="004ADE"/>
    <a:srgbClr val="0038A8"/>
    <a:srgbClr val="00133A"/>
    <a:srgbClr val="3E4C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uk-UA" sz="2000" b="0" dirty="0" err="1" smtClean="0">
                <a:latin typeface="Century Gothic" panose="020B0502020202020204" pitchFamily="34" charset="0"/>
              </a:rPr>
              <a:t>Юрдепы</a:t>
            </a:r>
            <a:r>
              <a:rPr lang="uk-UA" sz="2000" b="0" dirty="0" smtClean="0">
                <a:latin typeface="Century Gothic" panose="020B0502020202020204" pitchFamily="34" charset="0"/>
              </a:rPr>
              <a:t>*</a:t>
            </a:r>
            <a:endParaRPr lang="uk-UA" sz="2000" b="0" dirty="0"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2.7909170389814577E-2"/>
          <c:y val="0.109565143539550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Оба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63-419C-95E3-278256439F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63-419C-95E3-278256439F2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Full services</c:v>
                </c:pt>
              </c:strCache>
            </c:strRef>
          </c:tx>
          <c:spPr>
            <a:solidFill>
              <a:srgbClr val="485E8E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63-419C-95E3-278256439F2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Бутики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63-419C-95E3-278256439F2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336935232"/>
        <c:axId val="336937408"/>
      </c:barChart>
      <c:catAx>
        <c:axId val="336935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6937408"/>
        <c:crosses val="autoZero"/>
        <c:auto val="1"/>
        <c:lblAlgn val="ctr"/>
        <c:lblOffset val="100"/>
        <c:noMultiLvlLbl val="0"/>
      </c:catAx>
      <c:valAx>
        <c:axId val="3369374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3693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7817796892548161E-2"/>
          <c:y val="0.31061887619182976"/>
          <c:w val="0.25314459563071146"/>
          <c:h val="0.546743732981598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uk-UA" sz="2000" b="0" dirty="0" err="1" smtClean="0">
                <a:latin typeface="Century Gothic" panose="020B0502020202020204" pitchFamily="34" charset="0"/>
              </a:rPr>
              <a:t>Юрфирмы</a:t>
            </a:r>
            <a:r>
              <a:rPr lang="uk-UA" sz="2000" b="0" dirty="0" smtClean="0">
                <a:latin typeface="Century Gothic" panose="020B0502020202020204" pitchFamily="34" charset="0"/>
              </a:rPr>
              <a:t>*</a:t>
            </a:r>
            <a:endParaRPr lang="uk-UA" sz="2000" b="0" dirty="0"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2.1969904758965191E-2"/>
          <c:y val="9.85589714168843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Оба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3-459E-A771-B67B2601AE7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Full services</c:v>
                </c:pt>
              </c:strCache>
            </c:strRef>
          </c:tx>
          <c:spPr>
            <a:solidFill>
              <a:srgbClr val="485E8E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F3-459E-A771-B67B2601AE7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Бутики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F3-459E-A771-B67B2601AE7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336940128"/>
        <c:axId val="336932512"/>
      </c:barChart>
      <c:catAx>
        <c:axId val="336940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6932512"/>
        <c:crosses val="autoZero"/>
        <c:auto val="1"/>
        <c:lblAlgn val="ctr"/>
        <c:lblOffset val="100"/>
        <c:noMultiLvlLbl val="0"/>
      </c:catAx>
      <c:valAx>
        <c:axId val="3369325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3694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7817796892548161E-2"/>
          <c:y val="0.31061887619182976"/>
          <c:w val="0.25314459563071146"/>
          <c:h val="0.557749905104264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8BB2FF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194C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КМ Партнеры</c:v>
                </c:pt>
                <c:pt idx="1">
                  <c:v>Ильяшев и партнеры</c:v>
                </c:pt>
                <c:pt idx="2">
                  <c:v>Дубинский и Ошарова</c:v>
                </c:pt>
                <c:pt idx="3">
                  <c:v>ВКП</c:v>
                </c:pt>
                <c:pt idx="4">
                  <c:v>АНК</c:v>
                </c:pt>
                <c:pt idx="5">
                  <c:v>Sayenko Kharenko</c:v>
                </c:pt>
                <c:pt idx="6">
                  <c:v>Pavlenko Legal Group</c:v>
                </c:pt>
                <c:pt idx="7">
                  <c:v>Juscutum</c:v>
                </c:pt>
                <c:pt idx="8">
                  <c:v>Equity</c:v>
                </c:pt>
                <c:pt idx="9">
                  <c:v>Engarde </c:v>
                </c:pt>
                <c:pt idx="10">
                  <c:v>Baker McKenzie</c:v>
                </c:pt>
                <c:pt idx="11">
                  <c:v>AVER LEX</c:v>
                </c:pt>
                <c:pt idx="12">
                  <c:v>Avellum</c:v>
                </c:pt>
                <c:pt idx="13">
                  <c:v>Asters</c:v>
                </c:pt>
                <c:pt idx="14">
                  <c:v>Arzinger</c:v>
                </c:pt>
                <c:pt idx="15">
                  <c:v>Alexandrov &amp; Partners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5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AC-466F-9642-EE25332B2F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194C">
                <a:alpha val="80000"/>
              </a:srgb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8BB2FF">
                  <a:alpha val="50000"/>
                </a:srgb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36AC-466F-9642-EE25332B2F4F}"/>
              </c:ext>
            </c:extLst>
          </c:dPt>
          <c:dPt>
            <c:idx val="2"/>
            <c:invertIfNegative val="0"/>
            <c:bubble3D val="0"/>
            <c:spPr>
              <a:solidFill>
                <a:srgbClr val="8BB2FF">
                  <a:alpha val="50000"/>
                </a:srgb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36AC-466F-9642-EE25332B2F4F}"/>
              </c:ext>
            </c:extLst>
          </c:dPt>
          <c:dPt>
            <c:idx val="4"/>
            <c:invertIfNegative val="0"/>
            <c:bubble3D val="0"/>
            <c:spPr>
              <a:solidFill>
                <a:srgbClr val="8BB2FF">
                  <a:alpha val="50000"/>
                </a:srgb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36AC-466F-9642-EE25332B2F4F}"/>
              </c:ext>
            </c:extLst>
          </c:dPt>
          <c:dPt>
            <c:idx val="6"/>
            <c:invertIfNegative val="0"/>
            <c:bubble3D val="0"/>
            <c:spPr>
              <a:solidFill>
                <a:srgbClr val="8BB2FF">
                  <a:alpha val="50000"/>
                </a:srgb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36AC-466F-9642-EE25332B2F4F}"/>
              </c:ext>
            </c:extLst>
          </c:dPt>
          <c:dPt>
            <c:idx val="11"/>
            <c:invertIfNegative val="0"/>
            <c:bubble3D val="0"/>
            <c:spPr>
              <a:solidFill>
                <a:srgbClr val="8BB2FF">
                  <a:alpha val="50000"/>
                </a:srgb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36AC-466F-9642-EE25332B2F4F}"/>
              </c:ext>
            </c:extLst>
          </c:dPt>
          <c:cat>
            <c:strRef>
              <c:f>Лист1!$A$2:$A$17</c:f>
              <c:strCache>
                <c:ptCount val="16"/>
                <c:pt idx="0">
                  <c:v>КМ Партнеры</c:v>
                </c:pt>
                <c:pt idx="1">
                  <c:v>Ильяшев и партнеры</c:v>
                </c:pt>
                <c:pt idx="2">
                  <c:v>Дубинский и Ошарова</c:v>
                </c:pt>
                <c:pt idx="3">
                  <c:v>ВКП</c:v>
                </c:pt>
                <c:pt idx="4">
                  <c:v>АНК</c:v>
                </c:pt>
                <c:pt idx="5">
                  <c:v>Sayenko Kharenko</c:v>
                </c:pt>
                <c:pt idx="6">
                  <c:v>Pavlenko Legal Group</c:v>
                </c:pt>
                <c:pt idx="7">
                  <c:v>Juscutum</c:v>
                </c:pt>
                <c:pt idx="8">
                  <c:v>Equity</c:v>
                </c:pt>
                <c:pt idx="9">
                  <c:v>Engarde </c:v>
                </c:pt>
                <c:pt idx="10">
                  <c:v>Baker McKenzie</c:v>
                </c:pt>
                <c:pt idx="11">
                  <c:v>AVER LEX</c:v>
                </c:pt>
                <c:pt idx="12">
                  <c:v>Avellum</c:v>
                </c:pt>
                <c:pt idx="13">
                  <c:v>Asters</c:v>
                </c:pt>
                <c:pt idx="14">
                  <c:v>Arzinger</c:v>
                </c:pt>
                <c:pt idx="15">
                  <c:v>Alexandrov &amp; Partners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24</c:v>
                </c:pt>
                <c:pt idx="4">
                  <c:v>25</c:v>
                </c:pt>
                <c:pt idx="5">
                  <c:v>21</c:v>
                </c:pt>
                <c:pt idx="6">
                  <c:v>25</c:v>
                </c:pt>
                <c:pt idx="7">
                  <c:v>25</c:v>
                </c:pt>
                <c:pt idx="8">
                  <c:v>24</c:v>
                </c:pt>
                <c:pt idx="9">
                  <c:v>25</c:v>
                </c:pt>
                <c:pt idx="10">
                  <c:v>24</c:v>
                </c:pt>
                <c:pt idx="11">
                  <c:v>25</c:v>
                </c:pt>
                <c:pt idx="12">
                  <c:v>24</c:v>
                </c:pt>
                <c:pt idx="13">
                  <c:v>24</c:v>
                </c:pt>
                <c:pt idx="14">
                  <c:v>25</c:v>
                </c:pt>
                <c:pt idx="1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6AC-466F-9642-EE25332B2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6941216"/>
        <c:axId val="336934688"/>
        <c:axId val="0"/>
      </c:bar3DChart>
      <c:catAx>
        <c:axId val="336941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336934688"/>
        <c:crosses val="autoZero"/>
        <c:auto val="1"/>
        <c:lblAlgn val="ctr"/>
        <c:lblOffset val="100"/>
        <c:noMultiLvlLbl val="0"/>
      </c:catAx>
      <c:valAx>
        <c:axId val="336934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694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uk-UA" sz="2000" b="0" dirty="0" err="1" smtClean="0">
                <a:latin typeface="Century Gothic" panose="020B0502020202020204" pitchFamily="34" charset="0"/>
              </a:rPr>
              <a:t>Наиболее</a:t>
            </a:r>
            <a:r>
              <a:rPr lang="uk-UA" sz="2000" b="0" dirty="0" smtClean="0">
                <a:latin typeface="Century Gothic" panose="020B0502020202020204" pitchFamily="34" charset="0"/>
              </a:rPr>
              <a:t> </a:t>
            </a:r>
            <a:r>
              <a:rPr lang="uk-UA" sz="2000" b="0" dirty="0" err="1" smtClean="0">
                <a:latin typeface="Century Gothic" panose="020B0502020202020204" pitchFamily="34" charset="0"/>
              </a:rPr>
              <a:t>доходные</a:t>
            </a:r>
            <a:r>
              <a:rPr lang="uk-UA" sz="2000" b="0" baseline="0" dirty="0" smtClean="0">
                <a:latin typeface="Century Gothic" panose="020B0502020202020204" pitchFamily="34" charset="0"/>
              </a:rPr>
              <a:t> практики*</a:t>
            </a:r>
            <a:endParaRPr lang="uk-UA" sz="2000" b="0" dirty="0"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0.11482475623119463"/>
          <c:y val="2.799998351730183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>
          <a:glow>
            <a:schemeClr val="accent1">
              <a:alpha val="40000"/>
            </a:schemeClr>
          </a:glow>
          <a:softEdge rad="0"/>
        </a:effectLst>
        <a:sp3d/>
      </c:spPr>
    </c:sideWall>
    <c:backWall>
      <c:thickness val="0"/>
      <c:spPr>
        <a:noFill/>
        <a:ln>
          <a:noFill/>
        </a:ln>
        <a:effectLst>
          <a:glow>
            <a:schemeClr val="accent1">
              <a:alpha val="40000"/>
            </a:schemeClr>
          </a:glow>
          <a:softEdge rad="0"/>
        </a:effectLst>
        <a:sp3d/>
      </c:spPr>
    </c:backWall>
    <c:plotArea>
      <c:layout/>
      <c:bar3DChart>
        <c:barDir val="bar"/>
        <c:grouping val="clustered"/>
        <c:varyColors val="0"/>
        <c:ser>
          <c:idx val="2"/>
          <c:order val="0"/>
          <c:tx>
            <c:strRef>
              <c:f>Лист1!$D$2</c:f>
              <c:strCache>
                <c:ptCount val="1"/>
                <c:pt idx="0">
                  <c:v>Интеллектуальная собственность</c:v>
                </c:pt>
              </c:strCache>
            </c:strRef>
          </c:tx>
          <c:spPr>
            <a:solidFill>
              <a:srgbClr val="4B87FF">
                <a:alpha val="80000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0.10510726782379094"/>
                  <c:y val="-7.476080955949491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27-48ED-A1C9-212B76172E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 rtl="0">
                  <a:defRPr lang="uk-UA" sz="1800" b="0" i="0" u="none" strike="noStrike" kern="1200" baseline="0">
                    <a:solidFill>
                      <a:prstClr val="white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Лист1!$D$3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27-48ED-A1C9-212B76172E8A}"/>
            </c:ext>
          </c:extLst>
        </c:ser>
        <c:ser>
          <c:idx val="3"/>
          <c:order val="1"/>
          <c:tx>
            <c:strRef>
              <c:f>Лист1!$E$2</c:f>
              <c:strCache>
                <c:ptCount val="1"/>
                <c:pt idx="0">
                  <c:v>Уголовное право</c:v>
                </c:pt>
              </c:strCache>
            </c:strRef>
          </c:tx>
          <c:spPr>
            <a:solidFill>
              <a:srgbClr val="1563FF">
                <a:alpha val="80000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0.12936279116774271"/>
                  <c:y val="-7.476080955949400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27-48ED-A1C9-212B76172E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 algn="l" rtl="0">
                  <a:defRPr lang="uk-UA" sz="1800" b="0" i="0" u="none" strike="noStrike" kern="1200" baseline="0">
                    <a:solidFill>
                      <a:prstClr val="white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Лист1!$E$3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27-48ED-A1C9-212B76172E8A}"/>
            </c:ext>
          </c:extLst>
        </c:ser>
        <c:ser>
          <c:idx val="4"/>
          <c:order val="2"/>
          <c:tx>
            <c:strRef>
              <c:f>Лист1!$F$2</c:f>
              <c:strCache>
                <c:ptCount val="1"/>
                <c:pt idx="0">
                  <c:v>M&amp;A</c:v>
                </c:pt>
              </c:strCache>
            </c:strRef>
          </c:tx>
          <c:spPr>
            <a:solidFill>
              <a:srgbClr val="004ADE">
                <a:alpha val="80000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0.12936279116774271"/>
                  <c:y val="-9.968107941265867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27-48ED-A1C9-212B76172E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 rtl="0">
                  <a:defRPr lang="uk-UA" sz="1800" b="0" i="0" u="none" strike="noStrike" kern="1200" baseline="0">
                    <a:solidFill>
                      <a:prstClr val="white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Лист1!$F$3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27-48ED-A1C9-212B76172E8A}"/>
            </c:ext>
          </c:extLst>
        </c:ser>
        <c:ser>
          <c:idx val="5"/>
          <c:order val="3"/>
          <c:tx>
            <c:strRef>
              <c:f>Лист1!$G$2</c:f>
              <c:strCache>
                <c:ptCount val="1"/>
                <c:pt idx="0">
                  <c:v>Банковское и финансовое право</c:v>
                </c:pt>
              </c:strCache>
            </c:strRef>
          </c:tx>
          <c:spPr>
            <a:solidFill>
              <a:srgbClr val="0038A8">
                <a:alpha val="80000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0.15361831451169453"/>
                  <c:y val="-9.968107941265912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27-48ED-A1C9-212B76172E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 rtl="0">
                  <a:defRPr lang="uk-UA" sz="1800" b="0" i="0" u="none" strike="noStrike" kern="1200" baseline="0">
                    <a:solidFill>
                      <a:prstClr val="white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Лист1!$G$3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C27-48ED-A1C9-212B76172E8A}"/>
            </c:ext>
          </c:extLst>
        </c:ser>
        <c:ser>
          <c:idx val="6"/>
          <c:order val="4"/>
          <c:tx>
            <c:strRef>
              <c:f>Лист1!$H$2</c:f>
              <c:strCache>
                <c:ptCount val="1"/>
                <c:pt idx="0">
                  <c:v>Корпоративное право</c:v>
                </c:pt>
              </c:strCache>
            </c:strRef>
          </c:tx>
          <c:spPr>
            <a:solidFill>
              <a:srgbClr val="00246C">
                <a:alpha val="80000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0.1778738378556462"/>
                  <c:y val="-9.968107941265912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27-48ED-A1C9-212B76172E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 rtl="0">
                  <a:defRPr lang="uk-UA" sz="1800" b="0" i="0" u="none" strike="noStrike" kern="1200" baseline="0">
                    <a:solidFill>
                      <a:prstClr val="white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Лист1!$H$3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C27-48ED-A1C9-212B76172E8A}"/>
            </c:ext>
          </c:extLst>
        </c:ser>
        <c:ser>
          <c:idx val="7"/>
          <c:order val="5"/>
          <c:tx>
            <c:strRef>
              <c:f>Лист1!$I$2</c:f>
              <c:strCache>
                <c:ptCount val="1"/>
                <c:pt idx="0">
                  <c:v>Налоговое право</c:v>
                </c:pt>
              </c:strCache>
            </c:strRef>
          </c:tx>
          <c:spPr>
            <a:solidFill>
              <a:srgbClr val="00194C">
                <a:alpha val="80000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0.25670428872348944"/>
                  <c:y val="-1.49521619118988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27-48ED-A1C9-212B76172E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 rtl="0">
                  <a:defRPr lang="uk-UA" sz="18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Лист1!$I$3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C27-48ED-A1C9-212B76172E8A}"/>
            </c:ext>
          </c:extLst>
        </c:ser>
        <c:ser>
          <c:idx val="8"/>
          <c:order val="6"/>
          <c:tx>
            <c:strRef>
              <c:f>Лист1!$J$2</c:f>
              <c:strCache>
                <c:ptCount val="1"/>
                <c:pt idx="0">
                  <c:v>Судебная практика</c:v>
                </c:pt>
              </c:strCache>
            </c:strRef>
          </c:tx>
          <c:spPr>
            <a:solidFill>
              <a:srgbClr val="00133A">
                <a:alpha val="80000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0.44602438813101908"/>
                  <c:y val="-2.7412121883941081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19,9%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32422195947977"/>
                      <c:h val="5.88367594630163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DC27-48ED-A1C9-212B76172E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Лист1!$A$3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Лист1!$J$3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C27-48ED-A1C9-212B76172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100"/>
        <c:shape val="box"/>
        <c:axId val="490506864"/>
        <c:axId val="490494352"/>
        <c:axId val="0"/>
      </c:bar3DChart>
      <c:catAx>
        <c:axId val="490506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0494352"/>
        <c:crosses val="autoZero"/>
        <c:auto val="1"/>
        <c:lblAlgn val="ctr"/>
        <c:lblOffset val="100"/>
        <c:noMultiLvlLbl val="0"/>
      </c:catAx>
      <c:valAx>
        <c:axId val="4904943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90506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1319244227177486"/>
          <c:y val="0.15023076758551823"/>
          <c:w val="0.26080544571513603"/>
          <c:h val="0.725766950738120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anchor="t" anchorCtr="0"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400" b="1" baseline="0" dirty="0" smtClean="0">
                <a:latin typeface="Century Gothic" panose="020B0502020202020204" pitchFamily="34" charset="0"/>
              </a:rPr>
              <a:t>Представительство в гражданских, хозяйственных судах</a:t>
            </a:r>
            <a:endParaRPr lang="uk-UA" sz="1400" b="1" dirty="0"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2.4939613526570051E-2"/>
          <c:y val="6.02689814814814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Юрфирмы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DE-4158-80A9-C705E8401D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DE-4158-80A9-C705E8401D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Юрдепы</c:v>
                </c:pt>
              </c:strCache>
            </c:strRef>
          </c:tx>
          <c:spPr>
            <a:solidFill>
              <a:srgbClr val="485E8E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DE-4158-80A9-C705E8401D1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336929248"/>
        <c:axId val="336936320"/>
      </c:barChart>
      <c:catAx>
        <c:axId val="33692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6936320"/>
        <c:crosses val="autoZero"/>
        <c:auto val="1"/>
        <c:lblAlgn val="ctr"/>
        <c:lblOffset val="100"/>
        <c:noMultiLvlLbl val="0"/>
      </c:catAx>
      <c:valAx>
        <c:axId val="33693632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3692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42068059741848934"/>
          <c:w val="0.2838210144927536"/>
          <c:h val="0.414669667509606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400" b="1" dirty="0" smtClean="0">
                <a:latin typeface="Century Gothic" panose="020B0502020202020204" pitchFamily="34" charset="0"/>
              </a:rPr>
              <a:t>Консультации</a:t>
            </a:r>
            <a:r>
              <a:rPr lang="ru-RU" sz="1400" b="1" baseline="0" dirty="0" smtClean="0">
                <a:latin typeface="Century Gothic" panose="020B0502020202020204" pitchFamily="34" charset="0"/>
              </a:rPr>
              <a:t> по налогообложению</a:t>
            </a:r>
            <a:endParaRPr lang="uk-UA" sz="1400" b="1" dirty="0"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2.4939537574389884E-2"/>
          <c:y val="0.142583659907548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Юрфирмы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58-47EC-870C-5B98FB1EB5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58-47EC-870C-5B98FB1EB5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Юрдепы</c:v>
                </c:pt>
              </c:strCache>
            </c:strRef>
          </c:tx>
          <c:spPr>
            <a:solidFill>
              <a:srgbClr val="485E8E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58-47EC-870C-5B98FB1EB5E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336929792"/>
        <c:axId val="336940672"/>
      </c:barChart>
      <c:catAx>
        <c:axId val="336929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6940672"/>
        <c:crosses val="autoZero"/>
        <c:auto val="1"/>
        <c:lblAlgn val="ctr"/>
        <c:lblOffset val="100"/>
        <c:noMultiLvlLbl val="0"/>
      </c:catAx>
      <c:valAx>
        <c:axId val="3369406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3692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42068059741848934"/>
          <c:w val="0.27461811594202901"/>
          <c:h val="0.414669667509606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400" b="1" dirty="0" smtClean="0">
                <a:latin typeface="Century Gothic" panose="020B0502020202020204" pitchFamily="34" charset="0"/>
              </a:rPr>
              <a:t>Защита</a:t>
            </a:r>
            <a:r>
              <a:rPr lang="ru-RU" sz="1400" b="1" baseline="0" dirty="0" smtClean="0">
                <a:latin typeface="Century Gothic" panose="020B0502020202020204" pitchFamily="34" charset="0"/>
              </a:rPr>
              <a:t> интересов</a:t>
            </a:r>
          </a:p>
          <a:p>
            <a:pPr algn="l">
              <a:defRPr sz="2000" b="0">
                <a:latin typeface="Century Gothic" panose="020B0502020202020204" pitchFamily="34" charset="0"/>
              </a:defRPr>
            </a:pPr>
            <a:r>
              <a:rPr lang="ru-RU" sz="1400" b="1" baseline="0" dirty="0" smtClean="0">
                <a:latin typeface="Century Gothic" panose="020B0502020202020204" pitchFamily="34" charset="0"/>
              </a:rPr>
              <a:t>в уголовных производствах</a:t>
            </a:r>
            <a:endParaRPr lang="uk-UA" sz="1400" b="1" dirty="0"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2.4939537574389884E-2"/>
          <c:y val="0.142583659907548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Юрфирмы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  <a:alpha val="8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C2-404B-B689-DEE2F4A2E7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C2-404B-B689-DEE2F4A2E7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Юрдепы</c:v>
                </c:pt>
              </c:strCache>
            </c:strRef>
          </c:tx>
          <c:spPr>
            <a:solidFill>
              <a:srgbClr val="485E8E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485E8E">
                  <a:alpha val="80000"/>
                </a:srgb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DC2-404B-B689-DEE2F4A2E7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C2-404B-B689-DEE2F4A2E71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336933056"/>
        <c:axId val="336934144"/>
      </c:barChart>
      <c:catAx>
        <c:axId val="3369330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6934144"/>
        <c:crosses val="autoZero"/>
        <c:auto val="1"/>
        <c:lblAlgn val="ctr"/>
        <c:lblOffset val="100"/>
        <c:noMultiLvlLbl val="0"/>
      </c:catAx>
      <c:valAx>
        <c:axId val="3369341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3693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42068059741848934"/>
          <c:w val="0.27768574879227054"/>
          <c:h val="0.414669667509606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400" b="1" baseline="0" dirty="0" smtClean="0">
                <a:latin typeface="Century Gothic" panose="020B0502020202020204" pitchFamily="34" charset="0"/>
              </a:rPr>
              <a:t>Отношения с гос. органами, лоббирование</a:t>
            </a:r>
            <a:endParaRPr lang="uk-UA" sz="1400" b="1" dirty="0"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2.4939537574389884E-2"/>
          <c:y val="0.142583659907548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Юрфирмы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17-4C89-B0DD-BD0C1A179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17-4C89-B0DD-BD0C1A1798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Юрдепы</c:v>
                </c:pt>
              </c:strCache>
            </c:strRef>
          </c:tx>
          <c:spPr>
            <a:solidFill>
              <a:srgbClr val="485E8E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17-4C89-B0DD-BD0C1A1798E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336941760"/>
        <c:axId val="336931424"/>
      </c:barChart>
      <c:catAx>
        <c:axId val="336941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6931424"/>
        <c:crosses val="autoZero"/>
        <c:auto val="1"/>
        <c:lblAlgn val="ctr"/>
        <c:lblOffset val="100"/>
        <c:noMultiLvlLbl val="0"/>
      </c:catAx>
      <c:valAx>
        <c:axId val="3369314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3694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42068059741848934"/>
          <c:w val="0.2838210144927536"/>
          <c:h val="0.414669667509606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EA63F-B7F8-44D6-8A58-21053A71CA5F}" type="datetimeFigureOut">
              <a:rPr lang="uk-UA" smtClean="0"/>
              <a:t>12.12.2019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72A7E-5E3E-4691-A40F-A879EEFC50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550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72A7E-5E3E-4691-A40F-A879EEFC50D4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382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924262"/>
            <a:ext cx="5438140" cy="3909239"/>
          </a:xfrm>
        </p:spPr>
        <p:txBody>
          <a:bodyPr/>
          <a:lstStyle/>
          <a:p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72A7E-5E3E-4691-A40F-A879EEFC50D4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015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72A7E-5E3E-4691-A40F-A879EEFC50D4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1238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72A7E-5E3E-4691-A40F-A879EEFC50D4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3425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72A7E-5E3E-4691-A40F-A879EEFC50D4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331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4233-43A0-4C3F-B26C-2B153CBF7AD8}" type="datetimeFigureOut">
              <a:rPr lang="uk-UA" smtClean="0"/>
              <a:t>12.12.2019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49DA-6CE4-4EE4-94D5-905BE00A7B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16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4233-43A0-4C3F-B26C-2B153CBF7AD8}" type="datetimeFigureOut">
              <a:rPr lang="uk-UA" smtClean="0"/>
              <a:t>12.12.2019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49DA-6CE4-4EE4-94D5-905BE00A7B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313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4233-43A0-4C3F-B26C-2B153CBF7AD8}" type="datetimeFigureOut">
              <a:rPr lang="uk-UA" smtClean="0"/>
              <a:t>12.12.2019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49DA-6CE4-4EE4-94D5-905BE00A7B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609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4233-43A0-4C3F-B26C-2B153CBF7AD8}" type="datetimeFigureOut">
              <a:rPr lang="uk-UA" smtClean="0"/>
              <a:t>12.12.2019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49DA-6CE4-4EE4-94D5-905BE00A7B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24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4233-43A0-4C3F-B26C-2B153CBF7AD8}" type="datetimeFigureOut">
              <a:rPr lang="uk-UA" smtClean="0"/>
              <a:t>12.12.2019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49DA-6CE4-4EE4-94D5-905BE00A7B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866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4233-43A0-4C3F-B26C-2B153CBF7AD8}" type="datetimeFigureOut">
              <a:rPr lang="uk-UA" smtClean="0"/>
              <a:t>12.12.2019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49DA-6CE4-4EE4-94D5-905BE00A7B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343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4233-43A0-4C3F-B26C-2B153CBF7AD8}" type="datetimeFigureOut">
              <a:rPr lang="uk-UA" smtClean="0"/>
              <a:t>12.12.2019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49DA-6CE4-4EE4-94D5-905BE00A7B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203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4233-43A0-4C3F-B26C-2B153CBF7AD8}" type="datetimeFigureOut">
              <a:rPr lang="uk-UA" smtClean="0"/>
              <a:t>12.12.2019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49DA-6CE4-4EE4-94D5-905BE00A7B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21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4233-43A0-4C3F-B26C-2B153CBF7AD8}" type="datetimeFigureOut">
              <a:rPr lang="uk-UA" smtClean="0"/>
              <a:t>12.12.2019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49DA-6CE4-4EE4-94D5-905BE00A7B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73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4233-43A0-4C3F-B26C-2B153CBF7AD8}" type="datetimeFigureOut">
              <a:rPr lang="uk-UA" smtClean="0"/>
              <a:t>12.12.2019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49DA-6CE4-4EE4-94D5-905BE00A7B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647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4233-43A0-4C3F-B26C-2B153CBF7AD8}" type="datetimeFigureOut">
              <a:rPr lang="uk-UA" smtClean="0"/>
              <a:t>12.12.2019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49DA-6CE4-4EE4-94D5-905BE00A7B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494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84233-43A0-4C3F-B26C-2B153CBF7AD8}" type="datetimeFigureOut">
              <a:rPr lang="uk-UA" smtClean="0"/>
              <a:t>12.12.2019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149DA-6CE4-4EE4-94D5-905BE00A7B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94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98"/>
          <a:stretch/>
        </p:blipFill>
        <p:spPr>
          <a:xfrm>
            <a:off x="1672482" y="324136"/>
            <a:ext cx="7534892" cy="61041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7230" y="153910"/>
            <a:ext cx="2163778" cy="64370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708694" y="706169"/>
            <a:ext cx="2006274" cy="5260575"/>
          </a:xfrm>
          <a:prstGeom prst="rect">
            <a:avLst/>
          </a:prstGeom>
          <a:solidFill>
            <a:srgbClr val="485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15636" y="362139"/>
            <a:ext cx="172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>
            <a:off x="-245952" y="1226139"/>
            <a:ext cx="172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15636" y="6390238"/>
            <a:ext cx="172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>
            <a:off x="-248364" y="5526238"/>
            <a:ext cx="172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52584" y="1671158"/>
            <a:ext cx="3062384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0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Юридический бутик </a:t>
            </a:r>
          </a:p>
          <a:p>
            <a:endParaRPr lang="ru-RU" sz="30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ru-RU" sz="20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 потенциалом </a:t>
            </a:r>
            <a:r>
              <a:rPr lang="ru-RU" sz="2000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мультисервисной</a:t>
            </a:r>
            <a:r>
              <a:rPr lang="ru-RU" sz="20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компании</a:t>
            </a:r>
            <a:endParaRPr lang="ru-RU" sz="2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1820" y="4926091"/>
            <a:ext cx="30623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cap="none" spc="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Ольга Просянюк,</a:t>
            </a:r>
          </a:p>
          <a:p>
            <a:r>
              <a:rPr lang="ru-RU" sz="16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у</a:t>
            </a:r>
            <a:r>
              <a:rPr lang="ru-RU" sz="16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правляющий партнер</a:t>
            </a:r>
            <a:endParaRPr lang="ru-RU" sz="1600" cap="none" spc="0" dirty="0">
              <a:ln w="9525">
                <a:noFill/>
                <a:prstDash val="solid"/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2" y="6088491"/>
            <a:ext cx="1640714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6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71884" y="1536100"/>
            <a:ext cx="5852160" cy="3767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677" y="429399"/>
            <a:ext cx="4418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Full services vs </a:t>
            </a:r>
            <a:r>
              <a:rPr lang="uk-UA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бутики</a:t>
            </a:r>
            <a:r>
              <a:rPr lang="uk-UA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uk-UA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15636" y="334614"/>
            <a:ext cx="172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6200000">
            <a:off x="330048" y="619891"/>
            <a:ext cx="576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914300" y="493683"/>
            <a:ext cx="3767328" cy="585216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704847525"/>
              </p:ext>
            </p:extLst>
          </p:nvPr>
        </p:nvGraphicFramePr>
        <p:xfrm>
          <a:off x="637677" y="951462"/>
          <a:ext cx="4276623" cy="2307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428057331"/>
              </p:ext>
            </p:extLst>
          </p:nvPr>
        </p:nvGraphicFramePr>
        <p:xfrm>
          <a:off x="615636" y="3595791"/>
          <a:ext cx="4276623" cy="2307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1" name="Прямая соединительная линия 20"/>
          <p:cNvCxnSpPr/>
          <p:nvPr/>
        </p:nvCxnSpPr>
        <p:spPr>
          <a:xfrm>
            <a:off x="1619062" y="3429398"/>
            <a:ext cx="172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40721" y="1854622"/>
            <a:ext cx="2869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Инхаузы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отдают предпочтение бутикам</a:t>
            </a:r>
            <a:endParaRPr lang="uk-U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40721" y="4429309"/>
            <a:ext cx="2869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Юрфирмы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высоко оценивают бутики</a:t>
            </a:r>
            <a:endParaRPr lang="uk-U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033547" y="3416962"/>
            <a:ext cx="172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5636" y="6177978"/>
            <a:ext cx="41736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* </a:t>
            </a:r>
            <a:r>
              <a:rPr lang="en-US" sz="800" i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GfK</a:t>
            </a:r>
            <a:r>
              <a:rPr lang="en-US" sz="8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2018 </a:t>
            </a:r>
            <a:r>
              <a:rPr lang="ru-RU" sz="8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по заказу </a:t>
            </a:r>
            <a:r>
              <a:rPr lang="en-US" sz="800" i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LegalTalents.Report</a:t>
            </a:r>
            <a:endParaRPr lang="uk-UA" sz="8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79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Graphic spid="20" grpId="0">
        <p:bldAsOne/>
      </p:bldGraphic>
      <p:bldP spid="22" grpId="0"/>
      <p:bldP spid="23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4" r="21899"/>
          <a:stretch/>
        </p:blipFill>
        <p:spPr>
          <a:xfrm>
            <a:off x="5432080" y="0"/>
            <a:ext cx="3748866" cy="57181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432079" y="-141990"/>
            <a:ext cx="3768201" cy="585216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15636" y="334614"/>
            <a:ext cx="172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6200000">
            <a:off x="330048" y="619891"/>
            <a:ext cx="576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15636" y="6390238"/>
            <a:ext cx="1728000" cy="0"/>
          </a:xfrm>
          <a:prstGeom prst="line">
            <a:avLst/>
          </a:prstGeom>
          <a:ln>
            <a:solidFill>
              <a:srgbClr val="002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6897246" y="330385"/>
            <a:ext cx="1731634" cy="576000"/>
            <a:chOff x="768036" y="484291"/>
            <a:chExt cx="1731634" cy="576000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768036" y="487014"/>
              <a:ext cx="1728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 flipH="1">
              <a:off x="2211670" y="772291"/>
              <a:ext cx="57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637677" y="429399"/>
            <a:ext cx="4418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Бутики </a:t>
            </a:r>
            <a:r>
              <a:rPr lang="ru-RU" sz="2000" smtClean="0">
                <a:solidFill>
                  <a:srgbClr val="002060"/>
                </a:solidFill>
                <a:latin typeface="Century Gothic" panose="020B0502020202020204" pitchFamily="34" charset="0"/>
              </a:rPr>
              <a:t>в лидерах</a:t>
            </a:r>
            <a:r>
              <a:rPr lang="ru-RU" sz="2000" smtClean="0">
                <a:solidFill>
                  <a:srgbClr val="002060"/>
                </a:solidFill>
                <a:latin typeface="Century Gothic" panose="020B0502020202020204" pitchFamily="34" charset="0"/>
              </a:rPr>
              <a:t> практик*</a:t>
            </a:r>
            <a:endParaRPr lang="uk-UA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81205" y="2258928"/>
            <a:ext cx="2869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Н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одна 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full services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фирма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не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может быть одинаково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хороша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во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всем</a:t>
            </a:r>
            <a:endParaRPr lang="uk-U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32916" y="6182933"/>
            <a:ext cx="61473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* 50 ведущих юридических фирм Украины</a:t>
            </a:r>
            <a:r>
              <a:rPr lang="en-US" sz="8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2019</a:t>
            </a:r>
            <a:r>
              <a:rPr lang="ru-RU" sz="8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Рейтинг признания юридических фирм по отраслям практики</a:t>
            </a:r>
            <a:endParaRPr lang="uk-UA" sz="8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16200000">
            <a:off x="332722" y="6103723"/>
            <a:ext cx="576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33732" y="1019474"/>
            <a:ext cx="2470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из 26 исследуемых практик</a:t>
            </a:r>
            <a:endParaRPr lang="uk-UA" sz="12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637677" y="906385"/>
            <a:ext cx="5033450" cy="5142666"/>
            <a:chOff x="637677" y="906385"/>
            <a:chExt cx="5033450" cy="5142666"/>
          </a:xfrm>
        </p:grpSpPr>
        <p:graphicFrame>
          <p:nvGraphicFramePr>
            <p:cNvPr id="27" name="Диаграмма 26"/>
            <p:cNvGraphicFramePr/>
            <p:nvPr>
              <p:extLst>
                <p:ext uri="{D42A27DB-BD31-4B8C-83A1-F6EECF244321}">
                  <p14:modId xmlns:p14="http://schemas.microsoft.com/office/powerpoint/2010/main" val="2874406152"/>
                </p:ext>
              </p:extLst>
            </p:nvPr>
          </p:nvGraphicFramePr>
          <p:xfrm>
            <a:off x="637677" y="906385"/>
            <a:ext cx="5033450" cy="51426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4710399" y="2276118"/>
              <a:ext cx="6302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i="1" dirty="0" smtClean="0">
                  <a:solidFill>
                    <a:srgbClr val="00194C"/>
                  </a:solidFill>
                  <a:latin typeface="Century Gothic" panose="020B0502020202020204" pitchFamily="34" charset="0"/>
                </a:rPr>
                <a:t>бутик</a:t>
              </a:r>
              <a:endParaRPr lang="uk-UA" sz="800" i="1" dirty="0">
                <a:solidFill>
                  <a:srgbClr val="00194C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09526" y="3709303"/>
              <a:ext cx="6302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i="1" dirty="0" smtClean="0">
                  <a:solidFill>
                    <a:srgbClr val="00194C"/>
                  </a:solidFill>
                  <a:latin typeface="Century Gothic" panose="020B0502020202020204" pitchFamily="34" charset="0"/>
                </a:rPr>
                <a:t>бутик</a:t>
              </a:r>
              <a:endParaRPr lang="uk-UA" sz="800" i="1" dirty="0">
                <a:solidFill>
                  <a:srgbClr val="00194C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17946" y="4285465"/>
              <a:ext cx="6302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i="1" dirty="0" smtClean="0">
                  <a:solidFill>
                    <a:srgbClr val="00194C"/>
                  </a:solidFill>
                  <a:latin typeface="Century Gothic" panose="020B0502020202020204" pitchFamily="34" charset="0"/>
                </a:rPr>
                <a:t>бутик</a:t>
              </a:r>
              <a:endParaRPr lang="uk-UA" sz="800" i="1" dirty="0">
                <a:solidFill>
                  <a:srgbClr val="00194C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27632" y="4859286"/>
              <a:ext cx="6302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i="1" dirty="0" smtClean="0">
                  <a:solidFill>
                    <a:srgbClr val="00194C"/>
                  </a:solidFill>
                  <a:latin typeface="Century Gothic" panose="020B0502020202020204" pitchFamily="34" charset="0"/>
                </a:rPr>
                <a:t>бутик</a:t>
              </a:r>
              <a:endParaRPr lang="uk-UA" sz="800" i="1" dirty="0">
                <a:solidFill>
                  <a:srgbClr val="00194C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26999" y="5424405"/>
              <a:ext cx="6302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i="1" dirty="0" smtClean="0">
                  <a:solidFill>
                    <a:srgbClr val="00194C"/>
                  </a:solidFill>
                  <a:latin typeface="Century Gothic" panose="020B0502020202020204" pitchFamily="34" charset="0"/>
                </a:rPr>
                <a:t>бутик</a:t>
              </a:r>
              <a:endParaRPr lang="uk-UA" sz="800" i="1" dirty="0">
                <a:solidFill>
                  <a:srgbClr val="00194C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93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3" r="28950"/>
          <a:stretch/>
        </p:blipFill>
        <p:spPr>
          <a:xfrm>
            <a:off x="-153909" y="1376973"/>
            <a:ext cx="3720974" cy="5784318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-200263" y="1376973"/>
            <a:ext cx="3767328" cy="585216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637677" y="429399"/>
            <a:ext cx="4418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Бутики в лидерах практиках</a:t>
            </a:r>
            <a:endParaRPr lang="uk-UA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15636" y="334614"/>
            <a:ext cx="172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>
            <a:off x="330048" y="619891"/>
            <a:ext cx="576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/>
          </p:nvPr>
        </p:nvGraphicFramePr>
        <p:xfrm>
          <a:off x="2968325" y="1376973"/>
          <a:ext cx="6337427" cy="5295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3" name="Прямая соединительная линия 22"/>
          <p:cNvCxnSpPr/>
          <p:nvPr/>
        </p:nvCxnSpPr>
        <p:spPr>
          <a:xfrm>
            <a:off x="615636" y="6390238"/>
            <a:ext cx="172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>
            <a:off x="-248364" y="5526238"/>
            <a:ext cx="172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53721" y="2764621"/>
            <a:ext cx="2232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КМ Партнеры</a:t>
            </a:r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|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178</a:t>
            </a:r>
            <a:endParaRPr lang="uk-UA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53721" y="4985663"/>
            <a:ext cx="2232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AVER LEX |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255</a:t>
            </a:r>
            <a:endParaRPr lang="uk-UA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68715" y="5602049"/>
            <a:ext cx="2431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Дубинский и </a:t>
            </a:r>
            <a:r>
              <a:rPr lang="ru-RU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Ошарова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| 223</a:t>
            </a:r>
            <a:endParaRPr lang="uk-UA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9002" y="1511932"/>
            <a:ext cx="2716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Лидеры практик*</a:t>
            </a:r>
            <a:endParaRPr lang="uk-UA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4876" y="6440670"/>
            <a:ext cx="55691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* 50 ведущих юридических фирм Украины</a:t>
            </a:r>
            <a:r>
              <a:rPr lang="en-US" sz="8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2019</a:t>
            </a:r>
            <a:endParaRPr lang="uk-UA" sz="8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0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6" grpId="0"/>
      <p:bldP spid="27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7677" y="429399"/>
            <a:ext cx="5473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Востребованность 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практик</a:t>
            </a:r>
            <a:r>
              <a:rPr 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*</a:t>
            </a:r>
            <a:endParaRPr lang="uk-UA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15636" y="334614"/>
            <a:ext cx="172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>
            <a:off x="330048" y="619891"/>
            <a:ext cx="576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7" b="35260"/>
          <a:stretch/>
        </p:blipFill>
        <p:spPr>
          <a:xfrm>
            <a:off x="0" y="1068313"/>
            <a:ext cx="9144000" cy="16296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200264" y="1050204"/>
            <a:ext cx="9787883" cy="1647733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77050325"/>
              </p:ext>
            </p:extLst>
          </p:nvPr>
        </p:nvGraphicFramePr>
        <p:xfrm>
          <a:off x="615636" y="4698000"/>
          <a:ext cx="414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803840795"/>
              </p:ext>
            </p:extLst>
          </p:nvPr>
        </p:nvGraphicFramePr>
        <p:xfrm>
          <a:off x="4892220" y="2547807"/>
          <a:ext cx="414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626654966"/>
              </p:ext>
            </p:extLst>
          </p:nvPr>
        </p:nvGraphicFramePr>
        <p:xfrm>
          <a:off x="637677" y="2547807"/>
          <a:ext cx="414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152511878"/>
              </p:ext>
            </p:extLst>
          </p:nvPr>
        </p:nvGraphicFramePr>
        <p:xfrm>
          <a:off x="4892220" y="4698000"/>
          <a:ext cx="414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921944" y="2469974"/>
            <a:ext cx="41736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* </a:t>
            </a:r>
            <a:r>
              <a:rPr lang="en-US" sz="800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GfK</a:t>
            </a:r>
            <a:r>
              <a:rPr lang="en-US" sz="8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2018 </a:t>
            </a:r>
            <a:r>
              <a:rPr lang="ru-RU" sz="8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 заказу </a:t>
            </a:r>
            <a:r>
              <a:rPr lang="en-US" sz="800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LegalTalents.Report</a:t>
            </a:r>
            <a:endParaRPr lang="uk-UA" sz="8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4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7230" y="153910"/>
            <a:ext cx="2163778" cy="64370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708694" y="706169"/>
            <a:ext cx="2006274" cy="5260575"/>
          </a:xfrm>
          <a:prstGeom prst="rect">
            <a:avLst/>
          </a:prstGeom>
          <a:solidFill>
            <a:srgbClr val="485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15636" y="362139"/>
            <a:ext cx="172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>
            <a:off x="-245952" y="1226139"/>
            <a:ext cx="172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15636" y="6390238"/>
            <a:ext cx="172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>
            <a:off x="-248364" y="5526238"/>
            <a:ext cx="172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805613" y="1854748"/>
            <a:ext cx="35018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cap="none" spc="0" dirty="0" smtClean="0">
                <a:ln w="9525">
                  <a:noFill/>
                  <a:prstDash val="solid"/>
                </a:ln>
                <a:solidFill>
                  <a:srgbClr val="00246C"/>
                </a:solidFill>
                <a:latin typeface="Century Gothic" panose="020B0502020202020204" pitchFamily="34" charset="0"/>
              </a:rPr>
              <a:t>Ольга Просянюк,</a:t>
            </a:r>
          </a:p>
          <a:p>
            <a:r>
              <a:rPr lang="ru-RU" sz="2000" dirty="0">
                <a:ln w="9525">
                  <a:noFill/>
                  <a:prstDash val="solid"/>
                </a:ln>
                <a:solidFill>
                  <a:srgbClr val="00246C"/>
                </a:solidFill>
                <a:latin typeface="Century Gothic" panose="020B0502020202020204" pitchFamily="34" charset="0"/>
              </a:rPr>
              <a:t>у</a:t>
            </a:r>
            <a:r>
              <a:rPr lang="ru-RU" sz="2000" dirty="0" smtClean="0">
                <a:ln w="9525">
                  <a:noFill/>
                  <a:prstDash val="solid"/>
                </a:ln>
                <a:solidFill>
                  <a:srgbClr val="00246C"/>
                </a:solidFill>
                <a:latin typeface="Century Gothic" panose="020B0502020202020204" pitchFamily="34" charset="0"/>
              </a:rPr>
              <a:t>правляющий партнер</a:t>
            </a:r>
            <a:endParaRPr lang="ru-RU" sz="2000" cap="none" spc="0" dirty="0">
              <a:ln w="9525">
                <a:noFill/>
                <a:prstDash val="solid"/>
              </a:ln>
              <a:solidFill>
                <a:srgbClr val="00246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6" y="3232188"/>
            <a:ext cx="2625143" cy="28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805613" y="4135824"/>
            <a:ext cx="35018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9525">
                  <a:noFill/>
                  <a:prstDash val="solid"/>
                </a:ln>
                <a:solidFill>
                  <a:srgbClr val="00246C"/>
                </a:solidFill>
                <a:latin typeface="Century Gothic" panose="020B0502020202020204" pitchFamily="34" charset="0"/>
              </a:rPr>
              <a:t>p</a:t>
            </a:r>
            <a:r>
              <a:rPr lang="en-US" sz="2000" cap="none" spc="0" dirty="0" smtClean="0">
                <a:ln w="9525">
                  <a:noFill/>
                  <a:prstDash val="solid"/>
                </a:ln>
                <a:solidFill>
                  <a:srgbClr val="00246C"/>
                </a:solidFill>
                <a:latin typeface="Century Gothic" panose="020B0502020202020204" pitchFamily="34" charset="0"/>
              </a:rPr>
              <a:t>rosyanyuk@averlex.com</a:t>
            </a:r>
          </a:p>
          <a:p>
            <a:r>
              <a:rPr lang="en-US" sz="2000" dirty="0" smtClean="0">
                <a:ln w="9525">
                  <a:noFill/>
                  <a:prstDash val="solid"/>
                </a:ln>
                <a:solidFill>
                  <a:srgbClr val="00246C"/>
                </a:solidFill>
                <a:latin typeface="Century Gothic" panose="020B0502020202020204" pitchFamily="34" charset="0"/>
              </a:rPr>
              <a:t>www.averlex.com</a:t>
            </a:r>
            <a:endParaRPr lang="ru-RU" sz="2000" cap="none" spc="0" dirty="0">
              <a:ln w="9525">
                <a:noFill/>
                <a:prstDash val="solid"/>
              </a:ln>
              <a:solidFill>
                <a:srgbClr val="00246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5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161</Words>
  <Application>Microsoft Office PowerPoint</Application>
  <PresentationFormat>Экран (4:3)</PresentationFormat>
  <Paragraphs>51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Сыч</dc:creator>
  <cp:lastModifiedBy>Admin</cp:lastModifiedBy>
  <cp:revision>37</cp:revision>
  <cp:lastPrinted>2019-12-11T12:28:10Z</cp:lastPrinted>
  <dcterms:created xsi:type="dcterms:W3CDTF">2018-12-12T11:48:13Z</dcterms:created>
  <dcterms:modified xsi:type="dcterms:W3CDTF">2019-12-12T09:26:43Z</dcterms:modified>
</cp:coreProperties>
</file>