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77" r:id="rId4"/>
    <p:sldId id="281" r:id="rId5"/>
    <p:sldId id="289" r:id="rId6"/>
    <p:sldId id="278" r:id="rId7"/>
    <p:sldId id="288" r:id="rId8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2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9896" autoAdjust="0"/>
  </p:normalViewPr>
  <p:slideViewPr>
    <p:cSldViewPr>
      <p:cViewPr varScale="1">
        <p:scale>
          <a:sx n="90" d="100"/>
          <a:sy n="90" d="100"/>
        </p:scale>
        <p:origin x="630" y="8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598FDD-1A9C-4817-88B5-93646817059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0E033FB-2252-4D2E-ADA0-41DD7E8C0EC3}">
      <dgm:prSet phldrT="[Текст]"/>
      <dgm:spPr/>
      <dgm:t>
        <a:bodyPr/>
        <a:lstStyle/>
        <a:p>
          <a:r>
            <a:rPr lang="uk-UA" dirty="0"/>
            <a:t>Зелений тариф фактично започаткував ринок в 2008 році гарантуючи ставки, що прив'язані до курсу гривня/євро на період до 2030 року.</a:t>
          </a:r>
        </a:p>
      </dgm:t>
    </dgm:pt>
    <dgm:pt modelId="{2A3EC271-88FA-46D7-A0A0-F70C47F23520}" type="parTrans" cxnId="{78C2A8B7-6586-4599-B627-52294A2834AF}">
      <dgm:prSet/>
      <dgm:spPr/>
      <dgm:t>
        <a:bodyPr/>
        <a:lstStyle/>
        <a:p>
          <a:endParaRPr lang="uk-UA"/>
        </a:p>
      </dgm:t>
    </dgm:pt>
    <dgm:pt modelId="{8CF7AD19-0F73-45F1-B8FF-DAC01D57BCCE}" type="sibTrans" cxnId="{78C2A8B7-6586-4599-B627-52294A2834AF}">
      <dgm:prSet/>
      <dgm:spPr/>
      <dgm:t>
        <a:bodyPr/>
        <a:lstStyle/>
        <a:p>
          <a:endParaRPr lang="uk-UA"/>
        </a:p>
      </dgm:t>
    </dgm:pt>
    <dgm:pt modelId="{D36A376E-EA3C-4138-96A9-A09A59255308}">
      <dgm:prSet phldrT="[Текст]"/>
      <dgm:spPr/>
      <dgm:t>
        <a:bodyPr/>
        <a:lstStyle/>
        <a:p>
          <a:r>
            <a:rPr lang="uk-UA" dirty="0"/>
            <a:t>Ставка зеленого тарифу залежить від року вводу в експлуатацію електростанції та понижується щорічно.</a:t>
          </a:r>
        </a:p>
      </dgm:t>
    </dgm:pt>
    <dgm:pt modelId="{CE3800EA-E1F3-47A1-BC30-DDFAA1A3A399}" type="parTrans" cxnId="{787BC0C2-4A26-498D-9888-9D03F7298299}">
      <dgm:prSet/>
      <dgm:spPr/>
      <dgm:t>
        <a:bodyPr/>
        <a:lstStyle/>
        <a:p>
          <a:endParaRPr lang="uk-UA"/>
        </a:p>
      </dgm:t>
    </dgm:pt>
    <dgm:pt modelId="{F39A519B-474E-4C33-BEC0-F291C1EAD817}" type="sibTrans" cxnId="{787BC0C2-4A26-498D-9888-9D03F7298299}">
      <dgm:prSet/>
      <dgm:spPr/>
      <dgm:t>
        <a:bodyPr/>
        <a:lstStyle/>
        <a:p>
          <a:endParaRPr lang="uk-UA"/>
        </a:p>
      </dgm:t>
    </dgm:pt>
    <dgm:pt modelId="{AB13EBDB-5A13-48CB-9D8B-65DC913F0EDE}">
      <dgm:prSet phldrT="[Текст]"/>
      <dgm:spPr/>
      <dgm:t>
        <a:bodyPr/>
        <a:lstStyle/>
        <a:p>
          <a:r>
            <a:rPr lang="uk-UA" dirty="0"/>
            <a:t>Зелений тариф та інші види державної підтримки становлять частину Енергетичної стратегії України на період до 2035 року та спрямовані на стимулювання виробництва електроенергії з відновлювальних джерел.</a:t>
          </a:r>
        </a:p>
      </dgm:t>
    </dgm:pt>
    <dgm:pt modelId="{AB9F5C36-B017-4310-BDE6-BFB20583C1FD}" type="parTrans" cxnId="{E15CD3E8-E8C1-4C4E-8CDC-12849B710FF2}">
      <dgm:prSet/>
      <dgm:spPr/>
      <dgm:t>
        <a:bodyPr/>
        <a:lstStyle/>
        <a:p>
          <a:endParaRPr lang="uk-UA"/>
        </a:p>
      </dgm:t>
    </dgm:pt>
    <dgm:pt modelId="{8E31AE81-D8DC-45E8-964E-A405EA2EF951}" type="sibTrans" cxnId="{E15CD3E8-E8C1-4C4E-8CDC-12849B710FF2}">
      <dgm:prSet/>
      <dgm:spPr/>
      <dgm:t>
        <a:bodyPr/>
        <a:lstStyle/>
        <a:p>
          <a:endParaRPr lang="uk-UA"/>
        </a:p>
      </dgm:t>
    </dgm:pt>
    <dgm:pt modelId="{20BD9634-E310-4A58-88CB-25CB29CA6715}">
      <dgm:prSet/>
      <dgm:spPr/>
      <dgm:t>
        <a:bodyPr/>
        <a:lstStyle/>
        <a:p>
          <a:r>
            <a:rPr lang="uk-UA" dirty="0"/>
            <a:t>За дев'ятимісячний період 2019 року «зелені» проекти залучили більш ніж 2 мільярди доларів інвестицій. Загальна потужність ведених в експлуатацію об'єктів становить більше 2500 МВт</a:t>
          </a:r>
        </a:p>
      </dgm:t>
    </dgm:pt>
    <dgm:pt modelId="{97D0FF91-D74E-4B4D-A27F-87062E86F2A0}" type="parTrans" cxnId="{34A8363A-5EFB-4621-AFC6-7E2EEFA47C51}">
      <dgm:prSet/>
      <dgm:spPr/>
      <dgm:t>
        <a:bodyPr/>
        <a:lstStyle/>
        <a:p>
          <a:endParaRPr lang="uk-UA"/>
        </a:p>
      </dgm:t>
    </dgm:pt>
    <dgm:pt modelId="{B2BDC44F-19E0-4C37-8CA9-F6BCB37D0C57}" type="sibTrans" cxnId="{34A8363A-5EFB-4621-AFC6-7E2EEFA47C51}">
      <dgm:prSet/>
      <dgm:spPr/>
      <dgm:t>
        <a:bodyPr/>
        <a:lstStyle/>
        <a:p>
          <a:endParaRPr lang="uk-UA"/>
        </a:p>
      </dgm:t>
    </dgm:pt>
    <dgm:pt modelId="{439335E4-CA0D-4A93-AB15-C795D066717C}" type="pres">
      <dgm:prSet presAssocID="{16598FDD-1A9C-4817-88B5-93646817059D}" presName="Name0" presStyleCnt="0">
        <dgm:presLayoutVars>
          <dgm:dir/>
          <dgm:resizeHandles val="exact"/>
        </dgm:presLayoutVars>
      </dgm:prSet>
      <dgm:spPr/>
    </dgm:pt>
    <dgm:pt modelId="{6346FAA0-5D5A-4124-B24B-C94A08DBA36C}" type="pres">
      <dgm:prSet presAssocID="{60E033FB-2252-4D2E-ADA0-41DD7E8C0EC3}" presName="node" presStyleLbl="node1" presStyleIdx="0" presStyleCnt="4">
        <dgm:presLayoutVars>
          <dgm:bulletEnabled val="1"/>
        </dgm:presLayoutVars>
      </dgm:prSet>
      <dgm:spPr/>
    </dgm:pt>
    <dgm:pt modelId="{8ABF67EB-FDB0-4378-A863-06295001FCF0}" type="pres">
      <dgm:prSet presAssocID="{8CF7AD19-0F73-45F1-B8FF-DAC01D57BCCE}" presName="sibTrans" presStyleCnt="0"/>
      <dgm:spPr/>
    </dgm:pt>
    <dgm:pt modelId="{A4529871-1AB3-4509-870F-61EA2559D359}" type="pres">
      <dgm:prSet presAssocID="{D36A376E-EA3C-4138-96A9-A09A59255308}" presName="node" presStyleLbl="node1" presStyleIdx="1" presStyleCnt="4">
        <dgm:presLayoutVars>
          <dgm:bulletEnabled val="1"/>
        </dgm:presLayoutVars>
      </dgm:prSet>
      <dgm:spPr/>
    </dgm:pt>
    <dgm:pt modelId="{756194E3-C30C-47E3-9DC8-EB45092CC9C3}" type="pres">
      <dgm:prSet presAssocID="{F39A519B-474E-4C33-BEC0-F291C1EAD817}" presName="sibTrans" presStyleCnt="0"/>
      <dgm:spPr/>
    </dgm:pt>
    <dgm:pt modelId="{2CFFF2B7-D553-4BF9-AD50-98DD70515B5D}" type="pres">
      <dgm:prSet presAssocID="{AB13EBDB-5A13-48CB-9D8B-65DC913F0EDE}" presName="node" presStyleLbl="node1" presStyleIdx="2" presStyleCnt="4">
        <dgm:presLayoutVars>
          <dgm:bulletEnabled val="1"/>
        </dgm:presLayoutVars>
      </dgm:prSet>
      <dgm:spPr/>
    </dgm:pt>
    <dgm:pt modelId="{AB93BA3A-C5E2-4098-AA83-0E3BCEF890EC}" type="pres">
      <dgm:prSet presAssocID="{8E31AE81-D8DC-45E8-964E-A405EA2EF951}" presName="sibTrans" presStyleCnt="0"/>
      <dgm:spPr/>
    </dgm:pt>
    <dgm:pt modelId="{5520B194-E396-4692-9512-72BBE8E7CEA8}" type="pres">
      <dgm:prSet presAssocID="{20BD9634-E310-4A58-88CB-25CB29CA6715}" presName="node" presStyleLbl="node1" presStyleIdx="3" presStyleCnt="4">
        <dgm:presLayoutVars>
          <dgm:bulletEnabled val="1"/>
        </dgm:presLayoutVars>
      </dgm:prSet>
      <dgm:spPr/>
    </dgm:pt>
  </dgm:ptLst>
  <dgm:cxnLst>
    <dgm:cxn modelId="{8C245331-814F-4B81-8DB9-88A45D56A222}" type="presOf" srcId="{16598FDD-1A9C-4817-88B5-93646817059D}" destId="{439335E4-CA0D-4A93-AB15-C795D066717C}" srcOrd="0" destOrd="0" presId="urn:microsoft.com/office/officeart/2005/8/layout/hList6"/>
    <dgm:cxn modelId="{34A8363A-5EFB-4621-AFC6-7E2EEFA47C51}" srcId="{16598FDD-1A9C-4817-88B5-93646817059D}" destId="{20BD9634-E310-4A58-88CB-25CB29CA6715}" srcOrd="3" destOrd="0" parTransId="{97D0FF91-D74E-4B4D-A27F-87062E86F2A0}" sibTransId="{B2BDC44F-19E0-4C37-8CA9-F6BCB37D0C57}"/>
    <dgm:cxn modelId="{73F86D4D-9E28-4A4D-B38F-EE3BBB67E558}" type="presOf" srcId="{D36A376E-EA3C-4138-96A9-A09A59255308}" destId="{A4529871-1AB3-4509-870F-61EA2559D359}" srcOrd="0" destOrd="0" presId="urn:microsoft.com/office/officeart/2005/8/layout/hList6"/>
    <dgm:cxn modelId="{98C38C4F-99B3-4063-9F71-533C57450AF6}" type="presOf" srcId="{20BD9634-E310-4A58-88CB-25CB29CA6715}" destId="{5520B194-E396-4692-9512-72BBE8E7CEA8}" srcOrd="0" destOrd="0" presId="urn:microsoft.com/office/officeart/2005/8/layout/hList6"/>
    <dgm:cxn modelId="{6B26B390-9888-4FD1-BBC1-72368507BEF5}" type="presOf" srcId="{AB13EBDB-5A13-48CB-9D8B-65DC913F0EDE}" destId="{2CFFF2B7-D553-4BF9-AD50-98DD70515B5D}" srcOrd="0" destOrd="0" presId="urn:microsoft.com/office/officeart/2005/8/layout/hList6"/>
    <dgm:cxn modelId="{78C2A8B7-6586-4599-B627-52294A2834AF}" srcId="{16598FDD-1A9C-4817-88B5-93646817059D}" destId="{60E033FB-2252-4D2E-ADA0-41DD7E8C0EC3}" srcOrd="0" destOrd="0" parTransId="{2A3EC271-88FA-46D7-A0A0-F70C47F23520}" sibTransId="{8CF7AD19-0F73-45F1-B8FF-DAC01D57BCCE}"/>
    <dgm:cxn modelId="{787BC0C2-4A26-498D-9888-9D03F7298299}" srcId="{16598FDD-1A9C-4817-88B5-93646817059D}" destId="{D36A376E-EA3C-4138-96A9-A09A59255308}" srcOrd="1" destOrd="0" parTransId="{CE3800EA-E1F3-47A1-BC30-DDFAA1A3A399}" sibTransId="{F39A519B-474E-4C33-BEC0-F291C1EAD817}"/>
    <dgm:cxn modelId="{999008E5-3F47-4098-8EE1-14890C3DCDEA}" type="presOf" srcId="{60E033FB-2252-4D2E-ADA0-41DD7E8C0EC3}" destId="{6346FAA0-5D5A-4124-B24B-C94A08DBA36C}" srcOrd="0" destOrd="0" presId="urn:microsoft.com/office/officeart/2005/8/layout/hList6"/>
    <dgm:cxn modelId="{E15CD3E8-E8C1-4C4E-8CDC-12849B710FF2}" srcId="{16598FDD-1A9C-4817-88B5-93646817059D}" destId="{AB13EBDB-5A13-48CB-9D8B-65DC913F0EDE}" srcOrd="2" destOrd="0" parTransId="{AB9F5C36-B017-4310-BDE6-BFB20583C1FD}" sibTransId="{8E31AE81-D8DC-45E8-964E-A405EA2EF951}"/>
    <dgm:cxn modelId="{3F900467-81D8-4676-9815-6D273187F230}" type="presParOf" srcId="{439335E4-CA0D-4A93-AB15-C795D066717C}" destId="{6346FAA0-5D5A-4124-B24B-C94A08DBA36C}" srcOrd="0" destOrd="0" presId="urn:microsoft.com/office/officeart/2005/8/layout/hList6"/>
    <dgm:cxn modelId="{43A502DB-0686-42DF-8018-8A227B572806}" type="presParOf" srcId="{439335E4-CA0D-4A93-AB15-C795D066717C}" destId="{8ABF67EB-FDB0-4378-A863-06295001FCF0}" srcOrd="1" destOrd="0" presId="urn:microsoft.com/office/officeart/2005/8/layout/hList6"/>
    <dgm:cxn modelId="{765D1AD7-2B5A-4AD7-80AC-DFCA499C4CA8}" type="presParOf" srcId="{439335E4-CA0D-4A93-AB15-C795D066717C}" destId="{A4529871-1AB3-4509-870F-61EA2559D359}" srcOrd="2" destOrd="0" presId="urn:microsoft.com/office/officeart/2005/8/layout/hList6"/>
    <dgm:cxn modelId="{7DCF74CF-20F0-44AD-B5D8-CAFD2711AE94}" type="presParOf" srcId="{439335E4-CA0D-4A93-AB15-C795D066717C}" destId="{756194E3-C30C-47E3-9DC8-EB45092CC9C3}" srcOrd="3" destOrd="0" presId="urn:microsoft.com/office/officeart/2005/8/layout/hList6"/>
    <dgm:cxn modelId="{BB45FCD9-2BE0-4434-8064-DAB92321CD3F}" type="presParOf" srcId="{439335E4-CA0D-4A93-AB15-C795D066717C}" destId="{2CFFF2B7-D553-4BF9-AD50-98DD70515B5D}" srcOrd="4" destOrd="0" presId="urn:microsoft.com/office/officeart/2005/8/layout/hList6"/>
    <dgm:cxn modelId="{D6DC0443-3DA7-46E8-B7D7-9BBA6C673CE0}" type="presParOf" srcId="{439335E4-CA0D-4A93-AB15-C795D066717C}" destId="{AB93BA3A-C5E2-4098-AA83-0E3BCEF890EC}" srcOrd="5" destOrd="0" presId="urn:microsoft.com/office/officeart/2005/8/layout/hList6"/>
    <dgm:cxn modelId="{94F7DFFF-5B8F-4B35-BD31-1F8A521F0DCF}" type="presParOf" srcId="{439335E4-CA0D-4A93-AB15-C795D066717C}" destId="{5520B194-E396-4692-9512-72BBE8E7CEA8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8174E6-D812-4116-9EE6-4BBAE832D8F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91BAAEB-DD95-4C96-B624-BAA4459569DD}">
      <dgm:prSet phldrT="[Текст]"/>
      <dgm:spPr/>
      <dgm:t>
        <a:bodyPr/>
        <a:lstStyle/>
        <a:p>
          <a:r>
            <a:rPr lang="uk-UA" dirty="0"/>
            <a:t> </a:t>
          </a:r>
        </a:p>
      </dgm:t>
    </dgm:pt>
    <dgm:pt modelId="{5CB8AF55-1A15-4F87-A742-5F82AD234E65}" type="parTrans" cxnId="{77305072-DCA7-4212-AB9A-0D09E00065E3}">
      <dgm:prSet/>
      <dgm:spPr/>
      <dgm:t>
        <a:bodyPr/>
        <a:lstStyle/>
        <a:p>
          <a:endParaRPr lang="uk-UA"/>
        </a:p>
      </dgm:t>
    </dgm:pt>
    <dgm:pt modelId="{01D3E4EE-9502-4D9B-9CB5-8F3F8B146751}" type="sibTrans" cxnId="{77305072-DCA7-4212-AB9A-0D09E00065E3}">
      <dgm:prSet/>
      <dgm:spPr/>
      <dgm:t>
        <a:bodyPr/>
        <a:lstStyle/>
        <a:p>
          <a:endParaRPr lang="uk-UA"/>
        </a:p>
      </dgm:t>
    </dgm:pt>
    <dgm:pt modelId="{D9287DEF-8AAB-442F-8E91-FAA5B3FDF241}">
      <dgm:prSet phldrT="[Текст]"/>
      <dgm:spPr/>
      <dgm:t>
        <a:bodyPr/>
        <a:lstStyle/>
        <a:p>
          <a:pPr>
            <a:buNone/>
          </a:pPr>
          <a:r>
            <a:rPr lang="uk-UA" dirty="0"/>
            <a:t>Державна підтримка «альтернативних» виробників – курс на скорочення?</a:t>
          </a:r>
        </a:p>
      </dgm:t>
    </dgm:pt>
    <dgm:pt modelId="{3BD10B64-2120-4DFB-8661-545107CAA3B6}" type="parTrans" cxnId="{77A27B66-37BC-4EC1-A050-58F682DF415E}">
      <dgm:prSet/>
      <dgm:spPr/>
      <dgm:t>
        <a:bodyPr/>
        <a:lstStyle/>
        <a:p>
          <a:endParaRPr lang="uk-UA"/>
        </a:p>
      </dgm:t>
    </dgm:pt>
    <dgm:pt modelId="{A039D0DF-41A1-4FBD-B1CF-FB83E0A790BE}" type="sibTrans" cxnId="{77A27B66-37BC-4EC1-A050-58F682DF415E}">
      <dgm:prSet/>
      <dgm:spPr/>
      <dgm:t>
        <a:bodyPr/>
        <a:lstStyle/>
        <a:p>
          <a:endParaRPr lang="uk-UA"/>
        </a:p>
      </dgm:t>
    </dgm:pt>
    <dgm:pt modelId="{CBD190A9-C6A6-491C-A627-6BBA25446517}">
      <dgm:prSet phldrT="[Текст]"/>
      <dgm:spPr/>
      <dgm:t>
        <a:bodyPr/>
        <a:lstStyle/>
        <a:p>
          <a:r>
            <a:rPr lang="uk-UA" dirty="0"/>
            <a:t> </a:t>
          </a:r>
        </a:p>
      </dgm:t>
    </dgm:pt>
    <dgm:pt modelId="{AC6CE803-3AAB-4CF7-8BC4-6DE3FE2CC3FD}" type="parTrans" cxnId="{BCFB4FD3-13FA-4FED-AA06-0842D798A51F}">
      <dgm:prSet/>
      <dgm:spPr/>
      <dgm:t>
        <a:bodyPr/>
        <a:lstStyle/>
        <a:p>
          <a:endParaRPr lang="uk-UA"/>
        </a:p>
      </dgm:t>
    </dgm:pt>
    <dgm:pt modelId="{AD618574-4265-4303-83A6-2C97DB4AEF02}" type="sibTrans" cxnId="{BCFB4FD3-13FA-4FED-AA06-0842D798A51F}">
      <dgm:prSet/>
      <dgm:spPr/>
      <dgm:t>
        <a:bodyPr/>
        <a:lstStyle/>
        <a:p>
          <a:endParaRPr lang="uk-UA"/>
        </a:p>
      </dgm:t>
    </dgm:pt>
    <dgm:pt modelId="{2F2A038F-CE31-42EF-8472-80C2029FEE11}">
      <dgm:prSet phldrT="[Текст]"/>
      <dgm:spPr/>
      <dgm:t>
        <a:bodyPr/>
        <a:lstStyle/>
        <a:p>
          <a:pPr>
            <a:buNone/>
          </a:pPr>
          <a:r>
            <a:rPr lang="uk-UA" dirty="0"/>
            <a:t>Правовий аналіз аукціонів</a:t>
          </a:r>
        </a:p>
      </dgm:t>
    </dgm:pt>
    <dgm:pt modelId="{1F15F9B6-B373-48E9-AC45-1549607EF0D0}" type="parTrans" cxnId="{C85E09A4-2E22-4A83-A91B-AEBE68560810}">
      <dgm:prSet/>
      <dgm:spPr/>
      <dgm:t>
        <a:bodyPr/>
        <a:lstStyle/>
        <a:p>
          <a:endParaRPr lang="uk-UA"/>
        </a:p>
      </dgm:t>
    </dgm:pt>
    <dgm:pt modelId="{A1253869-B8FD-434B-968C-B07ABCFA0D76}" type="sibTrans" cxnId="{C85E09A4-2E22-4A83-A91B-AEBE68560810}">
      <dgm:prSet/>
      <dgm:spPr/>
      <dgm:t>
        <a:bodyPr/>
        <a:lstStyle/>
        <a:p>
          <a:endParaRPr lang="uk-UA"/>
        </a:p>
      </dgm:t>
    </dgm:pt>
    <dgm:pt modelId="{E381B726-5B10-48DD-9B12-3D90F3816A9B}">
      <dgm:prSet phldrT="[Текст]"/>
      <dgm:spPr/>
      <dgm:t>
        <a:bodyPr/>
        <a:lstStyle/>
        <a:p>
          <a:r>
            <a:rPr lang="uk-UA" dirty="0"/>
            <a:t> </a:t>
          </a:r>
        </a:p>
      </dgm:t>
    </dgm:pt>
    <dgm:pt modelId="{9CCF6847-0B9C-45A5-9588-7762BF68EF51}" type="parTrans" cxnId="{C43DF7E5-0B8C-4CCF-99B9-E21C030D09F0}">
      <dgm:prSet/>
      <dgm:spPr/>
      <dgm:t>
        <a:bodyPr/>
        <a:lstStyle/>
        <a:p>
          <a:endParaRPr lang="uk-UA"/>
        </a:p>
      </dgm:t>
    </dgm:pt>
    <dgm:pt modelId="{ECAC5F23-AEE6-4164-9887-915CEC640982}" type="sibTrans" cxnId="{C43DF7E5-0B8C-4CCF-99B9-E21C030D09F0}">
      <dgm:prSet/>
      <dgm:spPr/>
      <dgm:t>
        <a:bodyPr/>
        <a:lstStyle/>
        <a:p>
          <a:endParaRPr lang="uk-UA"/>
        </a:p>
      </dgm:t>
    </dgm:pt>
    <dgm:pt modelId="{E6AE83ED-37FD-4031-AD9E-10D277C20BEA}">
      <dgm:prSet phldrT="[Текст]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uk-UA" dirty="0"/>
            <a:t>Нові ризики для України</a:t>
          </a:r>
        </a:p>
      </dgm:t>
    </dgm:pt>
    <dgm:pt modelId="{2501AAC1-2F91-4F4A-BB07-14B39CA698DE}" type="parTrans" cxnId="{DB74FE91-9BFC-48AA-AA12-4CF81864ACDC}">
      <dgm:prSet/>
      <dgm:spPr/>
      <dgm:t>
        <a:bodyPr/>
        <a:lstStyle/>
        <a:p>
          <a:endParaRPr lang="uk-UA"/>
        </a:p>
      </dgm:t>
    </dgm:pt>
    <dgm:pt modelId="{2CAE9C5A-984A-40C1-87A1-3DF8BEC70A90}" type="sibTrans" cxnId="{DB74FE91-9BFC-48AA-AA12-4CF81864ACDC}">
      <dgm:prSet/>
      <dgm:spPr/>
      <dgm:t>
        <a:bodyPr/>
        <a:lstStyle/>
        <a:p>
          <a:endParaRPr lang="uk-UA"/>
        </a:p>
      </dgm:t>
    </dgm:pt>
    <dgm:pt modelId="{7069302D-4878-413B-9D53-5F5DC73DFD03}">
      <dgm:prSet/>
      <dgm:spPr/>
      <dgm:t>
        <a:bodyPr/>
        <a:lstStyle/>
        <a:p>
          <a:endParaRPr lang="uk-UA" dirty="0"/>
        </a:p>
      </dgm:t>
    </dgm:pt>
    <dgm:pt modelId="{7D663F3A-C2A4-4899-B781-14F4B97F41A1}" type="parTrans" cxnId="{C4CF7DBF-930E-4BBE-918B-2456F8897752}">
      <dgm:prSet/>
      <dgm:spPr/>
      <dgm:t>
        <a:bodyPr/>
        <a:lstStyle/>
        <a:p>
          <a:endParaRPr lang="uk-UA"/>
        </a:p>
      </dgm:t>
    </dgm:pt>
    <dgm:pt modelId="{4BEC69E9-B016-41BF-8849-0036A94B46B7}" type="sibTrans" cxnId="{C4CF7DBF-930E-4BBE-918B-2456F8897752}">
      <dgm:prSet/>
      <dgm:spPr/>
      <dgm:t>
        <a:bodyPr/>
        <a:lstStyle/>
        <a:p>
          <a:endParaRPr lang="uk-UA"/>
        </a:p>
      </dgm:t>
    </dgm:pt>
    <dgm:pt modelId="{3660F35B-18F3-4F9B-899E-F81047F10499}">
      <dgm:prSet/>
      <dgm:spPr/>
      <dgm:t>
        <a:bodyPr/>
        <a:lstStyle/>
        <a:p>
          <a:endParaRPr lang="uk-UA"/>
        </a:p>
      </dgm:t>
    </dgm:pt>
    <dgm:pt modelId="{82D1FF66-4DD3-4E2E-B9CD-A96FF6D16BF7}" type="parTrans" cxnId="{42B07FC2-67E3-4185-8012-C0C3477880A6}">
      <dgm:prSet/>
      <dgm:spPr/>
      <dgm:t>
        <a:bodyPr/>
        <a:lstStyle/>
        <a:p>
          <a:endParaRPr lang="uk-UA"/>
        </a:p>
      </dgm:t>
    </dgm:pt>
    <dgm:pt modelId="{8C6D6308-B6B6-4068-9510-DD60026007EC}" type="sibTrans" cxnId="{42B07FC2-67E3-4185-8012-C0C3477880A6}">
      <dgm:prSet/>
      <dgm:spPr/>
      <dgm:t>
        <a:bodyPr/>
        <a:lstStyle/>
        <a:p>
          <a:endParaRPr lang="uk-UA"/>
        </a:p>
      </dgm:t>
    </dgm:pt>
    <dgm:pt modelId="{171D695B-FF3B-4793-9551-289E14922C76}">
      <dgm:prSet/>
      <dgm:spPr/>
      <dgm:t>
        <a:bodyPr anchor="ctr"/>
        <a:lstStyle/>
        <a:p>
          <a:pPr>
            <a:buNone/>
          </a:pPr>
          <a:r>
            <a:rPr lang="uk-UA" dirty="0"/>
            <a:t>Проблемні питання створення нової енергетичної інфраструктури</a:t>
          </a:r>
        </a:p>
      </dgm:t>
    </dgm:pt>
    <dgm:pt modelId="{399B472E-9282-4B3B-B713-046277136B51}" type="parTrans" cxnId="{D0BB515C-6DCB-4A56-AC53-C80EFB3C12B4}">
      <dgm:prSet/>
      <dgm:spPr/>
      <dgm:t>
        <a:bodyPr/>
        <a:lstStyle/>
        <a:p>
          <a:endParaRPr lang="uk-UA"/>
        </a:p>
      </dgm:t>
    </dgm:pt>
    <dgm:pt modelId="{A68329DC-E40A-4BD3-860C-33D1E239078C}" type="sibTrans" cxnId="{D0BB515C-6DCB-4A56-AC53-C80EFB3C12B4}">
      <dgm:prSet/>
      <dgm:spPr/>
      <dgm:t>
        <a:bodyPr/>
        <a:lstStyle/>
        <a:p>
          <a:endParaRPr lang="uk-UA"/>
        </a:p>
      </dgm:t>
    </dgm:pt>
    <dgm:pt modelId="{01EFDE1C-66A1-483E-9583-4FA2DA935309}">
      <dgm:prSet/>
      <dgm:spPr/>
      <dgm:t>
        <a:bodyPr/>
        <a:lstStyle/>
        <a:p>
          <a:pPr>
            <a:buNone/>
          </a:pPr>
          <a:r>
            <a:rPr lang="uk-UA" dirty="0"/>
            <a:t>Актуальні законодавчі зміни у сфері відновлюваної енергетики</a:t>
          </a:r>
        </a:p>
      </dgm:t>
    </dgm:pt>
    <dgm:pt modelId="{A3FA0E32-0BAF-402E-AC2A-6D576295F79A}" type="parTrans" cxnId="{C01811B4-32F2-4620-8E3C-C233B5927F90}">
      <dgm:prSet/>
      <dgm:spPr/>
      <dgm:t>
        <a:bodyPr/>
        <a:lstStyle/>
        <a:p>
          <a:endParaRPr lang="uk-UA"/>
        </a:p>
      </dgm:t>
    </dgm:pt>
    <dgm:pt modelId="{859A2F10-8B43-4808-86AB-5C7A9622B95D}" type="sibTrans" cxnId="{C01811B4-32F2-4620-8E3C-C233B5927F90}">
      <dgm:prSet/>
      <dgm:spPr/>
      <dgm:t>
        <a:bodyPr/>
        <a:lstStyle/>
        <a:p>
          <a:endParaRPr lang="uk-UA"/>
        </a:p>
      </dgm:t>
    </dgm:pt>
    <dgm:pt modelId="{E4FA1E61-D8F7-483B-BFDB-7A2CFA7206C4}" type="pres">
      <dgm:prSet presAssocID="{D48174E6-D812-4116-9EE6-4BBAE832D8F8}" presName="linearFlow" presStyleCnt="0">
        <dgm:presLayoutVars>
          <dgm:dir/>
          <dgm:animLvl val="lvl"/>
          <dgm:resizeHandles val="exact"/>
        </dgm:presLayoutVars>
      </dgm:prSet>
      <dgm:spPr/>
    </dgm:pt>
    <dgm:pt modelId="{A3350059-BF3F-48B0-B9AC-75800FC5F97C}" type="pres">
      <dgm:prSet presAssocID="{991BAAEB-DD95-4C96-B624-BAA4459569DD}" presName="composite" presStyleCnt="0"/>
      <dgm:spPr/>
    </dgm:pt>
    <dgm:pt modelId="{DC7849B4-F868-4C04-85BE-9D95C223CF45}" type="pres">
      <dgm:prSet presAssocID="{991BAAEB-DD95-4C96-B624-BAA4459569DD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284EF3F9-3630-4D0E-B36C-4DE6EAFA4456}" type="pres">
      <dgm:prSet presAssocID="{991BAAEB-DD95-4C96-B624-BAA4459569DD}" presName="descendantText" presStyleLbl="alignAcc1" presStyleIdx="0" presStyleCnt="5">
        <dgm:presLayoutVars>
          <dgm:bulletEnabled val="1"/>
        </dgm:presLayoutVars>
      </dgm:prSet>
      <dgm:spPr/>
    </dgm:pt>
    <dgm:pt modelId="{01801F8C-E00B-4167-A6A1-A0F37D563B58}" type="pres">
      <dgm:prSet presAssocID="{01D3E4EE-9502-4D9B-9CB5-8F3F8B146751}" presName="sp" presStyleCnt="0"/>
      <dgm:spPr/>
    </dgm:pt>
    <dgm:pt modelId="{C2E4DCA2-A0F6-4C32-994F-3FBFA605A867}" type="pres">
      <dgm:prSet presAssocID="{CBD190A9-C6A6-491C-A627-6BBA25446517}" presName="composite" presStyleCnt="0"/>
      <dgm:spPr/>
    </dgm:pt>
    <dgm:pt modelId="{ED432F61-1DB1-42FD-9181-9241193CBC81}" type="pres">
      <dgm:prSet presAssocID="{CBD190A9-C6A6-491C-A627-6BBA25446517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7ADCBD93-24DC-4260-A7F4-98752511CF5C}" type="pres">
      <dgm:prSet presAssocID="{CBD190A9-C6A6-491C-A627-6BBA25446517}" presName="descendantText" presStyleLbl="alignAcc1" presStyleIdx="1" presStyleCnt="5">
        <dgm:presLayoutVars>
          <dgm:bulletEnabled val="1"/>
        </dgm:presLayoutVars>
      </dgm:prSet>
      <dgm:spPr/>
    </dgm:pt>
    <dgm:pt modelId="{36C6C6A0-9C32-48AF-BAB9-197D531DA7E9}" type="pres">
      <dgm:prSet presAssocID="{AD618574-4265-4303-83A6-2C97DB4AEF02}" presName="sp" presStyleCnt="0"/>
      <dgm:spPr/>
    </dgm:pt>
    <dgm:pt modelId="{5636C35E-ED9A-46F1-82E5-3704F77FC0D8}" type="pres">
      <dgm:prSet presAssocID="{7069302D-4878-413B-9D53-5F5DC73DFD03}" presName="composite" presStyleCnt="0"/>
      <dgm:spPr/>
    </dgm:pt>
    <dgm:pt modelId="{2E6C513D-0379-4504-81AB-D70913179B7A}" type="pres">
      <dgm:prSet presAssocID="{7069302D-4878-413B-9D53-5F5DC73DFD0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C021493-57F0-4351-ABD7-B1DAA7D90B76}" type="pres">
      <dgm:prSet presAssocID="{7069302D-4878-413B-9D53-5F5DC73DFD03}" presName="descendantText" presStyleLbl="alignAcc1" presStyleIdx="2" presStyleCnt="5">
        <dgm:presLayoutVars>
          <dgm:bulletEnabled val="1"/>
        </dgm:presLayoutVars>
      </dgm:prSet>
      <dgm:spPr/>
    </dgm:pt>
    <dgm:pt modelId="{74FE4C04-51A2-4EC0-81F1-9FE23DCF2F04}" type="pres">
      <dgm:prSet presAssocID="{4BEC69E9-B016-41BF-8849-0036A94B46B7}" presName="sp" presStyleCnt="0"/>
      <dgm:spPr/>
    </dgm:pt>
    <dgm:pt modelId="{880510F7-B959-4AE0-BBED-4F164FE6F297}" type="pres">
      <dgm:prSet presAssocID="{3660F35B-18F3-4F9B-899E-F81047F10499}" presName="composite" presStyleCnt="0"/>
      <dgm:spPr/>
    </dgm:pt>
    <dgm:pt modelId="{6A9C19B8-1DD3-49EA-9469-F8F804238065}" type="pres">
      <dgm:prSet presAssocID="{3660F35B-18F3-4F9B-899E-F81047F10499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8F453A63-3F3B-43DB-825A-B6D0BA9540CF}" type="pres">
      <dgm:prSet presAssocID="{3660F35B-18F3-4F9B-899E-F81047F10499}" presName="descendantText" presStyleLbl="alignAcc1" presStyleIdx="3" presStyleCnt="5">
        <dgm:presLayoutVars>
          <dgm:bulletEnabled val="1"/>
        </dgm:presLayoutVars>
      </dgm:prSet>
      <dgm:spPr/>
    </dgm:pt>
    <dgm:pt modelId="{83E6EF72-DFFE-4A46-BFF6-50B6FA9258D6}" type="pres">
      <dgm:prSet presAssocID="{8C6D6308-B6B6-4068-9510-DD60026007EC}" presName="sp" presStyleCnt="0"/>
      <dgm:spPr/>
    </dgm:pt>
    <dgm:pt modelId="{834CD705-932B-4D8B-923E-6688C3E0D181}" type="pres">
      <dgm:prSet presAssocID="{E381B726-5B10-48DD-9B12-3D90F3816A9B}" presName="composite" presStyleCnt="0"/>
      <dgm:spPr/>
    </dgm:pt>
    <dgm:pt modelId="{60D3B39F-5CC4-463A-89B6-B64CCD42DEA5}" type="pres">
      <dgm:prSet presAssocID="{E381B726-5B10-48DD-9B12-3D90F3816A9B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3257FDA9-C394-47CA-9568-5B61A30659A3}" type="pres">
      <dgm:prSet presAssocID="{E381B726-5B10-48DD-9B12-3D90F3816A9B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D0BB515C-6DCB-4A56-AC53-C80EFB3C12B4}" srcId="{3660F35B-18F3-4F9B-899E-F81047F10499}" destId="{171D695B-FF3B-4793-9551-289E14922C76}" srcOrd="0" destOrd="0" parTransId="{399B472E-9282-4B3B-B713-046277136B51}" sibTransId="{A68329DC-E40A-4BD3-860C-33D1E239078C}"/>
    <dgm:cxn modelId="{A9BB1360-4B58-40E0-815C-A70834326CE4}" type="presOf" srcId="{7069302D-4878-413B-9D53-5F5DC73DFD03}" destId="{2E6C513D-0379-4504-81AB-D70913179B7A}" srcOrd="0" destOrd="0" presId="urn:microsoft.com/office/officeart/2005/8/layout/chevron2"/>
    <dgm:cxn modelId="{96E70F63-7408-4D8A-8C34-1465132C3B70}" type="presOf" srcId="{E381B726-5B10-48DD-9B12-3D90F3816A9B}" destId="{60D3B39F-5CC4-463A-89B6-B64CCD42DEA5}" srcOrd="0" destOrd="0" presId="urn:microsoft.com/office/officeart/2005/8/layout/chevron2"/>
    <dgm:cxn modelId="{77A27B66-37BC-4EC1-A050-58F682DF415E}" srcId="{991BAAEB-DD95-4C96-B624-BAA4459569DD}" destId="{D9287DEF-8AAB-442F-8E91-FAA5B3FDF241}" srcOrd="0" destOrd="0" parTransId="{3BD10B64-2120-4DFB-8661-545107CAA3B6}" sibTransId="{A039D0DF-41A1-4FBD-B1CF-FB83E0A790BE}"/>
    <dgm:cxn modelId="{77305072-DCA7-4212-AB9A-0D09E00065E3}" srcId="{D48174E6-D812-4116-9EE6-4BBAE832D8F8}" destId="{991BAAEB-DD95-4C96-B624-BAA4459569DD}" srcOrd="0" destOrd="0" parTransId="{5CB8AF55-1A15-4F87-A742-5F82AD234E65}" sibTransId="{01D3E4EE-9502-4D9B-9CB5-8F3F8B146751}"/>
    <dgm:cxn modelId="{04BED57C-2A1B-4B8E-A412-2C86899F9FEB}" type="presOf" srcId="{CBD190A9-C6A6-491C-A627-6BBA25446517}" destId="{ED432F61-1DB1-42FD-9181-9241193CBC81}" srcOrd="0" destOrd="0" presId="urn:microsoft.com/office/officeart/2005/8/layout/chevron2"/>
    <dgm:cxn modelId="{6E126889-E171-4028-8A29-A6F5BFC347C9}" type="presOf" srcId="{D9287DEF-8AAB-442F-8E91-FAA5B3FDF241}" destId="{284EF3F9-3630-4D0E-B36C-4DE6EAFA4456}" srcOrd="0" destOrd="0" presId="urn:microsoft.com/office/officeart/2005/8/layout/chevron2"/>
    <dgm:cxn modelId="{DB74FE91-9BFC-48AA-AA12-4CF81864ACDC}" srcId="{E381B726-5B10-48DD-9B12-3D90F3816A9B}" destId="{E6AE83ED-37FD-4031-AD9E-10D277C20BEA}" srcOrd="0" destOrd="0" parTransId="{2501AAC1-2F91-4F4A-BB07-14B39CA698DE}" sibTransId="{2CAE9C5A-984A-40C1-87A1-3DF8BEC70A90}"/>
    <dgm:cxn modelId="{4A2AA897-3EC1-48E1-998D-F17220F4D316}" type="presOf" srcId="{3660F35B-18F3-4F9B-899E-F81047F10499}" destId="{6A9C19B8-1DD3-49EA-9469-F8F804238065}" srcOrd="0" destOrd="0" presId="urn:microsoft.com/office/officeart/2005/8/layout/chevron2"/>
    <dgm:cxn modelId="{C85E09A4-2E22-4A83-A91B-AEBE68560810}" srcId="{CBD190A9-C6A6-491C-A627-6BBA25446517}" destId="{2F2A038F-CE31-42EF-8472-80C2029FEE11}" srcOrd="0" destOrd="0" parTransId="{1F15F9B6-B373-48E9-AC45-1549607EF0D0}" sibTransId="{A1253869-B8FD-434B-968C-B07ABCFA0D76}"/>
    <dgm:cxn modelId="{C016D1A6-F448-4EAC-85B5-38DEFF6B7B56}" type="presOf" srcId="{171D695B-FF3B-4793-9551-289E14922C76}" destId="{8F453A63-3F3B-43DB-825A-B6D0BA9540CF}" srcOrd="0" destOrd="0" presId="urn:microsoft.com/office/officeart/2005/8/layout/chevron2"/>
    <dgm:cxn modelId="{C01811B4-32F2-4620-8E3C-C233B5927F90}" srcId="{7069302D-4878-413B-9D53-5F5DC73DFD03}" destId="{01EFDE1C-66A1-483E-9583-4FA2DA935309}" srcOrd="0" destOrd="0" parTransId="{A3FA0E32-0BAF-402E-AC2A-6D576295F79A}" sibTransId="{859A2F10-8B43-4808-86AB-5C7A9622B95D}"/>
    <dgm:cxn modelId="{769AA4BC-BF94-44D6-A1C1-A2001418885F}" type="presOf" srcId="{D48174E6-D812-4116-9EE6-4BBAE832D8F8}" destId="{E4FA1E61-D8F7-483B-BFDB-7A2CFA7206C4}" srcOrd="0" destOrd="0" presId="urn:microsoft.com/office/officeart/2005/8/layout/chevron2"/>
    <dgm:cxn modelId="{122BD1BC-0DFE-4A69-BC33-6FC192868CB8}" type="presOf" srcId="{991BAAEB-DD95-4C96-B624-BAA4459569DD}" destId="{DC7849B4-F868-4C04-85BE-9D95C223CF45}" srcOrd="0" destOrd="0" presId="urn:microsoft.com/office/officeart/2005/8/layout/chevron2"/>
    <dgm:cxn modelId="{C4CF7DBF-930E-4BBE-918B-2456F8897752}" srcId="{D48174E6-D812-4116-9EE6-4BBAE832D8F8}" destId="{7069302D-4878-413B-9D53-5F5DC73DFD03}" srcOrd="2" destOrd="0" parTransId="{7D663F3A-C2A4-4899-B781-14F4B97F41A1}" sibTransId="{4BEC69E9-B016-41BF-8849-0036A94B46B7}"/>
    <dgm:cxn modelId="{42B07FC2-67E3-4185-8012-C0C3477880A6}" srcId="{D48174E6-D812-4116-9EE6-4BBAE832D8F8}" destId="{3660F35B-18F3-4F9B-899E-F81047F10499}" srcOrd="3" destOrd="0" parTransId="{82D1FF66-4DD3-4E2E-B9CD-A96FF6D16BF7}" sibTransId="{8C6D6308-B6B6-4068-9510-DD60026007EC}"/>
    <dgm:cxn modelId="{367DE8C6-9925-42B1-A78B-A02D1E5E9E39}" type="presOf" srcId="{01EFDE1C-66A1-483E-9583-4FA2DA935309}" destId="{5C021493-57F0-4351-ABD7-B1DAA7D90B76}" srcOrd="0" destOrd="0" presId="urn:microsoft.com/office/officeart/2005/8/layout/chevron2"/>
    <dgm:cxn modelId="{BCFB4FD3-13FA-4FED-AA06-0842D798A51F}" srcId="{D48174E6-D812-4116-9EE6-4BBAE832D8F8}" destId="{CBD190A9-C6A6-491C-A627-6BBA25446517}" srcOrd="1" destOrd="0" parTransId="{AC6CE803-3AAB-4CF7-8BC4-6DE3FE2CC3FD}" sibTransId="{AD618574-4265-4303-83A6-2C97DB4AEF02}"/>
    <dgm:cxn modelId="{C43DF7E5-0B8C-4CCF-99B9-E21C030D09F0}" srcId="{D48174E6-D812-4116-9EE6-4BBAE832D8F8}" destId="{E381B726-5B10-48DD-9B12-3D90F3816A9B}" srcOrd="4" destOrd="0" parTransId="{9CCF6847-0B9C-45A5-9588-7762BF68EF51}" sibTransId="{ECAC5F23-AEE6-4164-9887-915CEC640982}"/>
    <dgm:cxn modelId="{CFC21EE6-38FD-4CEF-809D-CEB40100CBE7}" type="presOf" srcId="{2F2A038F-CE31-42EF-8472-80C2029FEE11}" destId="{7ADCBD93-24DC-4260-A7F4-98752511CF5C}" srcOrd="0" destOrd="0" presId="urn:microsoft.com/office/officeart/2005/8/layout/chevron2"/>
    <dgm:cxn modelId="{29ED1DE8-5E37-41AD-AD3B-CD475B19743D}" type="presOf" srcId="{E6AE83ED-37FD-4031-AD9E-10D277C20BEA}" destId="{3257FDA9-C394-47CA-9568-5B61A30659A3}" srcOrd="0" destOrd="0" presId="urn:microsoft.com/office/officeart/2005/8/layout/chevron2"/>
    <dgm:cxn modelId="{E5046FBB-D00F-4518-8821-242301210719}" type="presParOf" srcId="{E4FA1E61-D8F7-483B-BFDB-7A2CFA7206C4}" destId="{A3350059-BF3F-48B0-B9AC-75800FC5F97C}" srcOrd="0" destOrd="0" presId="urn:microsoft.com/office/officeart/2005/8/layout/chevron2"/>
    <dgm:cxn modelId="{2B60E416-F1DB-45BE-BE90-F3A4CAF63E1C}" type="presParOf" srcId="{A3350059-BF3F-48B0-B9AC-75800FC5F97C}" destId="{DC7849B4-F868-4C04-85BE-9D95C223CF45}" srcOrd="0" destOrd="0" presId="urn:microsoft.com/office/officeart/2005/8/layout/chevron2"/>
    <dgm:cxn modelId="{96B4585D-EF49-4E13-B36F-DCB8F34A5902}" type="presParOf" srcId="{A3350059-BF3F-48B0-B9AC-75800FC5F97C}" destId="{284EF3F9-3630-4D0E-B36C-4DE6EAFA4456}" srcOrd="1" destOrd="0" presId="urn:microsoft.com/office/officeart/2005/8/layout/chevron2"/>
    <dgm:cxn modelId="{E13A887F-109D-428C-AE77-18D5691336A0}" type="presParOf" srcId="{E4FA1E61-D8F7-483B-BFDB-7A2CFA7206C4}" destId="{01801F8C-E00B-4167-A6A1-A0F37D563B58}" srcOrd="1" destOrd="0" presId="urn:microsoft.com/office/officeart/2005/8/layout/chevron2"/>
    <dgm:cxn modelId="{C68BC382-1D0A-4201-9628-6E77FBF4C911}" type="presParOf" srcId="{E4FA1E61-D8F7-483B-BFDB-7A2CFA7206C4}" destId="{C2E4DCA2-A0F6-4C32-994F-3FBFA605A867}" srcOrd="2" destOrd="0" presId="urn:microsoft.com/office/officeart/2005/8/layout/chevron2"/>
    <dgm:cxn modelId="{EF536A17-A38B-46B8-A43C-5750BBDDE6C2}" type="presParOf" srcId="{C2E4DCA2-A0F6-4C32-994F-3FBFA605A867}" destId="{ED432F61-1DB1-42FD-9181-9241193CBC81}" srcOrd="0" destOrd="0" presId="urn:microsoft.com/office/officeart/2005/8/layout/chevron2"/>
    <dgm:cxn modelId="{95B07B02-C08F-4204-B906-8F042582434E}" type="presParOf" srcId="{C2E4DCA2-A0F6-4C32-994F-3FBFA605A867}" destId="{7ADCBD93-24DC-4260-A7F4-98752511CF5C}" srcOrd="1" destOrd="0" presId="urn:microsoft.com/office/officeart/2005/8/layout/chevron2"/>
    <dgm:cxn modelId="{4F14A7EE-3A48-486B-B3FF-B3D14822466E}" type="presParOf" srcId="{E4FA1E61-D8F7-483B-BFDB-7A2CFA7206C4}" destId="{36C6C6A0-9C32-48AF-BAB9-197D531DA7E9}" srcOrd="3" destOrd="0" presId="urn:microsoft.com/office/officeart/2005/8/layout/chevron2"/>
    <dgm:cxn modelId="{90770F13-4CD8-4F5B-BFC3-3736DC23AA2F}" type="presParOf" srcId="{E4FA1E61-D8F7-483B-BFDB-7A2CFA7206C4}" destId="{5636C35E-ED9A-46F1-82E5-3704F77FC0D8}" srcOrd="4" destOrd="0" presId="urn:microsoft.com/office/officeart/2005/8/layout/chevron2"/>
    <dgm:cxn modelId="{FA8273B2-FB16-4436-810F-CC4F5890254C}" type="presParOf" srcId="{5636C35E-ED9A-46F1-82E5-3704F77FC0D8}" destId="{2E6C513D-0379-4504-81AB-D70913179B7A}" srcOrd="0" destOrd="0" presId="urn:microsoft.com/office/officeart/2005/8/layout/chevron2"/>
    <dgm:cxn modelId="{0CE13734-E3C1-4931-A712-61035DE7C33F}" type="presParOf" srcId="{5636C35E-ED9A-46F1-82E5-3704F77FC0D8}" destId="{5C021493-57F0-4351-ABD7-B1DAA7D90B76}" srcOrd="1" destOrd="0" presId="urn:microsoft.com/office/officeart/2005/8/layout/chevron2"/>
    <dgm:cxn modelId="{0DDAAABB-2DA9-4C7D-ABF0-FB60BFEE30E0}" type="presParOf" srcId="{E4FA1E61-D8F7-483B-BFDB-7A2CFA7206C4}" destId="{74FE4C04-51A2-4EC0-81F1-9FE23DCF2F04}" srcOrd="5" destOrd="0" presId="urn:microsoft.com/office/officeart/2005/8/layout/chevron2"/>
    <dgm:cxn modelId="{6974B0A0-B3FF-423D-832C-E087272CC813}" type="presParOf" srcId="{E4FA1E61-D8F7-483B-BFDB-7A2CFA7206C4}" destId="{880510F7-B959-4AE0-BBED-4F164FE6F297}" srcOrd="6" destOrd="0" presId="urn:microsoft.com/office/officeart/2005/8/layout/chevron2"/>
    <dgm:cxn modelId="{6CB03925-D0DA-458D-9F51-939C1A77CBB6}" type="presParOf" srcId="{880510F7-B959-4AE0-BBED-4F164FE6F297}" destId="{6A9C19B8-1DD3-49EA-9469-F8F804238065}" srcOrd="0" destOrd="0" presId="urn:microsoft.com/office/officeart/2005/8/layout/chevron2"/>
    <dgm:cxn modelId="{C138AB3B-C201-4A46-A15B-0DC4421472B1}" type="presParOf" srcId="{880510F7-B959-4AE0-BBED-4F164FE6F297}" destId="{8F453A63-3F3B-43DB-825A-B6D0BA9540CF}" srcOrd="1" destOrd="0" presId="urn:microsoft.com/office/officeart/2005/8/layout/chevron2"/>
    <dgm:cxn modelId="{849A0952-96C3-4DEB-B7D7-F7FFF3AF35DC}" type="presParOf" srcId="{E4FA1E61-D8F7-483B-BFDB-7A2CFA7206C4}" destId="{83E6EF72-DFFE-4A46-BFF6-50B6FA9258D6}" srcOrd="7" destOrd="0" presId="urn:microsoft.com/office/officeart/2005/8/layout/chevron2"/>
    <dgm:cxn modelId="{65E5CA98-A309-4C80-B7B4-800ED0D46060}" type="presParOf" srcId="{E4FA1E61-D8F7-483B-BFDB-7A2CFA7206C4}" destId="{834CD705-932B-4D8B-923E-6688C3E0D181}" srcOrd="8" destOrd="0" presId="urn:microsoft.com/office/officeart/2005/8/layout/chevron2"/>
    <dgm:cxn modelId="{7C623A7C-D446-41B5-B816-29828F0146E3}" type="presParOf" srcId="{834CD705-932B-4D8B-923E-6688C3E0D181}" destId="{60D3B39F-5CC4-463A-89B6-B64CCD42DEA5}" srcOrd="0" destOrd="0" presId="urn:microsoft.com/office/officeart/2005/8/layout/chevron2"/>
    <dgm:cxn modelId="{6E55A63D-06DE-43AE-9633-F8DC686B4372}" type="presParOf" srcId="{834CD705-932B-4D8B-923E-6688C3E0D181}" destId="{3257FDA9-C394-47CA-9568-5B61A30659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6FAA0-5D5A-4124-B24B-C94A08DBA36C}">
      <dsp:nvSpPr>
        <dsp:cNvPr id="0" name=""/>
        <dsp:cNvSpPr/>
      </dsp:nvSpPr>
      <dsp:spPr>
        <a:xfrm rot="16200000">
          <a:off x="-655864" y="657825"/>
          <a:ext cx="3240360" cy="192470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1031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Зелений тариф фактично започаткував ринок в 2008 році гарантуючи ставки, що прив'язані до курсу гривня/євро на період до 2030 року.</a:t>
          </a:r>
        </a:p>
      </dsp:txBody>
      <dsp:txXfrm rot="5400000">
        <a:off x="1962" y="648071"/>
        <a:ext cx="1924708" cy="1944216"/>
      </dsp:txXfrm>
    </dsp:sp>
    <dsp:sp modelId="{A4529871-1AB3-4509-870F-61EA2559D359}">
      <dsp:nvSpPr>
        <dsp:cNvPr id="0" name=""/>
        <dsp:cNvSpPr/>
      </dsp:nvSpPr>
      <dsp:spPr>
        <a:xfrm rot="16200000">
          <a:off x="1413197" y="657825"/>
          <a:ext cx="3240360" cy="192470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1031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Ставка зеленого тарифу залежить від року вводу в експлуатацію електростанції та понижується щорічно.</a:t>
          </a:r>
        </a:p>
      </dsp:txBody>
      <dsp:txXfrm rot="5400000">
        <a:off x="2071023" y="648071"/>
        <a:ext cx="1924708" cy="1944216"/>
      </dsp:txXfrm>
    </dsp:sp>
    <dsp:sp modelId="{2CFFF2B7-D553-4BF9-AD50-98DD70515B5D}">
      <dsp:nvSpPr>
        <dsp:cNvPr id="0" name=""/>
        <dsp:cNvSpPr/>
      </dsp:nvSpPr>
      <dsp:spPr>
        <a:xfrm rot="16200000">
          <a:off x="3482258" y="657825"/>
          <a:ext cx="3240360" cy="192470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1031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Зелений тариф та інші види державної підтримки становлять частину Енергетичної стратегії України на період до 2035 року та спрямовані на стимулювання виробництва електроенергії з відновлювальних джерел.</a:t>
          </a:r>
        </a:p>
      </dsp:txBody>
      <dsp:txXfrm rot="5400000">
        <a:off x="4140084" y="648071"/>
        <a:ext cx="1924708" cy="1944216"/>
      </dsp:txXfrm>
    </dsp:sp>
    <dsp:sp modelId="{5520B194-E396-4692-9512-72BBE8E7CEA8}">
      <dsp:nvSpPr>
        <dsp:cNvPr id="0" name=""/>
        <dsp:cNvSpPr/>
      </dsp:nvSpPr>
      <dsp:spPr>
        <a:xfrm rot="16200000">
          <a:off x="5551320" y="657825"/>
          <a:ext cx="3240360" cy="192470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1031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За дев'ятимісячний період 2019 року «зелені» проекти залучили більш ніж 2 мільярди доларів інвестицій. Загальна потужність ведених в експлуатацію об'єктів становить більше 2500 МВт</a:t>
          </a:r>
        </a:p>
      </dsp:txBody>
      <dsp:txXfrm rot="5400000">
        <a:off x="6209146" y="648071"/>
        <a:ext cx="1924708" cy="1944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849B4-F868-4C04-85BE-9D95C223CF45}">
      <dsp:nvSpPr>
        <dsp:cNvPr id="0" name=""/>
        <dsp:cNvSpPr/>
      </dsp:nvSpPr>
      <dsp:spPr>
        <a:xfrm rot="5400000">
          <a:off x="-105659" y="106361"/>
          <a:ext cx="704398" cy="4930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/>
            <a:t> </a:t>
          </a:r>
        </a:p>
      </dsp:txBody>
      <dsp:txXfrm rot="-5400000">
        <a:off x="1" y="247240"/>
        <a:ext cx="493078" cy="211320"/>
      </dsp:txXfrm>
    </dsp:sp>
    <dsp:sp modelId="{284EF3F9-3630-4D0E-B36C-4DE6EAFA4456}">
      <dsp:nvSpPr>
        <dsp:cNvPr id="0" name=""/>
        <dsp:cNvSpPr/>
      </dsp:nvSpPr>
      <dsp:spPr>
        <a:xfrm rot="5400000">
          <a:off x="4085517" y="-3591736"/>
          <a:ext cx="457859" cy="7642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500" kern="1200" dirty="0"/>
            <a:t>Державна підтримка «альтернативних» виробників – курс на скорочення?</a:t>
          </a:r>
        </a:p>
      </dsp:txBody>
      <dsp:txXfrm rot="-5400000">
        <a:off x="493079" y="23053"/>
        <a:ext cx="7620386" cy="413157"/>
      </dsp:txXfrm>
    </dsp:sp>
    <dsp:sp modelId="{ED432F61-1DB1-42FD-9181-9241193CBC81}">
      <dsp:nvSpPr>
        <dsp:cNvPr id="0" name=""/>
        <dsp:cNvSpPr/>
      </dsp:nvSpPr>
      <dsp:spPr>
        <a:xfrm rot="5400000">
          <a:off x="-105659" y="685995"/>
          <a:ext cx="704398" cy="4930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/>
            <a:t> </a:t>
          </a:r>
        </a:p>
      </dsp:txBody>
      <dsp:txXfrm rot="-5400000">
        <a:off x="1" y="826874"/>
        <a:ext cx="493078" cy="211320"/>
      </dsp:txXfrm>
    </dsp:sp>
    <dsp:sp modelId="{7ADCBD93-24DC-4260-A7F4-98752511CF5C}">
      <dsp:nvSpPr>
        <dsp:cNvPr id="0" name=""/>
        <dsp:cNvSpPr/>
      </dsp:nvSpPr>
      <dsp:spPr>
        <a:xfrm rot="5400000">
          <a:off x="4085517" y="-3012103"/>
          <a:ext cx="457859" cy="7642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500" kern="1200" dirty="0"/>
            <a:t>Правовий аналіз аукціонів</a:t>
          </a:r>
        </a:p>
      </dsp:txBody>
      <dsp:txXfrm rot="-5400000">
        <a:off x="493079" y="602686"/>
        <a:ext cx="7620386" cy="413157"/>
      </dsp:txXfrm>
    </dsp:sp>
    <dsp:sp modelId="{2E6C513D-0379-4504-81AB-D70913179B7A}">
      <dsp:nvSpPr>
        <dsp:cNvPr id="0" name=""/>
        <dsp:cNvSpPr/>
      </dsp:nvSpPr>
      <dsp:spPr>
        <a:xfrm rot="5400000">
          <a:off x="-105659" y="1265628"/>
          <a:ext cx="704398" cy="4930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300" kern="1200" dirty="0"/>
        </a:p>
      </dsp:txBody>
      <dsp:txXfrm rot="-5400000">
        <a:off x="1" y="1406507"/>
        <a:ext cx="493078" cy="211320"/>
      </dsp:txXfrm>
    </dsp:sp>
    <dsp:sp modelId="{5C021493-57F0-4351-ABD7-B1DAA7D90B76}">
      <dsp:nvSpPr>
        <dsp:cNvPr id="0" name=""/>
        <dsp:cNvSpPr/>
      </dsp:nvSpPr>
      <dsp:spPr>
        <a:xfrm rot="5400000">
          <a:off x="4085517" y="-2432470"/>
          <a:ext cx="457859" cy="7642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500" kern="1200" dirty="0"/>
            <a:t>Актуальні законодавчі зміни у сфері відновлюваної енергетики</a:t>
          </a:r>
        </a:p>
      </dsp:txBody>
      <dsp:txXfrm rot="-5400000">
        <a:off x="493079" y="1182319"/>
        <a:ext cx="7620386" cy="413157"/>
      </dsp:txXfrm>
    </dsp:sp>
    <dsp:sp modelId="{6A9C19B8-1DD3-49EA-9469-F8F804238065}">
      <dsp:nvSpPr>
        <dsp:cNvPr id="0" name=""/>
        <dsp:cNvSpPr/>
      </dsp:nvSpPr>
      <dsp:spPr>
        <a:xfrm rot="5400000">
          <a:off x="-105659" y="1845261"/>
          <a:ext cx="704398" cy="4930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300" kern="1200"/>
        </a:p>
      </dsp:txBody>
      <dsp:txXfrm rot="-5400000">
        <a:off x="1" y="1986140"/>
        <a:ext cx="493078" cy="211320"/>
      </dsp:txXfrm>
    </dsp:sp>
    <dsp:sp modelId="{8F453A63-3F3B-43DB-825A-B6D0BA9540CF}">
      <dsp:nvSpPr>
        <dsp:cNvPr id="0" name=""/>
        <dsp:cNvSpPr/>
      </dsp:nvSpPr>
      <dsp:spPr>
        <a:xfrm rot="5400000">
          <a:off x="4085517" y="-1852836"/>
          <a:ext cx="457859" cy="7642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500" kern="1200" dirty="0"/>
            <a:t>Проблемні питання створення нової енергетичної інфраструктури</a:t>
          </a:r>
        </a:p>
      </dsp:txBody>
      <dsp:txXfrm rot="-5400000">
        <a:off x="493079" y="1761953"/>
        <a:ext cx="7620386" cy="413157"/>
      </dsp:txXfrm>
    </dsp:sp>
    <dsp:sp modelId="{60D3B39F-5CC4-463A-89B6-B64CCD42DEA5}">
      <dsp:nvSpPr>
        <dsp:cNvPr id="0" name=""/>
        <dsp:cNvSpPr/>
      </dsp:nvSpPr>
      <dsp:spPr>
        <a:xfrm rot="5400000">
          <a:off x="-105659" y="2424895"/>
          <a:ext cx="704398" cy="4930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/>
            <a:t> </a:t>
          </a:r>
        </a:p>
      </dsp:txBody>
      <dsp:txXfrm rot="-5400000">
        <a:off x="1" y="2565774"/>
        <a:ext cx="493078" cy="211320"/>
      </dsp:txXfrm>
    </dsp:sp>
    <dsp:sp modelId="{3257FDA9-C394-47CA-9568-5B61A30659A3}">
      <dsp:nvSpPr>
        <dsp:cNvPr id="0" name=""/>
        <dsp:cNvSpPr/>
      </dsp:nvSpPr>
      <dsp:spPr>
        <a:xfrm rot="5400000">
          <a:off x="4085517" y="-1273203"/>
          <a:ext cx="457859" cy="7642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uk-UA" sz="1500" kern="1200" dirty="0"/>
            <a:t>Нові ризики для України</a:t>
          </a:r>
        </a:p>
      </dsp:txBody>
      <dsp:txXfrm rot="-5400000">
        <a:off x="493079" y="2341586"/>
        <a:ext cx="7620386" cy="413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pPr/>
              <a:t>13.11.2019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7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4249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1780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7988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7181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576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5D3BF3-D352-46FC-8343-31F56E6730EA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56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7"/>
          <p:cNvSpPr>
            <a:spLocks noGrp="1"/>
          </p:cNvSpPr>
          <p:nvPr>
            <p:ph type="body" sz="quarter" idx="53" hasCustomPrompt="1"/>
          </p:nvPr>
        </p:nvSpPr>
        <p:spPr>
          <a:xfrm>
            <a:off x="611560" y="4083918"/>
            <a:ext cx="4104456" cy="603202"/>
          </a:xfrm>
        </p:spPr>
        <p:txBody>
          <a:bodyPr lIns="0" tIns="72000" rIns="0" bIns="72000" anchor="ctr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2100" b="1" spc="0" baseline="0">
                <a:solidFill>
                  <a:schemeClr val="accent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Caption text here</a:t>
            </a: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234887"/>
            <a:ext cx="505288" cy="4522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131590"/>
            <a:ext cx="4118378" cy="2952328"/>
          </a:xfrm>
        </p:spPr>
        <p:txBody>
          <a:bodyPr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V="1">
            <a:off x="5220072" y="1887692"/>
            <a:ext cx="2992013" cy="2786639"/>
          </a:xfrm>
          <a:prstGeom prst="line">
            <a:avLst/>
          </a:prstGeom>
          <a:ln w="12700">
            <a:solidFill>
              <a:srgbClr val="C7214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 userDrawn="1"/>
        </p:nvCxnSpPr>
        <p:spPr>
          <a:xfrm>
            <a:off x="611560" y="4659982"/>
            <a:ext cx="10801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iterate type="wd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8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8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2483768" y="1644441"/>
            <a:ext cx="2297187" cy="2583493"/>
          </a:xfrm>
          <a:custGeom>
            <a:avLst/>
            <a:gdLst>
              <a:gd name="connsiteX0" fmla="*/ 2419818 w 5963377"/>
              <a:gd name="connsiteY0" fmla="*/ 0 h 6706612"/>
              <a:gd name="connsiteX1" fmla="*/ 5963377 w 5963377"/>
              <a:gd name="connsiteY1" fmla="*/ 0 h 6706612"/>
              <a:gd name="connsiteX2" fmla="*/ 3543559 w 5963377"/>
              <a:gd name="connsiteY2" fmla="*/ 6706612 h 6706612"/>
              <a:gd name="connsiteX3" fmla="*/ 0 w 5963377"/>
              <a:gd name="connsiteY3" fmla="*/ 6706612 h 67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3377" h="6706612">
                <a:moveTo>
                  <a:pt x="2419818" y="0"/>
                </a:moveTo>
                <a:lnTo>
                  <a:pt x="5963377" y="0"/>
                </a:lnTo>
                <a:lnTo>
                  <a:pt x="3543559" y="6706612"/>
                </a:lnTo>
                <a:lnTo>
                  <a:pt x="0" y="67066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0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4003005" y="2560007"/>
            <a:ext cx="2297187" cy="2583493"/>
          </a:xfrm>
          <a:custGeom>
            <a:avLst/>
            <a:gdLst>
              <a:gd name="connsiteX0" fmla="*/ 2419818 w 5963377"/>
              <a:gd name="connsiteY0" fmla="*/ 0 h 6706612"/>
              <a:gd name="connsiteX1" fmla="*/ 5963377 w 5963377"/>
              <a:gd name="connsiteY1" fmla="*/ 0 h 6706612"/>
              <a:gd name="connsiteX2" fmla="*/ 3543559 w 5963377"/>
              <a:gd name="connsiteY2" fmla="*/ 6706612 h 6706612"/>
              <a:gd name="connsiteX3" fmla="*/ 0 w 5963377"/>
              <a:gd name="connsiteY3" fmla="*/ 6706612 h 67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3377" h="6706612">
                <a:moveTo>
                  <a:pt x="2419818" y="0"/>
                </a:moveTo>
                <a:lnTo>
                  <a:pt x="5963377" y="0"/>
                </a:lnTo>
                <a:lnTo>
                  <a:pt x="3543559" y="6706612"/>
                </a:lnTo>
                <a:lnTo>
                  <a:pt x="0" y="67066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0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156176" y="1644441"/>
            <a:ext cx="2297187" cy="2583493"/>
          </a:xfrm>
          <a:custGeom>
            <a:avLst/>
            <a:gdLst>
              <a:gd name="connsiteX0" fmla="*/ 2419818 w 5963377"/>
              <a:gd name="connsiteY0" fmla="*/ 0 h 6706612"/>
              <a:gd name="connsiteX1" fmla="*/ 5963377 w 5963377"/>
              <a:gd name="connsiteY1" fmla="*/ 0 h 6706612"/>
              <a:gd name="connsiteX2" fmla="*/ 3543559 w 5963377"/>
              <a:gd name="connsiteY2" fmla="*/ 6706612 h 6706612"/>
              <a:gd name="connsiteX3" fmla="*/ 0 w 5963377"/>
              <a:gd name="connsiteY3" fmla="*/ 6706612 h 67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3377" h="6706612">
                <a:moveTo>
                  <a:pt x="2419818" y="0"/>
                </a:moveTo>
                <a:lnTo>
                  <a:pt x="5963377" y="0"/>
                </a:lnTo>
                <a:lnTo>
                  <a:pt x="3543559" y="6706612"/>
                </a:lnTo>
                <a:lnTo>
                  <a:pt x="0" y="67066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0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Рисунок 25"/>
          <p:cNvSpPr>
            <a:spLocks noGrp="1"/>
          </p:cNvSpPr>
          <p:nvPr>
            <p:ph type="pic" sz="quarter" idx="11"/>
          </p:nvPr>
        </p:nvSpPr>
        <p:spPr>
          <a:xfrm>
            <a:off x="3419930" y="379220"/>
            <a:ext cx="1223962" cy="10801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700"/>
            </a:lvl1pPr>
          </a:lstStyle>
          <a:p>
            <a:endParaRPr lang="ru-RU"/>
          </a:p>
        </p:txBody>
      </p:sp>
      <p:sp>
        <p:nvSpPr>
          <p:cNvPr id="27" name="Рисунок 25"/>
          <p:cNvSpPr>
            <a:spLocks noGrp="1"/>
          </p:cNvSpPr>
          <p:nvPr>
            <p:ph type="pic" sz="quarter" idx="12"/>
          </p:nvPr>
        </p:nvSpPr>
        <p:spPr>
          <a:xfrm>
            <a:off x="4932040" y="379220"/>
            <a:ext cx="1223962" cy="10801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700"/>
            </a:lvl1pPr>
          </a:lstStyle>
          <a:p>
            <a:endParaRPr lang="ru-RU"/>
          </a:p>
        </p:txBody>
      </p:sp>
      <p:sp>
        <p:nvSpPr>
          <p:cNvPr id="28" name="Рисунок 25"/>
          <p:cNvSpPr>
            <a:spLocks noGrp="1"/>
          </p:cNvSpPr>
          <p:nvPr>
            <p:ph type="pic" sz="quarter" idx="13"/>
          </p:nvPr>
        </p:nvSpPr>
        <p:spPr>
          <a:xfrm>
            <a:off x="6444208" y="379220"/>
            <a:ext cx="1223962" cy="10801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700"/>
            </a:lvl1pPr>
          </a:lstStyle>
          <a:p>
            <a:endParaRPr lang="ru-RU"/>
          </a:p>
        </p:txBody>
      </p:sp>
      <p:cxnSp>
        <p:nvCxnSpPr>
          <p:cNvPr id="36" name="Прямая соединительная линия 35"/>
          <p:cNvCxnSpPr/>
          <p:nvPr userDrawn="1"/>
        </p:nvCxnSpPr>
        <p:spPr>
          <a:xfrm>
            <a:off x="4788024" y="379220"/>
            <a:ext cx="0" cy="4176464"/>
          </a:xfrm>
          <a:prstGeom prst="line">
            <a:avLst/>
          </a:prstGeom>
          <a:ln w="31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 userDrawn="1"/>
        </p:nvCxnSpPr>
        <p:spPr>
          <a:xfrm>
            <a:off x="6300192" y="379220"/>
            <a:ext cx="0" cy="4176464"/>
          </a:xfrm>
          <a:prstGeom prst="line">
            <a:avLst/>
          </a:prstGeom>
          <a:ln w="31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 userDrawn="1"/>
        </p:nvCxnSpPr>
        <p:spPr>
          <a:xfrm>
            <a:off x="3419872" y="1747372"/>
            <a:ext cx="4248472" cy="0"/>
          </a:xfrm>
          <a:prstGeom prst="line">
            <a:avLst/>
          </a:prstGeom>
          <a:ln w="31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 userDrawn="1"/>
        </p:nvCxnSpPr>
        <p:spPr>
          <a:xfrm>
            <a:off x="3419872" y="3187533"/>
            <a:ext cx="4248472" cy="0"/>
          </a:xfrm>
          <a:prstGeom prst="line">
            <a:avLst/>
          </a:prstGeom>
          <a:ln w="31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Текст 46"/>
          <p:cNvSpPr>
            <a:spLocks noGrp="1"/>
          </p:cNvSpPr>
          <p:nvPr>
            <p:ph type="body" sz="quarter" idx="21"/>
          </p:nvPr>
        </p:nvSpPr>
        <p:spPr>
          <a:xfrm>
            <a:off x="3491880" y="1243316"/>
            <a:ext cx="1296144" cy="144016"/>
          </a:xfrm>
          <a:prstGeom prst="parallelogram">
            <a:avLst/>
          </a:prstGeom>
          <a:solidFill>
            <a:srgbClr val="C72149"/>
          </a:solidFill>
        </p:spPr>
        <p:txBody>
          <a:bodyPr lIns="0" tIns="0" rIns="0" bIns="0" anchor="ctr">
            <a:noAutofit/>
          </a:bodyPr>
          <a:lstStyle>
            <a:lvl1pPr marL="0" indent="0" algn="l">
              <a:buFontTx/>
              <a:buNone/>
              <a:defRPr sz="700" b="1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9" name="Текст 48"/>
          <p:cNvSpPr>
            <a:spLocks noGrp="1"/>
          </p:cNvSpPr>
          <p:nvPr>
            <p:ph type="body" sz="quarter" idx="22"/>
          </p:nvPr>
        </p:nvSpPr>
        <p:spPr>
          <a:xfrm>
            <a:off x="3419872" y="1531348"/>
            <a:ext cx="1224136" cy="144661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7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0" name="Текст 46"/>
          <p:cNvSpPr>
            <a:spLocks noGrp="1"/>
          </p:cNvSpPr>
          <p:nvPr>
            <p:ph type="body" sz="quarter" idx="23"/>
          </p:nvPr>
        </p:nvSpPr>
        <p:spPr>
          <a:xfrm>
            <a:off x="4860032" y="1243316"/>
            <a:ext cx="1296144" cy="144016"/>
          </a:xfrm>
          <a:prstGeom prst="parallelogram">
            <a:avLst/>
          </a:prstGeom>
          <a:solidFill>
            <a:srgbClr val="C72149"/>
          </a:solidFill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700" b="1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1" name="Текст 48"/>
          <p:cNvSpPr>
            <a:spLocks noGrp="1"/>
          </p:cNvSpPr>
          <p:nvPr>
            <p:ph type="body" sz="quarter" idx="24"/>
          </p:nvPr>
        </p:nvSpPr>
        <p:spPr>
          <a:xfrm>
            <a:off x="4932040" y="1531348"/>
            <a:ext cx="1224136" cy="144661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7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2" name="Текст 46"/>
          <p:cNvSpPr>
            <a:spLocks noGrp="1"/>
          </p:cNvSpPr>
          <p:nvPr>
            <p:ph type="body" sz="quarter" idx="25"/>
          </p:nvPr>
        </p:nvSpPr>
        <p:spPr>
          <a:xfrm>
            <a:off x="6372200" y="1243316"/>
            <a:ext cx="1296144" cy="144016"/>
          </a:xfrm>
          <a:prstGeom prst="parallelogram">
            <a:avLst/>
          </a:prstGeom>
          <a:solidFill>
            <a:srgbClr val="C72149"/>
          </a:solidFill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700" b="1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3" name="Текст 48"/>
          <p:cNvSpPr>
            <a:spLocks noGrp="1"/>
          </p:cNvSpPr>
          <p:nvPr>
            <p:ph type="body" sz="quarter" idx="26"/>
          </p:nvPr>
        </p:nvSpPr>
        <p:spPr>
          <a:xfrm>
            <a:off x="6444208" y="1531348"/>
            <a:ext cx="1224136" cy="144661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7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2" name="Рисунок 25"/>
          <p:cNvSpPr>
            <a:spLocks noGrp="1"/>
          </p:cNvSpPr>
          <p:nvPr>
            <p:ph type="pic" sz="quarter" idx="27"/>
          </p:nvPr>
        </p:nvSpPr>
        <p:spPr>
          <a:xfrm>
            <a:off x="3419930" y="1819380"/>
            <a:ext cx="1223962" cy="10801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700"/>
            </a:lvl1pPr>
          </a:lstStyle>
          <a:p>
            <a:endParaRPr lang="ru-RU"/>
          </a:p>
        </p:txBody>
      </p:sp>
      <p:sp>
        <p:nvSpPr>
          <p:cNvPr id="63" name="Рисунок 25"/>
          <p:cNvSpPr>
            <a:spLocks noGrp="1"/>
          </p:cNvSpPr>
          <p:nvPr>
            <p:ph type="pic" sz="quarter" idx="28"/>
          </p:nvPr>
        </p:nvSpPr>
        <p:spPr>
          <a:xfrm>
            <a:off x="4932040" y="1819380"/>
            <a:ext cx="1223962" cy="10801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700"/>
            </a:lvl1pPr>
          </a:lstStyle>
          <a:p>
            <a:endParaRPr lang="ru-RU"/>
          </a:p>
        </p:txBody>
      </p:sp>
      <p:sp>
        <p:nvSpPr>
          <p:cNvPr id="64" name="Рисунок 25"/>
          <p:cNvSpPr>
            <a:spLocks noGrp="1"/>
          </p:cNvSpPr>
          <p:nvPr>
            <p:ph type="pic" sz="quarter" idx="29"/>
          </p:nvPr>
        </p:nvSpPr>
        <p:spPr>
          <a:xfrm>
            <a:off x="6444208" y="1819380"/>
            <a:ext cx="1223962" cy="10801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700"/>
            </a:lvl1pPr>
          </a:lstStyle>
          <a:p>
            <a:endParaRPr lang="ru-RU"/>
          </a:p>
        </p:txBody>
      </p:sp>
      <p:sp>
        <p:nvSpPr>
          <p:cNvPr id="65" name="Текст 46"/>
          <p:cNvSpPr>
            <a:spLocks noGrp="1"/>
          </p:cNvSpPr>
          <p:nvPr>
            <p:ph type="body" sz="quarter" idx="30"/>
          </p:nvPr>
        </p:nvSpPr>
        <p:spPr>
          <a:xfrm>
            <a:off x="3491880" y="2683476"/>
            <a:ext cx="1296144" cy="144016"/>
          </a:xfrm>
          <a:prstGeom prst="parallelogram">
            <a:avLst/>
          </a:prstGeom>
          <a:solidFill>
            <a:srgbClr val="C72149"/>
          </a:solidFill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700" b="1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6" name="Текст 48"/>
          <p:cNvSpPr>
            <a:spLocks noGrp="1"/>
          </p:cNvSpPr>
          <p:nvPr>
            <p:ph type="body" sz="quarter" idx="31"/>
          </p:nvPr>
        </p:nvSpPr>
        <p:spPr>
          <a:xfrm>
            <a:off x="3419872" y="2971508"/>
            <a:ext cx="1224136" cy="144661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7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7" name="Текст 46"/>
          <p:cNvSpPr>
            <a:spLocks noGrp="1"/>
          </p:cNvSpPr>
          <p:nvPr>
            <p:ph type="body" sz="quarter" idx="32"/>
          </p:nvPr>
        </p:nvSpPr>
        <p:spPr>
          <a:xfrm>
            <a:off x="4860032" y="2683476"/>
            <a:ext cx="1296144" cy="144016"/>
          </a:xfrm>
          <a:prstGeom prst="parallelogram">
            <a:avLst/>
          </a:prstGeom>
          <a:solidFill>
            <a:srgbClr val="C72149"/>
          </a:solidFill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700" b="1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8" name="Текст 48"/>
          <p:cNvSpPr>
            <a:spLocks noGrp="1"/>
          </p:cNvSpPr>
          <p:nvPr>
            <p:ph type="body" sz="quarter" idx="33"/>
          </p:nvPr>
        </p:nvSpPr>
        <p:spPr>
          <a:xfrm>
            <a:off x="4932040" y="2971508"/>
            <a:ext cx="1224136" cy="144661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7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9" name="Текст 46"/>
          <p:cNvSpPr>
            <a:spLocks noGrp="1"/>
          </p:cNvSpPr>
          <p:nvPr>
            <p:ph type="body" sz="quarter" idx="34"/>
          </p:nvPr>
        </p:nvSpPr>
        <p:spPr>
          <a:xfrm>
            <a:off x="6372200" y="2683476"/>
            <a:ext cx="1296144" cy="144016"/>
          </a:xfrm>
          <a:prstGeom prst="parallelogram">
            <a:avLst/>
          </a:prstGeom>
          <a:solidFill>
            <a:srgbClr val="C72149"/>
          </a:solidFill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700" b="1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0" name="Текст 48"/>
          <p:cNvSpPr>
            <a:spLocks noGrp="1"/>
          </p:cNvSpPr>
          <p:nvPr>
            <p:ph type="body" sz="quarter" idx="35"/>
          </p:nvPr>
        </p:nvSpPr>
        <p:spPr>
          <a:xfrm>
            <a:off x="6444208" y="2971508"/>
            <a:ext cx="1224136" cy="144661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7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1" name="Рисунок 25"/>
          <p:cNvSpPr>
            <a:spLocks noGrp="1"/>
          </p:cNvSpPr>
          <p:nvPr>
            <p:ph type="pic" sz="quarter" idx="36"/>
          </p:nvPr>
        </p:nvSpPr>
        <p:spPr>
          <a:xfrm>
            <a:off x="3419930" y="3267510"/>
            <a:ext cx="1223962" cy="10801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700"/>
            </a:lvl1pPr>
          </a:lstStyle>
          <a:p>
            <a:endParaRPr lang="ru-RU"/>
          </a:p>
        </p:txBody>
      </p:sp>
      <p:sp>
        <p:nvSpPr>
          <p:cNvPr id="72" name="Рисунок 25"/>
          <p:cNvSpPr>
            <a:spLocks noGrp="1"/>
          </p:cNvSpPr>
          <p:nvPr>
            <p:ph type="pic" sz="quarter" idx="37"/>
          </p:nvPr>
        </p:nvSpPr>
        <p:spPr>
          <a:xfrm>
            <a:off x="4932040" y="3267510"/>
            <a:ext cx="1223962" cy="10801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700"/>
            </a:lvl1pPr>
          </a:lstStyle>
          <a:p>
            <a:endParaRPr lang="ru-RU"/>
          </a:p>
        </p:txBody>
      </p:sp>
      <p:sp>
        <p:nvSpPr>
          <p:cNvPr id="73" name="Рисунок 25"/>
          <p:cNvSpPr>
            <a:spLocks noGrp="1"/>
          </p:cNvSpPr>
          <p:nvPr>
            <p:ph type="pic" sz="quarter" idx="38"/>
          </p:nvPr>
        </p:nvSpPr>
        <p:spPr>
          <a:xfrm>
            <a:off x="6444208" y="3267510"/>
            <a:ext cx="1223962" cy="10801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700"/>
            </a:lvl1pPr>
          </a:lstStyle>
          <a:p>
            <a:endParaRPr lang="ru-RU"/>
          </a:p>
        </p:txBody>
      </p:sp>
      <p:sp>
        <p:nvSpPr>
          <p:cNvPr id="74" name="Текст 46"/>
          <p:cNvSpPr>
            <a:spLocks noGrp="1"/>
          </p:cNvSpPr>
          <p:nvPr>
            <p:ph type="body" sz="quarter" idx="39"/>
          </p:nvPr>
        </p:nvSpPr>
        <p:spPr>
          <a:xfrm>
            <a:off x="3491880" y="4131606"/>
            <a:ext cx="1296144" cy="144016"/>
          </a:xfrm>
          <a:prstGeom prst="parallelogram">
            <a:avLst/>
          </a:prstGeom>
          <a:solidFill>
            <a:srgbClr val="C72149"/>
          </a:solidFill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700" b="1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5" name="Текст 48"/>
          <p:cNvSpPr>
            <a:spLocks noGrp="1"/>
          </p:cNvSpPr>
          <p:nvPr>
            <p:ph type="body" sz="quarter" idx="40"/>
          </p:nvPr>
        </p:nvSpPr>
        <p:spPr>
          <a:xfrm>
            <a:off x="3419872" y="4419638"/>
            <a:ext cx="1224136" cy="144661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7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6" name="Текст 46"/>
          <p:cNvSpPr>
            <a:spLocks noGrp="1"/>
          </p:cNvSpPr>
          <p:nvPr>
            <p:ph type="body" sz="quarter" idx="41"/>
          </p:nvPr>
        </p:nvSpPr>
        <p:spPr>
          <a:xfrm>
            <a:off x="4860032" y="4131606"/>
            <a:ext cx="1296144" cy="144016"/>
          </a:xfrm>
          <a:prstGeom prst="parallelogram">
            <a:avLst/>
          </a:prstGeom>
          <a:solidFill>
            <a:srgbClr val="C72149"/>
          </a:solidFill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700" b="1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7" name="Текст 48"/>
          <p:cNvSpPr>
            <a:spLocks noGrp="1"/>
          </p:cNvSpPr>
          <p:nvPr>
            <p:ph type="body" sz="quarter" idx="42"/>
          </p:nvPr>
        </p:nvSpPr>
        <p:spPr>
          <a:xfrm>
            <a:off x="4932040" y="4419638"/>
            <a:ext cx="1224136" cy="144661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7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46"/>
          <p:cNvSpPr>
            <a:spLocks noGrp="1"/>
          </p:cNvSpPr>
          <p:nvPr>
            <p:ph type="body" sz="quarter" idx="43"/>
          </p:nvPr>
        </p:nvSpPr>
        <p:spPr>
          <a:xfrm>
            <a:off x="6372200" y="4131606"/>
            <a:ext cx="1296144" cy="144016"/>
          </a:xfrm>
          <a:prstGeom prst="parallelogram">
            <a:avLst/>
          </a:prstGeom>
          <a:solidFill>
            <a:srgbClr val="C72149"/>
          </a:solidFill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700" b="1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9" name="Текст 48"/>
          <p:cNvSpPr>
            <a:spLocks noGrp="1"/>
          </p:cNvSpPr>
          <p:nvPr>
            <p:ph type="body" sz="quarter" idx="44"/>
          </p:nvPr>
        </p:nvSpPr>
        <p:spPr>
          <a:xfrm>
            <a:off x="6444208" y="4419638"/>
            <a:ext cx="1224136" cy="144661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7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0" name="Заголовок 79"/>
          <p:cNvSpPr>
            <a:spLocks noGrp="1"/>
          </p:cNvSpPr>
          <p:nvPr>
            <p:ph type="title"/>
          </p:nvPr>
        </p:nvSpPr>
        <p:spPr>
          <a:xfrm>
            <a:off x="612648" y="1131590"/>
            <a:ext cx="2663208" cy="3424094"/>
          </a:xfrm>
        </p:spPr>
        <p:txBody>
          <a:bodyPr anchor="t" anchorCtr="0"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19763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275606"/>
            <a:ext cx="7634808" cy="3240360"/>
          </a:xfrm>
        </p:spPr>
        <p:txBody>
          <a:bodyPr lIns="0" tIns="0" rIns="0" bIns="72000">
            <a:noAutofit/>
          </a:bodyPr>
          <a:lstStyle>
            <a:lvl1pPr marL="0" indent="0">
              <a:lnSpc>
                <a:spcPct val="150000"/>
              </a:lnSpc>
              <a:buFontTx/>
              <a:buNone/>
              <a:defRPr/>
            </a:lvl1pPr>
            <a:lvl2pPr marL="365760" indent="0">
              <a:lnSpc>
                <a:spcPct val="150000"/>
              </a:lnSpc>
              <a:buFontTx/>
              <a:buNone/>
              <a:defRPr/>
            </a:lvl2pPr>
            <a:lvl3pPr marL="685800" indent="0">
              <a:lnSpc>
                <a:spcPct val="150000"/>
              </a:lnSpc>
              <a:buFontTx/>
              <a:buNone/>
              <a:defRPr/>
            </a:lvl3pPr>
            <a:extLst/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2648" y="267494"/>
            <a:ext cx="7631760" cy="7920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2" y="3579862"/>
            <a:ext cx="3961420" cy="894879"/>
          </a:xfrm>
        </p:spPr>
        <p:txBody>
          <a:bodyPr lIns="0" tIns="72000" rIns="0" bIns="72000" anchor="t">
            <a:noAutofit/>
          </a:bodyPr>
          <a:lstStyle>
            <a:lvl1pPr eaLnBrk="1" latinLnBrk="0" hangingPunct="1">
              <a:buNone/>
              <a:defRPr kumimoji="0" lang="ru-RU" sz="1400" b="1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dirty="0"/>
              <a:t>Образец текста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307133"/>
            <a:ext cx="3960440" cy="2232248"/>
          </a:xfrm>
        </p:spPr>
        <p:txBody>
          <a:bodyPr anchor="t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222" y="411510"/>
            <a:ext cx="568616" cy="508911"/>
          </a:xfrm>
          <a:prstGeom prst="rect">
            <a:avLst/>
          </a:prstGeom>
        </p:spPr>
      </p:pic>
      <p:sp>
        <p:nvSpPr>
          <p:cNvPr id="10" name="Рисунок 9"/>
          <p:cNvSpPr>
            <a:spLocks noGrp="1"/>
          </p:cNvSpPr>
          <p:nvPr>
            <p:ph type="pic" sz="quarter" idx="15"/>
          </p:nvPr>
        </p:nvSpPr>
        <p:spPr>
          <a:xfrm>
            <a:off x="4644008" y="1307133"/>
            <a:ext cx="4499992" cy="3167608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  <a:extLst/>
          </a:lstStyle>
          <a:p>
            <a:pPr eaLnBrk="1" latinLnBrk="0" hangingPunct="1"/>
            <a:r>
              <a:rPr lang="ru-RU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47613"/>
            <a:ext cx="3962400" cy="3096345"/>
          </a:xfrm>
        </p:spPr>
        <p:txBody>
          <a:bodyPr lIns="0" tIns="0" rIns="0" bIns="72000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365760" indent="0">
              <a:buFontTx/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2pPr>
            <a:extLst/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5"/>
          </p:nvPr>
        </p:nvSpPr>
        <p:spPr>
          <a:xfrm>
            <a:off x="4716016" y="1347614"/>
            <a:ext cx="4427984" cy="309634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>
            <a:off x="0" y="0"/>
            <a:ext cx="5148064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627534"/>
            <a:ext cx="2690020" cy="3528392"/>
          </a:xfrm>
        </p:spPr>
        <p:txBody>
          <a:bodyPr/>
          <a:lstStyle>
            <a:lvl1pPr>
              <a:defRPr sz="3200"/>
            </a:lvl1pPr>
            <a:extLst/>
          </a:lstStyle>
          <a:p>
            <a:pPr eaLnBrk="1" latinLnBrk="0" hangingPunct="1"/>
            <a:r>
              <a:rPr lang="ru-RU" dirty="0"/>
              <a:t>Образец заголовка</a:t>
            </a:r>
            <a:endParaRPr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4788024" y="123478"/>
            <a:ext cx="421196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b="1" spc="600" dirty="0">
                <a:solidFill>
                  <a:schemeClr val="tx2"/>
                </a:solidFill>
                <a:latin typeface="Futura Md BT" panose="020B0602020204020303" pitchFamily="34" charset="0"/>
              </a:rPr>
              <a:t>AR</a:t>
            </a:r>
          </a:p>
          <a:p>
            <a:r>
              <a:rPr lang="en-US" sz="9600" b="1" spc="600" dirty="0">
                <a:solidFill>
                  <a:schemeClr val="tx2"/>
                </a:solidFill>
                <a:latin typeface="Futura Md BT" panose="020B0602020204020303" pitchFamily="34" charset="0"/>
              </a:rPr>
              <a:t>ZIN</a:t>
            </a:r>
          </a:p>
          <a:p>
            <a:r>
              <a:rPr lang="en-US" sz="9600" b="1" spc="600" dirty="0">
                <a:solidFill>
                  <a:schemeClr val="tx2"/>
                </a:solidFill>
                <a:latin typeface="Futura Md BT" panose="020B0602020204020303" pitchFamily="34" charset="0"/>
              </a:rPr>
              <a:t>GER</a:t>
            </a:r>
            <a:endParaRPr lang="ru-RU" sz="9600" b="1" spc="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4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/>
              <a:t>Образец заголовка</a:t>
            </a:r>
            <a:endParaRPr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>
          <a:xfrm>
            <a:off x="611188" y="1203598"/>
            <a:ext cx="8532811" cy="316775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/>
            </a:lvl1pPr>
          </a:lstStyle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bg>
      <p:bgPr>
        <a:solidFill>
          <a:srgbClr val="C721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noFill/>
          <a:effectLst>
            <a:glow>
              <a:schemeClr val="accent1"/>
            </a:glow>
          </a:effectLst>
        </p:spPr>
        <p:txBody>
          <a:bodyPr>
            <a:normAutofit/>
          </a:bodyPr>
          <a:lstStyle>
            <a:lvl1pPr marL="0" indent="0">
              <a:buFontTx/>
              <a:buNone/>
              <a:defRPr sz="10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Пусто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3"/>
          </p:nvPr>
        </p:nvSpPr>
        <p:spPr>
          <a:xfrm>
            <a:off x="1541" y="0"/>
            <a:ext cx="9144000" cy="5143500"/>
          </a:xfrm>
          <a:noFill/>
          <a:effectLst>
            <a:glow>
              <a:schemeClr val="accent1"/>
            </a:glo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3723878"/>
            <a:ext cx="7487744" cy="79208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612648" y="4659982"/>
            <a:ext cx="10801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04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611560" y="1491630"/>
            <a:ext cx="4104456" cy="3024336"/>
          </a:xfrm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 marL="685800" indent="0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12648" y="267494"/>
            <a:ext cx="4103368" cy="7920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75606"/>
            <a:ext cx="7487744" cy="3168352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/>
          <a:p>
            <a:pPr lvl="0" eaLnBrk="1" latinLnBrk="0" hangingPunct="1"/>
            <a:r>
              <a:rPr kumimoji="0" lang="ru-RU" dirty="0"/>
              <a:t>Образец текста</a:t>
            </a:r>
          </a:p>
          <a:p>
            <a:pPr lvl="1" eaLnBrk="1" latinLnBrk="0" hangingPunct="1"/>
            <a:r>
              <a:rPr kumimoji="0" lang="ru-RU" dirty="0"/>
              <a:t>Второй уровень</a:t>
            </a:r>
          </a:p>
          <a:p>
            <a:pPr lvl="2" eaLnBrk="1" latinLnBrk="0" hangingPunct="1"/>
            <a:r>
              <a:rPr kumimoji="0" lang="ru-RU" dirty="0"/>
              <a:t>Третий уровень</a:t>
            </a: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12648" y="284021"/>
            <a:ext cx="7487744" cy="792088"/>
          </a:xfrm>
          <a:prstGeom prst="rect">
            <a:avLst/>
          </a:prstGeom>
        </p:spPr>
        <p:txBody>
          <a:bodyPr vert="horz" lIns="0" tIns="72000" rIns="0" bIns="72000" anchor="ctr">
            <a:noAutofit/>
          </a:bodyPr>
          <a:lstStyle/>
          <a:p>
            <a:pPr eaLnBrk="1" latinLnBrk="0" hangingPunct="1"/>
            <a:r>
              <a:rPr kumimoji="0" lang="ru-RU" dirty="0"/>
              <a:t>Образец</a:t>
            </a:r>
            <a:r>
              <a:rPr kumimoji="0" lang="en-US" dirty="0"/>
              <a:t> </a:t>
            </a:r>
            <a:r>
              <a:rPr kumimoji="0" lang="ru-RU" dirty="0"/>
              <a:t>заголовка</a:t>
            </a:r>
            <a:endParaRPr kumimoji="0" lang="en-US" dirty="0"/>
          </a:p>
        </p:txBody>
      </p:sp>
      <p:sp>
        <p:nvSpPr>
          <p:cNvPr id="10" name="Текст 7"/>
          <p:cNvSpPr txBox="1">
            <a:spLocks/>
          </p:cNvSpPr>
          <p:nvPr userDrawn="1"/>
        </p:nvSpPr>
        <p:spPr>
          <a:xfrm>
            <a:off x="3442368" y="4624686"/>
            <a:ext cx="2641800" cy="2715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marR="0" indent="0" algn="r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1" dirty="0">
                <a:latin typeface="Futura Md BT" panose="020B0602020204020303" pitchFamily="34" charset="0"/>
              </a:rPr>
              <a:t>arzinger.ua</a:t>
            </a:r>
          </a:p>
        </p:txBody>
      </p:sp>
      <p:sp>
        <p:nvSpPr>
          <p:cNvPr id="11" name="Текст 7"/>
          <p:cNvSpPr txBox="1">
            <a:spLocks/>
          </p:cNvSpPr>
          <p:nvPr userDrawn="1"/>
        </p:nvSpPr>
        <p:spPr>
          <a:xfrm>
            <a:off x="6606255" y="284021"/>
            <a:ext cx="2159793" cy="27150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06876" rtl="0" eaLnBrk="1" fontAlgn="auto" latinLnBrk="0" hangingPunct="1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800" b="0" kern="1200" spc="300" baseline="0">
                <a:solidFill>
                  <a:schemeClr val="tx1">
                    <a:alpha val="8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ctr" defTabSz="447247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28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defTabSz="447247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003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06876" rtl="0" eaLnBrk="1" latinLnBrk="0" hangingPunct="1">
              <a:lnSpc>
                <a:spcPct val="150000"/>
              </a:lnSpc>
              <a:spcBef>
                <a:spcPts val="496"/>
              </a:spcBef>
              <a:buSzPct val="100000"/>
              <a:buFontTx/>
              <a:buNone/>
              <a:defRPr sz="1800" b="1" kern="120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defTabSz="906876" rtl="0" eaLnBrk="1" latinLnBrk="0" hangingPunct="1">
              <a:lnSpc>
                <a:spcPct val="100000"/>
              </a:lnSpc>
              <a:spcBef>
                <a:spcPts val="496"/>
              </a:spcBef>
              <a:buSzPct val="100000"/>
              <a:buFontTx/>
              <a:buNone/>
              <a:defRPr sz="1200" b="1" kern="1200" baseline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900" b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06876" rtl="0" eaLnBrk="1" latinLnBrk="0" hangingPunct="1">
              <a:lnSpc>
                <a:spcPct val="100000"/>
              </a:lnSpc>
              <a:spcBef>
                <a:spcPts val="496"/>
              </a:spcBef>
              <a:buFontTx/>
              <a:buNone/>
              <a:defRPr sz="800" b="0" kern="1200" baseline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marR="0" indent="0" algn="l" defTabSz="906876" rtl="0" eaLnBrk="1" fontAlgn="auto" latinLnBrk="0" hangingPunct="1">
              <a:lnSpc>
                <a:spcPct val="90000"/>
              </a:lnSpc>
              <a:spcBef>
                <a:spcPts val="496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2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9058" indent="0" algn="l" defTabSz="906876" rtl="0" eaLnBrk="1" latinLnBrk="0" hangingPunct="1">
              <a:lnSpc>
                <a:spcPct val="90000"/>
              </a:lnSpc>
              <a:spcBef>
                <a:spcPts val="496"/>
              </a:spcBef>
              <a:buFont typeface="Arial" panose="020B0604020202020204" pitchFamily="34" charset="0"/>
              <a:buNone/>
              <a:defRPr sz="1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1" dirty="0">
                <a:latin typeface="Futura Md BT" panose="020B0602020204020303" pitchFamily="34" charset="0"/>
              </a:rPr>
              <a:t>ARZINGER</a:t>
            </a: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760" y="4443958"/>
            <a:ext cx="505288" cy="452233"/>
          </a:xfrm>
          <a:prstGeom prst="rect">
            <a:avLst/>
          </a:prstGeom>
        </p:spPr>
      </p:pic>
      <p:sp>
        <p:nvSpPr>
          <p:cNvPr id="15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-324544" y="4299942"/>
            <a:ext cx="1113015" cy="98757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7200" b="1">
                <a:solidFill>
                  <a:schemeClr val="bg1">
                    <a:lumMod val="85000"/>
                    <a:alpha val="50000"/>
                  </a:schemeClr>
                </a:solidFill>
                <a:latin typeface="+mj-lt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V="1">
            <a:off x="8863543" y="-4011"/>
            <a:ext cx="280457" cy="288032"/>
          </a:xfrm>
          <a:prstGeom prst="line">
            <a:avLst/>
          </a:prstGeom>
          <a:ln w="12700">
            <a:solidFill>
              <a:srgbClr val="C7214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 userDrawn="1"/>
        </p:nvCxnSpPr>
        <p:spPr>
          <a:xfrm flipV="1">
            <a:off x="4099723" y="4443958"/>
            <a:ext cx="256253" cy="699548"/>
          </a:xfrm>
          <a:prstGeom prst="line">
            <a:avLst/>
          </a:prstGeom>
          <a:ln w="12700">
            <a:solidFill>
              <a:srgbClr val="C7214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 userDrawn="1"/>
        </p:nvCxnSpPr>
        <p:spPr>
          <a:xfrm>
            <a:off x="612648" y="1131590"/>
            <a:ext cx="10801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61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ru-RU" sz="2400" b="1" kern="1200">
          <a:solidFill>
            <a:srgbClr val="C72149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lnSpc>
          <a:spcPct val="150000"/>
        </a:lnSpc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lnSpc>
          <a:spcPct val="150000"/>
        </a:lnSpc>
        <a:spcBef>
          <a:spcPts val="550"/>
        </a:spcBef>
        <a:buClr>
          <a:schemeClr val="accent1"/>
        </a:buClr>
        <a:buSzPct val="70000"/>
        <a:buFont typeface="Wingdings" panose="05000000000000000000" pitchFamily="2" charset="2"/>
        <a:buChar char="§"/>
        <a:defRPr kumimoji="0" lang="ru-RU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z="3200" dirty="0"/>
              <a:t>Legal Energy Forum</a:t>
            </a:r>
            <a:br>
              <a:rPr lang="en-US" sz="3200" dirty="0"/>
            </a:br>
            <a:br>
              <a:rPr lang="uk-UA" sz="3200" dirty="0"/>
            </a:br>
            <a:r>
              <a:rPr lang="uk-UA" sz="3200" dirty="0"/>
              <a:t>«Альтернативний» потенціал України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53"/>
          </p:nvPr>
        </p:nvSpPr>
        <p:spPr>
          <a:xfrm>
            <a:off x="611560" y="4011910"/>
            <a:ext cx="4118378" cy="603202"/>
          </a:xfrm>
        </p:spPr>
        <p:txBody>
          <a:bodyPr/>
          <a:lstStyle/>
          <a:p>
            <a:r>
              <a:rPr lang="uk-UA" dirty="0"/>
              <a:t>Тімур Бондарєв</a:t>
            </a:r>
            <a:endParaRPr lang="en-US" dirty="0"/>
          </a:p>
          <a:p>
            <a:r>
              <a:rPr lang="uk-UA" sz="1200" dirty="0"/>
              <a:t>ПАРТНЕР-ЗАСНОВНИК</a:t>
            </a:r>
            <a:r>
              <a:rPr lang="ru-RU" sz="1200" dirty="0"/>
              <a:t> І </a:t>
            </a:r>
            <a:r>
              <a:rPr lang="uk-UA" sz="1200" dirty="0"/>
              <a:t>КЕРУЮЧИЙ</a:t>
            </a:r>
            <a:r>
              <a:rPr lang="ru-RU" sz="1200" dirty="0"/>
              <a:t> ПАРТНЕР, АДВОКАТ</a:t>
            </a:r>
            <a:endParaRPr lang="uk-UA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Розвиток «альтернативного» ринку</a:t>
            </a:r>
            <a:endParaRPr lang="ru-RU" dirty="0"/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E79566C6-9842-41CA-B6B4-8EC0D5241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7870017"/>
              </p:ext>
            </p:extLst>
          </p:nvPr>
        </p:nvGraphicFramePr>
        <p:xfrm>
          <a:off x="612648" y="1275606"/>
          <a:ext cx="8135816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476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FF75B-1608-454F-9AD2-EBF602EAE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Розвиток «альтернативних» ринків України та ЄС в цифрах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99A253-9E81-48B3-B284-BED477039F9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594792" y="1347612"/>
            <a:ext cx="3962400" cy="720000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Україна*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2BD0AE54-1863-4154-92D9-C2DB8F68B480}"/>
              </a:ext>
            </a:extLst>
          </p:cNvPr>
          <p:cNvSpPr txBox="1">
            <a:spLocks/>
          </p:cNvSpPr>
          <p:nvPr/>
        </p:nvSpPr>
        <p:spPr>
          <a:xfrm>
            <a:off x="4788024" y="1347612"/>
            <a:ext cx="3962400" cy="3096345"/>
          </a:xfrm>
          <a:prstGeom prst="rect">
            <a:avLst/>
          </a:prstGeom>
        </p:spPr>
        <p:txBody>
          <a:bodyPr vert="horz" lIns="0" tIns="0" rIns="0" bIns="72000">
            <a:noAutofit/>
          </a:bodyPr>
          <a:lstStyle>
            <a:lvl1pPr marL="0" indent="0" algn="l" rtl="0" eaLnBrk="1" latinLnBrk="0" hangingPunct="1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lang="ru-RU"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5760" indent="0" algn="l" rtl="0" eaLnBrk="1" latinLnBrk="0" hangingPunct="1">
              <a:lnSpc>
                <a:spcPct val="150000"/>
              </a:lnSpc>
              <a:spcBef>
                <a:spcPts val="550"/>
              </a:spcBef>
              <a:buClr>
                <a:schemeClr val="accent1"/>
              </a:buClr>
              <a:buSzPct val="70000"/>
              <a:buFontTx/>
              <a:buNone/>
              <a:defRPr kumimoji="0" lang="ru-RU"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ru-RU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uk-UA" dirty="0"/>
              <a:t>Світ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E6E2CD5C-EE26-4845-ABB7-EF607C6301EE}"/>
              </a:ext>
            </a:extLst>
          </p:cNvPr>
          <p:cNvSpPr txBox="1">
            <a:spLocks/>
          </p:cNvSpPr>
          <p:nvPr/>
        </p:nvSpPr>
        <p:spPr>
          <a:xfrm>
            <a:off x="612648" y="2931870"/>
            <a:ext cx="3962400" cy="72000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320040" indent="-320040" algn="l" rtl="0" eaLnBrk="1" latinLnBrk="0" hangingPunct="1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ru-RU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5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lang="ru-RU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ru-RU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uk-UA" dirty="0"/>
              <a:t>ЄС**</a:t>
            </a:r>
          </a:p>
        </p:txBody>
      </p:sp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9EB805CD-5F5D-4CBB-B4E7-5A3BB30D2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755947"/>
              </p:ext>
            </p:extLst>
          </p:nvPr>
        </p:nvGraphicFramePr>
        <p:xfrm>
          <a:off x="612648" y="1707654"/>
          <a:ext cx="79365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380">
                  <a:extLst>
                    <a:ext uri="{9D8B030D-6E8A-4147-A177-3AD203B41FA5}">
                      <a16:colId xmlns:a16="http://schemas.microsoft.com/office/drawing/2014/main" val="3935070836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782340927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2957883508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2066734997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1265096694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2575593369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3390360910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680756257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3122862825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1494234921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1819176006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701537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900" dirty="0"/>
                        <a:t>Рік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899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900" b="1" dirty="0" err="1"/>
                        <a:t>МТНЕ</a:t>
                      </a:r>
                      <a:endParaRPr lang="uk-UA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2,38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2,60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4797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500" dirty="0"/>
                        <a:t>% від загального виробництва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647014957"/>
                  </a:ext>
                </a:extLst>
              </a:tr>
            </a:tbl>
          </a:graphicData>
        </a:graphic>
      </p:graphicFrame>
      <p:graphicFrame>
        <p:nvGraphicFramePr>
          <p:cNvPr id="12" name="Таблица 10">
            <a:extLst>
              <a:ext uri="{FF2B5EF4-FFF2-40B4-BE49-F238E27FC236}">
                <a16:creationId xmlns:a16="http://schemas.microsoft.com/office/drawing/2014/main" id="{ADEC82EA-1CB1-4474-9E68-3935465FF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798349"/>
              </p:ext>
            </p:extLst>
          </p:nvPr>
        </p:nvGraphicFramePr>
        <p:xfrm>
          <a:off x="612648" y="3285546"/>
          <a:ext cx="79365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380">
                  <a:extLst>
                    <a:ext uri="{9D8B030D-6E8A-4147-A177-3AD203B41FA5}">
                      <a16:colId xmlns:a16="http://schemas.microsoft.com/office/drawing/2014/main" val="3935070836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782340927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2957883508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2066734997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1265096694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2575593369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3390360910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680756257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3122862825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1494234921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1819176006"/>
                    </a:ext>
                  </a:extLst>
                </a:gridCol>
                <a:gridCol w="661380">
                  <a:extLst>
                    <a:ext uri="{9D8B030D-6E8A-4147-A177-3AD203B41FA5}">
                      <a16:colId xmlns:a16="http://schemas.microsoft.com/office/drawing/2014/main" val="701537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900" dirty="0"/>
                        <a:t>Рік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899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900" b="1" dirty="0" err="1"/>
                        <a:t>МТНЕ</a:t>
                      </a:r>
                      <a:endParaRPr lang="uk-UA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136,82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146,49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154,47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170,56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168,41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185,84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199,02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202,52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211,42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216,68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226,59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24797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500" dirty="0"/>
                        <a:t>% від загального виробництва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uk-U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29,8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647014957"/>
                  </a:ext>
                </a:extLst>
              </a:tr>
            </a:tbl>
          </a:graphicData>
        </a:graphic>
      </p:graphicFrame>
      <p:sp>
        <p:nvSpPr>
          <p:cNvPr id="8" name="Объект 2">
            <a:extLst>
              <a:ext uri="{FF2B5EF4-FFF2-40B4-BE49-F238E27FC236}">
                <a16:creationId xmlns:a16="http://schemas.microsoft.com/office/drawing/2014/main" id="{9CF29E49-1156-4035-AA59-309BFE84BD84}"/>
              </a:ext>
            </a:extLst>
          </p:cNvPr>
          <p:cNvSpPr txBox="1">
            <a:spLocks/>
          </p:cNvSpPr>
          <p:nvPr/>
        </p:nvSpPr>
        <p:spPr>
          <a:xfrm>
            <a:off x="618528" y="4588054"/>
            <a:ext cx="3962400" cy="72000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320040" indent="-320040" algn="l" rtl="0" eaLnBrk="1" latinLnBrk="0" hangingPunct="1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ru-RU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5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lang="ru-RU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ru-RU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ru-RU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uk-UA" sz="800" dirty="0"/>
              <a:t>* Державна служба статистики України</a:t>
            </a:r>
          </a:p>
          <a:p>
            <a:pPr marL="0" indent="0">
              <a:buNone/>
            </a:pPr>
            <a:r>
              <a:rPr lang="uk-UA" sz="800" dirty="0"/>
              <a:t>** </a:t>
            </a:r>
            <a:r>
              <a:rPr lang="uk-UA" sz="800" dirty="0" err="1"/>
              <a:t>Євростат</a:t>
            </a:r>
            <a:endParaRPr lang="uk-UA" sz="800" dirty="0"/>
          </a:p>
        </p:txBody>
      </p:sp>
    </p:spTree>
    <p:extLst>
      <p:ext uri="{BB962C8B-B14F-4D97-AF65-F5344CB8AC3E}">
        <p14:creationId xmlns:p14="http://schemas.microsoft.com/office/powerpoint/2010/main" val="115301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Зелений тариф</a:t>
            </a:r>
            <a:r>
              <a:rPr lang="en-US" dirty="0"/>
              <a:t>: </a:t>
            </a:r>
            <a:r>
              <a:rPr lang="uk-UA" dirty="0"/>
              <a:t>вітрова та сонячна енергія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596896" y="1393537"/>
            <a:ext cx="1094784" cy="740104"/>
            <a:chOff x="380873" y="1672006"/>
            <a:chExt cx="1349560" cy="946572"/>
          </a:xfrm>
        </p:grpSpPr>
        <p:pic>
          <p:nvPicPr>
            <p:cNvPr id="42" name="Picture 3" descr="C:\Users\Anna.Vyshnevska\Downloads\win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672006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Прямоугольник 43"/>
            <p:cNvSpPr/>
            <p:nvPr/>
          </p:nvSpPr>
          <p:spPr>
            <a:xfrm>
              <a:off x="380873" y="2224940"/>
              <a:ext cx="1349560" cy="3936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1 - 600  </a:t>
              </a:r>
              <a:r>
                <a:rPr lang="uk-UA" sz="1400" dirty="0"/>
                <a:t>кВт</a:t>
              </a:r>
              <a:endParaRPr lang="ru-RU" sz="1400" dirty="0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77333" y="2137653"/>
            <a:ext cx="1466826" cy="771092"/>
            <a:chOff x="179511" y="2500523"/>
            <a:chExt cx="1987533" cy="924577"/>
          </a:xfrm>
        </p:grpSpPr>
        <p:pic>
          <p:nvPicPr>
            <p:cNvPr id="57" name="Picture 3" descr="C:\Users\Anna.Vyshnevska\Downloads\wind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038" y="2500523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Прямоугольник 57"/>
            <p:cNvSpPr/>
            <p:nvPr/>
          </p:nvSpPr>
          <p:spPr>
            <a:xfrm>
              <a:off x="179511" y="3056060"/>
              <a:ext cx="1987533" cy="3690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601 - 2000 </a:t>
              </a:r>
              <a:r>
                <a:rPr lang="uk-UA" sz="1400" dirty="0"/>
                <a:t>кВт</a:t>
              </a:r>
              <a:endParaRPr lang="ru-RU" sz="1400" dirty="0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456728" y="2914904"/>
            <a:ext cx="1116000" cy="771093"/>
            <a:chOff x="179512" y="2500523"/>
            <a:chExt cx="1512167" cy="924578"/>
          </a:xfrm>
        </p:grpSpPr>
        <p:pic>
          <p:nvPicPr>
            <p:cNvPr id="60" name="Picture 3" descr="C:\Users\Anna.Vyshnevska\Downloads\wind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038" y="2500523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Прямоугольник 60"/>
            <p:cNvSpPr/>
            <p:nvPr/>
          </p:nvSpPr>
          <p:spPr>
            <a:xfrm>
              <a:off x="179512" y="3056061"/>
              <a:ext cx="1512167" cy="3690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2001+ </a:t>
              </a:r>
              <a:r>
                <a:rPr lang="uk-UA" sz="1400" dirty="0"/>
                <a:t>кВт</a:t>
              </a:r>
              <a:endParaRPr lang="ru-RU" sz="1400" dirty="0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1835696" y="1393538"/>
            <a:ext cx="7056784" cy="2971073"/>
            <a:chOff x="1835696" y="1354728"/>
            <a:chExt cx="6048672" cy="305426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835696" y="1358572"/>
              <a:ext cx="1008112" cy="305042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2843808" y="1358572"/>
              <a:ext cx="1008112" cy="3050420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3851920" y="1358572"/>
              <a:ext cx="1008112" cy="305042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4860032" y="1354728"/>
              <a:ext cx="1008112" cy="3050420"/>
            </a:xfrm>
            <a:prstGeom prst="rect">
              <a:avLst/>
            </a:pr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5868144" y="1358572"/>
              <a:ext cx="1008112" cy="3050420"/>
            </a:xfrm>
            <a:prstGeom prst="rect">
              <a:avLst/>
            </a:prstGeom>
            <a:solidFill>
              <a:schemeClr val="accent1">
                <a:lumMod val="5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6876256" y="1354728"/>
              <a:ext cx="1008112" cy="3050420"/>
            </a:xfrm>
            <a:prstGeom prst="rect">
              <a:avLst/>
            </a:prstGeom>
            <a:solidFill>
              <a:schemeClr val="accent2">
                <a:lumMod val="5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1835696" y="1456664"/>
              <a:ext cx="6048672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>
              <a:off x="1835696" y="2104736"/>
              <a:ext cx="6048672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/>
            <p:cNvCxnSpPr/>
            <p:nvPr/>
          </p:nvCxnSpPr>
          <p:spPr>
            <a:xfrm>
              <a:off x="1835696" y="2896824"/>
              <a:ext cx="6048672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Прямоугольник 71"/>
          <p:cNvSpPr/>
          <p:nvPr/>
        </p:nvSpPr>
        <p:spPr>
          <a:xfrm>
            <a:off x="1809032" y="1150312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100" dirty="0"/>
              <a:t>до</a:t>
            </a:r>
            <a:r>
              <a:rPr lang="en-US" sz="1100" dirty="0"/>
              <a:t> 31.12.2019*</a:t>
            </a:r>
            <a:endParaRPr lang="ru-RU" sz="11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2985162" y="1023701"/>
            <a:ext cx="12027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01.01.2020 –</a:t>
            </a:r>
          </a:p>
          <a:p>
            <a:pPr algn="ctr"/>
            <a:r>
              <a:rPr lang="en-US" sz="1100" dirty="0"/>
              <a:t>31.12.2020**</a:t>
            </a:r>
            <a:endParaRPr lang="ru-RU" sz="11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4161293" y="1023701"/>
            <a:ext cx="12027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01.01.2021 –</a:t>
            </a:r>
          </a:p>
          <a:p>
            <a:pPr algn="ctr"/>
            <a:r>
              <a:rPr lang="en-US" sz="1100" dirty="0"/>
              <a:t>31.12.2021**</a:t>
            </a:r>
            <a:endParaRPr lang="ru-RU" sz="11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375508" y="1023701"/>
            <a:ext cx="12027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01.01.2022 –</a:t>
            </a:r>
          </a:p>
          <a:p>
            <a:pPr algn="ctr"/>
            <a:r>
              <a:rPr lang="en-US" sz="1100" dirty="0"/>
              <a:t>31.12.2022**</a:t>
            </a:r>
            <a:endParaRPr lang="ru-RU" sz="11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6545151" y="1023701"/>
            <a:ext cx="12027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01.01.2023 –</a:t>
            </a:r>
          </a:p>
          <a:p>
            <a:pPr algn="ctr"/>
            <a:r>
              <a:rPr lang="en-US" sz="1100" dirty="0"/>
              <a:t>31.12.2024</a:t>
            </a:r>
            <a:endParaRPr lang="ru-RU" sz="11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7739522" y="1023701"/>
            <a:ext cx="12027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01.01.2025 –</a:t>
            </a:r>
          </a:p>
          <a:p>
            <a:pPr algn="ctr"/>
            <a:r>
              <a:rPr lang="en-US" sz="1100" dirty="0"/>
              <a:t>31.12.2029</a:t>
            </a:r>
            <a:endParaRPr lang="ru-RU" sz="11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1835696" y="1590060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5,82</a:t>
            </a:r>
            <a:endParaRPr lang="ru-RU" sz="1100" b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011827" y="1563638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5,17</a:t>
            </a:r>
            <a:endParaRPr lang="ru-RU" sz="1100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4172713" y="1563638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5,06</a:t>
            </a:r>
            <a:endParaRPr lang="ru-RU" sz="1100" b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5350755" y="1563638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4,95</a:t>
            </a:r>
            <a:endParaRPr lang="ru-RU" sz="1100" b="1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6513554" y="1563638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4,90</a:t>
            </a:r>
            <a:endParaRPr lang="ru-RU" sz="1100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7689685" y="1563638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4,52</a:t>
            </a:r>
            <a:endParaRPr lang="ru-RU" sz="1100" b="1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1835696" y="2355726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6,79</a:t>
            </a:r>
            <a:endParaRPr lang="ru-RU" sz="1100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011827" y="2355726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6,03</a:t>
            </a:r>
            <a:endParaRPr lang="ru-RU" sz="1100" b="1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4172713" y="2355726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5,92</a:t>
            </a:r>
            <a:endParaRPr lang="ru-RU" sz="1100" b="1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350755" y="2355726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5,82</a:t>
            </a:r>
            <a:endParaRPr lang="ru-RU" sz="1100" b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513554" y="2355726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5,71</a:t>
            </a:r>
            <a:endParaRPr lang="ru-RU" sz="1100" b="1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7689685" y="2355726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5,28</a:t>
            </a:r>
            <a:endParaRPr lang="ru-RU" sz="11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1865607" y="3147814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10,18</a:t>
            </a:r>
            <a:endParaRPr lang="ru-RU" sz="1100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041738" y="3147814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9,05</a:t>
            </a:r>
            <a:endParaRPr lang="ru-RU" sz="11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202624" y="3147814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9,05</a:t>
            </a:r>
            <a:endParaRPr lang="ru-RU" sz="1100" b="1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5380666" y="3147814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9,05</a:t>
            </a:r>
            <a:endParaRPr lang="ru-RU" sz="1100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6543465" y="3147814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9,05</a:t>
            </a:r>
            <a:endParaRPr lang="ru-RU" sz="11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719596" y="3147814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7,92</a:t>
            </a:r>
            <a:endParaRPr lang="ru-RU" sz="11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534208" y="771550"/>
            <a:ext cx="288566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100" dirty="0"/>
              <a:t>за</a:t>
            </a:r>
            <a:r>
              <a:rPr lang="it-IT" sz="1100" dirty="0"/>
              <a:t> </a:t>
            </a:r>
            <a:r>
              <a:rPr lang="uk-UA" sz="1100" dirty="0" err="1"/>
              <a:t>кВг</a:t>
            </a:r>
            <a:r>
              <a:rPr lang="it-IT" sz="1100" dirty="0"/>
              <a:t>, </a:t>
            </a:r>
            <a:r>
              <a:rPr lang="uk-UA" sz="1100" dirty="0"/>
              <a:t>в євроцентах</a:t>
            </a:r>
            <a:endParaRPr lang="ru-RU" sz="11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57402" y="1185499"/>
            <a:ext cx="195888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700" dirty="0"/>
              <a:t>Рік введення в експлуатацію</a:t>
            </a:r>
            <a:endParaRPr lang="it-IT" sz="700" dirty="0"/>
          </a:p>
        </p:txBody>
      </p:sp>
      <p:pic>
        <p:nvPicPr>
          <p:cNvPr id="48" name="Picture 2" descr="C:\Users\Anna.Vyshnevska\Downloads\sun.png">
            <a:extLst>
              <a:ext uri="{FF2B5EF4-FFF2-40B4-BE49-F238E27FC236}">
                <a16:creationId xmlns:a16="http://schemas.microsoft.com/office/drawing/2014/main" id="{5F212F7F-D141-4C0B-90BB-199CD8149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12" y="3728811"/>
            <a:ext cx="619042" cy="61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F6028582-DB4B-441E-B380-BE45C3E800DC}"/>
              </a:ext>
            </a:extLst>
          </p:cNvPr>
          <p:cNvCxnSpPr/>
          <p:nvPr/>
        </p:nvCxnSpPr>
        <p:spPr>
          <a:xfrm>
            <a:off x="1835696" y="3723878"/>
            <a:ext cx="705678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20B71F5E-2431-4189-A17F-9A93060B9297}"/>
              </a:ext>
            </a:extLst>
          </p:cNvPr>
          <p:cNvSpPr/>
          <p:nvPr/>
        </p:nvSpPr>
        <p:spPr>
          <a:xfrm>
            <a:off x="1857037" y="3894316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15,02</a:t>
            </a:r>
            <a:endParaRPr lang="ru-RU" sz="1100" b="1" dirty="0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BAA8E4AE-C1AA-4FC1-84D9-13BB987AC90D}"/>
              </a:ext>
            </a:extLst>
          </p:cNvPr>
          <p:cNvSpPr/>
          <p:nvPr/>
        </p:nvSpPr>
        <p:spPr>
          <a:xfrm>
            <a:off x="3059832" y="3894316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11,26</a:t>
            </a:r>
            <a:endParaRPr lang="ru-RU" sz="1100" b="1" dirty="0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0D6ADA8F-A76D-489A-AF1E-CCB23C2F0B99}"/>
              </a:ext>
            </a:extLst>
          </p:cNvPr>
          <p:cNvSpPr/>
          <p:nvPr/>
        </p:nvSpPr>
        <p:spPr>
          <a:xfrm>
            <a:off x="4211960" y="3894316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10,88</a:t>
            </a:r>
            <a:endParaRPr lang="ru-RU" sz="1100" b="1" dirty="0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BD268512-E44A-4089-A065-BBB24035D2FF}"/>
              </a:ext>
            </a:extLst>
          </p:cNvPr>
          <p:cNvSpPr/>
          <p:nvPr/>
        </p:nvSpPr>
        <p:spPr>
          <a:xfrm>
            <a:off x="5364088" y="3894316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10,50</a:t>
            </a:r>
            <a:endParaRPr lang="ru-RU" sz="1100" b="1" dirty="0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6D36C506-B640-4B9A-83A6-B50E0CED7E4B}"/>
              </a:ext>
            </a:extLst>
          </p:cNvPr>
          <p:cNvSpPr/>
          <p:nvPr/>
        </p:nvSpPr>
        <p:spPr>
          <a:xfrm>
            <a:off x="6516216" y="3894316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10,12</a:t>
            </a:r>
            <a:endParaRPr lang="ru-RU" sz="1100" b="1" dirty="0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9EB28029-6FD1-45E3-BD8D-42B836057ED2}"/>
              </a:ext>
            </a:extLst>
          </p:cNvPr>
          <p:cNvSpPr/>
          <p:nvPr/>
        </p:nvSpPr>
        <p:spPr>
          <a:xfrm>
            <a:off x="7740352" y="3894316"/>
            <a:ext cx="120279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9,75</a:t>
            </a:r>
            <a:endParaRPr lang="ru-RU" sz="11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A1CA3B3-95CE-4BD3-B0A0-B6F08EF09DDE}"/>
              </a:ext>
            </a:extLst>
          </p:cNvPr>
          <p:cNvSpPr/>
          <p:nvPr/>
        </p:nvSpPr>
        <p:spPr>
          <a:xfrm>
            <a:off x="4357947" y="4401729"/>
            <a:ext cx="40583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/>
              <a:t>*</a:t>
            </a:r>
            <a:r>
              <a:rPr lang="uk-UA" sz="800" dirty="0"/>
              <a:t>застосовується в разі введення в експлуатацію ЕС в 2019 році</a:t>
            </a:r>
            <a:endParaRPr lang="en-US" sz="800" dirty="0"/>
          </a:p>
          <a:p>
            <a:endParaRPr lang="en-US" sz="800" dirty="0"/>
          </a:p>
          <a:p>
            <a:r>
              <a:rPr lang="ru-RU" sz="800" dirty="0"/>
              <a:t>*</a:t>
            </a:r>
            <a:r>
              <a:rPr lang="en-US" sz="800" dirty="0"/>
              <a:t>*</a:t>
            </a:r>
            <a:r>
              <a:rPr lang="uk-UA" sz="800" dirty="0"/>
              <a:t> застосовується за умови підписання </a:t>
            </a:r>
            <a:r>
              <a:rPr lang="uk-UA" sz="800" dirty="0" err="1"/>
              <a:t>ДКПЕЕ</a:t>
            </a:r>
            <a:r>
              <a:rPr lang="uk-UA" sz="800" dirty="0"/>
              <a:t> в 2019 році та введенні в експлуатацію в відповідному році (2 роки – </a:t>
            </a:r>
            <a:r>
              <a:rPr lang="uk-UA" sz="800" dirty="0" err="1"/>
              <a:t>СЕС</a:t>
            </a:r>
            <a:r>
              <a:rPr lang="uk-UA" sz="800" dirty="0"/>
              <a:t>, 3 роки </a:t>
            </a:r>
            <a:r>
              <a:rPr lang="uk-UA" sz="800" dirty="0" err="1"/>
              <a:t>ВЕС</a:t>
            </a:r>
            <a:r>
              <a:rPr lang="uk-UA" sz="800" dirty="0"/>
              <a:t>)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46363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Овал 100"/>
          <p:cNvSpPr/>
          <p:nvPr/>
        </p:nvSpPr>
        <p:spPr>
          <a:xfrm flipV="1">
            <a:off x="3365787" y="4341127"/>
            <a:ext cx="744600" cy="744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4208" y="274380"/>
            <a:ext cx="7487744" cy="792088"/>
          </a:xfrm>
        </p:spPr>
        <p:txBody>
          <a:bodyPr/>
          <a:lstStyle/>
          <a:p>
            <a:r>
              <a:rPr lang="uk-UA" dirty="0"/>
              <a:t>Оптовий ринок електроенергії в Україні</a:t>
            </a:r>
            <a:endParaRPr lang="ru-RU" dirty="0"/>
          </a:p>
        </p:txBody>
      </p:sp>
      <p:pic>
        <p:nvPicPr>
          <p:cNvPr id="2050" name="Picture 2" descr="C:\Users\Anna.Vyshnevska\Downloads\energy-source-symb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8" y="1947376"/>
            <a:ext cx="313702" cy="31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nna.Vyshnevska\Downloads\hydro-pow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93" y="3543396"/>
            <a:ext cx="427721" cy="42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534208" y="771550"/>
            <a:ext cx="288566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100" dirty="0"/>
              <a:t>після 1 липня 2019 р.</a:t>
            </a:r>
            <a:endParaRPr lang="ru-RU" sz="11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34208" y="2234302"/>
            <a:ext cx="58140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000" b="1" dirty="0"/>
              <a:t>АЕС</a:t>
            </a:r>
            <a:endParaRPr lang="ru-RU" sz="10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62190" y="3971117"/>
            <a:ext cx="10801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000" b="1" dirty="0"/>
              <a:t>ГЕС</a:t>
            </a:r>
            <a:endParaRPr lang="ru-RU" sz="1000" b="1" dirty="0"/>
          </a:p>
        </p:txBody>
      </p:sp>
      <p:grpSp>
        <p:nvGrpSpPr>
          <p:cNvPr id="41" name="Группа 40"/>
          <p:cNvGrpSpPr/>
          <p:nvPr/>
        </p:nvGrpSpPr>
        <p:grpSpPr>
          <a:xfrm flipV="1">
            <a:off x="1371132" y="4682574"/>
            <a:ext cx="2018987" cy="65032"/>
            <a:chOff x="1658911" y="1480861"/>
            <a:chExt cx="5189596" cy="167159"/>
          </a:xfrm>
        </p:grpSpPr>
        <p:sp>
          <p:nvSpPr>
            <p:cNvPr id="42" name="Овал 41"/>
            <p:cNvSpPr/>
            <p:nvPr/>
          </p:nvSpPr>
          <p:spPr>
            <a:xfrm>
              <a:off x="1658911" y="1480861"/>
              <a:ext cx="167158" cy="167159"/>
            </a:xfrm>
            <a:prstGeom prst="ellipse">
              <a:avLst/>
            </a:prstGeom>
            <a:solidFill>
              <a:srgbClr val="1C54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43A15"/>
                </a:solidFill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1742487" y="1564441"/>
              <a:ext cx="5106020" cy="0"/>
            </a:xfrm>
            <a:prstGeom prst="line">
              <a:avLst/>
            </a:prstGeom>
            <a:ln w="9525">
              <a:solidFill>
                <a:srgbClr val="1C54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2789996" y="4254236"/>
            <a:ext cx="885071" cy="744600"/>
            <a:chOff x="2251103" y="4311034"/>
            <a:chExt cx="885071" cy="744600"/>
          </a:xfrm>
          <a:solidFill>
            <a:srgbClr val="1C5408"/>
          </a:solidFill>
        </p:grpSpPr>
        <p:sp>
          <p:nvSpPr>
            <p:cNvPr id="45" name="Овал 44"/>
            <p:cNvSpPr/>
            <p:nvPr/>
          </p:nvSpPr>
          <p:spPr>
            <a:xfrm flipV="1">
              <a:off x="2310142" y="4311034"/>
              <a:ext cx="744600" cy="744600"/>
            </a:xfrm>
            <a:prstGeom prst="ellipse">
              <a:avLst/>
            </a:prstGeom>
            <a:solidFill>
              <a:srgbClr val="1C54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51103" y="4425296"/>
              <a:ext cx="88507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700" b="1" dirty="0">
                  <a:solidFill>
                    <a:schemeClr val="bg1"/>
                  </a:solidFill>
                </a:rPr>
                <a:t>ДП</a:t>
              </a:r>
              <a:r>
                <a:rPr lang="en-US" sz="700" b="1" dirty="0">
                  <a:solidFill>
                    <a:schemeClr val="bg1"/>
                  </a:solidFill>
                </a:rPr>
                <a:t> “</a:t>
              </a:r>
              <a:r>
                <a:rPr lang="uk-UA" sz="700" b="1" dirty="0">
                  <a:solidFill>
                    <a:schemeClr val="bg1"/>
                  </a:solidFill>
                </a:rPr>
                <a:t>Гарантований покупець</a:t>
              </a:r>
              <a:r>
                <a:rPr lang="en-US" sz="700" b="1" dirty="0">
                  <a:solidFill>
                    <a:schemeClr val="bg1"/>
                  </a:solidFill>
                </a:rPr>
                <a:t>”</a:t>
              </a:r>
              <a:endParaRPr lang="ru-RU" sz="7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Овал 48"/>
          <p:cNvSpPr/>
          <p:nvPr/>
        </p:nvSpPr>
        <p:spPr>
          <a:xfrm flipV="1">
            <a:off x="1371132" y="4547134"/>
            <a:ext cx="65032" cy="65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 flipV="1">
            <a:off x="1371132" y="3724740"/>
            <a:ext cx="65032" cy="65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 flipV="1">
            <a:off x="1371132" y="2879221"/>
            <a:ext cx="65032" cy="65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 flipV="1">
            <a:off x="1371132" y="2043399"/>
            <a:ext cx="65032" cy="65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9" name="Группа 58"/>
          <p:cNvGrpSpPr/>
          <p:nvPr/>
        </p:nvGrpSpPr>
        <p:grpSpPr>
          <a:xfrm>
            <a:off x="2739857" y="2519194"/>
            <a:ext cx="3087114" cy="744600"/>
            <a:chOff x="2353364" y="1713539"/>
            <a:chExt cx="3087114" cy="744600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2353364" y="1713539"/>
              <a:ext cx="3032962" cy="744600"/>
              <a:chOff x="2353364" y="1713539"/>
              <a:chExt cx="3032962" cy="744600"/>
            </a:xfrm>
          </p:grpSpPr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2462541" y="1713539"/>
                <a:ext cx="2923785" cy="7446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7" name="Группа 26"/>
              <p:cNvGrpSpPr/>
              <p:nvPr/>
            </p:nvGrpSpPr>
            <p:grpSpPr>
              <a:xfrm>
                <a:off x="2353364" y="1713539"/>
                <a:ext cx="953454" cy="744600"/>
                <a:chOff x="2353364" y="1713539"/>
                <a:chExt cx="953454" cy="744600"/>
              </a:xfrm>
            </p:grpSpPr>
            <p:sp>
              <p:nvSpPr>
                <p:cNvPr id="55" name="Овал 54"/>
                <p:cNvSpPr/>
                <p:nvPr/>
              </p:nvSpPr>
              <p:spPr>
                <a:xfrm flipV="1">
                  <a:off x="2462542" y="1713539"/>
                  <a:ext cx="744600" cy="7446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2353364" y="1842168"/>
                  <a:ext cx="953454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uk-UA" sz="700" b="1" dirty="0">
                      <a:solidFill>
                        <a:schemeClr val="bg1"/>
                      </a:solidFill>
                    </a:rPr>
                    <a:t>ДП</a:t>
                  </a:r>
                  <a:r>
                    <a:rPr lang="en-US" sz="700" b="1" dirty="0">
                      <a:solidFill>
                        <a:schemeClr val="bg1"/>
                      </a:solidFill>
                    </a:rPr>
                    <a:t> </a:t>
                  </a:r>
                  <a:endParaRPr lang="uk-UA" sz="700" b="1" dirty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en-US" sz="700" b="1" dirty="0">
                      <a:solidFill>
                        <a:schemeClr val="bg1"/>
                      </a:solidFill>
                    </a:rPr>
                    <a:t>“</a:t>
                  </a:r>
                  <a:r>
                    <a:rPr lang="uk-UA" sz="700" b="1" dirty="0">
                      <a:solidFill>
                        <a:schemeClr val="bg1"/>
                      </a:solidFill>
                    </a:rPr>
                    <a:t>Оператор ринку</a:t>
                  </a:r>
                  <a:r>
                    <a:rPr lang="en-US" sz="700" b="1" dirty="0">
                      <a:solidFill>
                        <a:schemeClr val="bg1"/>
                      </a:solidFill>
                    </a:rPr>
                    <a:t>”</a:t>
                  </a:r>
                  <a:endParaRPr lang="ru-RU" sz="7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50" name="TextBox 49"/>
            <p:cNvSpPr txBox="1"/>
            <p:nvPr/>
          </p:nvSpPr>
          <p:spPr>
            <a:xfrm>
              <a:off x="3138526" y="1808089"/>
              <a:ext cx="23019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7800" indent="-177800">
                <a:spcBef>
                  <a:spcPts val="6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uk-UA" sz="1100" dirty="0"/>
                <a:t>Ринок на добу наперед</a:t>
              </a:r>
              <a:endParaRPr lang="en-US" sz="1100" dirty="0"/>
            </a:p>
            <a:p>
              <a:pPr marL="177800" indent="-177800">
                <a:spcBef>
                  <a:spcPts val="6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uk-UA" sz="1100" dirty="0"/>
                <a:t>Внутрішньодобовий ринок</a:t>
              </a:r>
              <a:endParaRPr lang="ru-RU" sz="1100" dirty="0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2797485" y="3433918"/>
            <a:ext cx="2998651" cy="744600"/>
            <a:chOff x="2512723" y="2957548"/>
            <a:chExt cx="2998651" cy="744600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512723" y="2957548"/>
              <a:ext cx="2998651" cy="744600"/>
              <a:chOff x="2480548" y="2957548"/>
              <a:chExt cx="2998651" cy="744600"/>
            </a:xfrm>
          </p:grpSpPr>
          <p:sp>
            <p:nvSpPr>
              <p:cNvPr id="65" name="Скругленный прямоугольник 64"/>
              <p:cNvSpPr/>
              <p:nvPr/>
            </p:nvSpPr>
            <p:spPr>
              <a:xfrm>
                <a:off x="2549137" y="2957548"/>
                <a:ext cx="2930062" cy="7446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4" name="Группа 33"/>
              <p:cNvGrpSpPr/>
              <p:nvPr/>
            </p:nvGrpSpPr>
            <p:grpSpPr>
              <a:xfrm>
                <a:off x="2480548" y="2957548"/>
                <a:ext cx="847069" cy="744600"/>
                <a:chOff x="2480548" y="2957548"/>
                <a:chExt cx="847069" cy="744600"/>
              </a:xfrm>
            </p:grpSpPr>
            <p:sp>
              <p:nvSpPr>
                <p:cNvPr id="57" name="Овал 56"/>
                <p:cNvSpPr/>
                <p:nvPr/>
              </p:nvSpPr>
              <p:spPr>
                <a:xfrm flipV="1">
                  <a:off x="2532534" y="2957548"/>
                  <a:ext cx="744600" cy="7446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2480548" y="3002135"/>
                  <a:ext cx="847069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uk-UA" sz="700" b="1" dirty="0">
                      <a:solidFill>
                        <a:schemeClr val="bg1"/>
                      </a:solidFill>
                    </a:rPr>
                    <a:t>Оператор системи передачі</a:t>
                  </a:r>
                  <a:endParaRPr lang="en-US" sz="700" b="1" dirty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en-US" sz="700" b="1" dirty="0">
                      <a:solidFill>
                        <a:schemeClr val="bg1"/>
                      </a:solidFill>
                    </a:rPr>
                    <a:t>(</a:t>
                  </a:r>
                  <a:r>
                    <a:rPr lang="uk-UA" sz="700" b="1" dirty="0">
                      <a:solidFill>
                        <a:schemeClr val="bg1"/>
                      </a:solidFill>
                    </a:rPr>
                    <a:t>ДП</a:t>
                  </a:r>
                  <a:r>
                    <a:rPr lang="en-US" sz="700" b="1" dirty="0">
                      <a:solidFill>
                        <a:schemeClr val="bg1"/>
                      </a:solidFill>
                    </a:rPr>
                    <a:t> “</a:t>
                  </a:r>
                  <a:r>
                    <a:rPr lang="uk-UA" sz="700" b="1" dirty="0">
                      <a:solidFill>
                        <a:schemeClr val="bg1"/>
                      </a:solidFill>
                    </a:rPr>
                    <a:t>НЕК</a:t>
                  </a:r>
                  <a:r>
                    <a:rPr lang="en-US" sz="700" b="1" dirty="0">
                      <a:solidFill>
                        <a:schemeClr val="bg1"/>
                      </a:solidFill>
                    </a:rPr>
                    <a:t> </a:t>
                  </a:r>
                  <a:r>
                    <a:rPr lang="uk-UA" sz="700" b="1" dirty="0">
                      <a:solidFill>
                        <a:schemeClr val="bg1"/>
                      </a:solidFill>
                    </a:rPr>
                    <a:t>Укренерго</a:t>
                  </a:r>
                  <a:r>
                    <a:rPr lang="en-US" sz="700" b="1" dirty="0">
                      <a:solidFill>
                        <a:schemeClr val="bg1"/>
                      </a:solidFill>
                    </a:rPr>
                    <a:t>”)</a:t>
                  </a:r>
                  <a:endParaRPr lang="ru-RU" sz="7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69" name="TextBox 68"/>
            <p:cNvSpPr txBox="1"/>
            <p:nvPr/>
          </p:nvSpPr>
          <p:spPr>
            <a:xfrm>
              <a:off x="3282865" y="3199898"/>
              <a:ext cx="18747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7800" indent="-177800">
                <a:spcBef>
                  <a:spcPts val="6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uk-UA" sz="1100" dirty="0"/>
                <a:t>Балансуючий ринок</a:t>
              </a:r>
              <a:endParaRPr lang="en-US" sz="1100" dirty="0"/>
            </a:p>
          </p:txBody>
        </p:sp>
      </p:grpSp>
      <p:grpSp>
        <p:nvGrpSpPr>
          <p:cNvPr id="2048" name="Группа 2047"/>
          <p:cNvGrpSpPr/>
          <p:nvPr/>
        </p:nvGrpSpPr>
        <p:grpSpPr>
          <a:xfrm>
            <a:off x="7754861" y="3386324"/>
            <a:ext cx="462528" cy="402407"/>
            <a:chOff x="6978324" y="3240282"/>
            <a:chExt cx="550604" cy="479035"/>
          </a:xfrm>
        </p:grpSpPr>
        <p:pic>
          <p:nvPicPr>
            <p:cNvPr id="76" name="Picture 3" descr="C:\Users\Anna.Vyshnevska\Downloads\power-line-with-four-insulators.png"/>
            <p:cNvPicPr>
              <a:picLocks noChangeAspect="1" noChangeArrowheads="1"/>
            </p:cNvPicPr>
            <p:nvPr/>
          </p:nvPicPr>
          <p:blipFill>
            <a:blip r:embed="rId5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7301" y="3240282"/>
              <a:ext cx="411627" cy="411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3" descr="C:\Users\Anna.Vyshnevska\Downloads\power-line-with-four-insulators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324" y="3240282"/>
              <a:ext cx="479034" cy="4790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7" name="Группа 2056"/>
          <p:cNvGrpSpPr/>
          <p:nvPr/>
        </p:nvGrpSpPr>
        <p:grpSpPr>
          <a:xfrm>
            <a:off x="7367601" y="2738031"/>
            <a:ext cx="1074333" cy="572979"/>
            <a:chOff x="7237969" y="2716298"/>
            <a:chExt cx="1074333" cy="572979"/>
          </a:xfrm>
        </p:grpSpPr>
        <p:pic>
          <p:nvPicPr>
            <p:cNvPr id="2053" name="Picture 5" descr="C:\Users\Anna.Vyshnevska\Downloads\socket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4891" y="2716298"/>
              <a:ext cx="360040" cy="360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6" name="Прямоугольник 2055"/>
            <p:cNvSpPr/>
            <p:nvPr/>
          </p:nvSpPr>
          <p:spPr>
            <a:xfrm>
              <a:off x="7237969" y="3058445"/>
              <a:ext cx="1074333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900" b="1" dirty="0"/>
                <a:t>Кінцеві покупці</a:t>
              </a:r>
              <a:endParaRPr lang="en-US" sz="900" b="1" dirty="0"/>
            </a:p>
          </p:txBody>
        </p:sp>
      </p:grpSp>
      <p:sp>
        <p:nvSpPr>
          <p:cNvPr id="2058" name="Прямоугольник 2057"/>
          <p:cNvSpPr/>
          <p:nvPr/>
        </p:nvSpPr>
        <p:spPr>
          <a:xfrm>
            <a:off x="7076692" y="3786988"/>
            <a:ext cx="206338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900" b="1" dirty="0"/>
              <a:t>Оператори системи розподілу</a:t>
            </a:r>
            <a:endParaRPr lang="en-US" sz="900" b="1" dirty="0"/>
          </a:p>
        </p:txBody>
      </p:sp>
      <p:grpSp>
        <p:nvGrpSpPr>
          <p:cNvPr id="2061" name="Группа 2060"/>
          <p:cNvGrpSpPr/>
          <p:nvPr/>
        </p:nvGrpSpPr>
        <p:grpSpPr>
          <a:xfrm>
            <a:off x="7529152" y="4153735"/>
            <a:ext cx="809837" cy="608224"/>
            <a:chOff x="5402162" y="3077149"/>
            <a:chExt cx="809837" cy="608224"/>
          </a:xfrm>
        </p:grpSpPr>
        <p:pic>
          <p:nvPicPr>
            <p:cNvPr id="2054" name="Picture 6" descr="C:\Users\Anna.Vyshnevska\Downloads\buyi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1284" y="3077149"/>
              <a:ext cx="429527" cy="429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60" name="Прямоугольник 2059"/>
            <p:cNvSpPr/>
            <p:nvPr/>
          </p:nvSpPr>
          <p:spPr>
            <a:xfrm>
              <a:off x="5402162" y="3439152"/>
              <a:ext cx="80983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000" b="1" dirty="0" err="1"/>
                <a:t>Трейдери</a:t>
              </a:r>
              <a:endParaRPr lang="uk-UA" sz="1000" b="1" dirty="0"/>
            </a:p>
          </p:txBody>
        </p:sp>
      </p:grpSp>
      <p:sp>
        <p:nvSpPr>
          <p:cNvPr id="91" name="Овал 90"/>
          <p:cNvSpPr/>
          <p:nvPr/>
        </p:nvSpPr>
        <p:spPr>
          <a:xfrm flipV="1">
            <a:off x="7099256" y="4594021"/>
            <a:ext cx="65032" cy="65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 flipV="1">
            <a:off x="7099256" y="3771627"/>
            <a:ext cx="65032" cy="65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 flipV="1">
            <a:off x="7099256" y="2926108"/>
            <a:ext cx="65032" cy="65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 flipV="1">
            <a:off x="7099256" y="2090286"/>
            <a:ext cx="65032" cy="65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1604908"/>
            <a:ext cx="9144000" cy="289138"/>
            <a:chOff x="0" y="1563638"/>
            <a:chExt cx="9144000" cy="28913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1563638"/>
              <a:ext cx="9144000" cy="289138"/>
            </a:xfrm>
            <a:prstGeom prst="rect">
              <a:avLst/>
            </a:prstGeom>
            <a:solidFill>
              <a:schemeClr val="bg2">
                <a:lumMod val="9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64" name="Группа 2063"/>
            <p:cNvGrpSpPr/>
            <p:nvPr/>
          </p:nvGrpSpPr>
          <p:grpSpPr>
            <a:xfrm>
              <a:off x="226988" y="1590060"/>
              <a:ext cx="8167876" cy="261610"/>
              <a:chOff x="223514" y="1203598"/>
              <a:chExt cx="8167876" cy="261610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223514" y="1203598"/>
                <a:ext cx="1202795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uk-UA" sz="1100" b="1" dirty="0"/>
                  <a:t>ВИРОБНИКИ</a:t>
                </a:r>
                <a:endParaRPr lang="ru-RU" sz="1100" b="1" dirty="0"/>
              </a:p>
            </p:txBody>
          </p: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1426309" y="1334403"/>
                <a:ext cx="1554430" cy="0"/>
              </a:xfrm>
              <a:prstGeom prst="line">
                <a:avLst/>
              </a:prstGeom>
              <a:ln w="95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Прямоугольник 61"/>
              <p:cNvSpPr/>
              <p:nvPr/>
            </p:nvSpPr>
            <p:spPr>
              <a:xfrm>
                <a:off x="3275856" y="1203598"/>
                <a:ext cx="2092027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uk-UA" sz="1100" b="1" dirty="0"/>
                  <a:t>ДВОСТОРОННІ ДОГОВОРИ</a:t>
                </a:r>
                <a:endParaRPr lang="ru-RU" sz="1100" b="1" dirty="0"/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7188595" y="1203598"/>
                <a:ext cx="1202795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uk-UA" sz="1100" b="1" dirty="0"/>
                  <a:t>СПОЖИВАЧІ</a:t>
                </a:r>
                <a:endParaRPr lang="ru-RU" sz="1100" b="1" dirty="0"/>
              </a:p>
            </p:txBody>
          </p:sp>
          <p:sp>
            <p:nvSpPr>
              <p:cNvPr id="95" name="Овал 94"/>
              <p:cNvSpPr/>
              <p:nvPr/>
            </p:nvSpPr>
            <p:spPr>
              <a:xfrm flipV="1">
                <a:off x="1371132" y="1301887"/>
                <a:ext cx="65032" cy="6503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Овал 96"/>
              <p:cNvSpPr/>
              <p:nvPr/>
            </p:nvSpPr>
            <p:spPr>
              <a:xfrm flipV="1">
                <a:off x="2957084" y="1301887"/>
                <a:ext cx="65032" cy="6503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8" name="Овал 97"/>
              <p:cNvSpPr/>
              <p:nvPr/>
            </p:nvSpPr>
            <p:spPr>
              <a:xfrm flipV="1">
                <a:off x="5547596" y="1302539"/>
                <a:ext cx="65032" cy="6503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9" name="Прямая соединительная линия 98"/>
              <p:cNvCxnSpPr/>
              <p:nvPr/>
            </p:nvCxnSpPr>
            <p:spPr>
              <a:xfrm>
                <a:off x="5580112" y="1334403"/>
                <a:ext cx="1554430" cy="0"/>
              </a:xfrm>
              <a:prstGeom prst="line">
                <a:avLst/>
              </a:prstGeom>
              <a:ln w="95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Овал 99"/>
              <p:cNvSpPr/>
              <p:nvPr/>
            </p:nvSpPr>
            <p:spPr>
              <a:xfrm flipV="1">
                <a:off x="7099256" y="1301887"/>
                <a:ext cx="65032" cy="6503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83" name="Группа 82"/>
          <p:cNvGrpSpPr/>
          <p:nvPr/>
        </p:nvGrpSpPr>
        <p:grpSpPr>
          <a:xfrm>
            <a:off x="1424185" y="2083565"/>
            <a:ext cx="1191620" cy="2503735"/>
            <a:chOff x="1436164" y="2075915"/>
            <a:chExt cx="1191620" cy="2503735"/>
          </a:xfrm>
        </p:grpSpPr>
        <p:cxnSp>
          <p:nvCxnSpPr>
            <p:cNvPr id="2075" name="Прямая соединительная линия 2074"/>
            <p:cNvCxnSpPr>
              <a:stCxn id="53" idx="6"/>
            </p:cNvCxnSpPr>
            <p:nvPr/>
          </p:nvCxnSpPr>
          <p:spPr>
            <a:xfrm>
              <a:off x="1436164" y="2075915"/>
              <a:ext cx="11916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9" name="Прямая соединительная линия 2078"/>
            <p:cNvCxnSpPr>
              <a:stCxn id="51" idx="6"/>
            </p:cNvCxnSpPr>
            <p:nvPr/>
          </p:nvCxnSpPr>
          <p:spPr>
            <a:xfrm>
              <a:off x="1436164" y="3757256"/>
              <a:ext cx="11916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>
              <a:stCxn id="49" idx="6"/>
            </p:cNvCxnSpPr>
            <p:nvPr/>
          </p:nvCxnSpPr>
          <p:spPr>
            <a:xfrm>
              <a:off x="1436164" y="4579650"/>
              <a:ext cx="11916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7" name="Прямая соединительная линия 2076"/>
            <p:cNvCxnSpPr>
              <a:stCxn id="52" idx="6"/>
            </p:cNvCxnSpPr>
            <p:nvPr/>
          </p:nvCxnSpPr>
          <p:spPr>
            <a:xfrm>
              <a:off x="1436164" y="2911737"/>
              <a:ext cx="11916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Группа 86"/>
          <p:cNvGrpSpPr/>
          <p:nvPr/>
        </p:nvGrpSpPr>
        <p:grpSpPr>
          <a:xfrm>
            <a:off x="5934127" y="2122802"/>
            <a:ext cx="1191620" cy="2503735"/>
            <a:chOff x="5940152" y="2100210"/>
            <a:chExt cx="1191620" cy="2503735"/>
          </a:xfrm>
        </p:grpSpPr>
        <p:cxnSp>
          <p:nvCxnSpPr>
            <p:cNvPr id="141" name="Прямая соединительная линия 140"/>
            <p:cNvCxnSpPr/>
            <p:nvPr/>
          </p:nvCxnSpPr>
          <p:spPr>
            <a:xfrm>
              <a:off x="5940152" y="2100210"/>
              <a:ext cx="11916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>
              <a:off x="5940152" y="4603945"/>
              <a:ext cx="11916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>
              <a:off x="5940152" y="2936032"/>
              <a:ext cx="11916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/>
            <p:cNvCxnSpPr/>
            <p:nvPr/>
          </p:nvCxnSpPr>
          <p:spPr>
            <a:xfrm>
              <a:off x="5940152" y="2100210"/>
              <a:ext cx="0" cy="25037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>
              <a:off x="5940152" y="3782153"/>
              <a:ext cx="11916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Прямоугольник 150"/>
          <p:cNvSpPr/>
          <p:nvPr/>
        </p:nvSpPr>
        <p:spPr>
          <a:xfrm>
            <a:off x="3221334" y="890198"/>
            <a:ext cx="20920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600" b="1" dirty="0">
                <a:solidFill>
                  <a:schemeClr val="tx2"/>
                </a:solidFill>
              </a:rPr>
              <a:t>РЕГУЛЯТОР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88" name="Правая фигурная скобка 87"/>
          <p:cNvSpPr/>
          <p:nvPr/>
        </p:nvSpPr>
        <p:spPr>
          <a:xfrm>
            <a:off x="2495426" y="2084239"/>
            <a:ext cx="264716" cy="2503735"/>
          </a:xfrm>
          <a:prstGeom prst="rightBrace">
            <a:avLst>
              <a:gd name="adj1" fmla="val 0"/>
              <a:gd name="adj2" fmla="val 50000"/>
            </a:avLst>
          </a:prstGeom>
          <a:noFill/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4" name="Правая фигурная скобка 153"/>
          <p:cNvSpPr/>
          <p:nvPr/>
        </p:nvSpPr>
        <p:spPr>
          <a:xfrm flipH="1">
            <a:off x="5802461" y="2122801"/>
            <a:ext cx="264716" cy="2503735"/>
          </a:xfrm>
          <a:prstGeom prst="rightBrace">
            <a:avLst>
              <a:gd name="adj1" fmla="val 0"/>
              <a:gd name="adj2" fmla="val 50000"/>
            </a:avLst>
          </a:prstGeom>
          <a:noFill/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78933" y="4724385"/>
            <a:ext cx="1783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" dirty="0"/>
              <a:t>Отримують державну підтримку за ЗТ / аукціонами</a:t>
            </a:r>
            <a:endParaRPr lang="en-US" sz="800" dirty="0"/>
          </a:p>
        </p:txBody>
      </p:sp>
      <p:sp>
        <p:nvSpPr>
          <p:cNvPr id="6" name="Левая фигурная скобка 5"/>
          <p:cNvSpPr/>
          <p:nvPr/>
        </p:nvSpPr>
        <p:spPr>
          <a:xfrm rot="5400000">
            <a:off x="4430752" y="-2947506"/>
            <a:ext cx="283514" cy="9071990"/>
          </a:xfrm>
          <a:prstGeom prst="leftBrace">
            <a:avLst>
              <a:gd name="adj1" fmla="val 30448"/>
              <a:gd name="adj2" fmla="val 53167"/>
            </a:avLst>
          </a:prstGeom>
          <a:ln w="57150">
            <a:solidFill>
              <a:schemeClr val="bg2">
                <a:lumMod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11939" y="1129946"/>
            <a:ext cx="29322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 </a:t>
            </a:r>
            <a:r>
              <a:rPr lang="uk-UA" sz="800" dirty="0"/>
              <a:t>ліцензії, тарифи</a:t>
            </a:r>
            <a:r>
              <a:rPr lang="en-US" sz="800" dirty="0"/>
              <a:t>, </a:t>
            </a:r>
            <a:r>
              <a:rPr lang="uk-UA" sz="800" dirty="0"/>
              <a:t>нормативно-правові акти та</a:t>
            </a:r>
            <a:r>
              <a:rPr lang="en-US" sz="800" dirty="0"/>
              <a:t> </a:t>
            </a:r>
            <a:r>
              <a:rPr lang="uk-UA" sz="800" dirty="0"/>
              <a:t>перевірки</a:t>
            </a:r>
            <a:r>
              <a:rPr lang="en-US" sz="800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280419" y="3899951"/>
            <a:ext cx="14193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i="1" dirty="0"/>
              <a:t>(32 </a:t>
            </a:r>
            <a:r>
              <a:rPr lang="uk-UA" sz="700" i="1" dirty="0"/>
              <a:t>приватних</a:t>
            </a:r>
            <a:r>
              <a:rPr lang="en-US" sz="700" i="1" dirty="0"/>
              <a:t> </a:t>
            </a:r>
            <a:r>
              <a:rPr lang="uk-UA" sz="700" i="1" dirty="0"/>
              <a:t>та</a:t>
            </a:r>
            <a:r>
              <a:rPr lang="en-US" sz="700" i="1" dirty="0"/>
              <a:t> </a:t>
            </a:r>
            <a:r>
              <a:rPr lang="uk-UA" sz="700" i="1" dirty="0"/>
              <a:t>державних</a:t>
            </a:r>
            <a:r>
              <a:rPr lang="en-US" sz="700" i="1" dirty="0"/>
              <a:t> </a:t>
            </a:r>
            <a:r>
              <a:rPr lang="uk-UA" sz="700" i="1" dirty="0"/>
              <a:t>оператори</a:t>
            </a:r>
            <a:r>
              <a:rPr lang="en-US" sz="700" i="1" dirty="0"/>
              <a:t>) </a:t>
            </a:r>
            <a:endParaRPr lang="ru-RU" sz="1600" dirty="0"/>
          </a:p>
        </p:txBody>
      </p:sp>
      <p:sp>
        <p:nvSpPr>
          <p:cNvPr id="96" name="Овал 95"/>
          <p:cNvSpPr/>
          <p:nvPr/>
        </p:nvSpPr>
        <p:spPr>
          <a:xfrm flipV="1">
            <a:off x="2748482" y="3303590"/>
            <a:ext cx="65032" cy="65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" name="Овал 101"/>
          <p:cNvSpPr/>
          <p:nvPr/>
        </p:nvSpPr>
        <p:spPr>
          <a:xfrm flipV="1">
            <a:off x="5740303" y="3342153"/>
            <a:ext cx="65032" cy="65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62190" y="2645342"/>
            <a:ext cx="1080120" cy="627269"/>
            <a:chOff x="262190" y="2645342"/>
            <a:chExt cx="1080120" cy="627269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262190" y="3026390"/>
              <a:ext cx="108012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uk-UA" sz="1000" b="1" dirty="0"/>
                <a:t>ТЕС</a:t>
              </a:r>
              <a:r>
                <a:rPr lang="it-IT" sz="1000" b="1" dirty="0"/>
                <a:t> / </a:t>
              </a:r>
              <a:r>
                <a:rPr lang="uk-UA" sz="1000" b="1" dirty="0"/>
                <a:t>ТЕЦ</a:t>
              </a:r>
              <a:endParaRPr lang="ru-RU" sz="1000" b="1" dirty="0"/>
            </a:p>
          </p:txBody>
        </p:sp>
        <p:pic>
          <p:nvPicPr>
            <p:cNvPr id="1026" name="Picture 2" descr="C:\Users\Anna.Vyshnevska\Desktop\nuclear-power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726" y="2645342"/>
              <a:ext cx="381048" cy="381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Группа 10"/>
          <p:cNvGrpSpPr/>
          <p:nvPr/>
        </p:nvGrpSpPr>
        <p:grpSpPr>
          <a:xfrm>
            <a:off x="7378017" y="1978726"/>
            <a:ext cx="1082348" cy="655570"/>
            <a:chOff x="7223048" y="1957111"/>
            <a:chExt cx="1082348" cy="655570"/>
          </a:xfrm>
        </p:grpSpPr>
        <p:sp>
          <p:nvSpPr>
            <p:cNvPr id="2049" name="Прямоугольник 2048"/>
            <p:cNvSpPr/>
            <p:nvPr/>
          </p:nvSpPr>
          <p:spPr>
            <a:xfrm>
              <a:off x="7223048" y="2381849"/>
              <a:ext cx="1082348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900" b="1" dirty="0"/>
                <a:t>Постачальники</a:t>
              </a:r>
            </a:p>
          </p:txBody>
        </p:sp>
        <p:pic>
          <p:nvPicPr>
            <p:cNvPr id="1027" name="Picture 3" descr="C:\Users\Anna.Vyshnevska\Downloads\bill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4940" y="1957111"/>
              <a:ext cx="457072" cy="457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3" name="Группа 102"/>
          <p:cNvGrpSpPr/>
          <p:nvPr/>
        </p:nvGrpSpPr>
        <p:grpSpPr>
          <a:xfrm>
            <a:off x="6228184" y="360033"/>
            <a:ext cx="1603448" cy="1532907"/>
            <a:chOff x="395536" y="1494804"/>
            <a:chExt cx="3302191" cy="3156916"/>
          </a:xfrm>
        </p:grpSpPr>
        <p:pic>
          <p:nvPicPr>
            <p:cNvPr id="104" name="Picture 2" descr="C:\Users\Anna.Vyshnevska\Downloads\power-line-connected-towers.png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1494804"/>
              <a:ext cx="2726127" cy="27261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3" descr="C:\Users\Anna.Vyshnevska\Downloads\power-line-with-four-insulators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2283718"/>
              <a:ext cx="2368002" cy="2368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Группа 11"/>
          <p:cNvGrpSpPr/>
          <p:nvPr/>
        </p:nvGrpSpPr>
        <p:grpSpPr>
          <a:xfrm>
            <a:off x="511546" y="4408206"/>
            <a:ext cx="581408" cy="562400"/>
            <a:chOff x="511546" y="4408206"/>
            <a:chExt cx="581408" cy="562400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511546" y="4724385"/>
              <a:ext cx="581408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uk-UA" sz="1000" b="1" dirty="0">
                  <a:solidFill>
                    <a:srgbClr val="1C5408"/>
                  </a:solidFill>
                </a:rPr>
                <a:t>ВДЕ</a:t>
              </a:r>
              <a:endParaRPr lang="ru-RU" sz="1000" b="1" dirty="0">
                <a:solidFill>
                  <a:srgbClr val="1C5408"/>
                </a:solidFill>
              </a:endParaRPr>
            </a:p>
          </p:txBody>
        </p:sp>
        <p:pic>
          <p:nvPicPr>
            <p:cNvPr id="1030" name="Picture 6" descr="C:\Users\Anna.Vyshnevska\Downloads\bio-energy (3).pn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806" y="4408206"/>
              <a:ext cx="342887" cy="342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3030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5C51A-F1F6-46EB-9AD0-07FE997D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Питання до обговорення</a:t>
            </a:r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88AA4833-DFFF-46B6-9EE2-F9750005BC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1762396"/>
              </p:ext>
            </p:extLst>
          </p:nvPr>
        </p:nvGraphicFramePr>
        <p:xfrm>
          <a:off x="612648" y="1419622"/>
          <a:ext cx="813581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063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Дякуємо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281299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ирокоэкранная презентация">
  <a:themeElements>
    <a:clrScheme name="Arzinger">
      <a:dk1>
        <a:srgbClr val="000000"/>
      </a:dk1>
      <a:lt1>
        <a:sysClr val="window" lastClr="FFFFFF"/>
      </a:lt1>
      <a:dk2>
        <a:srgbClr val="222222"/>
      </a:dk2>
      <a:lt2>
        <a:srgbClr val="D8D8D8"/>
      </a:lt2>
      <a:accent1>
        <a:srgbClr val="C72149"/>
      </a:accent1>
      <a:accent2>
        <a:srgbClr val="A3171E"/>
      </a:accent2>
      <a:accent3>
        <a:srgbClr val="A5A5A5"/>
      </a:accent3>
      <a:accent4>
        <a:srgbClr val="E14D70"/>
      </a:accent4>
      <a:accent5>
        <a:srgbClr val="2A4A75"/>
      </a:accent5>
      <a:accent6>
        <a:srgbClr val="6D0F14"/>
      </a:accent6>
      <a:hlink>
        <a:srgbClr val="C72149"/>
      </a:hlink>
      <a:folHlink>
        <a:srgbClr val="8F8F8F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452</Words>
  <Application>Microsoft Office PowerPoint</Application>
  <PresentationFormat>Экран (16:9)</PresentationFormat>
  <Paragraphs>172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Futura Md BT</vt:lpstr>
      <vt:lpstr>Open Sans Light</vt:lpstr>
      <vt:lpstr>Wingdings</vt:lpstr>
      <vt:lpstr>Широкоэкранная презентация</vt:lpstr>
      <vt:lpstr>Legal Energy Forum  «Альтернативний» потенціал України</vt:lpstr>
      <vt:lpstr>Розвиток «альтернативного» ринку</vt:lpstr>
      <vt:lpstr>Розвиток «альтернативних» ринків України та ЄС в цифрах</vt:lpstr>
      <vt:lpstr>Зелений тариф: вітрова та сонячна енергія</vt:lpstr>
      <vt:lpstr>Оптовий ринок електроенергії в Україні</vt:lpstr>
      <vt:lpstr>Питання до обговорення</vt:lpstr>
      <vt:lpstr>Дякуємо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2019-07-09T13:29:28Z</dcterms:created>
  <dcterms:modified xsi:type="dcterms:W3CDTF">2019-11-13T07:06:07Z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