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67" r:id="rId7"/>
    <p:sldId id="270" r:id="rId8"/>
    <p:sldId id="260" r:id="rId9"/>
    <p:sldId id="263" r:id="rId10"/>
    <p:sldId id="273" r:id="rId11"/>
    <p:sldId id="274" r:id="rId12"/>
    <p:sldId id="265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Black" panose="020B0604020202020204" charset="0"/>
      <p:bold r:id="rId19"/>
      <p:boldItalic r:id="rId20"/>
    </p:embeddedFont>
    <p:embeddedFont>
      <p:font typeface="Montserrat ExtraBold" panose="020B0604020202020204" charset="0"/>
      <p:bold r:id="rId21"/>
      <p:boldItalic r:id="rId22"/>
    </p:embeddedFont>
    <p:embeddedFont>
      <p:font typeface="Montserrat Light" panose="020B0604020202020204" charset="0"/>
      <p:regular r:id="rId23"/>
      <p:italic r:id="rId24"/>
    </p:embeddedFont>
    <p:embeddedFont>
      <p:font typeface="Montserrat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0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y Savchuk" userId="S::a.savchuk@moris.com.ua::9230dd6a-8c69-4ec1-8137-925afcd4b148" providerId="AD" clId="Web-{6AD869C6-BCD1-EF1C-8E33-201AF3439D3C}"/>
    <pc:docChg chg="modSld">
      <pc:chgData name="Andriy Savchuk" userId="S::a.savchuk@moris.com.ua::9230dd6a-8c69-4ec1-8137-925afcd4b148" providerId="AD" clId="Web-{6AD869C6-BCD1-EF1C-8E33-201AF3439D3C}" dt="2019-06-11T16:33:33.382" v="0" actId="14100"/>
      <pc:docMkLst>
        <pc:docMk/>
      </pc:docMkLst>
      <pc:sldChg chg="modSp">
        <pc:chgData name="Andriy Savchuk" userId="S::a.savchuk@moris.com.ua::9230dd6a-8c69-4ec1-8137-925afcd4b148" providerId="AD" clId="Web-{6AD869C6-BCD1-EF1C-8E33-201AF3439D3C}" dt="2019-06-11T16:33:33.382" v="0" actId="14100"/>
        <pc:sldMkLst>
          <pc:docMk/>
          <pc:sldMk cId="0" sldId="256"/>
        </pc:sldMkLst>
        <pc:picChg chg="mod">
          <ac:chgData name="Andriy Savchuk" userId="S::a.savchuk@moris.com.ua::9230dd6a-8c69-4ec1-8137-925afcd4b148" providerId="AD" clId="Web-{6AD869C6-BCD1-EF1C-8E33-201AF3439D3C}" dt="2019-06-11T16:33:33.382" v="0" actId="14100"/>
          <ac:picMkLst>
            <pc:docMk/>
            <pc:sldMk cId="0" sldId="256"/>
            <ac:picMk id="5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96cc951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96cc951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787671b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787671b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08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787671b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787671b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39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9787671b7_1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9787671b7_1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9787671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9787671b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787671b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787671b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787671b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9787671b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787671b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787671b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66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787671b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787671b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8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9787671b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9787671b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83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787671b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787671b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056975" y="1545450"/>
            <a:ext cx="7773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Роль судової комунікації у відновленні довіри до судової влади</a:t>
            </a:r>
            <a:endParaRPr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224" y="683350"/>
            <a:ext cx="1749155" cy="33021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56975" y="3889850"/>
            <a:ext cx="78201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Андрій Савчук, 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керівник практики вирішення спорів, адвокат, партнер АО MORIS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311700" y="125345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Довіра до суду в руках кожного судді, адвоката, ЗМІ.</a:t>
            </a:r>
            <a:endParaRPr sz="2400" dirty="0">
              <a:solidFill>
                <a:srgbClr val="003A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rgbClr val="003A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ABFDA-3D35-41DA-99B2-9C014DDE7F4D}"/>
              </a:ext>
            </a:extLst>
          </p:cNvPr>
          <p:cNvSpPr txBox="1"/>
          <p:nvPr/>
        </p:nvSpPr>
        <p:spPr>
          <a:xfrm>
            <a:off x="983556" y="545567"/>
            <a:ext cx="321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Montserrat ExtraBold" panose="00000900000000000000" pitchFamily="2" charset="-52"/>
              </a:rPr>
              <a:t>Висновки</a:t>
            </a:r>
            <a:endParaRPr lang="ru-RU" sz="4000" dirty="0">
              <a:solidFill>
                <a:srgbClr val="00206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" name="Google Shape;161;p21">
            <a:extLst>
              <a:ext uri="{FF2B5EF4-FFF2-40B4-BE49-F238E27FC236}">
                <a16:creationId xmlns:a16="http://schemas.microsoft.com/office/drawing/2014/main" id="{E3D2F116-99BC-4FE6-9B41-CA14F506B26E}"/>
              </a:ext>
            </a:extLst>
          </p:cNvPr>
          <p:cNvSpPr txBox="1">
            <a:spLocks/>
          </p:cNvSpPr>
          <p:nvPr/>
        </p:nvSpPr>
        <p:spPr>
          <a:xfrm>
            <a:off x="311700" y="202186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30300" algn="l">
              <a:lnSpc>
                <a:spcPct val="115000"/>
              </a:lnSpc>
              <a:buSzPts val="1100"/>
            </a:pPr>
            <a:r>
              <a:rPr lang="ru-RU" sz="2400" b="1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Дотримання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ru-RU" sz="2400" b="1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етики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b="1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суддею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адвокатом, ЗМІ </a:t>
            </a:r>
            <a:r>
              <a:rPr lang="ru-RU" sz="2400" b="1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вигідно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кожному.</a:t>
            </a:r>
          </a:p>
          <a:p>
            <a:endParaRPr lang="ru-RU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508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311700" y="125345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Довіра до суду в руках кожного судді, адвоката, ЗМІ.</a:t>
            </a:r>
            <a:endParaRPr sz="2400" dirty="0">
              <a:solidFill>
                <a:srgbClr val="003A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rgbClr val="003A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ABFDA-3D35-41DA-99B2-9C014DDE7F4D}"/>
              </a:ext>
            </a:extLst>
          </p:cNvPr>
          <p:cNvSpPr txBox="1"/>
          <p:nvPr/>
        </p:nvSpPr>
        <p:spPr>
          <a:xfrm>
            <a:off x="983556" y="545567"/>
            <a:ext cx="321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Montserrat ExtraBold" panose="00000900000000000000" pitchFamily="2" charset="-52"/>
              </a:rPr>
              <a:t>Висновки</a:t>
            </a:r>
            <a:endParaRPr lang="ru-RU" sz="4000" dirty="0">
              <a:solidFill>
                <a:srgbClr val="00206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4" name="Google Shape;161;p21">
            <a:extLst>
              <a:ext uri="{FF2B5EF4-FFF2-40B4-BE49-F238E27FC236}">
                <a16:creationId xmlns:a16="http://schemas.microsoft.com/office/drawing/2014/main" id="{E3D2F116-99BC-4FE6-9B41-CA14F506B26E}"/>
              </a:ext>
            </a:extLst>
          </p:cNvPr>
          <p:cNvSpPr txBox="1">
            <a:spLocks/>
          </p:cNvSpPr>
          <p:nvPr/>
        </p:nvSpPr>
        <p:spPr>
          <a:xfrm>
            <a:off x="311700" y="202186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30300" algn="l">
              <a:lnSpc>
                <a:spcPct val="115000"/>
              </a:lnSpc>
              <a:buSzPts val="1100"/>
            </a:pPr>
            <a:r>
              <a:rPr lang="ru-RU" sz="2400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Дотримання</a:t>
            </a:r>
            <a:r>
              <a:rPr lang="ru-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ru-RU" sz="2400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етики</a:t>
            </a:r>
            <a:r>
              <a:rPr lang="ru-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суддею</a:t>
            </a:r>
            <a:r>
              <a:rPr lang="ru-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адвокатом, ЗМІ </a:t>
            </a:r>
            <a:r>
              <a:rPr lang="ru-RU" sz="2400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вигідно</a:t>
            </a:r>
            <a:r>
              <a:rPr lang="ru-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кожному.</a:t>
            </a:r>
          </a:p>
          <a:p>
            <a:endParaRPr lang="ru-RU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166;p22">
            <a:extLst>
              <a:ext uri="{FF2B5EF4-FFF2-40B4-BE49-F238E27FC236}">
                <a16:creationId xmlns:a16="http://schemas.microsoft.com/office/drawing/2014/main" id="{95709190-8BCD-4AF2-9371-08362E3559D4}"/>
              </a:ext>
            </a:extLst>
          </p:cNvPr>
          <p:cNvSpPr txBox="1">
            <a:spLocks/>
          </p:cNvSpPr>
          <p:nvPr/>
        </p:nvSpPr>
        <p:spPr>
          <a:xfrm>
            <a:off x="311700" y="2790267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30300" algn="l">
              <a:lnSpc>
                <a:spcPct val="115000"/>
              </a:lnSpc>
              <a:buSzPts val="1100"/>
            </a:pP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1130300" algn="l">
              <a:lnSpc>
                <a:spcPct val="115000"/>
              </a:lnSpc>
              <a:buSzPts val="1100"/>
            </a:pPr>
            <a:r>
              <a:rPr lang="ru-RU" sz="2400" b="1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Суддя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000" dirty="0">
                <a:solidFill>
                  <a:srgbClr val="002060"/>
                </a:solidFill>
                <a:highlight>
                  <a:srgbClr val="FFFFFF"/>
                </a:highlight>
                <a:latin typeface="Montserrat ExtraBold" panose="00000900000000000000" pitchFamily="2" charset="-52"/>
              </a:rPr>
              <a:t>—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b="1" dirty="0" err="1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моральний</a:t>
            </a:r>
            <a:r>
              <a:rPr lang="ru-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авторитет.  </a:t>
            </a:r>
          </a:p>
          <a:p>
            <a:endParaRPr lang="ru-RU"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8412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ctrTitle"/>
          </p:nvPr>
        </p:nvSpPr>
        <p:spPr>
          <a:xfrm>
            <a:off x="4204159" y="2026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6000" dirty="0">
                <a:solidFill>
                  <a:srgbClr val="003A70"/>
                </a:solidFill>
                <a:highlight>
                  <a:srgbClr val="FFFFFF"/>
                </a:highlight>
                <a:latin typeface="Montserrat ExtraBold" panose="00000900000000000000" pitchFamily="2" charset="-52"/>
                <a:ea typeface="Montserrat"/>
                <a:cs typeface="Montserrat"/>
                <a:sym typeface="Montserrat"/>
              </a:rPr>
              <a:t>Дякую!</a:t>
            </a:r>
            <a:endParaRPr sz="6000" b="1" dirty="0">
              <a:solidFill>
                <a:srgbClr val="003A70"/>
              </a:solidFill>
              <a:highlight>
                <a:srgbClr val="FFFFFF"/>
              </a:highlight>
              <a:latin typeface="Montserrat ExtraBold" panose="00000900000000000000" pitchFamily="2" charset="-52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latin typeface="Montserrat ExtraBold" panose="00000900000000000000" pitchFamily="2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0749D6-F422-400F-840A-6778E0A8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601127" y="2068069"/>
            <a:ext cx="4986938" cy="10073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772188" y="1290382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Суд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278744" y="1601959"/>
            <a:ext cx="2012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Прес-служба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230157" y="1467315"/>
            <a:ext cx="2327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Інформаційне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поле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2841738" y="4506292"/>
            <a:ext cx="319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Суспільство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62" y="1423280"/>
            <a:ext cx="53520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152" y="1532457"/>
            <a:ext cx="426001" cy="4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278738" y="1887852"/>
            <a:ext cx="1493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прес-секретарі,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судді-спікери,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спеціалісти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230142" y="2001125"/>
            <a:ext cx="1745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веб-сайти, соц.мережі, заходи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5349000" y="956825"/>
            <a:ext cx="168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/>
          <p:nvPr/>
        </p:nvCxnSpPr>
        <p:spPr>
          <a:xfrm>
            <a:off x="1847075" y="956825"/>
            <a:ext cx="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4"/>
          <p:cNvCxnSpPr/>
          <p:nvPr/>
        </p:nvCxnSpPr>
        <p:spPr>
          <a:xfrm>
            <a:off x="7029600" y="956825"/>
            <a:ext cx="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5" name="Google Shape;75;p14"/>
          <p:cNvCxnSpPr/>
          <p:nvPr/>
        </p:nvCxnSpPr>
        <p:spPr>
          <a:xfrm>
            <a:off x="1847075" y="956825"/>
            <a:ext cx="168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28600" y="2760025"/>
            <a:ext cx="2619450" cy="26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8775" y="480263"/>
            <a:ext cx="859137" cy="85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5"/>
          <p:cNvCxnSpPr/>
          <p:nvPr/>
        </p:nvCxnSpPr>
        <p:spPr>
          <a:xfrm>
            <a:off x="5086275" y="1655951"/>
            <a:ext cx="0" cy="21543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" name="Google Shape;83;p15"/>
          <p:cNvSpPr/>
          <p:nvPr/>
        </p:nvSpPr>
        <p:spPr>
          <a:xfrm>
            <a:off x="4662488" y="2654125"/>
            <a:ext cx="969000" cy="3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4" name="Google Shape;84;p15"/>
          <p:cNvCxnSpPr/>
          <p:nvPr/>
        </p:nvCxnSpPr>
        <p:spPr>
          <a:xfrm>
            <a:off x="3723900" y="1655962"/>
            <a:ext cx="0" cy="21543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5"/>
          <p:cNvSpPr/>
          <p:nvPr/>
        </p:nvSpPr>
        <p:spPr>
          <a:xfrm>
            <a:off x="3147900" y="2685475"/>
            <a:ext cx="1143000" cy="26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772188" y="1290382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Суд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278744" y="1601959"/>
            <a:ext cx="2012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Прес-служба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230157" y="1467315"/>
            <a:ext cx="2327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Інформаційне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поле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2841738" y="4506292"/>
            <a:ext cx="319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Суспільство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62" y="1423280"/>
            <a:ext cx="53520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152" y="1532457"/>
            <a:ext cx="426001" cy="4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278738" y="1887852"/>
            <a:ext cx="1493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прес-секретарі,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судді-спікери,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спеціалісти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6230142" y="2001125"/>
            <a:ext cx="1745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веб-сайти, соц.мережі, заходи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6" name="Google Shape;96;p15"/>
          <p:cNvCxnSpPr/>
          <p:nvPr/>
        </p:nvCxnSpPr>
        <p:spPr>
          <a:xfrm>
            <a:off x="5349000" y="956825"/>
            <a:ext cx="168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5"/>
          <p:cNvCxnSpPr/>
          <p:nvPr/>
        </p:nvCxnSpPr>
        <p:spPr>
          <a:xfrm>
            <a:off x="1847075" y="956825"/>
            <a:ext cx="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7029600" y="956825"/>
            <a:ext cx="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5"/>
          <p:cNvCxnSpPr/>
          <p:nvPr/>
        </p:nvCxnSpPr>
        <p:spPr>
          <a:xfrm>
            <a:off x="1847075" y="956825"/>
            <a:ext cx="168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7238" y="2080161"/>
            <a:ext cx="679875" cy="6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3051013" y="2612825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Адвокати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6350" y="2080163"/>
            <a:ext cx="679850" cy="6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4420113" y="2612825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ЗМІ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8600" y="2760025"/>
            <a:ext cx="2619450" cy="26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08775" y="480263"/>
            <a:ext cx="859137" cy="859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6"/>
          <p:cNvCxnSpPr/>
          <p:nvPr/>
        </p:nvCxnSpPr>
        <p:spPr>
          <a:xfrm>
            <a:off x="5086275" y="1655951"/>
            <a:ext cx="0" cy="21543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" name="Google Shape;111;p16"/>
          <p:cNvSpPr/>
          <p:nvPr/>
        </p:nvSpPr>
        <p:spPr>
          <a:xfrm>
            <a:off x="4662488" y="2654125"/>
            <a:ext cx="969000" cy="3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Google Shape;112;p16"/>
          <p:cNvCxnSpPr/>
          <p:nvPr/>
        </p:nvCxnSpPr>
        <p:spPr>
          <a:xfrm>
            <a:off x="3723900" y="1655962"/>
            <a:ext cx="0" cy="21543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3" name="Google Shape;113;p16"/>
          <p:cNvSpPr/>
          <p:nvPr/>
        </p:nvSpPr>
        <p:spPr>
          <a:xfrm>
            <a:off x="3147900" y="2685475"/>
            <a:ext cx="1143000" cy="26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3772188" y="1290382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Суд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278744" y="1601959"/>
            <a:ext cx="2012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Прес-служба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230157" y="1467315"/>
            <a:ext cx="2327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Інформаційне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поле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2841738" y="4506292"/>
            <a:ext cx="31932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Суспільство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527700" y="53200"/>
            <a:ext cx="1821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3A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Суддя</a:t>
            </a:r>
            <a:endParaRPr sz="2400">
              <a:solidFill>
                <a:srgbClr val="003A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62" y="1423280"/>
            <a:ext cx="53520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152" y="1532457"/>
            <a:ext cx="426001" cy="4260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1278738" y="1887852"/>
            <a:ext cx="14931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прес-секретарі,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судді-спікери,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спеціалісти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230142" y="2001125"/>
            <a:ext cx="17457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Montserrat"/>
                <a:ea typeface="Montserrat"/>
                <a:cs typeface="Montserrat"/>
                <a:sym typeface="Montserrat"/>
              </a:rPr>
              <a:t>веб-сайти, соц.мережі, заходи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0062" y="526675"/>
            <a:ext cx="896575" cy="8965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6"/>
          <p:cNvCxnSpPr/>
          <p:nvPr/>
        </p:nvCxnSpPr>
        <p:spPr>
          <a:xfrm>
            <a:off x="5349000" y="956825"/>
            <a:ext cx="168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1847075" y="956825"/>
            <a:ext cx="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" name="Google Shape;128;p16"/>
          <p:cNvCxnSpPr/>
          <p:nvPr/>
        </p:nvCxnSpPr>
        <p:spPr>
          <a:xfrm>
            <a:off x="7029600" y="956825"/>
            <a:ext cx="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16"/>
          <p:cNvCxnSpPr/>
          <p:nvPr/>
        </p:nvCxnSpPr>
        <p:spPr>
          <a:xfrm>
            <a:off x="1847075" y="956825"/>
            <a:ext cx="1680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Google Shape;13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7238" y="2080161"/>
            <a:ext cx="679875" cy="6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3051013" y="2612825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Адвокати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6350" y="2080163"/>
            <a:ext cx="679850" cy="6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4420113" y="2612825"/>
            <a:ext cx="1332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ЗМІ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28600" y="2760025"/>
            <a:ext cx="2619450" cy="26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ctrTitle"/>
          </p:nvPr>
        </p:nvSpPr>
        <p:spPr>
          <a:xfrm>
            <a:off x="-677587" y="-52615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Маркери</a:t>
            </a:r>
            <a:r>
              <a:rPr lang="ru-RU" sz="4400" dirty="0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дов</a:t>
            </a:r>
            <a:r>
              <a:rPr lang="uk-UA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іри</a:t>
            </a:r>
            <a:endParaRPr sz="4400" dirty="0">
              <a:solidFill>
                <a:srgbClr val="003A7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81942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ctrTitle"/>
          </p:nvPr>
        </p:nvSpPr>
        <p:spPr>
          <a:xfrm>
            <a:off x="-677587" y="-52615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Маркери</a:t>
            </a:r>
            <a:r>
              <a:rPr lang="ru-RU" sz="4400" dirty="0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дов</a:t>
            </a:r>
            <a:r>
              <a:rPr lang="uk-UA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іри</a:t>
            </a:r>
            <a:endParaRPr sz="4400" dirty="0">
              <a:solidFill>
                <a:srgbClr val="003A7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F71406-828A-416E-AE86-6BF718E3C188}"/>
              </a:ext>
            </a:extLst>
          </p:cNvPr>
          <p:cNvSpPr/>
          <p:nvPr/>
        </p:nvSpPr>
        <p:spPr>
          <a:xfrm>
            <a:off x="1529906" y="2479064"/>
            <a:ext cx="2373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4000" b="1" dirty="0">
                <a:solidFill>
                  <a:srgbClr val="003A70"/>
                </a:solidFill>
                <a:latin typeface="Montserrat ExtraBold" panose="00000900000000000000" pitchFamily="2" charset="-52"/>
                <a:ea typeface="Montserrat"/>
                <a:cs typeface="Montserrat"/>
                <a:sym typeface="Montserrat"/>
              </a:rPr>
              <a:t>відвід</a:t>
            </a:r>
            <a:endParaRPr lang="ru-RU" sz="4000" b="1" dirty="0">
              <a:latin typeface="Montserrat ExtraBold" panose="000009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CA429-C19E-4D38-9D3B-D49C327C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54" y="2551062"/>
            <a:ext cx="563889" cy="5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ctrTitle"/>
          </p:nvPr>
        </p:nvSpPr>
        <p:spPr>
          <a:xfrm>
            <a:off x="-677587" y="-526154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Маркери</a:t>
            </a:r>
            <a:r>
              <a:rPr lang="ru-RU" sz="4400" dirty="0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дов</a:t>
            </a:r>
            <a:r>
              <a:rPr lang="uk-UA" sz="4400" dirty="0" err="1">
                <a:solidFill>
                  <a:srgbClr val="003A7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іри</a:t>
            </a:r>
            <a:endParaRPr sz="4400" dirty="0">
              <a:solidFill>
                <a:srgbClr val="003A7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F71406-828A-416E-AE86-6BF718E3C188}"/>
              </a:ext>
            </a:extLst>
          </p:cNvPr>
          <p:cNvSpPr/>
          <p:nvPr/>
        </p:nvSpPr>
        <p:spPr>
          <a:xfrm>
            <a:off x="1529906" y="2479064"/>
            <a:ext cx="2373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4000" b="1" dirty="0">
                <a:solidFill>
                  <a:srgbClr val="003A70"/>
                </a:solidFill>
                <a:latin typeface="Montserrat Light" panose="00000400000000000000" pitchFamily="2" charset="-52"/>
                <a:ea typeface="Montserrat"/>
                <a:cs typeface="Montserrat"/>
                <a:sym typeface="Montserrat"/>
              </a:rPr>
              <a:t>відвід</a:t>
            </a:r>
            <a:endParaRPr lang="ru-RU" sz="4000" b="1" dirty="0">
              <a:latin typeface="Montserrat Light" panose="000004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CA429-C19E-4D38-9D3B-D49C327C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54" y="2551062"/>
            <a:ext cx="563889" cy="5638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56371B-9C40-46F5-9E0C-AC87E6CA4B13}"/>
              </a:ext>
            </a:extLst>
          </p:cNvPr>
          <p:cNvSpPr/>
          <p:nvPr/>
        </p:nvSpPr>
        <p:spPr>
          <a:xfrm>
            <a:off x="5635341" y="2479064"/>
            <a:ext cx="2478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3A70"/>
                </a:solidFill>
                <a:latin typeface="Montserrat ExtraBold" panose="00000900000000000000" pitchFamily="2" charset="-52"/>
                <a:ea typeface="Montserrat"/>
                <a:cs typeface="Montserrat"/>
                <a:sym typeface="Montserrat"/>
              </a:rPr>
              <a:t>скарга</a:t>
            </a:r>
            <a:endParaRPr lang="ru-RU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185071-419A-43F4-9782-1C46528B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68" y="2582238"/>
            <a:ext cx="563889" cy="5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ctrTitle"/>
          </p:nvPr>
        </p:nvSpPr>
        <p:spPr>
          <a:xfrm>
            <a:off x="-199785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303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Право громадськості на отримання інформації передбачає, що суддя повинен відповідати правомірним очікуванням громадян шляхом </a:t>
            </a:r>
            <a:r>
              <a:rPr lang="ru" sz="2400" b="1" i="1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прийняття чітких умотивованих рішень.</a:t>
            </a:r>
            <a:r>
              <a:rPr lang="ru" sz="2400" i="1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F6D83-88FA-4727-BC1D-0C170B22292E}"/>
              </a:ext>
            </a:extLst>
          </p:cNvPr>
          <p:cNvSpPr txBox="1"/>
          <p:nvPr/>
        </p:nvSpPr>
        <p:spPr>
          <a:xfrm>
            <a:off x="5663133" y="3782060"/>
            <a:ext cx="348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i="1" dirty="0">
                <a:solidFill>
                  <a:srgbClr val="003A70"/>
                </a:solidFill>
                <a:latin typeface="Montserrat"/>
                <a:ea typeface="Montserrat"/>
                <a:cs typeface="Montserrat"/>
                <a:sym typeface="Montserrat"/>
              </a:rPr>
              <a:t>Висновок КРЄС № 2 (2002)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/>
          </p:nvPr>
        </p:nvSpPr>
        <p:spPr>
          <a:xfrm>
            <a:off x="311700" y="125345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Довіра до суду в руках кожного судді, адвоката, ЗМІ</a:t>
            </a:r>
            <a:r>
              <a:rPr lang="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400" dirty="0">
              <a:solidFill>
                <a:srgbClr val="003A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1130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3A7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rgbClr val="003A7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ABFDA-3D35-41DA-99B2-9C014DDE7F4D}"/>
              </a:ext>
            </a:extLst>
          </p:cNvPr>
          <p:cNvSpPr txBox="1"/>
          <p:nvPr/>
        </p:nvSpPr>
        <p:spPr>
          <a:xfrm>
            <a:off x="983556" y="545567"/>
            <a:ext cx="3219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Montserrat ExtraBold" panose="00000900000000000000" pitchFamily="2" charset="-52"/>
              </a:rPr>
              <a:t>Висновки</a:t>
            </a:r>
            <a:endParaRPr lang="ru-RU" sz="4000" dirty="0">
              <a:solidFill>
                <a:srgbClr val="002060"/>
              </a:solidFill>
              <a:latin typeface="Montserrat ExtraBold" panose="00000900000000000000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187</Words>
  <Application>Microsoft Office PowerPoint</Application>
  <PresentationFormat>On-screen Show (16:9)</PresentationFormat>
  <Paragraphs>60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Роль судової комунікації у відновленні довіри до судової влади</vt:lpstr>
      <vt:lpstr>PowerPoint Presentation</vt:lpstr>
      <vt:lpstr>PowerPoint Presentation</vt:lpstr>
      <vt:lpstr>PowerPoint Presentation</vt:lpstr>
      <vt:lpstr>Маркери довіри</vt:lpstr>
      <vt:lpstr>Маркери довіри</vt:lpstr>
      <vt:lpstr>Маркери довіри</vt:lpstr>
      <vt:lpstr>Право громадськості на отримання інформації передбачає, що суддя повинен відповідати правомірним очікуванням громадян шляхом прийняття чітких умотивованих рішень. </vt:lpstr>
      <vt:lpstr>Довіра до суду в руках кожного судді, адвоката, ЗМІ.   </vt:lpstr>
      <vt:lpstr>Довіра до суду в руках кожного судді, адвоката, ЗМІ.   </vt:lpstr>
      <vt:lpstr>Довіра до суду в руках кожного судді, адвоката, ЗМІ.   </vt:lpstr>
      <vt:lpstr>Дякую!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судової комунікації у відновленні довіри до судової влади та зміцненні авторитету правосуддя </dc:title>
  <cp:lastModifiedBy>Андрій Савчук</cp:lastModifiedBy>
  <cp:revision>10</cp:revision>
  <dcterms:modified xsi:type="dcterms:W3CDTF">2019-06-11T16:33:33Z</dcterms:modified>
</cp:coreProperties>
</file>