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1"/>
  </p:sldMasterIdLst>
  <p:notesMasterIdLst>
    <p:notesMasterId r:id="rId20"/>
  </p:notesMasterIdLst>
  <p:sldIdLst>
    <p:sldId id="256" r:id="rId2"/>
    <p:sldId id="336" r:id="rId3"/>
    <p:sldId id="335" r:id="rId4"/>
    <p:sldId id="337" r:id="rId5"/>
    <p:sldId id="333" r:id="rId6"/>
    <p:sldId id="297" r:id="rId7"/>
    <p:sldId id="327" r:id="rId8"/>
    <p:sldId id="328" r:id="rId9"/>
    <p:sldId id="329" r:id="rId10"/>
    <p:sldId id="330" r:id="rId11"/>
    <p:sldId id="332" r:id="rId12"/>
    <p:sldId id="331" r:id="rId13"/>
    <p:sldId id="338" r:id="rId14"/>
    <p:sldId id="340" r:id="rId15"/>
    <p:sldId id="341" r:id="rId16"/>
    <p:sldId id="342" r:id="rId17"/>
    <p:sldId id="339" r:id="rId18"/>
    <p:sldId id="32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C"/>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52" autoAdjust="0"/>
    <p:restoredTop sz="94326" autoAdjust="0"/>
  </p:normalViewPr>
  <p:slideViewPr>
    <p:cSldViewPr>
      <p:cViewPr varScale="1">
        <p:scale>
          <a:sx n="109" d="100"/>
          <a:sy n="109" d="100"/>
        </p:scale>
        <p:origin x="246" y="96"/>
      </p:cViewPr>
      <p:guideLst>
        <p:guide orient="horz" pos="2160"/>
        <p:guide pos="2880"/>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77590-0896-4460-AC35-FBFA62ABAEE4}" type="datetimeFigureOut">
              <a:rPr lang="fr-FR" smtClean="0"/>
              <a:pPr/>
              <a:t>12/06/2019</a:t>
            </a:fld>
            <a:endParaRPr lang="fr-FR"/>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D90B2-84AB-4443-B851-2ECD4812771A}" type="slidenum">
              <a:rPr lang="fr-FR" smtClean="0"/>
              <a:pPr/>
              <a:t>‹№›</a:t>
            </a:fld>
            <a:endParaRPr lang="fr-FR"/>
          </a:p>
        </p:txBody>
      </p:sp>
    </p:spTree>
    <p:extLst>
      <p:ext uri="{BB962C8B-B14F-4D97-AF65-F5344CB8AC3E}">
        <p14:creationId xmlns:p14="http://schemas.microsoft.com/office/powerpoint/2010/main" val="369009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4527" y="3734625"/>
            <a:ext cx="7713178" cy="1470612"/>
          </a:xfrm>
          <a:noFill/>
        </p:spPr>
        <p:txBody>
          <a:bodyPr anchor="ctr">
            <a:normAutofit/>
          </a:bodyPr>
          <a:lstStyle>
            <a:lvl1pPr algn="l">
              <a:lnSpc>
                <a:spcPct val="85000"/>
              </a:lnSpc>
              <a:defRPr sz="3429" b="1" cap="all" baseline="0">
                <a:solidFill>
                  <a:schemeClr val="accent1"/>
                </a:solidFill>
              </a:defRPr>
            </a:lvl1pPr>
          </a:lstStyle>
          <a:p>
            <a:r>
              <a:rPr lang="en-US" dirty="0" smtClean="0"/>
              <a:t>Click to edit </a:t>
            </a:r>
            <a:br>
              <a:rPr lang="en-US" dirty="0" smtClean="0"/>
            </a:br>
            <a:r>
              <a:rPr lang="en-US" dirty="0" smtClean="0"/>
              <a:t>Master title style</a:t>
            </a:r>
            <a:endParaRPr lang="en-US" dirty="0"/>
          </a:p>
        </p:txBody>
      </p:sp>
      <p:sp>
        <p:nvSpPr>
          <p:cNvPr id="4" name="Date Placeholder 3"/>
          <p:cNvSpPr>
            <a:spLocks noGrp="1"/>
          </p:cNvSpPr>
          <p:nvPr>
            <p:ph type="dt" sz="half" idx="10"/>
          </p:nvPr>
        </p:nvSpPr>
        <p:spPr>
          <a:xfrm>
            <a:off x="594527" y="5292132"/>
            <a:ext cx="1841670" cy="365125"/>
          </a:xfrm>
        </p:spPr>
        <p:txBody>
          <a:bodyPr/>
          <a:lstStyle>
            <a:lvl1pPr>
              <a:defRPr>
                <a:solidFill>
                  <a:schemeClr val="accent1"/>
                </a:solidFill>
              </a:defRPr>
            </a:lvl1pPr>
          </a:lstStyle>
          <a:p>
            <a:endParaRPr lang="fr-FR" dirty="0"/>
          </a:p>
        </p:txBody>
      </p:sp>
      <p:sp>
        <p:nvSpPr>
          <p:cNvPr id="5" name="Footer Placeholder 4"/>
          <p:cNvSpPr>
            <a:spLocks noGrp="1"/>
          </p:cNvSpPr>
          <p:nvPr>
            <p:ph type="ftr" sz="quarter" idx="11"/>
          </p:nvPr>
        </p:nvSpPr>
        <p:spPr>
          <a:xfrm>
            <a:off x="594527" y="6223829"/>
            <a:ext cx="4074954" cy="365125"/>
          </a:xfrm>
        </p:spPr>
        <p:txBody>
          <a:bodyPr/>
          <a:lstStyle>
            <a:lvl1pPr algn="l">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8594BC90-BF66-4764-9E74-420C0C48D94E}" type="slidenum">
              <a:rPr lang="fr-FR" smtClean="0"/>
              <a:pPr/>
              <a:t>‹№›</a:t>
            </a:fld>
            <a:endParaRPr lang="fr-FR"/>
          </a:p>
        </p:txBody>
      </p:sp>
      <p:grpSp>
        <p:nvGrpSpPr>
          <p:cNvPr id="3" name="Group 4"/>
          <p:cNvGrpSpPr>
            <a:grpSpLocks noChangeAspect="1"/>
          </p:cNvGrpSpPr>
          <p:nvPr userDrawn="1"/>
        </p:nvGrpSpPr>
        <p:grpSpPr bwMode="auto">
          <a:xfrm>
            <a:off x="5827713" y="0"/>
            <a:ext cx="3484562" cy="6858000"/>
            <a:chOff x="3671" y="0"/>
            <a:chExt cx="2195" cy="4320"/>
          </a:xfrm>
        </p:grpSpPr>
        <p:sp>
          <p:nvSpPr>
            <p:cNvPr id="7" name="AutoShape 3"/>
            <p:cNvSpPr>
              <a:spLocks noChangeAspect="1" noChangeArrowheads="1" noTextEdit="1"/>
            </p:cNvSpPr>
            <p:nvPr userDrawn="1"/>
          </p:nvSpPr>
          <p:spPr bwMode="auto">
            <a:xfrm>
              <a:off x="3671" y="0"/>
              <a:ext cx="219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userDrawn="1"/>
          </p:nvSpPr>
          <p:spPr bwMode="auto">
            <a:xfrm>
              <a:off x="3671" y="0"/>
              <a:ext cx="2194" cy="4319"/>
            </a:xfrm>
            <a:custGeom>
              <a:avLst/>
              <a:gdLst>
                <a:gd name="T0" fmla="*/ 0 w 2194"/>
                <a:gd name="T1" fmla="*/ 4319 h 4319"/>
                <a:gd name="T2" fmla="*/ 1648 w 2194"/>
                <a:gd name="T3" fmla="*/ 0 h 4319"/>
                <a:gd name="T4" fmla="*/ 2194 w 2194"/>
                <a:gd name="T5" fmla="*/ 0 h 4319"/>
                <a:gd name="T6" fmla="*/ 2194 w 2194"/>
                <a:gd name="T7" fmla="*/ 4319 h 4319"/>
                <a:gd name="T8" fmla="*/ 0 w 2194"/>
                <a:gd name="T9" fmla="*/ 4319 h 4319"/>
              </a:gdLst>
              <a:ahLst/>
              <a:cxnLst>
                <a:cxn ang="0">
                  <a:pos x="T0" y="T1"/>
                </a:cxn>
                <a:cxn ang="0">
                  <a:pos x="T2" y="T3"/>
                </a:cxn>
                <a:cxn ang="0">
                  <a:pos x="T4" y="T5"/>
                </a:cxn>
                <a:cxn ang="0">
                  <a:pos x="T6" y="T7"/>
                </a:cxn>
                <a:cxn ang="0">
                  <a:pos x="T8" y="T9"/>
                </a:cxn>
              </a:cxnLst>
              <a:rect l="0" t="0" r="r" b="b"/>
              <a:pathLst>
                <a:path w="2194" h="4319">
                  <a:moveTo>
                    <a:pt x="0" y="4319"/>
                  </a:moveTo>
                  <a:lnTo>
                    <a:pt x="1648" y="0"/>
                  </a:lnTo>
                  <a:lnTo>
                    <a:pt x="2194" y="0"/>
                  </a:lnTo>
                  <a:lnTo>
                    <a:pt x="2194" y="4319"/>
                  </a:lnTo>
                  <a:lnTo>
                    <a:pt x="0" y="43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8965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326" y="620688"/>
            <a:ext cx="6632476" cy="590931"/>
          </a:xfrm>
        </p:spPr>
        <p:txBody>
          <a:bodyPr wrap="square">
            <a:spAutoFit/>
          </a:bodyPr>
          <a:lstStyle>
            <a:lvl1pPr>
              <a:defRPr sz="3600" b="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69327" y="1340768"/>
            <a:ext cx="7806781" cy="464637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9326" y="6096001"/>
            <a:ext cx="1841670" cy="365125"/>
          </a:xfrm>
        </p:spPr>
        <p:txBody>
          <a:bodyPr/>
          <a:lstStyle/>
          <a:p>
            <a:endParaRPr lang="fr-FR" dirty="0"/>
          </a:p>
        </p:txBody>
      </p:sp>
      <p:sp>
        <p:nvSpPr>
          <p:cNvPr id="5" name="Footer Placeholder 4"/>
          <p:cNvSpPr>
            <a:spLocks noGrp="1"/>
          </p:cNvSpPr>
          <p:nvPr>
            <p:ph type="ftr" sz="quarter" idx="11"/>
          </p:nvPr>
        </p:nvSpPr>
        <p:spPr>
          <a:xfrm>
            <a:off x="2639551" y="6096001"/>
            <a:ext cx="4074954" cy="365125"/>
          </a:xfrm>
        </p:spPr>
        <p:txBody>
          <a:bodyPr/>
          <a:lstStyle/>
          <a:p>
            <a:endParaRPr lang="en-US"/>
          </a:p>
        </p:txBody>
      </p:sp>
      <p:sp>
        <p:nvSpPr>
          <p:cNvPr id="6" name="Slide Number Placeholder 5"/>
          <p:cNvSpPr>
            <a:spLocks noGrp="1"/>
          </p:cNvSpPr>
          <p:nvPr>
            <p:ph type="sldNum" sz="quarter" idx="12"/>
          </p:nvPr>
        </p:nvSpPr>
        <p:spPr>
          <a:xfrm>
            <a:off x="6997148" y="6096001"/>
            <a:ext cx="1478960" cy="365125"/>
          </a:xfrm>
        </p:spPr>
        <p:txBody>
          <a:bodyPr/>
          <a:lstStyle/>
          <a:p>
            <a:fld id="{8594BC90-BF66-4764-9E74-420C0C48D94E}" type="slidenum">
              <a:rPr lang="fr-FR" smtClean="0"/>
              <a:pPr/>
              <a:t>‹№›</a:t>
            </a:fld>
            <a:endParaRPr lang="fr-FR"/>
          </a:p>
        </p:txBody>
      </p:sp>
    </p:spTree>
    <p:extLst>
      <p:ext uri="{BB962C8B-B14F-4D97-AF65-F5344CB8AC3E}">
        <p14:creationId xmlns:p14="http://schemas.microsoft.com/office/powerpoint/2010/main" val="2772925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326" y="620688"/>
            <a:ext cx="6632476" cy="590931"/>
          </a:xfrm>
        </p:spPr>
        <p:txBody>
          <a:bodyPr wrap="square">
            <a:spAutoFit/>
          </a:bodyPr>
          <a:lstStyle>
            <a:lvl1pPr>
              <a:defRPr sz="3600" b="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99992" y="1412874"/>
            <a:ext cx="3976116" cy="457426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9326" y="6096001"/>
            <a:ext cx="1841670" cy="365125"/>
          </a:xfrm>
        </p:spPr>
        <p:txBody>
          <a:bodyPr/>
          <a:lstStyle/>
          <a:p>
            <a:endParaRPr lang="fr-FR" dirty="0"/>
          </a:p>
        </p:txBody>
      </p:sp>
      <p:sp>
        <p:nvSpPr>
          <p:cNvPr id="5" name="Footer Placeholder 4"/>
          <p:cNvSpPr>
            <a:spLocks noGrp="1"/>
          </p:cNvSpPr>
          <p:nvPr>
            <p:ph type="ftr" sz="quarter" idx="11"/>
          </p:nvPr>
        </p:nvSpPr>
        <p:spPr>
          <a:xfrm>
            <a:off x="2639551" y="6096001"/>
            <a:ext cx="4074954" cy="365125"/>
          </a:xfrm>
        </p:spPr>
        <p:txBody>
          <a:bodyPr/>
          <a:lstStyle/>
          <a:p>
            <a:endParaRPr lang="en-US"/>
          </a:p>
        </p:txBody>
      </p:sp>
      <p:sp>
        <p:nvSpPr>
          <p:cNvPr id="6" name="Slide Number Placeholder 5"/>
          <p:cNvSpPr>
            <a:spLocks noGrp="1"/>
          </p:cNvSpPr>
          <p:nvPr>
            <p:ph type="sldNum" sz="quarter" idx="12"/>
          </p:nvPr>
        </p:nvSpPr>
        <p:spPr>
          <a:xfrm>
            <a:off x="6997148" y="6096001"/>
            <a:ext cx="1478960" cy="365125"/>
          </a:xfrm>
        </p:spPr>
        <p:txBody>
          <a:bodyPr/>
          <a:lstStyle/>
          <a:p>
            <a:fld id="{8594BC90-BF66-4764-9E74-420C0C48D94E}" type="slidenum">
              <a:rPr lang="fr-FR" smtClean="0"/>
              <a:pPr/>
              <a:t>‹№›</a:t>
            </a:fld>
            <a:endParaRPr lang="fr-FR"/>
          </a:p>
        </p:txBody>
      </p:sp>
      <p:sp>
        <p:nvSpPr>
          <p:cNvPr id="8" name="Picture Placeholder 7"/>
          <p:cNvSpPr>
            <a:spLocks noGrp="1"/>
          </p:cNvSpPr>
          <p:nvPr>
            <p:ph type="pic" sz="quarter" idx="13"/>
          </p:nvPr>
        </p:nvSpPr>
        <p:spPr>
          <a:xfrm>
            <a:off x="683568" y="1412875"/>
            <a:ext cx="3615336" cy="2447925"/>
          </a:xfrm>
          <a:ln w="38100">
            <a:solidFill>
              <a:schemeClr val="accent2"/>
            </a:solidFill>
          </a:ln>
        </p:spPr>
        <p:txBody>
          <a:bodyPr/>
          <a:lstStyle/>
          <a:p>
            <a:endParaRPr lang="en-US"/>
          </a:p>
        </p:txBody>
      </p:sp>
      <p:sp>
        <p:nvSpPr>
          <p:cNvPr id="10" name="Text Placeholder 9"/>
          <p:cNvSpPr>
            <a:spLocks noGrp="1"/>
          </p:cNvSpPr>
          <p:nvPr>
            <p:ph type="body" sz="quarter" idx="14"/>
          </p:nvPr>
        </p:nvSpPr>
        <p:spPr>
          <a:xfrm>
            <a:off x="669925" y="4005263"/>
            <a:ext cx="3614738"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454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_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6" y="476672"/>
            <a:ext cx="6743968" cy="590931"/>
          </a:xfrm>
        </p:spPr>
        <p:txBody>
          <a:bodyPr wrap="square" lIns="1008000">
            <a:spAutoFit/>
          </a:bodyPr>
          <a:lstStyle>
            <a:lvl1pPr>
              <a:defRPr sz="3600" b="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69327" y="1268760"/>
            <a:ext cx="7806781" cy="4718384"/>
          </a:xfrm>
        </p:spPr>
        <p:txBody>
          <a:bodyPr>
            <a:normAutofit/>
          </a:bodyPr>
          <a:lstStyle>
            <a:lvl1pPr>
              <a:lnSpc>
                <a:spcPct val="100000"/>
              </a:lnSpc>
              <a:defRPr sz="2400">
                <a:solidFill>
                  <a:schemeClr val="tx2"/>
                </a:solidFill>
              </a:defRPr>
            </a:lvl1pPr>
            <a:lvl2pPr>
              <a:lnSpc>
                <a:spcPct val="100000"/>
              </a:lnSpc>
              <a:defRPr sz="2000">
                <a:solidFill>
                  <a:schemeClr val="tx2"/>
                </a:solidFill>
              </a:defRPr>
            </a:lvl2pPr>
            <a:lvl3pPr>
              <a:lnSpc>
                <a:spcPct val="100000"/>
              </a:lnSpc>
              <a:defRPr sz="1800">
                <a:solidFill>
                  <a:schemeClr val="tx2"/>
                </a:solidFill>
              </a:defRPr>
            </a:lvl3pPr>
            <a:lvl4pPr>
              <a:lnSpc>
                <a:spcPct val="100000"/>
              </a:lnSpc>
              <a:defRPr sz="1400">
                <a:solidFill>
                  <a:schemeClr val="tx2"/>
                </a:solidFill>
              </a:defRPr>
            </a:lvl4pPr>
            <a:lvl5pPr>
              <a:lnSpc>
                <a:spcPct val="100000"/>
              </a:lnSpc>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9326" y="6096001"/>
            <a:ext cx="1841670" cy="365125"/>
          </a:xfrm>
        </p:spPr>
        <p:txBody>
          <a:bodyPr/>
          <a:lstStyle/>
          <a:p>
            <a:endParaRPr lang="fr-FR" dirty="0"/>
          </a:p>
        </p:txBody>
      </p:sp>
      <p:sp>
        <p:nvSpPr>
          <p:cNvPr id="5" name="Footer Placeholder 4"/>
          <p:cNvSpPr>
            <a:spLocks noGrp="1"/>
          </p:cNvSpPr>
          <p:nvPr>
            <p:ph type="ftr" sz="quarter" idx="11"/>
          </p:nvPr>
        </p:nvSpPr>
        <p:spPr>
          <a:xfrm>
            <a:off x="2639551" y="6096001"/>
            <a:ext cx="4074954" cy="365125"/>
          </a:xfrm>
        </p:spPr>
        <p:txBody>
          <a:bodyPr/>
          <a:lstStyle/>
          <a:p>
            <a:endParaRPr lang="en-US"/>
          </a:p>
        </p:txBody>
      </p:sp>
      <p:sp>
        <p:nvSpPr>
          <p:cNvPr id="6" name="Slide Number Placeholder 5"/>
          <p:cNvSpPr>
            <a:spLocks noGrp="1"/>
          </p:cNvSpPr>
          <p:nvPr>
            <p:ph type="sldNum" sz="quarter" idx="12"/>
          </p:nvPr>
        </p:nvSpPr>
        <p:spPr>
          <a:xfrm>
            <a:off x="6997148" y="6096001"/>
            <a:ext cx="1478960" cy="365125"/>
          </a:xfrm>
        </p:spPr>
        <p:txBody>
          <a:bodyPr/>
          <a:lstStyle/>
          <a:p>
            <a:fld id="{8594BC90-BF66-4764-9E74-420C0C48D94E}" type="slidenum">
              <a:rPr lang="fr-FR" smtClean="0"/>
              <a:pPr/>
              <a:t>‹№›</a:t>
            </a:fld>
            <a:endParaRPr lang="fr-FR"/>
          </a:p>
        </p:txBody>
      </p:sp>
    </p:spTree>
    <p:extLst>
      <p:ext uri="{BB962C8B-B14F-4D97-AF65-F5344CB8AC3E}">
        <p14:creationId xmlns:p14="http://schemas.microsoft.com/office/powerpoint/2010/main" val="2890478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mporta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326" y="620688"/>
            <a:ext cx="6632476" cy="646331"/>
          </a:xfrm>
          <a:noFill/>
        </p:spPr>
        <p:txBody>
          <a:bodyPr wrap="square">
            <a:spAutoFit/>
          </a:bodyPr>
          <a:lstStyle>
            <a:lvl1pPr>
              <a:defRPr sz="4000" b="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69327" y="1412776"/>
            <a:ext cx="7806781" cy="457436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9326" y="6096001"/>
            <a:ext cx="1841670" cy="365125"/>
          </a:xfrm>
        </p:spPr>
        <p:txBody>
          <a:bodyPr/>
          <a:lstStyle/>
          <a:p>
            <a:endParaRPr lang="fr-FR" dirty="0"/>
          </a:p>
        </p:txBody>
      </p:sp>
      <p:sp>
        <p:nvSpPr>
          <p:cNvPr id="5" name="Footer Placeholder 4"/>
          <p:cNvSpPr>
            <a:spLocks noGrp="1"/>
          </p:cNvSpPr>
          <p:nvPr>
            <p:ph type="ftr" sz="quarter" idx="11"/>
          </p:nvPr>
        </p:nvSpPr>
        <p:spPr>
          <a:xfrm>
            <a:off x="2639551" y="6096001"/>
            <a:ext cx="4074954" cy="365125"/>
          </a:xfrm>
        </p:spPr>
        <p:txBody>
          <a:bodyPr/>
          <a:lstStyle/>
          <a:p>
            <a:endParaRPr lang="en-US"/>
          </a:p>
        </p:txBody>
      </p:sp>
      <p:sp>
        <p:nvSpPr>
          <p:cNvPr id="6" name="Slide Number Placeholder 5"/>
          <p:cNvSpPr>
            <a:spLocks noGrp="1"/>
          </p:cNvSpPr>
          <p:nvPr>
            <p:ph type="sldNum" sz="quarter" idx="12"/>
          </p:nvPr>
        </p:nvSpPr>
        <p:spPr>
          <a:xfrm>
            <a:off x="6997148" y="6096001"/>
            <a:ext cx="1478960" cy="365125"/>
          </a:xfrm>
        </p:spPr>
        <p:txBody>
          <a:bodyPr/>
          <a:lstStyle/>
          <a:p>
            <a:fld id="{8594BC90-BF66-4764-9E74-420C0C48D94E}" type="slidenum">
              <a:rPr lang="fr-FR" smtClean="0"/>
              <a:pPr/>
              <a:t>‹№›</a:t>
            </a:fld>
            <a:endParaRPr lang="fr-FR"/>
          </a:p>
        </p:txBody>
      </p:sp>
    </p:spTree>
    <p:extLst>
      <p:ext uri="{BB962C8B-B14F-4D97-AF65-F5344CB8AC3E}">
        <p14:creationId xmlns:p14="http://schemas.microsoft.com/office/powerpoint/2010/main" val="40249880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6"/>
            <a:ext cx="7475220" cy="2141331"/>
          </a:xfrm>
          <a:noFill/>
        </p:spPr>
        <p:txBody>
          <a:bodyPr anchor="b">
            <a:noAutofit/>
          </a:bodyPr>
          <a:lstStyle>
            <a:lvl1pPr algn="ctr">
              <a:lnSpc>
                <a:spcPct val="85000"/>
              </a:lnSpc>
              <a:defRPr sz="4000" b="0"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82446" y="3580942"/>
            <a:ext cx="6576822" cy="1363806"/>
          </a:xfrm>
        </p:spPr>
        <p:txBody>
          <a:bodyPr anchor="t">
            <a:normAutofit/>
          </a:bodyPr>
          <a:lstStyle>
            <a:lvl1pPr marL="0" indent="0" algn="ctr">
              <a:buNone/>
              <a:defRPr sz="1571">
                <a:solidFill>
                  <a:schemeClr val="accent1"/>
                </a:solidFill>
              </a:defRPr>
            </a:lvl1pPr>
            <a:lvl2pPr marL="326578" indent="0">
              <a:buNone/>
              <a:defRPr sz="1286">
                <a:solidFill>
                  <a:schemeClr val="tx1">
                    <a:tint val="75000"/>
                  </a:schemeClr>
                </a:solidFill>
              </a:defRPr>
            </a:lvl2pPr>
            <a:lvl3pPr marL="653156" indent="0">
              <a:buNone/>
              <a:defRPr sz="1143">
                <a:solidFill>
                  <a:schemeClr val="tx1">
                    <a:tint val="75000"/>
                  </a:schemeClr>
                </a:solidFill>
              </a:defRPr>
            </a:lvl3pPr>
            <a:lvl4pPr marL="979734" indent="0">
              <a:buNone/>
              <a:defRPr sz="1000">
                <a:solidFill>
                  <a:schemeClr val="tx1">
                    <a:tint val="75000"/>
                  </a:schemeClr>
                </a:solidFill>
              </a:defRPr>
            </a:lvl4pPr>
            <a:lvl5pPr marL="1306312" indent="0">
              <a:buNone/>
              <a:defRPr sz="1000">
                <a:solidFill>
                  <a:schemeClr val="tx1">
                    <a:tint val="75000"/>
                  </a:schemeClr>
                </a:solidFill>
              </a:defRPr>
            </a:lvl5pPr>
            <a:lvl6pPr marL="1632890" indent="0">
              <a:buNone/>
              <a:defRPr sz="1000">
                <a:solidFill>
                  <a:schemeClr val="tx1">
                    <a:tint val="75000"/>
                  </a:schemeClr>
                </a:solidFill>
              </a:defRPr>
            </a:lvl6pPr>
            <a:lvl7pPr marL="1959468" indent="0">
              <a:buNone/>
              <a:defRPr sz="1000">
                <a:solidFill>
                  <a:schemeClr val="tx1">
                    <a:tint val="75000"/>
                  </a:schemeClr>
                </a:solidFill>
              </a:defRPr>
            </a:lvl7pPr>
            <a:lvl8pPr marL="2286046" indent="0">
              <a:buNone/>
              <a:defRPr sz="1000">
                <a:solidFill>
                  <a:schemeClr val="tx1">
                    <a:tint val="75000"/>
                  </a:schemeClr>
                </a:solidFill>
              </a:defRPr>
            </a:lvl8pPr>
            <a:lvl9pPr marL="2612624"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9326" y="6039609"/>
            <a:ext cx="1841670" cy="365125"/>
          </a:xfrm>
        </p:spPr>
        <p:txBody>
          <a:bodyPr/>
          <a:lstStyle/>
          <a:p>
            <a:endParaRPr lang="fr-FR" dirty="0"/>
          </a:p>
        </p:txBody>
      </p:sp>
      <p:sp>
        <p:nvSpPr>
          <p:cNvPr id="5" name="Footer Placeholder 4"/>
          <p:cNvSpPr>
            <a:spLocks noGrp="1"/>
          </p:cNvSpPr>
          <p:nvPr>
            <p:ph type="ftr" sz="quarter" idx="11"/>
          </p:nvPr>
        </p:nvSpPr>
        <p:spPr>
          <a:xfrm>
            <a:off x="2639551" y="6039609"/>
            <a:ext cx="4074954" cy="365125"/>
          </a:xfrm>
        </p:spPr>
        <p:txBody>
          <a:bodyPr/>
          <a:lstStyle/>
          <a:p>
            <a:endParaRPr lang="en-US" dirty="0"/>
          </a:p>
        </p:txBody>
      </p:sp>
      <p:sp>
        <p:nvSpPr>
          <p:cNvPr id="6" name="Slide Number Placeholder 5"/>
          <p:cNvSpPr>
            <a:spLocks noGrp="1"/>
          </p:cNvSpPr>
          <p:nvPr>
            <p:ph type="sldNum" sz="quarter" idx="12"/>
          </p:nvPr>
        </p:nvSpPr>
        <p:spPr>
          <a:xfrm>
            <a:off x="6997148" y="6039609"/>
            <a:ext cx="1279663" cy="365125"/>
          </a:xfrm>
        </p:spPr>
        <p:txBody>
          <a:bodyPr/>
          <a:lstStyle/>
          <a:p>
            <a:fld id="{8594BC90-BF66-4764-9E74-420C0C48D94E}" type="slidenum">
              <a:rPr lang="fr-FR" smtClean="0"/>
              <a:pPr/>
              <a:t>‹№›</a:t>
            </a:fld>
            <a:endParaRPr lang="fr-FR"/>
          </a:p>
        </p:txBody>
      </p:sp>
      <p:cxnSp>
        <p:nvCxnSpPr>
          <p:cNvPr id="7" name="Straight Connector 6"/>
          <p:cNvCxnSpPr/>
          <p:nvPr/>
        </p:nvCxnSpPr>
        <p:spPr>
          <a:xfrm>
            <a:off x="1485901" y="340526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218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990" y="486724"/>
            <a:ext cx="8095373" cy="668835"/>
          </a:xfrm>
        </p:spPr>
        <p:txBody>
          <a:bodyPr lIns="972000"/>
          <a:lstStyle/>
          <a:p>
            <a:r>
              <a:rPr lang="en-US" smtClean="0"/>
              <a:t>Click to edit Master title style</a:t>
            </a:r>
            <a:endParaRPr lang="en-US" dirty="0"/>
          </a:p>
        </p:txBody>
      </p:sp>
      <p:sp>
        <p:nvSpPr>
          <p:cNvPr id="3" name="Content Placeholder 2"/>
          <p:cNvSpPr>
            <a:spLocks noGrp="1"/>
          </p:cNvSpPr>
          <p:nvPr>
            <p:ph sz="half" idx="1"/>
          </p:nvPr>
        </p:nvSpPr>
        <p:spPr>
          <a:xfrm>
            <a:off x="681103" y="1340768"/>
            <a:ext cx="3968396" cy="4739992"/>
          </a:xfrm>
        </p:spPr>
        <p:txBody>
          <a:bodyPr>
            <a:normAutofit/>
          </a:bodyPr>
          <a:lstStyle>
            <a:lvl1pPr>
              <a:defRPr sz="2000"/>
            </a:lvl1pPr>
            <a:lvl2pPr>
              <a:defRPr sz="2000"/>
            </a:lvl2pPr>
            <a:lvl3pPr>
              <a:defRPr sz="1800"/>
            </a:lvl3pPr>
            <a:lvl4pPr>
              <a:defRPr sz="1600"/>
            </a:lvl4pPr>
            <a:lvl5pPr>
              <a:defRPr sz="1600"/>
            </a:lvl5pPr>
            <a:lvl6pPr>
              <a:defRPr sz="1143"/>
            </a:lvl6pPr>
            <a:lvl7pPr>
              <a:defRPr sz="1143"/>
            </a:lvl7pPr>
            <a:lvl8pPr>
              <a:defRPr sz="1143"/>
            </a:lvl8pPr>
            <a:lvl9pPr>
              <a:defRPr sz="114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4561" y="1340769"/>
            <a:ext cx="3968396" cy="4739992"/>
          </a:xfrm>
        </p:spPr>
        <p:txBody>
          <a:bodyPr>
            <a:normAutofit/>
          </a:bodyPr>
          <a:lstStyle>
            <a:lvl1pPr>
              <a:defRPr sz="2000"/>
            </a:lvl1pPr>
            <a:lvl2pPr>
              <a:defRPr sz="2000"/>
            </a:lvl2pPr>
            <a:lvl3pPr>
              <a:defRPr sz="1800"/>
            </a:lvl3pPr>
            <a:lvl4pPr>
              <a:defRPr sz="1600"/>
            </a:lvl4pPr>
            <a:lvl5pPr>
              <a:defRPr sz="1600"/>
            </a:lvl5pPr>
            <a:lvl6pPr>
              <a:defRPr sz="1143"/>
            </a:lvl6pPr>
            <a:lvl7pPr>
              <a:defRPr sz="1143"/>
            </a:lvl7pPr>
            <a:lvl8pPr>
              <a:defRPr sz="1143"/>
            </a:lvl8pPr>
            <a:lvl9pPr>
              <a:defRPr sz="1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81103" y="6123729"/>
            <a:ext cx="2055982" cy="365125"/>
          </a:xfrm>
        </p:spPr>
        <p:txBody>
          <a:bodyPr/>
          <a:lstStyle/>
          <a:p>
            <a:endParaRPr lang="fr-FR" dirty="0"/>
          </a:p>
        </p:txBody>
      </p:sp>
      <p:sp>
        <p:nvSpPr>
          <p:cNvPr id="6" name="Footer Placeholder 5"/>
          <p:cNvSpPr>
            <a:spLocks noGrp="1"/>
          </p:cNvSpPr>
          <p:nvPr>
            <p:ph type="ftr" sz="quarter" idx="11"/>
          </p:nvPr>
        </p:nvSpPr>
        <p:spPr>
          <a:xfrm>
            <a:off x="2865639" y="6123729"/>
            <a:ext cx="4074954" cy="365125"/>
          </a:xfrm>
        </p:spPr>
        <p:txBody>
          <a:bodyPr/>
          <a:lstStyle/>
          <a:p>
            <a:endParaRPr lang="en-US"/>
          </a:p>
        </p:txBody>
      </p:sp>
      <p:sp>
        <p:nvSpPr>
          <p:cNvPr id="7" name="Slide Number Placeholder 6"/>
          <p:cNvSpPr>
            <a:spLocks noGrp="1"/>
          </p:cNvSpPr>
          <p:nvPr>
            <p:ph type="sldNum" sz="quarter" idx="12"/>
          </p:nvPr>
        </p:nvSpPr>
        <p:spPr>
          <a:xfrm>
            <a:off x="7223236" y="6123729"/>
            <a:ext cx="1279663" cy="365125"/>
          </a:xfrm>
        </p:spPr>
        <p:txBody>
          <a:bodyPr/>
          <a:lstStyle/>
          <a:p>
            <a:fld id="{8594BC90-BF66-4764-9E74-420C0C48D94E}" type="slidenum">
              <a:rPr lang="fr-FR" smtClean="0"/>
              <a:pPr/>
              <a:t>‹№›</a:t>
            </a:fld>
            <a:endParaRPr lang="fr-FR"/>
          </a:p>
        </p:txBody>
      </p:sp>
    </p:spTree>
    <p:extLst>
      <p:ext uri="{BB962C8B-B14F-4D97-AF65-F5344CB8AC3E}">
        <p14:creationId xmlns:p14="http://schemas.microsoft.com/office/powerpoint/2010/main" val="26215835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9326" y="6223829"/>
            <a:ext cx="1841670" cy="365125"/>
          </a:xfrm>
        </p:spPr>
        <p:txBody>
          <a:bodyPr/>
          <a:lstStyle/>
          <a:p>
            <a:endParaRPr lang="fr-FR" dirty="0"/>
          </a:p>
        </p:txBody>
      </p:sp>
      <p:sp>
        <p:nvSpPr>
          <p:cNvPr id="6" name="Footer Placeholder 3"/>
          <p:cNvSpPr>
            <a:spLocks noGrp="1"/>
          </p:cNvSpPr>
          <p:nvPr>
            <p:ph type="ftr" sz="quarter" idx="11"/>
          </p:nvPr>
        </p:nvSpPr>
        <p:spPr>
          <a:xfrm>
            <a:off x="2639551" y="6223829"/>
            <a:ext cx="4074954" cy="365125"/>
          </a:xfrm>
        </p:spPr>
        <p:txBody>
          <a:bodyPr/>
          <a:lstStyle/>
          <a:p>
            <a:endParaRPr lang="en-US"/>
          </a:p>
        </p:txBody>
      </p:sp>
      <p:sp>
        <p:nvSpPr>
          <p:cNvPr id="7" name="Slide Number Placeholder 4"/>
          <p:cNvSpPr>
            <a:spLocks noGrp="1"/>
          </p:cNvSpPr>
          <p:nvPr>
            <p:ph type="sldNum" sz="quarter" idx="12"/>
          </p:nvPr>
        </p:nvSpPr>
        <p:spPr>
          <a:xfrm>
            <a:off x="6997148" y="6223829"/>
            <a:ext cx="1279663" cy="365125"/>
          </a:xfrm>
        </p:spPr>
        <p:txBody>
          <a:bodyPr/>
          <a:lstStyle/>
          <a:p>
            <a:fld id="{8594BC90-BF66-4764-9E74-420C0C48D94E}" type="slidenum">
              <a:rPr lang="fr-FR" smtClean="0"/>
              <a:pPr/>
              <a:t>‹№›</a:t>
            </a:fld>
            <a:endParaRPr lang="fr-FR"/>
          </a:p>
        </p:txBody>
      </p:sp>
    </p:spTree>
    <p:extLst>
      <p:ext uri="{BB962C8B-B14F-4D97-AF65-F5344CB8AC3E}">
        <p14:creationId xmlns:p14="http://schemas.microsoft.com/office/powerpoint/2010/main" val="2961397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9326" y="6223829"/>
            <a:ext cx="1841670" cy="365125"/>
          </a:xfrm>
        </p:spPr>
        <p:txBody>
          <a:bodyPr/>
          <a:lstStyle/>
          <a:p>
            <a:endParaRPr lang="fr-FR" dirty="0"/>
          </a:p>
        </p:txBody>
      </p:sp>
      <p:sp>
        <p:nvSpPr>
          <p:cNvPr id="6" name="Footer Placeholder 3"/>
          <p:cNvSpPr>
            <a:spLocks noGrp="1"/>
          </p:cNvSpPr>
          <p:nvPr>
            <p:ph type="ftr" sz="quarter" idx="11"/>
          </p:nvPr>
        </p:nvSpPr>
        <p:spPr>
          <a:xfrm>
            <a:off x="2639551" y="6223829"/>
            <a:ext cx="4074954" cy="365125"/>
          </a:xfrm>
        </p:spPr>
        <p:txBody>
          <a:bodyPr/>
          <a:lstStyle/>
          <a:p>
            <a:endParaRPr lang="en-US"/>
          </a:p>
        </p:txBody>
      </p:sp>
      <p:sp>
        <p:nvSpPr>
          <p:cNvPr id="7" name="Slide Number Placeholder 4"/>
          <p:cNvSpPr>
            <a:spLocks noGrp="1"/>
          </p:cNvSpPr>
          <p:nvPr>
            <p:ph type="sldNum" sz="quarter" idx="12"/>
          </p:nvPr>
        </p:nvSpPr>
        <p:spPr>
          <a:xfrm>
            <a:off x="6997148" y="6223829"/>
            <a:ext cx="1279663" cy="365125"/>
          </a:xfrm>
        </p:spPr>
        <p:txBody>
          <a:bodyPr/>
          <a:lstStyle/>
          <a:p>
            <a:fld id="{8594BC90-BF66-4764-9E74-420C0C48D94E}" type="slidenum">
              <a:rPr lang="fr-FR" smtClean="0"/>
              <a:pPr/>
              <a:t>‹№›</a:t>
            </a:fld>
            <a:endParaRPr lang="fr-FR"/>
          </a:p>
        </p:txBody>
      </p:sp>
    </p:spTree>
    <p:extLst>
      <p:ext uri="{BB962C8B-B14F-4D97-AF65-F5344CB8AC3E}">
        <p14:creationId xmlns:p14="http://schemas.microsoft.com/office/powerpoint/2010/main" val="339413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356207" y="299906"/>
            <a:ext cx="8431586" cy="6258189"/>
          </a:xfrm>
          <a:prstGeom prst="rect">
            <a:avLst/>
          </a:prstGeom>
          <a:solidFill>
            <a:schemeClr val="bg1"/>
          </a:solidFill>
          <a:ln w="457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86"/>
          </a:p>
        </p:txBody>
      </p:sp>
      <p:sp>
        <p:nvSpPr>
          <p:cNvPr id="2" name="Title Placeholder 1"/>
          <p:cNvSpPr>
            <a:spLocks noGrp="1"/>
          </p:cNvSpPr>
          <p:nvPr>
            <p:ph type="title"/>
          </p:nvPr>
        </p:nvSpPr>
        <p:spPr>
          <a:xfrm>
            <a:off x="669326" y="464929"/>
            <a:ext cx="6206930" cy="646331"/>
          </a:xfrm>
          <a:prstGeom prst="rect">
            <a:avLst/>
          </a:prstGeom>
          <a:solidFill>
            <a:schemeClr val="accent2"/>
          </a:solidFill>
        </p:spPr>
        <p:txBody>
          <a:bodyPr vert="horz" wrap="square" lIns="91440" tIns="45720" rIns="91440" bIns="45720" rtlCol="0" anchor="ctr">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9327" y="1268759"/>
            <a:ext cx="7806781" cy="47525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9325" y="6093296"/>
            <a:ext cx="1814443" cy="365125"/>
          </a:xfrm>
          <a:prstGeom prst="rect">
            <a:avLst/>
          </a:prstGeom>
        </p:spPr>
        <p:txBody>
          <a:bodyPr vert="horz" lIns="91440" tIns="45720" rIns="91440" bIns="45720" rtlCol="0" anchor="ctr"/>
          <a:lstStyle>
            <a:lvl1pPr algn="l">
              <a:defRPr sz="857">
                <a:solidFill>
                  <a:schemeClr val="accent1"/>
                </a:solidFill>
              </a:defRPr>
            </a:lvl1pPr>
          </a:lstStyle>
          <a:p>
            <a:endParaRPr lang="fr-FR" dirty="0"/>
          </a:p>
        </p:txBody>
      </p:sp>
      <p:sp>
        <p:nvSpPr>
          <p:cNvPr id="5" name="Footer Placeholder 4"/>
          <p:cNvSpPr>
            <a:spLocks noGrp="1"/>
          </p:cNvSpPr>
          <p:nvPr>
            <p:ph type="ftr" sz="quarter" idx="3"/>
          </p:nvPr>
        </p:nvSpPr>
        <p:spPr>
          <a:xfrm>
            <a:off x="2639550" y="6093296"/>
            <a:ext cx="4709595" cy="365125"/>
          </a:xfrm>
          <a:prstGeom prst="rect">
            <a:avLst/>
          </a:prstGeom>
        </p:spPr>
        <p:txBody>
          <a:bodyPr vert="horz" lIns="91440" tIns="45720" rIns="91440" bIns="45720" rtlCol="0" anchor="ctr"/>
          <a:lstStyle>
            <a:lvl1pPr algn="ctr">
              <a:defRPr sz="857">
                <a:solidFill>
                  <a:schemeClr val="accent1"/>
                </a:solidFill>
              </a:defRPr>
            </a:lvl1pPr>
          </a:lstStyle>
          <a:p>
            <a:endParaRPr lang="en-US" dirty="0"/>
          </a:p>
        </p:txBody>
      </p:sp>
      <p:sp>
        <p:nvSpPr>
          <p:cNvPr id="6" name="Slide Number Placeholder 5"/>
          <p:cNvSpPr>
            <a:spLocks noGrp="1"/>
          </p:cNvSpPr>
          <p:nvPr>
            <p:ph type="sldNum" sz="quarter" idx="4"/>
          </p:nvPr>
        </p:nvSpPr>
        <p:spPr>
          <a:xfrm>
            <a:off x="7452320" y="6093296"/>
            <a:ext cx="1023787" cy="365125"/>
          </a:xfrm>
          <a:prstGeom prst="rect">
            <a:avLst/>
          </a:prstGeom>
        </p:spPr>
        <p:txBody>
          <a:bodyPr vert="horz" lIns="91440" tIns="45720" rIns="91440" bIns="45720" rtlCol="0" anchor="ctr"/>
          <a:lstStyle>
            <a:lvl1pPr algn="r">
              <a:defRPr sz="857">
                <a:solidFill>
                  <a:schemeClr val="accent1"/>
                </a:solidFill>
              </a:defRPr>
            </a:lvl1pPr>
          </a:lstStyle>
          <a:p>
            <a:fld id="{8594BC90-BF66-4764-9E74-420C0C48D94E}" type="slidenum">
              <a:rPr lang="fr-FR" smtClean="0"/>
              <a:pPr/>
              <a:t>‹№›</a:t>
            </a:fld>
            <a:endParaRPr lang="fr-FR"/>
          </a:p>
        </p:txBody>
      </p:sp>
    </p:spTree>
    <p:extLst>
      <p:ext uri="{BB962C8B-B14F-4D97-AF65-F5344CB8AC3E}">
        <p14:creationId xmlns:p14="http://schemas.microsoft.com/office/powerpoint/2010/main" val="2867238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4" r:id="rId3"/>
    <p:sldLayoutId id="2147483676" r:id="rId4"/>
    <p:sldLayoutId id="2147483677" r:id="rId5"/>
    <p:sldLayoutId id="2147483678" r:id="rId6"/>
    <p:sldLayoutId id="2147483683" r:id="rId7"/>
    <p:sldLayoutId id="2147483680" r:id="rId8"/>
    <p:sldLayoutId id="2147483682" r:id="rId9"/>
  </p:sldLayoutIdLst>
  <p:timing>
    <p:tnLst>
      <p:par>
        <p:cTn id="1" dur="indefinite" restart="never" nodeType="tmRoot"/>
      </p:par>
    </p:tnLst>
  </p:timing>
  <p:hf hdr="0" ftr="0" dt="0"/>
  <p:txStyles>
    <p:titleStyle>
      <a:lvl1pPr algn="l" defTabSz="653156" rtl="0" eaLnBrk="1" latinLnBrk="0" hangingPunct="1">
        <a:lnSpc>
          <a:spcPct val="90000"/>
        </a:lnSpc>
        <a:spcBef>
          <a:spcPct val="0"/>
        </a:spcBef>
        <a:buNone/>
        <a:defRPr lang="en-US" sz="4000" kern="1200" spc="0" dirty="0">
          <a:solidFill>
            <a:schemeClr val="tx2"/>
          </a:solidFill>
          <a:latin typeface="+mj-lt"/>
          <a:ea typeface="+mj-ea"/>
          <a:cs typeface="+mj-cs"/>
        </a:defRPr>
      </a:lvl1pPr>
    </p:titleStyle>
    <p:bodyStyle>
      <a:lvl1pPr marL="277591" indent="-244933" algn="l" defTabSz="653156" rtl="0" eaLnBrk="1" latinLnBrk="0" hangingPunct="1">
        <a:lnSpc>
          <a:spcPct val="100000"/>
        </a:lnSpc>
        <a:spcBef>
          <a:spcPts val="1000"/>
        </a:spcBef>
        <a:buClr>
          <a:schemeClr val="accent2"/>
        </a:buClr>
        <a:buSzPct val="100000"/>
        <a:buFont typeface="Arial" panose="020B0604020202020204" pitchFamily="34" charset="0"/>
        <a:buChar char="•"/>
        <a:defRPr sz="2400" kern="1200">
          <a:solidFill>
            <a:schemeClr val="tx2"/>
          </a:solidFill>
          <a:latin typeface="+mn-lt"/>
          <a:ea typeface="+mn-ea"/>
          <a:cs typeface="+mn-cs"/>
        </a:defRPr>
      </a:lvl1pPr>
      <a:lvl2pPr marL="326578" indent="-130631" algn="l" defTabSz="653156" rtl="0" eaLnBrk="1" latinLnBrk="0" hangingPunct="1">
        <a:lnSpc>
          <a:spcPct val="100000"/>
        </a:lnSpc>
        <a:spcBef>
          <a:spcPts val="143"/>
        </a:spcBef>
        <a:spcAft>
          <a:spcPts val="286"/>
        </a:spcAft>
        <a:buClr>
          <a:schemeClr val="accent2"/>
        </a:buClr>
        <a:buSzPct val="100000"/>
        <a:buFont typeface="Adobe Garamond Pro" panose="02020502060506020403" pitchFamily="18" charset="0"/>
        <a:buChar char="–"/>
        <a:defRPr sz="2000" kern="1200">
          <a:solidFill>
            <a:schemeClr val="tx2"/>
          </a:solidFill>
          <a:latin typeface="+mn-lt"/>
          <a:ea typeface="+mn-ea"/>
          <a:cs typeface="+mn-cs"/>
        </a:defRPr>
      </a:lvl2pPr>
      <a:lvl3pPr marL="522525" indent="-130631" algn="l" defTabSz="653156" rtl="0" eaLnBrk="1" latinLnBrk="0" hangingPunct="1">
        <a:lnSpc>
          <a:spcPct val="100000"/>
        </a:lnSpc>
        <a:spcBef>
          <a:spcPts val="143"/>
        </a:spcBef>
        <a:spcAft>
          <a:spcPts val="286"/>
        </a:spcAft>
        <a:buClr>
          <a:schemeClr val="accent2"/>
        </a:buClr>
        <a:buSzPct val="100000"/>
        <a:buFont typeface="Courier New" panose="02070309020205020404" pitchFamily="49" charset="0"/>
        <a:buChar char="o"/>
        <a:defRPr sz="1800" kern="1200">
          <a:solidFill>
            <a:schemeClr val="tx2"/>
          </a:solidFill>
          <a:latin typeface="+mn-lt"/>
          <a:ea typeface="+mn-ea"/>
          <a:cs typeface="+mn-cs"/>
        </a:defRPr>
      </a:lvl3pPr>
      <a:lvl4pPr marL="718472" indent="-130631" algn="l" defTabSz="653156" rtl="0" eaLnBrk="1" latinLnBrk="0" hangingPunct="1">
        <a:lnSpc>
          <a:spcPct val="100000"/>
        </a:lnSpc>
        <a:spcBef>
          <a:spcPts val="143"/>
        </a:spcBef>
        <a:spcAft>
          <a:spcPts val="286"/>
        </a:spcAft>
        <a:buClr>
          <a:schemeClr val="accent2"/>
        </a:buClr>
        <a:buSzPct val="100000"/>
        <a:buFont typeface="Corbel" pitchFamily="34" charset="0"/>
        <a:buChar char="•"/>
        <a:defRPr sz="1400" kern="1200">
          <a:solidFill>
            <a:schemeClr val="tx2"/>
          </a:solidFill>
          <a:latin typeface="+mn-lt"/>
          <a:ea typeface="+mn-ea"/>
          <a:cs typeface="+mn-cs"/>
        </a:defRPr>
      </a:lvl4pPr>
      <a:lvl5pPr marL="914418" indent="-130631" algn="l" defTabSz="653156" rtl="0" eaLnBrk="1" latinLnBrk="0" hangingPunct="1">
        <a:lnSpc>
          <a:spcPct val="100000"/>
        </a:lnSpc>
        <a:spcBef>
          <a:spcPts val="143"/>
        </a:spcBef>
        <a:spcAft>
          <a:spcPts val="286"/>
        </a:spcAft>
        <a:buClr>
          <a:schemeClr val="accent2"/>
        </a:buClr>
        <a:buSzPct val="100000"/>
        <a:buFont typeface="Corbel" pitchFamily="34" charset="0"/>
        <a:buChar char="•"/>
        <a:defRPr sz="1400" kern="1200">
          <a:solidFill>
            <a:schemeClr val="tx2"/>
          </a:solidFill>
          <a:latin typeface="+mn-lt"/>
          <a:ea typeface="+mn-ea"/>
          <a:cs typeface="+mn-cs"/>
        </a:defRPr>
      </a:lvl5pPr>
      <a:lvl6pPr marL="114288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6pPr>
      <a:lvl7pPr marL="135717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7pPr>
      <a:lvl8pPr marL="157146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8pPr>
      <a:lvl9pPr marL="178575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9pPr>
    </p:bodyStyle>
    <p:otherStyle>
      <a:defPPr>
        <a:defRPr lang="en-US"/>
      </a:defPPr>
      <a:lvl1pPr marL="0" algn="l" defTabSz="653156" rtl="0" eaLnBrk="1" latinLnBrk="0" hangingPunct="1">
        <a:defRPr sz="1286" kern="1200">
          <a:solidFill>
            <a:schemeClr val="tx1"/>
          </a:solidFill>
          <a:latin typeface="+mn-lt"/>
          <a:ea typeface="+mn-ea"/>
          <a:cs typeface="+mn-cs"/>
        </a:defRPr>
      </a:lvl1pPr>
      <a:lvl2pPr marL="326578" algn="l" defTabSz="653156" rtl="0" eaLnBrk="1" latinLnBrk="0" hangingPunct="1">
        <a:defRPr sz="1286" kern="1200">
          <a:solidFill>
            <a:schemeClr val="tx1"/>
          </a:solidFill>
          <a:latin typeface="+mn-lt"/>
          <a:ea typeface="+mn-ea"/>
          <a:cs typeface="+mn-cs"/>
        </a:defRPr>
      </a:lvl2pPr>
      <a:lvl3pPr marL="653156" algn="l" defTabSz="653156" rtl="0" eaLnBrk="1" latinLnBrk="0" hangingPunct="1">
        <a:defRPr sz="1286" kern="1200">
          <a:solidFill>
            <a:schemeClr val="tx1"/>
          </a:solidFill>
          <a:latin typeface="+mn-lt"/>
          <a:ea typeface="+mn-ea"/>
          <a:cs typeface="+mn-cs"/>
        </a:defRPr>
      </a:lvl3pPr>
      <a:lvl4pPr marL="979734" algn="l" defTabSz="653156" rtl="0" eaLnBrk="1" latinLnBrk="0" hangingPunct="1">
        <a:defRPr sz="1286" kern="1200">
          <a:solidFill>
            <a:schemeClr val="tx1"/>
          </a:solidFill>
          <a:latin typeface="+mn-lt"/>
          <a:ea typeface="+mn-ea"/>
          <a:cs typeface="+mn-cs"/>
        </a:defRPr>
      </a:lvl4pPr>
      <a:lvl5pPr marL="1306312" algn="l" defTabSz="653156" rtl="0" eaLnBrk="1" latinLnBrk="0" hangingPunct="1">
        <a:defRPr sz="1286" kern="1200">
          <a:solidFill>
            <a:schemeClr val="tx1"/>
          </a:solidFill>
          <a:latin typeface="+mn-lt"/>
          <a:ea typeface="+mn-ea"/>
          <a:cs typeface="+mn-cs"/>
        </a:defRPr>
      </a:lvl5pPr>
      <a:lvl6pPr marL="1632890" algn="l" defTabSz="653156" rtl="0" eaLnBrk="1" latinLnBrk="0" hangingPunct="1">
        <a:defRPr sz="1286" kern="1200">
          <a:solidFill>
            <a:schemeClr val="tx1"/>
          </a:solidFill>
          <a:latin typeface="+mn-lt"/>
          <a:ea typeface="+mn-ea"/>
          <a:cs typeface="+mn-cs"/>
        </a:defRPr>
      </a:lvl6pPr>
      <a:lvl7pPr marL="1959468" algn="l" defTabSz="653156" rtl="0" eaLnBrk="1" latinLnBrk="0" hangingPunct="1">
        <a:defRPr sz="1286" kern="1200">
          <a:solidFill>
            <a:schemeClr val="tx1"/>
          </a:solidFill>
          <a:latin typeface="+mn-lt"/>
          <a:ea typeface="+mn-ea"/>
          <a:cs typeface="+mn-cs"/>
        </a:defRPr>
      </a:lvl7pPr>
      <a:lvl8pPr marL="2286046" algn="l" defTabSz="653156" rtl="0" eaLnBrk="1" latinLnBrk="0" hangingPunct="1">
        <a:defRPr sz="1286" kern="1200">
          <a:solidFill>
            <a:schemeClr val="tx1"/>
          </a:solidFill>
          <a:latin typeface="+mn-lt"/>
          <a:ea typeface="+mn-ea"/>
          <a:cs typeface="+mn-cs"/>
        </a:defRPr>
      </a:lvl8pPr>
      <a:lvl9pPr marL="2612624" algn="l" defTabSz="653156" rtl="0" eaLnBrk="1" latinLnBrk="0" hangingPunct="1">
        <a:defRPr sz="12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2029075"/>
            <a:ext cx="6929801" cy="2132856"/>
          </a:xfrm>
        </p:spPr>
        <p:txBody>
          <a:bodyPr>
            <a:noAutofit/>
          </a:bodyPr>
          <a:lstStyle/>
          <a:p>
            <a:pPr>
              <a:lnSpc>
                <a:spcPct val="90000"/>
              </a:lnSpc>
              <a:defRPr/>
            </a:pPr>
            <a:r>
              <a:rPr lang="ru-RU" sz="3600" dirty="0" err="1"/>
              <a:t>Порушення</a:t>
            </a:r>
            <a:r>
              <a:rPr lang="ru-RU" sz="3600" dirty="0"/>
              <a:t> правил </a:t>
            </a:r>
            <a:r>
              <a:rPr lang="ru-RU" sz="3600" dirty="0" err="1"/>
              <a:t>підслідності</a:t>
            </a:r>
            <a:r>
              <a:rPr lang="ru-RU" sz="3600" dirty="0"/>
              <a:t>: причини та </a:t>
            </a:r>
            <a:r>
              <a:rPr lang="ru-RU" sz="3600" dirty="0" err="1"/>
              <a:t>наслідки</a:t>
            </a:r>
            <a:endParaRPr lang="fr-FR" sz="3600" dirty="0">
              <a:solidFill>
                <a:srgbClr val="4A4A4C"/>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61"/>
          <a:stretch/>
        </p:blipFill>
        <p:spPr>
          <a:xfrm>
            <a:off x="323528" y="476672"/>
            <a:ext cx="2333662" cy="1336379"/>
          </a:xfrm>
          <a:prstGeom prst="rect">
            <a:avLst/>
          </a:prstGeom>
        </p:spPr>
      </p:pic>
      <p:sp>
        <p:nvSpPr>
          <p:cNvPr id="5" name="TextBox 4"/>
          <p:cNvSpPr txBox="1"/>
          <p:nvPr/>
        </p:nvSpPr>
        <p:spPr>
          <a:xfrm>
            <a:off x="610661" y="6057035"/>
            <a:ext cx="5760640" cy="369332"/>
          </a:xfrm>
          <a:prstGeom prst="rect">
            <a:avLst/>
          </a:prstGeom>
          <a:noFill/>
        </p:spPr>
        <p:txBody>
          <a:bodyPr wrap="square" rtlCol="0">
            <a:spAutoFit/>
          </a:bodyPr>
          <a:lstStyle/>
          <a:p>
            <a:r>
              <a:rPr lang="uk-UA" dirty="0" smtClean="0">
                <a:solidFill>
                  <a:schemeClr val="bg1">
                    <a:lumMod val="65000"/>
                  </a:schemeClr>
                </a:solidFill>
              </a:rPr>
              <a:t>12.06.2019, м. Київ</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10</a:t>
            </a:fld>
            <a:endParaRPr lang="fr-FR" dirty="0"/>
          </a:p>
        </p:txBody>
      </p:sp>
      <p:sp>
        <p:nvSpPr>
          <p:cNvPr id="7" name="Заголовок 1"/>
          <p:cNvSpPr>
            <a:spLocks noGrp="1"/>
          </p:cNvSpPr>
          <p:nvPr>
            <p:ph type="title"/>
          </p:nvPr>
        </p:nvSpPr>
        <p:spPr>
          <a:xfrm>
            <a:off x="891258" y="750448"/>
            <a:ext cx="7584850" cy="1089529"/>
          </a:xfrm>
        </p:spPr>
        <p:txBody>
          <a:bodyPr/>
          <a:lstStyle/>
          <a:p>
            <a:pPr algn="ctr"/>
            <a:r>
              <a:rPr lang="uk-UA" dirty="0" smtClean="0"/>
              <a:t>Національний університет «Одеська юридична академія»</a:t>
            </a:r>
            <a:endParaRPr lang="uk-UA" dirty="0"/>
          </a:p>
        </p:txBody>
      </p:sp>
      <p:sp>
        <p:nvSpPr>
          <p:cNvPr id="2" name="Прямокутник 1"/>
          <p:cNvSpPr/>
          <p:nvPr/>
        </p:nvSpPr>
        <p:spPr>
          <a:xfrm>
            <a:off x="891258" y="2204865"/>
            <a:ext cx="7584850" cy="1200329"/>
          </a:xfrm>
          <a:prstGeom prst="rect">
            <a:avLst/>
          </a:prstGeom>
        </p:spPr>
        <p:txBody>
          <a:bodyPr wrap="square">
            <a:spAutoFit/>
          </a:bodyPr>
          <a:lstStyle/>
          <a:p>
            <a:pPr algn="just"/>
            <a:r>
              <a:rPr lang="uk-UA" sz="2300" dirty="0" smtClean="0"/>
              <a:t>«Докази, які одержані слідчим, прокурором з порушенням правил предметної (родової) підслідності </a:t>
            </a:r>
            <a:r>
              <a:rPr lang="uk-UA" sz="2300" b="1" dirty="0" smtClean="0"/>
              <a:t>повинні </a:t>
            </a:r>
            <a:r>
              <a:rPr lang="uk-UA" sz="2400" b="1" dirty="0" smtClean="0"/>
              <a:t>визнаватися недопустимими</a:t>
            </a:r>
            <a:r>
              <a:rPr lang="uk-UA" sz="2400" dirty="0" smtClean="0"/>
              <a:t>»</a:t>
            </a:r>
            <a:endParaRPr lang="uk-UA" sz="2400" dirty="0"/>
          </a:p>
        </p:txBody>
      </p:sp>
      <p:sp>
        <p:nvSpPr>
          <p:cNvPr id="5" name="Прямокутник 4"/>
          <p:cNvSpPr/>
          <p:nvPr/>
        </p:nvSpPr>
        <p:spPr>
          <a:xfrm>
            <a:off x="894706" y="3405194"/>
            <a:ext cx="7581402" cy="2923877"/>
          </a:xfrm>
          <a:prstGeom prst="rect">
            <a:avLst/>
          </a:prstGeom>
        </p:spPr>
        <p:txBody>
          <a:bodyPr wrap="square">
            <a:spAutoFit/>
          </a:bodyPr>
          <a:lstStyle/>
          <a:p>
            <a:pPr algn="just"/>
            <a:r>
              <a:rPr lang="uk-UA" sz="2300" dirty="0" smtClean="0"/>
              <a:t>«Проведення досудового розслідування кримінальних правопорушень, які підслідні НАБУ, слідчим іншого правоохоронного органу, є порушенням правил про підслідність, тобто перевищенням таким слідчим меж своєї компетенції, інакше кажучи реалізацією повноважень, не передбачених КПК, що повинно тягнути </a:t>
            </a:r>
            <a:r>
              <a:rPr lang="uk-UA" sz="2300" b="1" dirty="0" smtClean="0"/>
              <a:t>визнання одержаних таким слідчим доказів недопустимими</a:t>
            </a:r>
            <a:r>
              <a:rPr lang="uk-UA" sz="2300" dirty="0" smtClean="0"/>
              <a:t>» </a:t>
            </a:r>
            <a:endParaRPr lang="uk-UA" sz="2300" dirty="0"/>
          </a:p>
        </p:txBody>
      </p:sp>
    </p:spTree>
    <p:extLst>
      <p:ext uri="{BB962C8B-B14F-4D97-AF65-F5344CB8AC3E}">
        <p14:creationId xmlns:p14="http://schemas.microsoft.com/office/powerpoint/2010/main" val="1326529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11</a:t>
            </a:fld>
            <a:endParaRPr lang="fr-FR" dirty="0"/>
          </a:p>
        </p:txBody>
      </p:sp>
      <p:sp>
        <p:nvSpPr>
          <p:cNvPr id="7" name="Заголовок 1"/>
          <p:cNvSpPr>
            <a:spLocks noGrp="1"/>
          </p:cNvSpPr>
          <p:nvPr>
            <p:ph type="title"/>
          </p:nvPr>
        </p:nvSpPr>
        <p:spPr>
          <a:xfrm>
            <a:off x="891258" y="805849"/>
            <a:ext cx="7425158" cy="978729"/>
          </a:xfrm>
        </p:spPr>
        <p:txBody>
          <a:bodyPr/>
          <a:lstStyle/>
          <a:p>
            <a:pPr algn="ctr"/>
            <a:r>
              <a:rPr lang="uk-UA" sz="3200" dirty="0" smtClean="0">
                <a:latin typeface="Arial" panose="020B0604020202020204" pitchFamily="34" charset="0"/>
              </a:rPr>
              <a:t>Рішення </a:t>
            </a:r>
            <a:r>
              <a:rPr lang="uk-UA" sz="3200" dirty="0">
                <a:latin typeface="Arial" panose="020B0604020202020204" pitchFamily="34" charset="0"/>
              </a:rPr>
              <a:t>Конституційного суду України від </a:t>
            </a:r>
            <a:r>
              <a:rPr lang="uk-UA" sz="3200" dirty="0" smtClean="0">
                <a:latin typeface="Arial" panose="020B0604020202020204" pitchFamily="34" charset="0"/>
              </a:rPr>
              <a:t>20.10.2011 № </a:t>
            </a:r>
            <a:r>
              <a:rPr lang="en-US" sz="3200" dirty="0" smtClean="0">
                <a:latin typeface="Arial" panose="020B0604020202020204" pitchFamily="34" charset="0"/>
              </a:rPr>
              <a:t>12-</a:t>
            </a:r>
            <a:r>
              <a:rPr lang="uk-UA" sz="3200" dirty="0" err="1" smtClean="0">
                <a:latin typeface="Arial" panose="020B0604020202020204" pitchFamily="34" charset="0"/>
              </a:rPr>
              <a:t>рп</a:t>
            </a:r>
            <a:r>
              <a:rPr lang="uk-UA" sz="3200" dirty="0" smtClean="0">
                <a:latin typeface="Arial" panose="020B0604020202020204" pitchFamily="34" charset="0"/>
              </a:rPr>
              <a:t>/2011</a:t>
            </a:r>
            <a:endParaRPr lang="uk-UA" sz="3200" dirty="0"/>
          </a:p>
        </p:txBody>
      </p:sp>
      <p:sp>
        <p:nvSpPr>
          <p:cNvPr id="2" name="Прямокутник 1"/>
          <p:cNvSpPr/>
          <p:nvPr/>
        </p:nvSpPr>
        <p:spPr>
          <a:xfrm>
            <a:off x="891258" y="2161446"/>
            <a:ext cx="7425158" cy="3970318"/>
          </a:xfrm>
          <a:prstGeom prst="rect">
            <a:avLst/>
          </a:prstGeom>
        </p:spPr>
        <p:txBody>
          <a:bodyPr wrap="square">
            <a:spAutoFit/>
          </a:bodyPr>
          <a:lstStyle/>
          <a:p>
            <a:pPr algn="just"/>
            <a:r>
              <a:rPr lang="uk-UA" sz="2400" dirty="0" smtClean="0"/>
              <a:t>«</a:t>
            </a:r>
            <a:r>
              <a:rPr lang="uk-UA" sz="2800" dirty="0" smtClean="0">
                <a:latin typeface="Arial" panose="020B0604020202020204" pitchFamily="34" charset="0"/>
              </a:rPr>
              <a:t>Обвинувачення у вчиненні </a:t>
            </a:r>
            <a:r>
              <a:rPr lang="uk-UA" sz="2800" dirty="0">
                <a:latin typeface="Arial" panose="020B0604020202020204" pitchFamily="34" charset="0"/>
              </a:rPr>
              <a:t>злочину </a:t>
            </a:r>
            <a:r>
              <a:rPr lang="uk-UA" sz="2800" dirty="0" smtClean="0">
                <a:latin typeface="Arial" panose="020B0604020202020204" pitchFamily="34" charset="0"/>
              </a:rPr>
              <a:t>не може </a:t>
            </a:r>
            <a:r>
              <a:rPr lang="uk-UA" sz="2800" dirty="0">
                <a:latin typeface="Arial" panose="020B0604020202020204" pitchFamily="34" charset="0"/>
              </a:rPr>
              <a:t>бути </a:t>
            </a:r>
            <a:r>
              <a:rPr lang="uk-UA" sz="2800" dirty="0" smtClean="0">
                <a:latin typeface="Arial" panose="020B0604020202020204" pitchFamily="34" charset="0"/>
              </a:rPr>
              <a:t>обґрунтоване </a:t>
            </a:r>
            <a:r>
              <a:rPr lang="uk-UA" sz="2800" dirty="0">
                <a:latin typeface="Arial" panose="020B0604020202020204" pitchFamily="34" charset="0"/>
              </a:rPr>
              <a:t>фактичними даними, </a:t>
            </a:r>
            <a:r>
              <a:rPr lang="uk-UA" sz="2800" dirty="0" smtClean="0">
                <a:latin typeface="Arial" panose="020B0604020202020204" pitchFamily="34" charset="0"/>
              </a:rPr>
              <a:t>одержаними в незаконний </a:t>
            </a:r>
            <a:r>
              <a:rPr lang="uk-UA" sz="2800" dirty="0">
                <a:latin typeface="Arial" panose="020B0604020202020204" pitchFamily="34" charset="0"/>
              </a:rPr>
              <a:t>спосіб, </a:t>
            </a:r>
            <a:r>
              <a:rPr lang="uk-UA" sz="2800" dirty="0" smtClean="0">
                <a:latin typeface="Arial" panose="020B0604020202020204" pitchFamily="34" charset="0"/>
              </a:rPr>
              <a:t>а саме</a:t>
            </a:r>
            <a:r>
              <a:rPr lang="uk-UA" sz="2800" dirty="0">
                <a:latin typeface="Arial" panose="020B0604020202020204" pitchFamily="34" charset="0"/>
              </a:rPr>
              <a:t>: </a:t>
            </a:r>
            <a:r>
              <a:rPr lang="uk-UA" sz="2800" dirty="0" smtClean="0">
                <a:latin typeface="Arial" panose="020B0604020202020204" pitchFamily="34" charset="0"/>
              </a:rPr>
              <a:t>з порушенням </a:t>
            </a:r>
            <a:r>
              <a:rPr lang="uk-UA" sz="2800" dirty="0">
                <a:latin typeface="Arial" panose="020B0604020202020204" pitchFamily="34" charset="0"/>
              </a:rPr>
              <a:t>конституційних прав </a:t>
            </a:r>
            <a:r>
              <a:rPr lang="uk-UA" sz="2800" dirty="0" smtClean="0">
                <a:latin typeface="Arial" panose="020B0604020202020204" pitchFamily="34" charset="0"/>
              </a:rPr>
              <a:t>і свобод </a:t>
            </a:r>
            <a:r>
              <a:rPr lang="uk-UA" sz="2800" dirty="0">
                <a:latin typeface="Arial" panose="020B0604020202020204" pitchFamily="34" charset="0"/>
              </a:rPr>
              <a:t>людини </a:t>
            </a:r>
            <a:r>
              <a:rPr lang="uk-UA" sz="2800" dirty="0" smtClean="0">
                <a:latin typeface="Arial" panose="020B0604020202020204" pitchFamily="34" charset="0"/>
              </a:rPr>
              <a:t>і громадянина</a:t>
            </a:r>
            <a:r>
              <a:rPr lang="uk-UA" sz="2800" dirty="0">
                <a:latin typeface="Arial" panose="020B0604020202020204" pitchFamily="34" charset="0"/>
              </a:rPr>
              <a:t>; </a:t>
            </a:r>
            <a:r>
              <a:rPr lang="uk-UA" sz="2800" dirty="0" smtClean="0">
                <a:latin typeface="Arial" panose="020B0604020202020204" pitchFamily="34" charset="0"/>
              </a:rPr>
              <a:t>з порушенням </a:t>
            </a:r>
            <a:r>
              <a:rPr lang="uk-UA" sz="2800" dirty="0">
                <a:latin typeface="Arial" panose="020B0604020202020204" pitchFamily="34" charset="0"/>
              </a:rPr>
              <a:t>встановлених законом порядку, засобів, джерел отримання фактичних </a:t>
            </a:r>
            <a:r>
              <a:rPr lang="uk-UA" sz="2800" dirty="0" smtClean="0">
                <a:latin typeface="Arial" panose="020B0604020202020204" pitchFamily="34" charset="0"/>
              </a:rPr>
              <a:t>даних, </a:t>
            </a:r>
            <a:r>
              <a:rPr lang="uk-UA" sz="2800" b="1" u="sng" dirty="0">
                <a:latin typeface="Arial" panose="020B0604020202020204" pitchFamily="34" charset="0"/>
              </a:rPr>
              <a:t>неуповноваженою </a:t>
            </a:r>
            <a:r>
              <a:rPr lang="uk-UA" sz="2800" b="1" u="sng" dirty="0" smtClean="0">
                <a:latin typeface="Arial" panose="020B0604020202020204" pitchFamily="34" charset="0"/>
              </a:rPr>
              <a:t>на те особою</a:t>
            </a:r>
            <a:r>
              <a:rPr lang="uk-UA" sz="2800" dirty="0" smtClean="0">
                <a:latin typeface="Arial" panose="020B0604020202020204" pitchFamily="34" charset="0"/>
              </a:rPr>
              <a:t> тощо</a:t>
            </a:r>
            <a:r>
              <a:rPr lang="uk-UA" sz="2600" dirty="0" smtClean="0"/>
              <a:t>»</a:t>
            </a:r>
            <a:endParaRPr lang="uk-UA" sz="2600" dirty="0"/>
          </a:p>
        </p:txBody>
      </p:sp>
    </p:spTree>
    <p:extLst>
      <p:ext uri="{BB962C8B-B14F-4D97-AF65-F5344CB8AC3E}">
        <p14:creationId xmlns:p14="http://schemas.microsoft.com/office/powerpoint/2010/main" val="3835902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12</a:t>
            </a:fld>
            <a:endParaRPr lang="fr-FR" dirty="0"/>
          </a:p>
        </p:txBody>
      </p:sp>
      <p:sp>
        <p:nvSpPr>
          <p:cNvPr id="7" name="Заголовок 1"/>
          <p:cNvSpPr>
            <a:spLocks noGrp="1"/>
          </p:cNvSpPr>
          <p:nvPr>
            <p:ph type="title"/>
          </p:nvPr>
        </p:nvSpPr>
        <p:spPr>
          <a:xfrm>
            <a:off x="891258" y="805848"/>
            <a:ext cx="7584850" cy="978729"/>
          </a:xfrm>
        </p:spPr>
        <p:txBody>
          <a:bodyPr/>
          <a:lstStyle/>
          <a:p>
            <a:pPr algn="ctr"/>
            <a:r>
              <a:rPr lang="uk-UA" sz="3200" dirty="0" smtClean="0"/>
              <a:t>Печерський районний суд                      м. Києва («Справа </a:t>
            </a:r>
            <a:r>
              <a:rPr lang="uk-UA" sz="3200" dirty="0" err="1" smtClean="0"/>
              <a:t>замміністра</a:t>
            </a:r>
            <a:r>
              <a:rPr lang="uk-UA" sz="3200" dirty="0" smtClean="0"/>
              <a:t> МОЗ»)</a:t>
            </a:r>
            <a:endParaRPr lang="uk-UA" sz="3200" dirty="0"/>
          </a:p>
        </p:txBody>
      </p:sp>
      <p:sp>
        <p:nvSpPr>
          <p:cNvPr id="2" name="Прямокутник 1"/>
          <p:cNvSpPr/>
          <p:nvPr/>
        </p:nvSpPr>
        <p:spPr>
          <a:xfrm>
            <a:off x="891258" y="2122867"/>
            <a:ext cx="7713190" cy="3693319"/>
          </a:xfrm>
          <a:prstGeom prst="rect">
            <a:avLst/>
          </a:prstGeom>
        </p:spPr>
        <p:txBody>
          <a:bodyPr wrap="square">
            <a:spAutoFit/>
          </a:bodyPr>
          <a:lstStyle/>
          <a:p>
            <a:pPr algn="just"/>
            <a:r>
              <a:rPr lang="uk-UA" sz="2400" dirty="0" smtClean="0"/>
              <a:t>«</a:t>
            </a:r>
            <a:r>
              <a:rPr lang="uk-UA" sz="2600" dirty="0" smtClean="0"/>
              <a:t>З огляду на викладене такі порушення, допущені під час досудового розслідування, </a:t>
            </a:r>
            <a:r>
              <a:rPr lang="uk-UA" sz="2600" b="1" dirty="0" smtClean="0"/>
              <a:t>перешкоджають </a:t>
            </a:r>
            <a:r>
              <a:rPr lang="uk-UA" sz="2600" b="1" dirty="0" smtClean="0"/>
              <a:t>призначенню кримінального </a:t>
            </a:r>
            <a:r>
              <a:rPr lang="uk-UA" sz="2600" b="1" dirty="0" smtClean="0"/>
              <a:t>провадження до судового розгляду</a:t>
            </a:r>
            <a:r>
              <a:rPr lang="uk-UA" sz="2600" dirty="0" smtClean="0"/>
              <a:t>, оскільки досудове розслідування даного кримінального провадження, а також затвердження обвинувального акта по даному кримінальному провадженню, проводили не уповноважені на це особи»</a:t>
            </a:r>
            <a:endParaRPr lang="uk-UA" sz="2600" dirty="0"/>
          </a:p>
        </p:txBody>
      </p:sp>
    </p:spTree>
    <p:extLst>
      <p:ext uri="{BB962C8B-B14F-4D97-AF65-F5344CB8AC3E}">
        <p14:creationId xmlns:p14="http://schemas.microsoft.com/office/powerpoint/2010/main" val="207989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13</a:t>
            </a:fld>
            <a:endParaRPr lang="fr-FR" dirty="0"/>
          </a:p>
        </p:txBody>
      </p:sp>
      <p:sp>
        <p:nvSpPr>
          <p:cNvPr id="7" name="Заголовок 1"/>
          <p:cNvSpPr>
            <a:spLocks noGrp="1"/>
          </p:cNvSpPr>
          <p:nvPr>
            <p:ph type="title"/>
          </p:nvPr>
        </p:nvSpPr>
        <p:spPr>
          <a:xfrm>
            <a:off x="891258" y="501149"/>
            <a:ext cx="7425158" cy="1588127"/>
          </a:xfrm>
        </p:spPr>
        <p:txBody>
          <a:bodyPr/>
          <a:lstStyle/>
          <a:p>
            <a:pPr algn="ctr"/>
            <a:r>
              <a:rPr lang="uk-UA" dirty="0" smtClean="0"/>
              <a:t>Жовтневий районний суд                      м. Дніпропетровська </a:t>
            </a:r>
            <a:br>
              <a:rPr lang="uk-UA" dirty="0" smtClean="0"/>
            </a:br>
            <a:r>
              <a:rPr lang="uk-UA" dirty="0" smtClean="0"/>
              <a:t>(справа № 201/17908/15-к)</a:t>
            </a:r>
            <a:endParaRPr lang="uk-UA" dirty="0"/>
          </a:p>
        </p:txBody>
      </p:sp>
      <p:sp>
        <p:nvSpPr>
          <p:cNvPr id="2" name="Прямокутник 1"/>
          <p:cNvSpPr/>
          <p:nvPr/>
        </p:nvSpPr>
        <p:spPr>
          <a:xfrm>
            <a:off x="888232" y="2358358"/>
            <a:ext cx="7425158" cy="3293209"/>
          </a:xfrm>
          <a:prstGeom prst="rect">
            <a:avLst/>
          </a:prstGeom>
        </p:spPr>
        <p:txBody>
          <a:bodyPr wrap="square">
            <a:spAutoFit/>
          </a:bodyPr>
          <a:lstStyle/>
          <a:p>
            <a:pPr algn="just"/>
            <a:r>
              <a:rPr lang="uk-UA" sz="2400" dirty="0" smtClean="0"/>
              <a:t>«</a:t>
            </a:r>
            <a:r>
              <a:rPr lang="uk-UA" sz="2600" dirty="0" smtClean="0"/>
              <a:t>Суд приходить до висновку про відсутність повноважень у слідчого проводити подальше розслідування кримінального провадження, оскільки останнє повинно бути відповідно до чинного КПК України направлено для подальшого розслідування до НАБУ, у зв'язку із чим </a:t>
            </a:r>
            <a:r>
              <a:rPr lang="uk-UA" sz="2600" b="1" dirty="0" smtClean="0"/>
              <a:t>заява адвоката про відвід слідчого підлягає задоволенню</a:t>
            </a:r>
            <a:r>
              <a:rPr lang="uk-UA" sz="2600" dirty="0" smtClean="0"/>
              <a:t>»</a:t>
            </a:r>
            <a:endParaRPr lang="uk-UA" sz="2600" dirty="0"/>
          </a:p>
        </p:txBody>
      </p:sp>
    </p:spTree>
    <p:extLst>
      <p:ext uri="{BB962C8B-B14F-4D97-AF65-F5344CB8AC3E}">
        <p14:creationId xmlns:p14="http://schemas.microsoft.com/office/powerpoint/2010/main" val="557182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14</a:t>
            </a:fld>
            <a:endParaRPr lang="fr-FR" dirty="0"/>
          </a:p>
        </p:txBody>
      </p:sp>
      <p:sp>
        <p:nvSpPr>
          <p:cNvPr id="7" name="Заголовок 1"/>
          <p:cNvSpPr>
            <a:spLocks noGrp="1"/>
          </p:cNvSpPr>
          <p:nvPr>
            <p:ph type="title"/>
          </p:nvPr>
        </p:nvSpPr>
        <p:spPr>
          <a:xfrm>
            <a:off x="888232" y="620688"/>
            <a:ext cx="7425158" cy="1900942"/>
          </a:xfrm>
        </p:spPr>
        <p:txBody>
          <a:bodyPr/>
          <a:lstStyle/>
          <a:p>
            <a:pPr algn="ctr"/>
            <a:r>
              <a:rPr lang="uk-UA" sz="2800" dirty="0" smtClean="0"/>
              <a:t/>
            </a:r>
            <a:br>
              <a:rPr lang="uk-UA" sz="2800" dirty="0" smtClean="0"/>
            </a:br>
            <a:r>
              <a:rPr lang="uk-UA" sz="2800" dirty="0" smtClean="0"/>
              <a:t>Жовтневий </a:t>
            </a:r>
            <a:r>
              <a:rPr lang="uk-UA" sz="2800" dirty="0" smtClean="0"/>
              <a:t>районний суд                     </a:t>
            </a:r>
            <a:r>
              <a:rPr lang="uk-UA" sz="2800" dirty="0" smtClean="0"/>
              <a:t/>
            </a:r>
            <a:br>
              <a:rPr lang="uk-UA" sz="2800" dirty="0" smtClean="0"/>
            </a:br>
            <a:r>
              <a:rPr lang="uk-UA" sz="2800" dirty="0" smtClean="0"/>
              <a:t>м</a:t>
            </a:r>
            <a:r>
              <a:rPr lang="uk-UA" sz="2800" dirty="0" smtClean="0"/>
              <a:t>. Дніпропетровська </a:t>
            </a:r>
            <a:br>
              <a:rPr lang="uk-UA" sz="2800" dirty="0" smtClean="0"/>
            </a:br>
            <a:r>
              <a:rPr lang="uk-UA" sz="2800" dirty="0" smtClean="0"/>
              <a:t>(справа </a:t>
            </a:r>
            <a:r>
              <a:rPr lang="uk-UA" sz="2800" dirty="0" smtClean="0"/>
              <a:t>№ 201/5699/16к, </a:t>
            </a:r>
            <a:br>
              <a:rPr lang="uk-UA" sz="2800" dirty="0" smtClean="0"/>
            </a:br>
            <a:r>
              <a:rPr lang="uk-UA" sz="2800" dirty="0" smtClean="0"/>
              <a:t>виправдувальний вирок</a:t>
            </a:r>
            <a:r>
              <a:rPr lang="uk-UA" sz="2800" dirty="0" smtClean="0"/>
              <a:t>)</a:t>
            </a:r>
            <a:br>
              <a:rPr lang="uk-UA" sz="2800" dirty="0" smtClean="0"/>
            </a:br>
            <a:endParaRPr lang="uk-UA" sz="2800" dirty="0"/>
          </a:p>
        </p:txBody>
      </p:sp>
      <p:sp>
        <p:nvSpPr>
          <p:cNvPr id="2" name="Прямокутник 1"/>
          <p:cNvSpPr/>
          <p:nvPr/>
        </p:nvSpPr>
        <p:spPr>
          <a:xfrm>
            <a:off x="888232" y="2358358"/>
            <a:ext cx="7425158" cy="3754874"/>
          </a:xfrm>
          <a:prstGeom prst="rect">
            <a:avLst/>
          </a:prstGeom>
        </p:spPr>
        <p:txBody>
          <a:bodyPr wrap="square">
            <a:spAutoFit/>
          </a:bodyPr>
          <a:lstStyle/>
          <a:p>
            <a:pPr algn="just"/>
            <a:r>
              <a:rPr lang="uk-UA" dirty="0" smtClean="0"/>
              <a:t>	</a:t>
            </a:r>
          </a:p>
          <a:p>
            <a:pPr algn="just"/>
            <a:r>
              <a:rPr lang="uk-UA" dirty="0"/>
              <a:t>	</a:t>
            </a:r>
            <a:r>
              <a:rPr lang="uk-UA" dirty="0" smtClean="0"/>
              <a:t>«</a:t>
            </a:r>
            <a:r>
              <a:rPr lang="uk-UA" sz="2000" dirty="0"/>
              <a:t>Таким чином, здійснення військовою прокуратурою всіх слідчих дій у даному кримінальному провадженні виходило за межі її повноважень, </a:t>
            </a:r>
            <a:r>
              <a:rPr lang="uk-UA" sz="2000" b="1" dirty="0"/>
              <a:t>а всі докази отримані в ході здійснення цих дій є недопустимими </a:t>
            </a:r>
            <a:r>
              <a:rPr lang="uk-UA" sz="2000" dirty="0"/>
              <a:t>на підставі </a:t>
            </a:r>
            <a:r>
              <a:rPr lang="uk-UA" sz="2000" dirty="0" smtClean="0"/>
              <a:t/>
            </a:r>
            <a:br>
              <a:rPr lang="uk-UA" sz="2000" dirty="0" smtClean="0"/>
            </a:br>
            <a:r>
              <a:rPr lang="uk-UA" sz="2000" dirty="0" smtClean="0"/>
              <a:t>ч</a:t>
            </a:r>
            <a:r>
              <a:rPr lang="uk-UA" sz="2000" dirty="0"/>
              <a:t>. 1 ст. 86, п. 2 ч. 3 ст.. 87 КПК України, що тягне за собою неможливість посилання на них судом при ухваленні </a:t>
            </a:r>
            <a:r>
              <a:rPr lang="uk-UA" sz="2000" dirty="0" err="1"/>
              <a:t>вироку</a:t>
            </a:r>
            <a:r>
              <a:rPr lang="uk-UA" sz="2000" dirty="0"/>
              <a:t>. </a:t>
            </a:r>
          </a:p>
          <a:p>
            <a:pPr algn="just"/>
            <a:r>
              <a:rPr lang="uk-UA" sz="2000" dirty="0" smtClean="0"/>
              <a:t>	Отже</a:t>
            </a:r>
            <a:r>
              <a:rPr lang="uk-UA" sz="2000" dirty="0"/>
              <a:t>, єдиними належними та допустимими доказами, наданими стороною обвинувачення є показання потерпілого та свідків, які були допитані безпосередньо в судовому засіданні, показання яких описані вище</a:t>
            </a:r>
            <a:r>
              <a:rPr lang="uk-UA" sz="2000" dirty="0" smtClean="0"/>
              <a:t>.»</a:t>
            </a:r>
          </a:p>
          <a:p>
            <a:pPr algn="just"/>
            <a:endParaRPr lang="uk-UA" sz="2000" dirty="0"/>
          </a:p>
        </p:txBody>
      </p:sp>
    </p:spTree>
    <p:extLst>
      <p:ext uri="{BB962C8B-B14F-4D97-AF65-F5344CB8AC3E}">
        <p14:creationId xmlns:p14="http://schemas.microsoft.com/office/powerpoint/2010/main" val="1912708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15</a:t>
            </a:fld>
            <a:endParaRPr lang="fr-FR" dirty="0"/>
          </a:p>
        </p:txBody>
      </p:sp>
      <p:sp>
        <p:nvSpPr>
          <p:cNvPr id="7" name="Заголовок 1"/>
          <p:cNvSpPr>
            <a:spLocks noGrp="1"/>
          </p:cNvSpPr>
          <p:nvPr>
            <p:ph type="title"/>
          </p:nvPr>
        </p:nvSpPr>
        <p:spPr>
          <a:xfrm>
            <a:off x="920340" y="764704"/>
            <a:ext cx="7425158" cy="1390751"/>
          </a:xfrm>
        </p:spPr>
        <p:txBody>
          <a:bodyPr/>
          <a:lstStyle/>
          <a:p>
            <a:pPr algn="ctr"/>
            <a:r>
              <a:rPr lang="uk-UA" sz="2800" dirty="0" smtClean="0"/>
              <a:t/>
            </a:r>
            <a:br>
              <a:rPr lang="uk-UA" sz="2800" dirty="0" smtClean="0"/>
            </a:br>
            <a:r>
              <a:rPr lang="uk-UA" sz="2800" dirty="0" smtClean="0"/>
              <a:t>Д</a:t>
            </a:r>
            <a:r>
              <a:rPr lang="ru-RU" sz="2800" dirty="0" err="1" smtClean="0"/>
              <a:t>ніпровський</a:t>
            </a:r>
            <a:r>
              <a:rPr lang="ru-RU" sz="2800" dirty="0" smtClean="0"/>
              <a:t> </a:t>
            </a:r>
            <a:r>
              <a:rPr lang="ru-RU" sz="2800" dirty="0" err="1" smtClean="0"/>
              <a:t>районний</a:t>
            </a:r>
            <a:r>
              <a:rPr lang="ru-RU" sz="2800" dirty="0" smtClean="0"/>
              <a:t> суд </a:t>
            </a:r>
            <a:r>
              <a:rPr lang="ru-RU" sz="2800" dirty="0"/>
              <a:t>м. </a:t>
            </a:r>
            <a:r>
              <a:rPr lang="ru-RU" sz="2800" dirty="0" err="1"/>
              <a:t>Києва</a:t>
            </a:r>
            <a:r>
              <a:rPr lang="uk-UA" sz="2800" dirty="0" smtClean="0"/>
              <a:t/>
            </a:r>
            <a:br>
              <a:rPr lang="uk-UA" sz="2800" dirty="0" smtClean="0"/>
            </a:br>
            <a:r>
              <a:rPr lang="uk-UA" sz="2800" dirty="0" smtClean="0"/>
              <a:t>(</a:t>
            </a:r>
            <a:r>
              <a:rPr lang="uk-UA" sz="2800" dirty="0" smtClean="0"/>
              <a:t>справа </a:t>
            </a:r>
            <a:r>
              <a:rPr lang="uk-UA" sz="2800" dirty="0"/>
              <a:t>№ </a:t>
            </a:r>
            <a:r>
              <a:rPr lang="uk-UA" sz="2800" dirty="0" smtClean="0"/>
              <a:t>755/12917/18</a:t>
            </a:r>
            <a:r>
              <a:rPr lang="uk-UA" sz="2800" dirty="0" smtClean="0"/>
              <a:t>)</a:t>
            </a:r>
            <a:br>
              <a:rPr lang="uk-UA" sz="2800" dirty="0" smtClean="0"/>
            </a:br>
            <a:endParaRPr lang="uk-UA" sz="2800" dirty="0"/>
          </a:p>
        </p:txBody>
      </p:sp>
      <p:sp>
        <p:nvSpPr>
          <p:cNvPr id="2" name="Прямокутник 1"/>
          <p:cNvSpPr/>
          <p:nvPr/>
        </p:nvSpPr>
        <p:spPr>
          <a:xfrm>
            <a:off x="888232" y="2358358"/>
            <a:ext cx="7425158" cy="4001095"/>
          </a:xfrm>
          <a:prstGeom prst="rect">
            <a:avLst/>
          </a:prstGeom>
        </p:spPr>
        <p:txBody>
          <a:bodyPr wrap="square">
            <a:spAutoFit/>
          </a:bodyPr>
          <a:lstStyle/>
          <a:p>
            <a:pPr algn="just"/>
            <a:r>
              <a:rPr lang="uk-UA" dirty="0" smtClean="0"/>
              <a:t>	</a:t>
            </a:r>
            <a:endParaRPr lang="uk-UA" dirty="0"/>
          </a:p>
          <a:p>
            <a:pPr algn="just"/>
            <a:r>
              <a:rPr lang="uk-UA" dirty="0" smtClean="0"/>
              <a:t>	</a:t>
            </a:r>
            <a:r>
              <a:rPr lang="uk-UA" sz="2400" dirty="0" smtClean="0"/>
              <a:t>«Отже</a:t>
            </a:r>
            <a:r>
              <a:rPr lang="uk-UA" sz="2400" dirty="0"/>
              <a:t>, є очевидним, що повідомлення про підозру ОСОБА_1 складено за статтями закону України про кримінальну відповідальність, які належать до підслідності Національного антикорупційного бюро </a:t>
            </a:r>
            <a:r>
              <a:rPr lang="uk-UA" sz="2400" dirty="0" smtClean="0"/>
              <a:t>України…..</a:t>
            </a:r>
            <a:endParaRPr lang="uk-UA" sz="2400" dirty="0" smtClean="0"/>
          </a:p>
          <a:p>
            <a:pPr algn="just"/>
            <a:r>
              <a:rPr lang="uk-UA" sz="2400" dirty="0"/>
              <a:t>	</a:t>
            </a:r>
            <a:r>
              <a:rPr lang="uk-UA" sz="2400" dirty="0" smtClean="0"/>
              <a:t>У </a:t>
            </a:r>
            <a:r>
              <a:rPr lang="uk-UA" sz="2400" dirty="0"/>
              <a:t>задоволенні клопотання </a:t>
            </a:r>
            <a:r>
              <a:rPr lang="uk-UA" sz="2400" dirty="0" smtClean="0"/>
              <a:t>…… про </a:t>
            </a:r>
            <a:r>
              <a:rPr lang="uk-UA" sz="2400" dirty="0"/>
              <a:t>застосування запобіжного заходу у вигляді домашнього арешту відносно підозрюваного </a:t>
            </a:r>
            <a:r>
              <a:rPr lang="uk-UA" sz="2400" dirty="0" smtClean="0"/>
              <a:t>…… </a:t>
            </a:r>
            <a:r>
              <a:rPr lang="uk-UA" sz="2400" dirty="0"/>
              <a:t>- </a:t>
            </a:r>
            <a:r>
              <a:rPr lang="uk-UA" sz="2400" b="1" dirty="0" smtClean="0"/>
              <a:t>відмовити</a:t>
            </a:r>
            <a:r>
              <a:rPr lang="uk-UA" sz="2400" dirty="0" smtClean="0"/>
              <a:t>»</a:t>
            </a:r>
          </a:p>
          <a:p>
            <a:pPr algn="just"/>
            <a:endParaRPr lang="uk-UA" sz="2000" dirty="0"/>
          </a:p>
        </p:txBody>
      </p:sp>
    </p:spTree>
    <p:extLst>
      <p:ext uri="{BB962C8B-B14F-4D97-AF65-F5344CB8AC3E}">
        <p14:creationId xmlns:p14="http://schemas.microsoft.com/office/powerpoint/2010/main" val="2448932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16</a:t>
            </a:fld>
            <a:endParaRPr lang="fr-FR" dirty="0"/>
          </a:p>
        </p:txBody>
      </p:sp>
      <p:sp>
        <p:nvSpPr>
          <p:cNvPr id="7" name="Заголовок 1"/>
          <p:cNvSpPr>
            <a:spLocks noGrp="1"/>
          </p:cNvSpPr>
          <p:nvPr>
            <p:ph type="title"/>
          </p:nvPr>
        </p:nvSpPr>
        <p:spPr>
          <a:xfrm>
            <a:off x="920340" y="444417"/>
            <a:ext cx="7425158" cy="1256391"/>
          </a:xfrm>
        </p:spPr>
        <p:txBody>
          <a:bodyPr/>
          <a:lstStyle/>
          <a:p>
            <a:pPr algn="ctr"/>
            <a:r>
              <a:rPr lang="uk-UA" sz="2800" dirty="0" smtClean="0"/>
              <a:t/>
            </a:r>
            <a:br>
              <a:rPr lang="uk-UA" sz="2800" dirty="0" smtClean="0"/>
            </a:br>
            <a:r>
              <a:rPr lang="ru-RU" sz="2800" dirty="0" err="1"/>
              <a:t>Бориспільський</a:t>
            </a:r>
            <a:r>
              <a:rPr lang="ru-RU" sz="2800" dirty="0"/>
              <a:t> </a:t>
            </a:r>
            <a:r>
              <a:rPr lang="ru-RU" sz="2800" dirty="0" err="1"/>
              <a:t>міськрайонним</a:t>
            </a:r>
            <a:r>
              <a:rPr lang="ru-RU" sz="2800" dirty="0"/>
              <a:t> суд </a:t>
            </a:r>
            <a:r>
              <a:rPr lang="ru-RU" sz="2800" dirty="0" err="1"/>
              <a:t>Київської</a:t>
            </a:r>
            <a:r>
              <a:rPr lang="ru-RU" sz="2800" dirty="0"/>
              <a:t> </a:t>
            </a:r>
            <a:r>
              <a:rPr lang="ru-RU" sz="2800" dirty="0" err="1" smtClean="0"/>
              <a:t>області</a:t>
            </a:r>
            <a:r>
              <a:rPr lang="ru-RU" sz="2800" dirty="0" smtClean="0"/>
              <a:t/>
            </a:r>
            <a:br>
              <a:rPr lang="ru-RU" sz="2800" dirty="0" smtClean="0"/>
            </a:br>
            <a:r>
              <a:rPr lang="uk-UA" sz="2800" dirty="0" smtClean="0"/>
              <a:t>(справа </a:t>
            </a:r>
            <a:r>
              <a:rPr lang="uk-UA" sz="2800" dirty="0"/>
              <a:t>№ 359/4990/18</a:t>
            </a:r>
            <a:r>
              <a:rPr lang="uk-UA" sz="2800" dirty="0" smtClean="0"/>
              <a:t>)</a:t>
            </a:r>
            <a:br>
              <a:rPr lang="uk-UA" sz="2800" dirty="0" smtClean="0"/>
            </a:br>
            <a:endParaRPr lang="uk-UA" sz="2800" dirty="0"/>
          </a:p>
        </p:txBody>
      </p:sp>
      <p:sp>
        <p:nvSpPr>
          <p:cNvPr id="2" name="Прямокутник 1"/>
          <p:cNvSpPr/>
          <p:nvPr/>
        </p:nvSpPr>
        <p:spPr>
          <a:xfrm>
            <a:off x="920340" y="1556792"/>
            <a:ext cx="7425158" cy="5109091"/>
          </a:xfrm>
          <a:prstGeom prst="rect">
            <a:avLst/>
          </a:prstGeom>
        </p:spPr>
        <p:txBody>
          <a:bodyPr wrap="square">
            <a:spAutoFit/>
          </a:bodyPr>
          <a:lstStyle/>
          <a:p>
            <a:pPr algn="just"/>
            <a:r>
              <a:rPr lang="uk-UA" dirty="0" smtClean="0"/>
              <a:t>	</a:t>
            </a:r>
            <a:endParaRPr lang="uk-UA" dirty="0"/>
          </a:p>
          <a:p>
            <a:pPr algn="just"/>
            <a:r>
              <a:rPr lang="uk-UA" dirty="0" smtClean="0"/>
              <a:t>	«</a:t>
            </a:r>
            <a:r>
              <a:rPr lang="ru-RU" dirty="0"/>
              <a:t>В </a:t>
            </a:r>
            <a:r>
              <a:rPr lang="ru-RU" dirty="0" err="1"/>
              <a:t>обвинувальному</a:t>
            </a:r>
            <a:r>
              <a:rPr lang="ru-RU" dirty="0"/>
              <a:t> </a:t>
            </a:r>
            <a:r>
              <a:rPr lang="ru-RU" dirty="0" err="1"/>
              <a:t>акті</a:t>
            </a:r>
            <a:r>
              <a:rPr lang="ru-RU" dirty="0"/>
              <a:t> </a:t>
            </a:r>
            <a:r>
              <a:rPr lang="ru-RU" dirty="0" err="1"/>
              <a:t>зазначено</a:t>
            </a:r>
            <a:r>
              <a:rPr lang="ru-RU" dirty="0"/>
              <a:t>, </a:t>
            </a:r>
            <a:r>
              <a:rPr lang="ru-RU" dirty="0" err="1"/>
              <a:t>що</a:t>
            </a:r>
            <a:r>
              <a:rPr lang="ru-RU" dirty="0"/>
              <a:t> </a:t>
            </a:r>
            <a:r>
              <a:rPr lang="ru-RU" dirty="0" smtClean="0"/>
              <a:t>……. </a:t>
            </a:r>
            <a:r>
              <a:rPr lang="ru-RU" dirty="0" err="1" smtClean="0"/>
              <a:t>був</a:t>
            </a:r>
            <a:r>
              <a:rPr lang="ru-RU" dirty="0" smtClean="0"/>
              <a:t> </a:t>
            </a:r>
            <a:r>
              <a:rPr lang="ru-RU" dirty="0" err="1"/>
              <a:t>повідомлений</a:t>
            </a:r>
            <a:r>
              <a:rPr lang="ru-RU" dirty="0"/>
              <a:t> про </a:t>
            </a:r>
            <a:r>
              <a:rPr lang="ru-RU" dirty="0" err="1"/>
              <a:t>підозру</a:t>
            </a:r>
            <a:r>
              <a:rPr lang="ru-RU" dirty="0"/>
              <a:t> за </a:t>
            </a:r>
            <a:r>
              <a:rPr lang="ru-RU" dirty="0" err="1"/>
              <a:t>ознаками</a:t>
            </a:r>
            <a:r>
              <a:rPr lang="ru-RU" dirty="0"/>
              <a:t> </a:t>
            </a:r>
            <a:r>
              <a:rPr lang="ru-RU" dirty="0" err="1"/>
              <a:t>кримінального</a:t>
            </a:r>
            <a:r>
              <a:rPr lang="ru-RU" dirty="0"/>
              <a:t> </a:t>
            </a:r>
            <a:r>
              <a:rPr lang="ru-RU" dirty="0" err="1"/>
              <a:t>правопорушення</a:t>
            </a:r>
            <a:r>
              <a:rPr lang="ru-RU" dirty="0"/>
              <a:t>, </a:t>
            </a:r>
            <a:r>
              <a:rPr lang="ru-RU" dirty="0" err="1"/>
              <a:t>передбаченого</a:t>
            </a:r>
            <a:r>
              <a:rPr lang="ru-RU" dirty="0"/>
              <a:t> ч.4 ст</a:t>
            </a:r>
            <a:r>
              <a:rPr lang="ru-RU" dirty="0" smtClean="0"/>
              <a:t>. 368 </a:t>
            </a:r>
            <a:r>
              <a:rPr lang="ru-RU" dirty="0"/>
              <a:t>КК </a:t>
            </a:r>
            <a:r>
              <a:rPr lang="ru-RU" dirty="0" err="1"/>
              <a:t>України</a:t>
            </a:r>
            <a:r>
              <a:rPr lang="ru-RU" dirty="0"/>
              <a:t> у </a:t>
            </a:r>
            <a:r>
              <a:rPr lang="ru-RU" dirty="0" err="1"/>
              <a:t>звязку</a:t>
            </a:r>
            <a:r>
              <a:rPr lang="ru-RU" dirty="0"/>
              <a:t> з </a:t>
            </a:r>
            <a:r>
              <a:rPr lang="ru-RU" dirty="0" err="1"/>
              <a:t>отриманням</a:t>
            </a:r>
            <a:r>
              <a:rPr lang="ru-RU" dirty="0"/>
              <a:t> </a:t>
            </a:r>
            <a:r>
              <a:rPr lang="ru-RU" dirty="0" err="1"/>
              <a:t>неправомірної</a:t>
            </a:r>
            <a:r>
              <a:rPr lang="ru-RU" dirty="0"/>
              <a:t> </a:t>
            </a:r>
            <a:r>
              <a:rPr lang="ru-RU" dirty="0" err="1"/>
              <a:t>вигоди</a:t>
            </a:r>
            <a:r>
              <a:rPr lang="ru-RU" dirty="0"/>
              <a:t> у </a:t>
            </a:r>
            <a:r>
              <a:rPr lang="ru-RU" dirty="0" err="1"/>
              <a:t>розмірі</a:t>
            </a:r>
            <a:r>
              <a:rPr lang="ru-RU" dirty="0"/>
              <a:t> 250000 </a:t>
            </a:r>
            <a:r>
              <a:rPr lang="ru-RU" dirty="0" err="1"/>
              <a:t>євро</a:t>
            </a:r>
            <a:r>
              <a:rPr lang="ru-RU" dirty="0"/>
              <a:t>, </a:t>
            </a:r>
            <a:r>
              <a:rPr lang="ru-RU" dirty="0" smtClean="0"/>
              <a:t>…………., </a:t>
            </a:r>
            <a:r>
              <a:rPr lang="ru-RU" dirty="0" err="1"/>
              <a:t>що</a:t>
            </a:r>
            <a:r>
              <a:rPr lang="ru-RU" dirty="0"/>
              <a:t> </a:t>
            </a:r>
            <a:r>
              <a:rPr lang="ru-RU" dirty="0" err="1"/>
              <a:t>більше</a:t>
            </a:r>
            <a:r>
              <a:rPr lang="ru-RU" dirty="0"/>
              <a:t>, </a:t>
            </a:r>
            <a:r>
              <a:rPr lang="ru-RU" dirty="0" err="1"/>
              <a:t>ніж</a:t>
            </a:r>
            <a:r>
              <a:rPr lang="ru-RU" dirty="0"/>
              <a:t> у 500 </a:t>
            </a:r>
            <a:r>
              <a:rPr lang="ru-RU" dirty="0" err="1"/>
              <a:t>разів</a:t>
            </a:r>
            <a:r>
              <a:rPr lang="ru-RU" dirty="0"/>
              <a:t> </a:t>
            </a:r>
            <a:r>
              <a:rPr lang="ru-RU" dirty="0" err="1"/>
              <a:t>перевищує</a:t>
            </a:r>
            <a:r>
              <a:rPr lang="ru-RU" dirty="0"/>
              <a:t> </a:t>
            </a:r>
            <a:r>
              <a:rPr lang="ru-RU" dirty="0" err="1"/>
              <a:t>розмір</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 </a:t>
            </a:r>
            <a:r>
              <a:rPr lang="ru-RU" dirty="0" err="1"/>
              <a:t>встановленого</a:t>
            </a:r>
            <a:r>
              <a:rPr lang="ru-RU" dirty="0"/>
              <a:t> законом на час </a:t>
            </a:r>
            <a:r>
              <a:rPr lang="ru-RU" dirty="0" err="1"/>
              <a:t>вчинення</a:t>
            </a:r>
            <a:r>
              <a:rPr lang="ru-RU" dirty="0"/>
              <a:t> </a:t>
            </a:r>
            <a:r>
              <a:rPr lang="ru-RU" dirty="0" err="1"/>
              <a:t>злочину</a:t>
            </a:r>
            <a:r>
              <a:rPr lang="ru-RU" dirty="0"/>
              <a:t>, з </a:t>
            </a:r>
            <a:r>
              <a:rPr lang="ru-RU" dirty="0" err="1"/>
              <a:t>огляду</a:t>
            </a:r>
            <a:r>
              <a:rPr lang="ru-RU" dirty="0"/>
              <a:t> на </a:t>
            </a:r>
            <a:r>
              <a:rPr lang="ru-RU" dirty="0" err="1"/>
              <a:t>що</a:t>
            </a:r>
            <a:r>
              <a:rPr lang="ru-RU" dirty="0"/>
              <a:t>, </a:t>
            </a:r>
            <a:r>
              <a:rPr lang="ru-RU" dirty="0" err="1"/>
              <a:t>відповідно</a:t>
            </a:r>
            <a:r>
              <a:rPr lang="ru-RU" dirty="0"/>
              <a:t> до ч.5 ст</a:t>
            </a:r>
            <a:r>
              <a:rPr lang="ru-RU" dirty="0" smtClean="0"/>
              <a:t>. 216 </a:t>
            </a:r>
            <a:r>
              <a:rPr lang="ru-RU" dirty="0"/>
              <a:t>КПК </a:t>
            </a:r>
            <a:r>
              <a:rPr lang="ru-RU" dirty="0" err="1"/>
              <a:t>України</a:t>
            </a:r>
            <a:r>
              <a:rPr lang="ru-RU" dirty="0"/>
              <a:t>, </a:t>
            </a:r>
            <a:r>
              <a:rPr lang="ru-RU" b="1" dirty="0" err="1"/>
              <a:t>досудове</a:t>
            </a:r>
            <a:r>
              <a:rPr lang="ru-RU" b="1" dirty="0"/>
              <a:t> </a:t>
            </a:r>
            <a:r>
              <a:rPr lang="ru-RU" b="1" dirty="0" err="1"/>
              <a:t>розслідування</a:t>
            </a:r>
            <a:r>
              <a:rPr lang="ru-RU" b="1" dirty="0"/>
              <a:t> у </a:t>
            </a:r>
            <a:r>
              <a:rPr lang="ru-RU" b="1" dirty="0" err="1"/>
              <a:t>даному</a:t>
            </a:r>
            <a:r>
              <a:rPr lang="ru-RU" b="1" dirty="0"/>
              <a:t> </a:t>
            </a:r>
            <a:r>
              <a:rPr lang="ru-RU" b="1" dirty="0" err="1"/>
              <a:t>кримінальному</a:t>
            </a:r>
            <a:r>
              <a:rPr lang="ru-RU" b="1" dirty="0"/>
              <a:t> </a:t>
            </a:r>
            <a:r>
              <a:rPr lang="ru-RU" b="1" dirty="0" err="1"/>
              <a:t>провадженні</a:t>
            </a:r>
            <a:r>
              <a:rPr lang="ru-RU" b="1" dirty="0"/>
              <a:t> </a:t>
            </a:r>
            <a:r>
              <a:rPr lang="ru-RU" b="1" dirty="0" err="1"/>
              <a:t>мали</a:t>
            </a:r>
            <a:r>
              <a:rPr lang="ru-RU" b="1" dirty="0"/>
              <a:t> </a:t>
            </a:r>
            <a:r>
              <a:rPr lang="ru-RU" b="1" dirty="0" err="1"/>
              <a:t>здійснювати</a:t>
            </a:r>
            <a:r>
              <a:rPr lang="ru-RU" b="1" dirty="0"/>
              <a:t> </a:t>
            </a:r>
            <a:r>
              <a:rPr lang="ru-RU" b="1" dirty="0" err="1"/>
              <a:t>детективи</a:t>
            </a:r>
            <a:r>
              <a:rPr lang="ru-RU" b="1" dirty="0"/>
              <a:t> НАБ </a:t>
            </a:r>
            <a:r>
              <a:rPr lang="ru-RU" b="1" dirty="0" err="1"/>
              <a:t>України</a:t>
            </a:r>
            <a:r>
              <a:rPr lang="ru-RU" dirty="0" smtClean="0"/>
              <a:t>.</a:t>
            </a:r>
            <a:endParaRPr lang="uk-UA" dirty="0" smtClean="0"/>
          </a:p>
          <a:p>
            <a:pPr algn="just"/>
            <a:r>
              <a:rPr lang="uk-UA" dirty="0"/>
              <a:t>	</a:t>
            </a:r>
            <a:r>
              <a:rPr lang="ru-RU" dirty="0" err="1" smtClean="0"/>
              <a:t>Частина</a:t>
            </a:r>
            <a:r>
              <a:rPr lang="ru-RU" dirty="0" smtClean="0"/>
              <a:t> </a:t>
            </a:r>
            <a:r>
              <a:rPr lang="ru-RU" dirty="0"/>
              <a:t>5 </a:t>
            </a:r>
            <a:r>
              <a:rPr lang="ru-RU" dirty="0" err="1"/>
              <a:t>статті</a:t>
            </a:r>
            <a:r>
              <a:rPr lang="ru-RU" dirty="0"/>
              <a:t> 8 Закону </a:t>
            </a:r>
            <a:r>
              <a:rPr lang="ru-RU" dirty="0" err="1"/>
              <a:t>України</a:t>
            </a:r>
            <a:r>
              <a:rPr lang="ru-RU" dirty="0"/>
              <a:t> «Про прокуратуру» </a:t>
            </a:r>
            <a:r>
              <a:rPr lang="ru-RU" dirty="0" err="1"/>
              <a:t>визначає</a:t>
            </a:r>
            <a:r>
              <a:rPr lang="ru-RU" dirty="0"/>
              <a:t>, </a:t>
            </a:r>
            <a:r>
              <a:rPr lang="ru-RU" dirty="0" err="1"/>
              <a:t>що</a:t>
            </a:r>
            <a:r>
              <a:rPr lang="ru-RU" dirty="0"/>
              <a:t> САП є </a:t>
            </a:r>
            <a:r>
              <a:rPr lang="ru-RU" dirty="0" err="1"/>
              <a:t>єдиним</a:t>
            </a:r>
            <a:r>
              <a:rPr lang="ru-RU" dirty="0"/>
              <a:t> </a:t>
            </a:r>
            <a:r>
              <a:rPr lang="ru-RU" dirty="0" err="1"/>
              <a:t>структурним</a:t>
            </a:r>
            <a:r>
              <a:rPr lang="ru-RU" dirty="0"/>
              <a:t> </a:t>
            </a:r>
            <a:r>
              <a:rPr lang="ru-RU" dirty="0" err="1"/>
              <a:t>підрозділом</a:t>
            </a:r>
            <a:r>
              <a:rPr lang="ru-RU" dirty="0"/>
              <a:t> ГПУ, </a:t>
            </a:r>
            <a:r>
              <a:rPr lang="ru-RU" dirty="0" err="1"/>
              <a:t>уповноваженим</a:t>
            </a:r>
            <a:r>
              <a:rPr lang="ru-RU" dirty="0"/>
              <a:t> </a:t>
            </a:r>
            <a:r>
              <a:rPr lang="ru-RU" dirty="0" err="1"/>
              <a:t>здійснювати</a:t>
            </a:r>
            <a:r>
              <a:rPr lang="ru-RU" dirty="0"/>
              <a:t> </a:t>
            </a:r>
            <a:r>
              <a:rPr lang="ru-RU" dirty="0" err="1"/>
              <a:t>нагляд</a:t>
            </a:r>
            <a:r>
              <a:rPr lang="ru-RU" dirty="0"/>
              <a:t> за </a:t>
            </a:r>
            <a:r>
              <a:rPr lang="ru-RU" dirty="0" err="1"/>
              <a:t>дотриманням</a:t>
            </a:r>
            <a:r>
              <a:rPr lang="ru-RU" dirty="0"/>
              <a:t> </a:t>
            </a:r>
            <a:r>
              <a:rPr lang="ru-RU" dirty="0" err="1"/>
              <a:t>законів</a:t>
            </a:r>
            <a:r>
              <a:rPr lang="ru-RU" dirty="0"/>
              <a:t> НАБ </a:t>
            </a:r>
            <a:r>
              <a:rPr lang="ru-RU" dirty="0" err="1"/>
              <a:t>України</a:t>
            </a:r>
            <a:r>
              <a:rPr lang="ru-RU" dirty="0"/>
              <a:t> при </a:t>
            </a:r>
            <a:r>
              <a:rPr lang="ru-RU" dirty="0" err="1"/>
              <a:t>проведенні</a:t>
            </a:r>
            <a:r>
              <a:rPr lang="ru-RU" dirty="0"/>
              <a:t> ОРД та </a:t>
            </a:r>
            <a:r>
              <a:rPr lang="ru-RU" dirty="0" err="1"/>
              <a:t>досудового</a:t>
            </a:r>
            <a:r>
              <a:rPr lang="ru-RU" dirty="0"/>
              <a:t> </a:t>
            </a:r>
            <a:r>
              <a:rPr lang="ru-RU" dirty="0" err="1"/>
              <a:t>слідства</a:t>
            </a:r>
            <a:r>
              <a:rPr lang="ru-RU" dirty="0"/>
              <a:t>, тому і </a:t>
            </a:r>
            <a:r>
              <a:rPr lang="ru-RU" b="1" dirty="0" err="1"/>
              <a:t>затвердження</a:t>
            </a:r>
            <a:r>
              <a:rPr lang="ru-RU" b="1" dirty="0"/>
              <a:t> </a:t>
            </a:r>
            <a:r>
              <a:rPr lang="ru-RU" b="1" dirty="0" err="1"/>
              <a:t>обвинувального</a:t>
            </a:r>
            <a:r>
              <a:rPr lang="ru-RU" b="1" dirty="0"/>
              <a:t> акту </a:t>
            </a:r>
            <a:r>
              <a:rPr lang="ru-RU" b="1" dirty="0" err="1"/>
              <a:t>надісланого</a:t>
            </a:r>
            <a:r>
              <a:rPr lang="ru-RU" b="1" dirty="0"/>
              <a:t> до суду мало </a:t>
            </a:r>
            <a:r>
              <a:rPr lang="ru-RU" b="1" dirty="0" err="1"/>
              <a:t>відбутись</a:t>
            </a:r>
            <a:r>
              <a:rPr lang="ru-RU" b="1" dirty="0"/>
              <a:t> </a:t>
            </a:r>
            <a:r>
              <a:rPr lang="ru-RU" b="1" dirty="0" err="1"/>
              <a:t>саме</a:t>
            </a:r>
            <a:r>
              <a:rPr lang="ru-RU" b="1" dirty="0"/>
              <a:t> прокурорами САП</a:t>
            </a:r>
            <a:r>
              <a:rPr lang="ru-RU" b="1" dirty="0" smtClean="0"/>
              <a:t>.</a:t>
            </a:r>
          </a:p>
          <a:p>
            <a:pPr algn="just"/>
            <a:r>
              <a:rPr lang="uk-UA" dirty="0" smtClean="0"/>
              <a:t>	</a:t>
            </a:r>
            <a:r>
              <a:rPr lang="uk-UA" b="1" dirty="0" smtClean="0"/>
              <a:t>Обвинувальний акт ….. – повернути прокурору</a:t>
            </a:r>
            <a:r>
              <a:rPr lang="uk-UA" dirty="0" smtClean="0"/>
              <a:t>»</a:t>
            </a:r>
          </a:p>
          <a:p>
            <a:pPr algn="just"/>
            <a:endParaRPr lang="uk-UA" sz="2000" dirty="0"/>
          </a:p>
        </p:txBody>
      </p:sp>
    </p:spTree>
    <p:extLst>
      <p:ext uri="{BB962C8B-B14F-4D97-AF65-F5344CB8AC3E}">
        <p14:creationId xmlns:p14="http://schemas.microsoft.com/office/powerpoint/2010/main" val="1187319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8594BC90-BF66-4764-9E74-420C0C48D94E}" type="slidenum">
              <a:rPr lang="fr-FR" smtClean="0"/>
              <a:pPr/>
              <a:t>17</a:t>
            </a:fld>
            <a:endParaRPr lang="fr-FR"/>
          </a:p>
        </p:txBody>
      </p:sp>
      <p:pic>
        <p:nvPicPr>
          <p:cNvPr id="5" name="Рисунок 4"/>
          <p:cNvPicPr>
            <a:picLocks noChangeAspect="1"/>
          </p:cNvPicPr>
          <p:nvPr/>
        </p:nvPicPr>
        <p:blipFill>
          <a:blip r:embed="rId2"/>
          <a:stretch>
            <a:fillRect/>
          </a:stretch>
        </p:blipFill>
        <p:spPr>
          <a:xfrm>
            <a:off x="2555776" y="513102"/>
            <a:ext cx="4250239" cy="5948024"/>
          </a:xfrm>
          <a:prstGeom prst="rect">
            <a:avLst/>
          </a:prstGeom>
        </p:spPr>
      </p:pic>
    </p:spTree>
    <p:extLst>
      <p:ext uri="{BB962C8B-B14F-4D97-AF65-F5344CB8AC3E}">
        <p14:creationId xmlns:p14="http://schemas.microsoft.com/office/powerpoint/2010/main" val="406248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339752" y="3789040"/>
            <a:ext cx="4392488" cy="45719"/>
          </a:xfrm>
          <a:prstGeom prst="rect">
            <a:avLst/>
          </a:prstGeom>
          <a:solidFill>
            <a:schemeClr val="accent2"/>
          </a:solidFill>
        </p:spPr>
        <p:txBody>
          <a:bodyPr vert="horz" wrap="square" lIns="91440" tIns="45720" rIns="91440" bIns="45720" rtlCol="0" anchor="ctr">
            <a:spAutoFit/>
          </a:bodyPr>
          <a:lstStyle>
            <a:lvl1pPr algn="l" defTabSz="653156" rtl="0" eaLnBrk="1" latinLnBrk="0" hangingPunct="1">
              <a:lnSpc>
                <a:spcPct val="90000"/>
              </a:lnSpc>
              <a:spcBef>
                <a:spcPct val="0"/>
              </a:spcBef>
              <a:buNone/>
              <a:defRPr lang="en-US" sz="3600" b="0" kern="1200" spc="0">
                <a:solidFill>
                  <a:schemeClr val="accent1"/>
                </a:solidFill>
                <a:latin typeface="+mj-lt"/>
                <a:ea typeface="+mj-ea"/>
                <a:cs typeface="+mj-cs"/>
              </a:defRPr>
            </a:lvl1pPr>
          </a:lstStyle>
          <a:p>
            <a:pPr>
              <a:defRPr/>
            </a:pPr>
            <a:endParaRPr lang="en-CA" sz="4000" b="1" dirty="0"/>
          </a:p>
        </p:txBody>
      </p:sp>
      <p:sp>
        <p:nvSpPr>
          <p:cNvPr id="8" name="Title 1"/>
          <p:cNvSpPr txBox="1">
            <a:spLocks/>
          </p:cNvSpPr>
          <p:nvPr/>
        </p:nvSpPr>
        <p:spPr>
          <a:xfrm>
            <a:off x="2411760" y="3070701"/>
            <a:ext cx="4248472" cy="646331"/>
          </a:xfrm>
          <a:prstGeom prst="rect">
            <a:avLst/>
          </a:prstGeom>
          <a:noFill/>
        </p:spPr>
        <p:txBody>
          <a:bodyPr vert="horz" wrap="square" lIns="91440" tIns="45720" rIns="91440" bIns="45720" rtlCol="0" anchor="ctr">
            <a:spAutoFit/>
          </a:bodyPr>
          <a:lstStyle>
            <a:lvl1pPr algn="l" defTabSz="653156" rtl="0" eaLnBrk="1" latinLnBrk="0" hangingPunct="1">
              <a:lnSpc>
                <a:spcPct val="90000"/>
              </a:lnSpc>
              <a:spcBef>
                <a:spcPct val="0"/>
              </a:spcBef>
              <a:buNone/>
              <a:defRPr lang="en-US" sz="3600" b="0" kern="1200" spc="0">
                <a:solidFill>
                  <a:schemeClr val="accent1"/>
                </a:solidFill>
                <a:latin typeface="+mj-lt"/>
                <a:ea typeface="+mj-ea"/>
                <a:cs typeface="+mj-cs"/>
              </a:defRPr>
            </a:lvl1pPr>
          </a:lstStyle>
          <a:p>
            <a:pPr>
              <a:defRPr/>
            </a:pPr>
            <a:r>
              <a:rPr lang="uk-UA" sz="4000" b="1" dirty="0" smtClean="0"/>
              <a:t>Дякую за увагу!</a:t>
            </a:r>
            <a:endParaRPr lang="en-CA" sz="4000" b="1" dirty="0"/>
          </a:p>
        </p:txBody>
      </p:sp>
    </p:spTree>
    <p:extLst>
      <p:ext uri="{BB962C8B-B14F-4D97-AF65-F5344CB8AC3E}">
        <p14:creationId xmlns:p14="http://schemas.microsoft.com/office/powerpoint/2010/main" val="325896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8594BC90-BF66-4764-9E74-420C0C48D94E}" type="slidenum">
              <a:rPr lang="fr-FR" smtClean="0"/>
              <a:pPr/>
              <a:t>2</a:t>
            </a:fld>
            <a:endParaRPr lang="fr-FR"/>
          </a:p>
        </p:txBody>
      </p:sp>
      <p:pic>
        <p:nvPicPr>
          <p:cNvPr id="5" name="Рисунок 4"/>
          <p:cNvPicPr>
            <a:picLocks noChangeAspect="1"/>
          </p:cNvPicPr>
          <p:nvPr/>
        </p:nvPicPr>
        <p:blipFill>
          <a:blip r:embed="rId2"/>
          <a:stretch>
            <a:fillRect/>
          </a:stretch>
        </p:blipFill>
        <p:spPr>
          <a:xfrm>
            <a:off x="2555776" y="513102"/>
            <a:ext cx="4250239" cy="5948024"/>
          </a:xfrm>
          <a:prstGeom prst="rect">
            <a:avLst/>
          </a:prstGeom>
        </p:spPr>
      </p:pic>
    </p:spTree>
    <p:extLst>
      <p:ext uri="{BB962C8B-B14F-4D97-AF65-F5344CB8AC3E}">
        <p14:creationId xmlns:p14="http://schemas.microsoft.com/office/powerpoint/2010/main" val="382548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325" y="620688"/>
            <a:ext cx="8037047" cy="590931"/>
          </a:xfrm>
        </p:spPr>
        <p:txBody>
          <a:bodyPr/>
          <a:lstStyle/>
          <a:p>
            <a:pPr algn="ctr"/>
            <a:r>
              <a:rPr lang="uk-UA" dirty="0"/>
              <a:t>Спрощений початок ДР</a:t>
            </a:r>
          </a:p>
        </p:txBody>
      </p:sp>
      <p:sp>
        <p:nvSpPr>
          <p:cNvPr id="4" name="Місце для номера слайда 3"/>
          <p:cNvSpPr>
            <a:spLocks noGrp="1"/>
          </p:cNvSpPr>
          <p:nvPr>
            <p:ph type="sldNum" sz="quarter" idx="12"/>
          </p:nvPr>
        </p:nvSpPr>
        <p:spPr/>
        <p:txBody>
          <a:bodyPr/>
          <a:lstStyle/>
          <a:p>
            <a:fld id="{8594BC90-BF66-4764-9E74-420C0C48D94E}" type="slidenum">
              <a:rPr lang="fr-FR" smtClean="0"/>
              <a:pPr/>
              <a:t>3</a:t>
            </a:fld>
            <a:endParaRPr lang="fr-FR"/>
          </a:p>
        </p:txBody>
      </p:sp>
      <p:sp>
        <p:nvSpPr>
          <p:cNvPr id="5" name="Місце для вмісту 2"/>
          <p:cNvSpPr txBox="1">
            <a:spLocks/>
          </p:cNvSpPr>
          <p:nvPr/>
        </p:nvSpPr>
        <p:spPr>
          <a:xfrm>
            <a:off x="899592" y="1340768"/>
            <a:ext cx="7806781" cy="4646376"/>
          </a:xfrm>
          <a:prstGeom prst="rect">
            <a:avLst/>
          </a:prstGeom>
        </p:spPr>
        <p:txBody>
          <a:bodyPr vert="horz" lIns="91440" tIns="45720" rIns="91440" bIns="45720" rtlCol="0">
            <a:normAutofit/>
          </a:bodyPr>
          <a:lstStyle>
            <a:lvl1pPr marL="277591" indent="-244933" algn="l" defTabSz="653156" rtl="0" eaLnBrk="1" latinLnBrk="0" hangingPunct="1">
              <a:lnSpc>
                <a:spcPct val="100000"/>
              </a:lnSpc>
              <a:spcBef>
                <a:spcPts val="1000"/>
              </a:spcBef>
              <a:buClr>
                <a:schemeClr val="accent2"/>
              </a:buClr>
              <a:buSzPct val="100000"/>
              <a:buFont typeface="Arial" panose="020B0604020202020204" pitchFamily="34" charset="0"/>
              <a:buChar char="•"/>
              <a:defRPr sz="2400" kern="1200">
                <a:solidFill>
                  <a:schemeClr val="tx2"/>
                </a:solidFill>
                <a:latin typeface="+mn-lt"/>
                <a:ea typeface="+mn-ea"/>
                <a:cs typeface="+mn-cs"/>
              </a:defRPr>
            </a:lvl1pPr>
            <a:lvl2pPr marL="326578" indent="-130631" algn="l" defTabSz="653156" rtl="0" eaLnBrk="1" latinLnBrk="0" hangingPunct="1">
              <a:lnSpc>
                <a:spcPct val="100000"/>
              </a:lnSpc>
              <a:spcBef>
                <a:spcPts val="143"/>
              </a:spcBef>
              <a:spcAft>
                <a:spcPts val="286"/>
              </a:spcAft>
              <a:buClr>
                <a:schemeClr val="accent2"/>
              </a:buClr>
              <a:buSzPct val="100000"/>
              <a:buFont typeface="Adobe Garamond Pro" panose="02020502060506020403" pitchFamily="18" charset="0"/>
              <a:buChar char="–"/>
              <a:defRPr sz="2000" kern="1200">
                <a:solidFill>
                  <a:schemeClr val="tx2"/>
                </a:solidFill>
                <a:latin typeface="+mn-lt"/>
                <a:ea typeface="+mn-ea"/>
                <a:cs typeface="+mn-cs"/>
              </a:defRPr>
            </a:lvl2pPr>
            <a:lvl3pPr marL="522525" indent="-130631" algn="l" defTabSz="653156" rtl="0" eaLnBrk="1" latinLnBrk="0" hangingPunct="1">
              <a:lnSpc>
                <a:spcPct val="100000"/>
              </a:lnSpc>
              <a:spcBef>
                <a:spcPts val="143"/>
              </a:spcBef>
              <a:spcAft>
                <a:spcPts val="286"/>
              </a:spcAft>
              <a:buClr>
                <a:schemeClr val="accent2"/>
              </a:buClr>
              <a:buSzPct val="100000"/>
              <a:buFont typeface="Courier New" panose="02070309020205020404" pitchFamily="49" charset="0"/>
              <a:buChar char="o"/>
              <a:defRPr sz="1800" kern="1200">
                <a:solidFill>
                  <a:schemeClr val="tx2"/>
                </a:solidFill>
                <a:latin typeface="+mn-lt"/>
                <a:ea typeface="+mn-ea"/>
                <a:cs typeface="+mn-cs"/>
              </a:defRPr>
            </a:lvl3pPr>
            <a:lvl4pPr marL="718472" indent="-130631" algn="l" defTabSz="653156" rtl="0" eaLnBrk="1" latinLnBrk="0" hangingPunct="1">
              <a:lnSpc>
                <a:spcPct val="100000"/>
              </a:lnSpc>
              <a:spcBef>
                <a:spcPts val="143"/>
              </a:spcBef>
              <a:spcAft>
                <a:spcPts val="286"/>
              </a:spcAft>
              <a:buClr>
                <a:schemeClr val="accent2"/>
              </a:buClr>
              <a:buSzPct val="100000"/>
              <a:buFont typeface="Corbel" pitchFamily="34" charset="0"/>
              <a:buChar char="•"/>
              <a:defRPr sz="1400" kern="1200">
                <a:solidFill>
                  <a:schemeClr val="tx2"/>
                </a:solidFill>
                <a:latin typeface="+mn-lt"/>
                <a:ea typeface="+mn-ea"/>
                <a:cs typeface="+mn-cs"/>
              </a:defRPr>
            </a:lvl4pPr>
            <a:lvl5pPr marL="914418" indent="-130631" algn="l" defTabSz="653156" rtl="0" eaLnBrk="1" latinLnBrk="0" hangingPunct="1">
              <a:lnSpc>
                <a:spcPct val="100000"/>
              </a:lnSpc>
              <a:spcBef>
                <a:spcPts val="143"/>
              </a:spcBef>
              <a:spcAft>
                <a:spcPts val="286"/>
              </a:spcAft>
              <a:buClr>
                <a:schemeClr val="accent2"/>
              </a:buClr>
              <a:buSzPct val="100000"/>
              <a:buFont typeface="Corbel" pitchFamily="34" charset="0"/>
              <a:buChar char="•"/>
              <a:defRPr sz="1400" kern="1200">
                <a:solidFill>
                  <a:schemeClr val="tx2"/>
                </a:solidFill>
                <a:latin typeface="+mn-lt"/>
                <a:ea typeface="+mn-ea"/>
                <a:cs typeface="+mn-cs"/>
              </a:defRPr>
            </a:lvl5pPr>
            <a:lvl6pPr marL="114288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6pPr>
            <a:lvl7pPr marL="135717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7pPr>
            <a:lvl8pPr marL="157146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8pPr>
            <a:lvl9pPr marL="1785750" indent="-163289" algn="l" defTabSz="653156" rtl="0" eaLnBrk="1" latinLnBrk="0" hangingPunct="1">
              <a:lnSpc>
                <a:spcPct val="90000"/>
              </a:lnSpc>
              <a:spcBef>
                <a:spcPts val="143"/>
              </a:spcBef>
              <a:spcAft>
                <a:spcPts val="286"/>
              </a:spcAft>
              <a:buClr>
                <a:schemeClr val="accent1"/>
              </a:buClr>
              <a:buSzPct val="80000"/>
              <a:buFont typeface="Corbel" pitchFamily="34" charset="0"/>
              <a:buChar char="•"/>
              <a:defRPr sz="1143" kern="1200">
                <a:solidFill>
                  <a:schemeClr val="accent1"/>
                </a:solidFill>
                <a:latin typeface="+mn-lt"/>
                <a:ea typeface="+mn-ea"/>
                <a:cs typeface="+mn-cs"/>
              </a:defRPr>
            </a:lvl9pPr>
          </a:lstStyle>
          <a:p>
            <a:pPr algn="ctr"/>
            <a:r>
              <a:rPr lang="uk-UA" sz="1200" smtClean="0"/>
              <a:t>Інформація про злочин</a:t>
            </a:r>
            <a:endParaRPr lang="uk-UA" sz="1200" dirty="0"/>
          </a:p>
        </p:txBody>
      </p:sp>
      <p:cxnSp>
        <p:nvCxnSpPr>
          <p:cNvPr id="6" name="Пряма зі стрілкою 5"/>
          <p:cNvCxnSpPr/>
          <p:nvPr/>
        </p:nvCxnSpPr>
        <p:spPr>
          <a:xfrm flipH="1">
            <a:off x="3238397" y="1617252"/>
            <a:ext cx="79208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 зі стрілкою 6"/>
          <p:cNvCxnSpPr/>
          <p:nvPr/>
        </p:nvCxnSpPr>
        <p:spPr>
          <a:xfrm>
            <a:off x="5856510" y="1592021"/>
            <a:ext cx="1008112"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23" y="2230328"/>
            <a:ext cx="704808" cy="276999"/>
          </a:xfrm>
          <a:prstGeom prst="rect">
            <a:avLst/>
          </a:prstGeom>
          <a:noFill/>
        </p:spPr>
        <p:txBody>
          <a:bodyPr wrap="none" rtlCol="0">
            <a:spAutoFit/>
          </a:bodyPr>
          <a:lstStyle/>
          <a:p>
            <a:r>
              <a:rPr lang="uk-UA" sz="1200" dirty="0"/>
              <a:t>Слідчий</a:t>
            </a:r>
          </a:p>
        </p:txBody>
      </p:sp>
      <p:sp>
        <p:nvSpPr>
          <p:cNvPr id="9" name="TextBox 8"/>
          <p:cNvSpPr txBox="1"/>
          <p:nvPr/>
        </p:nvSpPr>
        <p:spPr>
          <a:xfrm>
            <a:off x="6576277" y="2267339"/>
            <a:ext cx="825867" cy="276999"/>
          </a:xfrm>
          <a:prstGeom prst="rect">
            <a:avLst/>
          </a:prstGeom>
          <a:noFill/>
        </p:spPr>
        <p:txBody>
          <a:bodyPr wrap="none" rtlCol="0">
            <a:spAutoFit/>
          </a:bodyPr>
          <a:lstStyle/>
          <a:p>
            <a:r>
              <a:rPr lang="uk-UA" sz="1200" dirty="0"/>
              <a:t>Прокурор</a:t>
            </a:r>
          </a:p>
        </p:txBody>
      </p:sp>
      <p:sp>
        <p:nvSpPr>
          <p:cNvPr id="10" name="TextBox 9"/>
          <p:cNvSpPr txBox="1"/>
          <p:nvPr/>
        </p:nvSpPr>
        <p:spPr>
          <a:xfrm>
            <a:off x="6411279" y="3083289"/>
            <a:ext cx="1359090" cy="461665"/>
          </a:xfrm>
          <a:prstGeom prst="rect">
            <a:avLst/>
          </a:prstGeom>
          <a:noFill/>
        </p:spPr>
        <p:txBody>
          <a:bodyPr wrap="none" rtlCol="0">
            <a:spAutoFit/>
          </a:bodyPr>
          <a:lstStyle/>
          <a:p>
            <a:pPr algn="ctr"/>
            <a:r>
              <a:rPr lang="uk-UA" sz="1200" dirty="0"/>
              <a:t>Реєстрація в ЄРДР</a:t>
            </a:r>
          </a:p>
          <a:p>
            <a:pPr algn="ctr"/>
            <a:r>
              <a:rPr lang="uk-UA" sz="1200" dirty="0"/>
              <a:t>(24 години)</a:t>
            </a:r>
          </a:p>
        </p:txBody>
      </p:sp>
      <p:cxnSp>
        <p:nvCxnSpPr>
          <p:cNvPr id="11" name="Пряма зі стрілкою 10"/>
          <p:cNvCxnSpPr/>
          <p:nvPr/>
        </p:nvCxnSpPr>
        <p:spPr>
          <a:xfrm>
            <a:off x="2949323" y="3473125"/>
            <a:ext cx="833452" cy="5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 зі стрілкою 11"/>
          <p:cNvCxnSpPr/>
          <p:nvPr/>
        </p:nvCxnSpPr>
        <p:spPr>
          <a:xfrm flipH="1">
            <a:off x="1614469" y="3561970"/>
            <a:ext cx="435796" cy="55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1599" y="4312425"/>
            <a:ext cx="2199992" cy="461665"/>
          </a:xfrm>
          <a:prstGeom prst="rect">
            <a:avLst/>
          </a:prstGeom>
          <a:noFill/>
        </p:spPr>
        <p:txBody>
          <a:bodyPr wrap="square" rtlCol="0">
            <a:spAutoFit/>
          </a:bodyPr>
          <a:lstStyle/>
          <a:p>
            <a:pPr algn="ctr"/>
            <a:r>
              <a:rPr lang="uk-UA" sz="1200" dirty="0"/>
              <a:t>Повідомляє прокурора </a:t>
            </a:r>
          </a:p>
          <a:p>
            <a:pPr algn="ctr"/>
            <a:r>
              <a:rPr lang="uk-UA" sz="1200" dirty="0"/>
              <a:t>(невідкладно)</a:t>
            </a:r>
          </a:p>
        </p:txBody>
      </p:sp>
      <p:cxnSp>
        <p:nvCxnSpPr>
          <p:cNvPr id="14" name="Пряма зі стрілкою 13"/>
          <p:cNvCxnSpPr>
            <a:endCxn id="10" idx="0"/>
          </p:cNvCxnSpPr>
          <p:nvPr/>
        </p:nvCxnSpPr>
        <p:spPr>
          <a:xfrm>
            <a:off x="7090825" y="2643590"/>
            <a:ext cx="1" cy="43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9669" y="4162778"/>
            <a:ext cx="2582310" cy="1015663"/>
          </a:xfrm>
          <a:prstGeom prst="rect">
            <a:avLst/>
          </a:prstGeom>
          <a:noFill/>
        </p:spPr>
        <p:txBody>
          <a:bodyPr wrap="none" rtlCol="0">
            <a:spAutoFit/>
          </a:bodyPr>
          <a:lstStyle/>
          <a:p>
            <a:pPr algn="ctr"/>
            <a:r>
              <a:rPr lang="uk-UA" sz="1200" dirty="0"/>
              <a:t>Передає матеріали до ОДР </a:t>
            </a:r>
          </a:p>
          <a:p>
            <a:pPr algn="ctr"/>
            <a:r>
              <a:rPr lang="uk-UA" sz="1200" b="1" dirty="0"/>
              <a:t>та доручає розслідування</a:t>
            </a:r>
          </a:p>
          <a:p>
            <a:pPr algn="ctr"/>
            <a:r>
              <a:rPr lang="uk-UA" sz="1200" dirty="0"/>
              <a:t>(невідкладно, але не </a:t>
            </a:r>
          </a:p>
          <a:p>
            <a:pPr algn="ctr"/>
            <a:r>
              <a:rPr lang="uk-UA" sz="1200" dirty="0"/>
              <a:t>пізніше наступного дня) </a:t>
            </a:r>
          </a:p>
          <a:p>
            <a:pPr algn="ctr"/>
            <a:r>
              <a:rPr lang="uk-UA" sz="1200" b="1" u="sng" dirty="0"/>
              <a:t>з дотриманням правил підслідності</a:t>
            </a:r>
          </a:p>
        </p:txBody>
      </p:sp>
      <p:sp>
        <p:nvSpPr>
          <p:cNvPr id="16" name="TextBox 15"/>
          <p:cNvSpPr txBox="1"/>
          <p:nvPr/>
        </p:nvSpPr>
        <p:spPr>
          <a:xfrm>
            <a:off x="1545782" y="5220191"/>
            <a:ext cx="2342051" cy="646331"/>
          </a:xfrm>
          <a:prstGeom prst="rect">
            <a:avLst/>
          </a:prstGeom>
          <a:noFill/>
        </p:spPr>
        <p:txBody>
          <a:bodyPr wrap="none" rtlCol="0">
            <a:spAutoFit/>
          </a:bodyPr>
          <a:lstStyle/>
          <a:p>
            <a:pPr algn="ctr"/>
            <a:r>
              <a:rPr lang="ru-RU" sz="1200" b="1" dirty="0"/>
              <a:t>Проводить </a:t>
            </a:r>
            <a:r>
              <a:rPr lang="ru-RU" sz="1200" b="1" dirty="0" err="1"/>
              <a:t>розслідування</a:t>
            </a:r>
            <a:r>
              <a:rPr lang="ru-RU" sz="1200" b="1" dirty="0"/>
              <a:t> </a:t>
            </a:r>
            <a:r>
              <a:rPr lang="ru-RU" sz="1200" b="1" dirty="0" err="1"/>
              <a:t>доти</a:t>
            </a:r>
            <a:r>
              <a:rPr lang="ru-RU" sz="1200" b="1" dirty="0"/>
              <a:t>, </a:t>
            </a:r>
          </a:p>
          <a:p>
            <a:pPr algn="ctr"/>
            <a:r>
              <a:rPr lang="ru-RU" sz="1200" b="1" dirty="0"/>
              <a:t>доки прокурор не </a:t>
            </a:r>
            <a:r>
              <a:rPr lang="ru-RU" sz="1200" b="1" dirty="0" err="1"/>
              <a:t>визначить</a:t>
            </a:r>
            <a:r>
              <a:rPr lang="ru-RU" sz="1200" b="1" dirty="0"/>
              <a:t> </a:t>
            </a:r>
          </a:p>
          <a:p>
            <a:pPr algn="ctr"/>
            <a:r>
              <a:rPr lang="ru-RU" sz="1200" b="1" dirty="0" err="1"/>
              <a:t>іншу</a:t>
            </a:r>
            <a:r>
              <a:rPr lang="ru-RU" sz="1200" b="1" dirty="0"/>
              <a:t> </a:t>
            </a:r>
            <a:r>
              <a:rPr lang="ru-RU" sz="1200" b="1" dirty="0" err="1"/>
              <a:t>підслідність</a:t>
            </a:r>
            <a:endParaRPr lang="uk-UA" sz="1200" b="1" dirty="0"/>
          </a:p>
        </p:txBody>
      </p:sp>
      <p:sp>
        <p:nvSpPr>
          <p:cNvPr id="17" name="TextBox 16"/>
          <p:cNvSpPr txBox="1"/>
          <p:nvPr/>
        </p:nvSpPr>
        <p:spPr>
          <a:xfrm>
            <a:off x="1594344" y="2981302"/>
            <a:ext cx="1359090" cy="461665"/>
          </a:xfrm>
          <a:prstGeom prst="rect">
            <a:avLst/>
          </a:prstGeom>
          <a:noFill/>
        </p:spPr>
        <p:txBody>
          <a:bodyPr wrap="none" rtlCol="0">
            <a:spAutoFit/>
          </a:bodyPr>
          <a:lstStyle/>
          <a:p>
            <a:pPr algn="ctr"/>
            <a:r>
              <a:rPr lang="uk-UA" sz="1200" dirty="0"/>
              <a:t>Реєстрація в ЄРДР</a:t>
            </a:r>
          </a:p>
          <a:p>
            <a:pPr algn="ctr"/>
            <a:r>
              <a:rPr lang="uk-UA" sz="1200" dirty="0"/>
              <a:t>(24 години)</a:t>
            </a:r>
          </a:p>
        </p:txBody>
      </p:sp>
      <p:cxnSp>
        <p:nvCxnSpPr>
          <p:cNvPr id="18" name="Пряма зі стрілкою 17"/>
          <p:cNvCxnSpPr/>
          <p:nvPr/>
        </p:nvCxnSpPr>
        <p:spPr>
          <a:xfrm flipH="1">
            <a:off x="2554322" y="2544337"/>
            <a:ext cx="324973" cy="436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p:nvPr/>
        </p:nvCxnSpPr>
        <p:spPr>
          <a:xfrm>
            <a:off x="7090824" y="3663956"/>
            <a:ext cx="0" cy="419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 зі стрілкою 19"/>
          <p:cNvCxnSpPr/>
          <p:nvPr/>
        </p:nvCxnSpPr>
        <p:spPr>
          <a:xfrm>
            <a:off x="2554321" y="3635357"/>
            <a:ext cx="47270" cy="1512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6184" y="4083905"/>
            <a:ext cx="2199992" cy="830997"/>
          </a:xfrm>
          <a:prstGeom prst="rect">
            <a:avLst/>
          </a:prstGeom>
          <a:noFill/>
        </p:spPr>
        <p:txBody>
          <a:bodyPr wrap="square" rtlCol="0">
            <a:spAutoFit/>
          </a:bodyPr>
          <a:lstStyle/>
          <a:p>
            <a:pPr algn="ctr"/>
            <a:r>
              <a:rPr lang="uk-UA" sz="1200" dirty="0"/>
              <a:t>Передає матеріали та відомості іншому слідчому, про що повідомляє прокурора</a:t>
            </a:r>
            <a:endParaRPr lang="en-US" sz="1200" dirty="0"/>
          </a:p>
          <a:p>
            <a:pPr algn="ctr"/>
            <a:r>
              <a:rPr lang="en-US" sz="1200" dirty="0"/>
              <a:t>(</a:t>
            </a:r>
            <a:r>
              <a:rPr lang="ru-RU" sz="1200" dirty="0" err="1"/>
              <a:t>щодо</a:t>
            </a:r>
            <a:r>
              <a:rPr lang="ru-RU" sz="1200" dirty="0"/>
              <a:t> того ж </a:t>
            </a:r>
            <a:r>
              <a:rPr lang="ru-RU" sz="1200" dirty="0" err="1"/>
              <a:t>злочину</a:t>
            </a:r>
            <a:r>
              <a:rPr lang="ru-RU" sz="1200" dirty="0"/>
              <a:t>)</a:t>
            </a:r>
            <a:endParaRPr lang="uk-UA" sz="1200" dirty="0"/>
          </a:p>
        </p:txBody>
      </p:sp>
      <p:pic>
        <p:nvPicPr>
          <p:cNvPr id="22" name="Рисунок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136" y="5303349"/>
            <a:ext cx="1395152" cy="1294003"/>
          </a:xfrm>
          <a:prstGeom prst="rect">
            <a:avLst/>
          </a:prstGeom>
        </p:spPr>
      </p:pic>
    </p:spTree>
    <p:extLst>
      <p:ext uri="{BB962C8B-B14F-4D97-AF65-F5344CB8AC3E}">
        <p14:creationId xmlns:p14="http://schemas.microsoft.com/office/powerpoint/2010/main" val="377208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326" y="502426"/>
            <a:ext cx="7806782" cy="978729"/>
          </a:xfrm>
        </p:spPr>
        <p:txBody>
          <a:bodyPr/>
          <a:lstStyle/>
          <a:p>
            <a:pPr algn="ctr"/>
            <a:r>
              <a:rPr lang="ru-RU" sz="3200" dirty="0" err="1"/>
              <a:t>Яким</a:t>
            </a:r>
            <a:r>
              <a:rPr lang="ru-RU" sz="3200" dirty="0"/>
              <a:t> чином </a:t>
            </a:r>
            <a:r>
              <a:rPr lang="ru-RU" sz="3200" dirty="0" err="1"/>
              <a:t>порушують</a:t>
            </a:r>
            <a:r>
              <a:rPr lang="ru-RU" sz="3200" dirty="0"/>
              <a:t>/</a:t>
            </a:r>
            <a:r>
              <a:rPr lang="ru-RU" sz="3200" dirty="0" err="1"/>
              <a:t>обходять</a:t>
            </a:r>
            <a:r>
              <a:rPr lang="ru-RU" sz="3200" dirty="0"/>
              <a:t> п</a:t>
            </a:r>
            <a:r>
              <a:rPr lang="uk-UA" sz="3200" dirty="0" err="1"/>
              <a:t>ідслідність</a:t>
            </a:r>
            <a:r>
              <a:rPr lang="uk-UA" sz="3200" dirty="0"/>
              <a:t>?</a:t>
            </a:r>
          </a:p>
        </p:txBody>
      </p:sp>
      <p:sp>
        <p:nvSpPr>
          <p:cNvPr id="3" name="Місце для вмісту 2"/>
          <p:cNvSpPr>
            <a:spLocks noGrp="1"/>
          </p:cNvSpPr>
          <p:nvPr>
            <p:ph idx="1"/>
          </p:nvPr>
        </p:nvSpPr>
        <p:spPr/>
        <p:txBody>
          <a:bodyPr>
            <a:normAutofit fontScale="77500" lnSpcReduction="20000"/>
          </a:bodyPr>
          <a:lstStyle/>
          <a:p>
            <a:endParaRPr lang="uk-UA" b="1" dirty="0" smtClean="0"/>
          </a:p>
          <a:p>
            <a:endParaRPr lang="uk-UA" b="1" dirty="0"/>
          </a:p>
          <a:p>
            <a:r>
              <a:rPr lang="uk-UA" b="1" dirty="0" smtClean="0"/>
              <a:t>ТОП-4</a:t>
            </a:r>
            <a:r>
              <a:rPr lang="uk-UA" b="1" dirty="0"/>
              <a:t>:</a:t>
            </a:r>
            <a:endParaRPr lang="uk-UA" dirty="0"/>
          </a:p>
          <a:p>
            <a:r>
              <a:rPr lang="uk-UA" dirty="0"/>
              <a:t>1. </a:t>
            </a:r>
            <a:r>
              <a:rPr lang="uk-UA" dirty="0" smtClean="0"/>
              <a:t>Прокурор одразу </a:t>
            </a:r>
            <a:r>
              <a:rPr lang="uk-UA" dirty="0"/>
              <a:t>визначає не ту підслідність або не змінює її.</a:t>
            </a:r>
          </a:p>
          <a:p>
            <a:endParaRPr lang="uk-UA" dirty="0"/>
          </a:p>
          <a:p>
            <a:r>
              <a:rPr lang="uk-UA" dirty="0"/>
              <a:t>2. Прокурор вносить в ЄРДР, визначає ОДР лише в ЄРДР і не передає матеріали, здійснюючи слідчі дії самостійно та/або із супроводженням оперативного підрозділу іншого правоохоронного органу.</a:t>
            </a:r>
          </a:p>
          <a:p>
            <a:endParaRPr lang="uk-UA" dirty="0"/>
          </a:p>
          <a:p>
            <a:r>
              <a:rPr lang="uk-UA" dirty="0"/>
              <a:t>3. Домовленість про відсутність спору про підслідність.</a:t>
            </a:r>
          </a:p>
          <a:p>
            <a:endParaRPr lang="uk-UA" dirty="0"/>
          </a:p>
          <a:p>
            <a:r>
              <a:rPr lang="uk-UA" dirty="0"/>
              <a:t>4. </a:t>
            </a:r>
            <a:r>
              <a:rPr lang="ru-RU" dirty="0"/>
              <a:t>У </a:t>
            </a:r>
            <a:r>
              <a:rPr lang="ru-RU" dirty="0" err="1"/>
              <a:t>разі</a:t>
            </a:r>
            <a:r>
              <a:rPr lang="ru-RU" dirty="0"/>
              <a:t> «</a:t>
            </a:r>
            <a:r>
              <a:rPr lang="ru-RU" dirty="0" err="1"/>
              <a:t>неефективного</a:t>
            </a:r>
            <a:r>
              <a:rPr lang="ru-RU" dirty="0"/>
              <a:t>» </a:t>
            </a:r>
            <a:r>
              <a:rPr lang="ru-RU" dirty="0" err="1"/>
              <a:t>досудового</a:t>
            </a:r>
            <a:r>
              <a:rPr lang="ru-RU" dirty="0"/>
              <a:t> </a:t>
            </a:r>
            <a:r>
              <a:rPr lang="ru-RU" dirty="0" err="1"/>
              <a:t>розслідування</a:t>
            </a:r>
            <a:r>
              <a:rPr lang="ru-RU" dirty="0"/>
              <a:t>.</a:t>
            </a:r>
            <a:endParaRPr lang="uk-UA" dirty="0"/>
          </a:p>
          <a:p>
            <a:endParaRPr lang="uk-UA" dirty="0"/>
          </a:p>
        </p:txBody>
      </p:sp>
      <p:sp>
        <p:nvSpPr>
          <p:cNvPr id="4" name="Місце для номера слайда 3"/>
          <p:cNvSpPr>
            <a:spLocks noGrp="1"/>
          </p:cNvSpPr>
          <p:nvPr>
            <p:ph type="sldNum" sz="quarter" idx="12"/>
          </p:nvPr>
        </p:nvSpPr>
        <p:spPr/>
        <p:txBody>
          <a:bodyPr/>
          <a:lstStyle/>
          <a:p>
            <a:fld id="{8594BC90-BF66-4764-9E74-420C0C48D94E}" type="slidenum">
              <a:rPr lang="fr-FR" smtClean="0"/>
              <a:pPr/>
              <a:t>4</a:t>
            </a:fld>
            <a:endParaRPr lang="fr-FR"/>
          </a:p>
        </p:txBody>
      </p:sp>
    </p:spTree>
    <p:extLst>
      <p:ext uri="{BB962C8B-B14F-4D97-AF65-F5344CB8AC3E}">
        <p14:creationId xmlns:p14="http://schemas.microsoft.com/office/powerpoint/2010/main" val="181231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700808"/>
            <a:ext cx="7128792" cy="3816424"/>
          </a:xfrm>
        </p:spPr>
        <p:txBody>
          <a:bodyPr>
            <a:noAutofit/>
          </a:bodyPr>
          <a:lstStyle/>
          <a:p>
            <a:pPr>
              <a:lnSpc>
                <a:spcPct val="90000"/>
              </a:lnSpc>
              <a:defRPr/>
            </a:pPr>
            <a:r>
              <a:rPr lang="uk-UA" sz="2400" cap="none" dirty="0" smtClean="0"/>
              <a:t>«</a:t>
            </a:r>
            <a:r>
              <a:rPr lang="uk-UA" sz="2400" dirty="0"/>
              <a:t>Забороняється доручати здійснення досудового розслідування кримінального правопорушення, віднесеного до підслідності Національного антикорупційного бюро України, іншому органу досудового </a:t>
            </a:r>
            <a:r>
              <a:rPr lang="uk-UA" sz="2400" dirty="0" smtClean="0"/>
              <a:t>розслідування</a:t>
            </a:r>
            <a:r>
              <a:rPr lang="uk-UA" sz="2400" cap="none" dirty="0" smtClean="0"/>
              <a:t>»</a:t>
            </a:r>
            <a:r>
              <a:rPr lang="uk-UA" sz="4400" cap="none" dirty="0" smtClean="0"/>
              <a:t/>
            </a:r>
            <a:br>
              <a:rPr lang="uk-UA" sz="4400" cap="none" dirty="0" smtClean="0"/>
            </a:br>
            <a:r>
              <a:rPr lang="uk-UA" sz="4400" cap="none" dirty="0"/>
              <a:t/>
            </a:r>
            <a:br>
              <a:rPr lang="uk-UA" sz="4400" cap="none" dirty="0"/>
            </a:br>
            <a:endParaRPr lang="fr-FR" sz="4400" cap="none" dirty="0">
              <a:solidFill>
                <a:srgbClr val="4A4A4C"/>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161"/>
          <a:stretch/>
        </p:blipFill>
        <p:spPr>
          <a:xfrm>
            <a:off x="397868" y="692696"/>
            <a:ext cx="1369051" cy="783991"/>
          </a:xfrm>
          <a:prstGeom prst="rect">
            <a:avLst/>
          </a:prstGeom>
        </p:spPr>
      </p:pic>
      <p:sp>
        <p:nvSpPr>
          <p:cNvPr id="6" name="Titel 1"/>
          <p:cNvSpPr txBox="1">
            <a:spLocks/>
          </p:cNvSpPr>
          <p:nvPr/>
        </p:nvSpPr>
        <p:spPr>
          <a:xfrm>
            <a:off x="3419872" y="4725144"/>
            <a:ext cx="3520008" cy="1232520"/>
          </a:xfrm>
          <a:prstGeom prst="rect">
            <a:avLst/>
          </a:prstGeom>
          <a:noFill/>
        </p:spPr>
        <p:txBody>
          <a:bodyPr vert="horz" wrap="square" lIns="91440" tIns="45720" rIns="91440" bIns="45720" rtlCol="0" anchor="ctr">
            <a:noAutofit/>
          </a:bodyPr>
          <a:lstStyle>
            <a:lvl1pPr algn="l" defTabSz="653156" rtl="0" eaLnBrk="1" latinLnBrk="0" hangingPunct="1">
              <a:lnSpc>
                <a:spcPct val="85000"/>
              </a:lnSpc>
              <a:spcBef>
                <a:spcPct val="0"/>
              </a:spcBef>
              <a:buNone/>
              <a:defRPr lang="en-US" sz="3429" b="1" kern="1200" cap="all" spc="0" baseline="0">
                <a:solidFill>
                  <a:schemeClr val="accent1"/>
                </a:solidFill>
                <a:latin typeface="+mj-lt"/>
                <a:ea typeface="+mj-ea"/>
                <a:cs typeface="+mj-cs"/>
              </a:defRPr>
            </a:lvl1pPr>
          </a:lstStyle>
          <a:p>
            <a:pPr>
              <a:lnSpc>
                <a:spcPct val="90000"/>
              </a:lnSpc>
              <a:defRPr/>
            </a:pPr>
            <a:r>
              <a:rPr lang="uk-UA" sz="1800" cap="none" dirty="0" smtClean="0"/>
              <a:t>Ч. 5 ст. 36 КПК України</a:t>
            </a:r>
            <a:r>
              <a:rPr lang="uk-UA" sz="4800" cap="none" dirty="0" smtClean="0"/>
              <a:t/>
            </a:r>
            <a:br>
              <a:rPr lang="uk-UA" sz="4800" cap="none" dirty="0" smtClean="0"/>
            </a:br>
            <a:r>
              <a:rPr lang="uk-UA" sz="4800" cap="none" dirty="0" smtClean="0"/>
              <a:t/>
            </a:r>
            <a:br>
              <a:rPr lang="uk-UA" sz="4800" cap="none" dirty="0" smtClean="0"/>
            </a:br>
            <a:endParaRPr lang="fr-FR" sz="4800" cap="none" dirty="0">
              <a:solidFill>
                <a:srgbClr val="4A4A4C"/>
              </a:solidFill>
            </a:endParaRPr>
          </a:p>
        </p:txBody>
      </p:sp>
    </p:spTree>
    <p:extLst>
      <p:ext uri="{BB962C8B-B14F-4D97-AF65-F5344CB8AC3E}">
        <p14:creationId xmlns:p14="http://schemas.microsoft.com/office/powerpoint/2010/main" val="909095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6</a:t>
            </a:fld>
            <a:endParaRPr lang="fr-FR" dirty="0"/>
          </a:p>
        </p:txBody>
      </p:sp>
      <p:sp>
        <p:nvSpPr>
          <p:cNvPr id="7" name="Заголовок 1"/>
          <p:cNvSpPr>
            <a:spLocks noGrp="1"/>
          </p:cNvSpPr>
          <p:nvPr>
            <p:ph type="title"/>
          </p:nvPr>
        </p:nvSpPr>
        <p:spPr>
          <a:xfrm>
            <a:off x="891258" y="501149"/>
            <a:ext cx="7546800" cy="1588127"/>
          </a:xfrm>
        </p:spPr>
        <p:txBody>
          <a:bodyPr/>
          <a:lstStyle/>
          <a:p>
            <a:pPr algn="ctr"/>
            <a:r>
              <a:rPr lang="uk-UA" dirty="0" smtClean="0"/>
              <a:t>Вищий спеціалізований суд України з розгляду цивільних і кримінальних справ</a:t>
            </a:r>
            <a:endParaRPr lang="uk-UA" dirty="0"/>
          </a:p>
        </p:txBody>
      </p:sp>
      <p:sp>
        <p:nvSpPr>
          <p:cNvPr id="2" name="Прямокутник 1"/>
          <p:cNvSpPr/>
          <p:nvPr/>
        </p:nvSpPr>
        <p:spPr>
          <a:xfrm>
            <a:off x="887810" y="2152708"/>
            <a:ext cx="7550248" cy="4154984"/>
          </a:xfrm>
          <a:prstGeom prst="rect">
            <a:avLst/>
          </a:prstGeom>
        </p:spPr>
        <p:txBody>
          <a:bodyPr wrap="square">
            <a:spAutoFit/>
          </a:bodyPr>
          <a:lstStyle/>
          <a:p>
            <a:pPr algn="just"/>
            <a:r>
              <a:rPr lang="uk-UA" sz="2200" dirty="0" smtClean="0"/>
              <a:t>«</a:t>
            </a:r>
            <a:r>
              <a:rPr lang="uk-UA" sz="2200" dirty="0"/>
              <a:t>На думку суддів судової палати у кримінальних справах ВССУ, проведення досудового розслідування кримінального провадження, зокрема, проведення окремих слідчих (розшукових) дій, заходів забезпечення кримінального провадження тощо органом, до компетенції якого згідно із процесуальним законодавством не віднесено його здійснення , </a:t>
            </a:r>
            <a:r>
              <a:rPr lang="uk-UA" sz="2200" b="1" dirty="0"/>
              <a:t>порушує загальні засади законності здійснення кримінального провадження, закріплені у ст. 9 КПК України, та унеможливлює виконання завдань кримінального провадження, визначених у ст. 2 КПК України</a:t>
            </a:r>
            <a:r>
              <a:rPr lang="uk-UA" sz="2200" dirty="0"/>
              <a:t>»</a:t>
            </a:r>
          </a:p>
        </p:txBody>
      </p:sp>
    </p:spTree>
    <p:extLst>
      <p:ext uri="{BB962C8B-B14F-4D97-AF65-F5344CB8AC3E}">
        <p14:creationId xmlns:p14="http://schemas.microsoft.com/office/powerpoint/2010/main" val="4044541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7</a:t>
            </a:fld>
            <a:endParaRPr lang="fr-FR" dirty="0"/>
          </a:p>
        </p:txBody>
      </p:sp>
      <p:sp>
        <p:nvSpPr>
          <p:cNvPr id="7" name="Заголовок 1"/>
          <p:cNvSpPr>
            <a:spLocks noGrp="1"/>
          </p:cNvSpPr>
          <p:nvPr>
            <p:ph type="title"/>
          </p:nvPr>
        </p:nvSpPr>
        <p:spPr>
          <a:xfrm>
            <a:off x="891258" y="750448"/>
            <a:ext cx="7281142" cy="1089529"/>
          </a:xfrm>
        </p:spPr>
        <p:txBody>
          <a:bodyPr/>
          <a:lstStyle/>
          <a:p>
            <a:pPr algn="ctr"/>
            <a:r>
              <a:rPr lang="uk-UA" dirty="0" smtClean="0"/>
              <a:t>Львівський національний університет ім. І. Франка</a:t>
            </a:r>
            <a:endParaRPr lang="uk-UA" dirty="0"/>
          </a:p>
        </p:txBody>
      </p:sp>
      <p:sp>
        <p:nvSpPr>
          <p:cNvPr id="2" name="Прямокутник 1"/>
          <p:cNvSpPr/>
          <p:nvPr/>
        </p:nvSpPr>
        <p:spPr>
          <a:xfrm>
            <a:off x="891258" y="2204865"/>
            <a:ext cx="7281142" cy="4031873"/>
          </a:xfrm>
          <a:prstGeom prst="rect">
            <a:avLst/>
          </a:prstGeom>
        </p:spPr>
        <p:txBody>
          <a:bodyPr wrap="square">
            <a:spAutoFit/>
          </a:bodyPr>
          <a:lstStyle/>
          <a:p>
            <a:pPr algn="just"/>
            <a:r>
              <a:rPr lang="uk-UA" sz="3200" dirty="0" smtClean="0"/>
              <a:t>«У випадку одержання доказів з порушенням правил підслідності, останні </a:t>
            </a:r>
            <a:r>
              <a:rPr lang="uk-UA" sz="3200" b="1" dirty="0" smtClean="0"/>
              <a:t>безумовно повинні визнаватися недопустимими </a:t>
            </a:r>
            <a:r>
              <a:rPr lang="uk-UA" sz="3200" dirty="0" smtClean="0"/>
              <a:t>аж за двома підставами: одержання доказів неуповноваженим суб'єктом та порушення конституційних прав громадян»</a:t>
            </a:r>
            <a:endParaRPr lang="uk-UA" sz="3200" dirty="0"/>
          </a:p>
        </p:txBody>
      </p:sp>
    </p:spTree>
    <p:extLst>
      <p:ext uri="{BB962C8B-B14F-4D97-AF65-F5344CB8AC3E}">
        <p14:creationId xmlns:p14="http://schemas.microsoft.com/office/powerpoint/2010/main" val="157407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8</a:t>
            </a:fld>
            <a:endParaRPr lang="fr-FR" dirty="0"/>
          </a:p>
        </p:txBody>
      </p:sp>
      <p:sp>
        <p:nvSpPr>
          <p:cNvPr id="7" name="Заголовок 1"/>
          <p:cNvSpPr>
            <a:spLocks noGrp="1"/>
          </p:cNvSpPr>
          <p:nvPr>
            <p:ph type="title"/>
          </p:nvPr>
        </p:nvSpPr>
        <p:spPr>
          <a:xfrm>
            <a:off x="891258" y="750448"/>
            <a:ext cx="7281142" cy="1089529"/>
          </a:xfrm>
        </p:spPr>
        <p:txBody>
          <a:bodyPr/>
          <a:lstStyle/>
          <a:p>
            <a:pPr algn="ctr"/>
            <a:r>
              <a:rPr lang="uk-UA" dirty="0" smtClean="0"/>
              <a:t>Київський національний університет ім. Т. Шевченка</a:t>
            </a:r>
            <a:endParaRPr lang="uk-UA" dirty="0"/>
          </a:p>
        </p:txBody>
      </p:sp>
      <p:sp>
        <p:nvSpPr>
          <p:cNvPr id="2" name="Прямокутник 1"/>
          <p:cNvSpPr/>
          <p:nvPr/>
        </p:nvSpPr>
        <p:spPr>
          <a:xfrm>
            <a:off x="891258" y="2204865"/>
            <a:ext cx="7281142" cy="3416320"/>
          </a:xfrm>
          <a:prstGeom prst="rect">
            <a:avLst/>
          </a:prstGeom>
        </p:spPr>
        <p:txBody>
          <a:bodyPr wrap="square">
            <a:spAutoFit/>
          </a:bodyPr>
          <a:lstStyle/>
          <a:p>
            <a:pPr algn="just"/>
            <a:r>
              <a:rPr lang="uk-UA" sz="2400" dirty="0" smtClean="0"/>
              <a:t>«Вищевикладене у своїй сукупності </a:t>
            </a:r>
            <a:r>
              <a:rPr lang="uk-UA" sz="2400" b="1" dirty="0" smtClean="0"/>
              <a:t>дозволяє дійти висновку про недопустимість доказів</a:t>
            </a:r>
            <a:r>
              <a:rPr lang="uk-UA" sz="2400" dirty="0" smtClean="0"/>
              <a:t>, одержаних з порушенням установлених кримінальним процесуальним законом правил підслідності. При цьому, здійснення досудового розслідування неуповноваженими органами та їх посадовими особами є прямим порушенням загальних засад законності та верховенства права»</a:t>
            </a:r>
            <a:endParaRPr lang="uk-UA" sz="2400" dirty="0"/>
          </a:p>
        </p:txBody>
      </p:sp>
    </p:spTree>
    <p:extLst>
      <p:ext uri="{BB962C8B-B14F-4D97-AF65-F5344CB8AC3E}">
        <p14:creationId xmlns:p14="http://schemas.microsoft.com/office/powerpoint/2010/main" val="361348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594BC90-BF66-4764-9E74-420C0C48D94E}" type="slidenum">
              <a:rPr lang="fr-FR" smtClean="0"/>
              <a:pPr/>
              <a:t>9</a:t>
            </a:fld>
            <a:endParaRPr lang="fr-FR" dirty="0"/>
          </a:p>
        </p:txBody>
      </p:sp>
      <p:sp>
        <p:nvSpPr>
          <p:cNvPr id="7" name="Заголовок 1"/>
          <p:cNvSpPr>
            <a:spLocks noGrp="1"/>
          </p:cNvSpPr>
          <p:nvPr>
            <p:ph type="title"/>
          </p:nvPr>
        </p:nvSpPr>
        <p:spPr>
          <a:xfrm>
            <a:off x="891258" y="750448"/>
            <a:ext cx="7584850" cy="1089529"/>
          </a:xfrm>
        </p:spPr>
        <p:txBody>
          <a:bodyPr/>
          <a:lstStyle/>
          <a:p>
            <a:pPr algn="ctr"/>
            <a:r>
              <a:rPr lang="uk-UA" dirty="0" smtClean="0"/>
              <a:t>Національний юридичний університет ім. Я. Мудрого</a:t>
            </a:r>
            <a:endParaRPr lang="uk-UA" dirty="0"/>
          </a:p>
        </p:txBody>
      </p:sp>
      <p:sp>
        <p:nvSpPr>
          <p:cNvPr id="2" name="Прямокутник 1"/>
          <p:cNvSpPr/>
          <p:nvPr/>
        </p:nvSpPr>
        <p:spPr>
          <a:xfrm>
            <a:off x="891258" y="2204865"/>
            <a:ext cx="7584850" cy="1569660"/>
          </a:xfrm>
          <a:prstGeom prst="rect">
            <a:avLst/>
          </a:prstGeom>
        </p:spPr>
        <p:txBody>
          <a:bodyPr wrap="square">
            <a:spAutoFit/>
          </a:bodyPr>
          <a:lstStyle/>
          <a:p>
            <a:pPr algn="just"/>
            <a:r>
              <a:rPr lang="uk-UA" sz="2400" dirty="0" smtClean="0"/>
              <a:t>«Порушення правил підслідності свідчить про порушення засади законності кримінального провадження і </a:t>
            </a:r>
            <a:r>
              <a:rPr lang="uk-UA" sz="2400" b="1" dirty="0" smtClean="0"/>
              <a:t>безумовно повинно призводити до визнання доказів недопустимими</a:t>
            </a:r>
            <a:r>
              <a:rPr lang="uk-UA" sz="2400" dirty="0" smtClean="0"/>
              <a:t>»</a:t>
            </a:r>
            <a:endParaRPr lang="uk-UA" sz="2400" dirty="0"/>
          </a:p>
        </p:txBody>
      </p:sp>
      <p:sp>
        <p:nvSpPr>
          <p:cNvPr id="5" name="Прямокутник 4"/>
          <p:cNvSpPr/>
          <p:nvPr/>
        </p:nvSpPr>
        <p:spPr>
          <a:xfrm>
            <a:off x="891258" y="4058278"/>
            <a:ext cx="7584850" cy="1938992"/>
          </a:xfrm>
          <a:prstGeom prst="rect">
            <a:avLst/>
          </a:prstGeom>
        </p:spPr>
        <p:txBody>
          <a:bodyPr wrap="square">
            <a:spAutoFit/>
          </a:bodyPr>
          <a:lstStyle/>
          <a:p>
            <a:pPr algn="just"/>
            <a:r>
              <a:rPr lang="uk-UA" sz="2400" dirty="0" smtClean="0"/>
              <a:t>«Відмова в праві на законного слідчого, тобто коли має місце довільне порушення правил підслідності, породжує сумніви в неупередженості органу досудового розслідування, який, можливо, призначений </a:t>
            </a:r>
            <a:r>
              <a:rPr lang="en-US" sz="2400" dirty="0" smtClean="0"/>
              <a:t>ad hoc</a:t>
            </a:r>
            <a:r>
              <a:rPr lang="uk-UA" sz="2400" dirty="0" smtClean="0"/>
              <a:t>»</a:t>
            </a:r>
            <a:endParaRPr lang="uk-UA" sz="2400" dirty="0"/>
          </a:p>
        </p:txBody>
      </p:sp>
    </p:spTree>
    <p:extLst>
      <p:ext uri="{BB962C8B-B14F-4D97-AF65-F5344CB8AC3E}">
        <p14:creationId xmlns:p14="http://schemas.microsoft.com/office/powerpoint/2010/main" val="1793401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NAB">
  <a:themeElements>
    <a:clrScheme name="Custom 1">
      <a:dk1>
        <a:srgbClr val="000000"/>
      </a:dk1>
      <a:lt1>
        <a:srgbClr val="FFFFFF"/>
      </a:lt1>
      <a:dk2>
        <a:srgbClr val="323232"/>
      </a:dk2>
      <a:lt2>
        <a:srgbClr val="F2F2F2"/>
      </a:lt2>
      <a:accent1>
        <a:srgbClr val="343434"/>
      </a:accent1>
      <a:accent2>
        <a:srgbClr val="FCDA32"/>
      </a:accent2>
      <a:accent3>
        <a:srgbClr val="2998E3"/>
      </a:accent3>
      <a:accent4>
        <a:srgbClr val="F8931D"/>
      </a:accent4>
      <a:accent5>
        <a:srgbClr val="EC7016"/>
      </a:accent5>
      <a:accent6>
        <a:srgbClr val="E64823"/>
      </a:accent6>
      <a:hlink>
        <a:srgbClr val="2998E3"/>
      </a:hlink>
      <a:folHlink>
        <a:srgbClr val="92D050"/>
      </a:folHlink>
    </a:clrScheme>
    <a:fontScheme name="Custom 29">
      <a:majorFont>
        <a:latin typeface="DINPro-CondBold"/>
        <a:ea typeface=""/>
        <a:cs typeface=""/>
      </a:majorFont>
      <a:minorFont>
        <a:latin typeface="DINPro"/>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NAB_future" id="{6F48345F-635F-4F88-A536-321DD7E406DD}" vid="{7447C564-88D0-47F9-9A5D-0498A70681E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4227</TotalTime>
  <Words>684</Words>
  <Application>Microsoft Office PowerPoint</Application>
  <PresentationFormat>Екран (4:3)</PresentationFormat>
  <Paragraphs>82</Paragraphs>
  <Slides>18</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18</vt:i4>
      </vt:variant>
    </vt:vector>
  </HeadingPairs>
  <TitlesOfParts>
    <vt:vector size="26" baseType="lpstr">
      <vt:lpstr>Adobe Garamond Pro</vt:lpstr>
      <vt:lpstr>Arial</vt:lpstr>
      <vt:lpstr>Calibri</vt:lpstr>
      <vt:lpstr>Corbel</vt:lpstr>
      <vt:lpstr>Courier New</vt:lpstr>
      <vt:lpstr>DINPro</vt:lpstr>
      <vt:lpstr>DINPro-CondBold</vt:lpstr>
      <vt:lpstr>NAB</vt:lpstr>
      <vt:lpstr>Порушення правил підслідності: причини та наслідки</vt:lpstr>
      <vt:lpstr>Презентація PowerPoint</vt:lpstr>
      <vt:lpstr>Спрощений початок ДР</vt:lpstr>
      <vt:lpstr>Яким чином порушують/обходять підслідність?</vt:lpstr>
      <vt:lpstr>«Забороняється доручати здійснення досудового розслідування кримінального правопорушення, віднесеного до підслідності Національного антикорупційного бюро України, іншому органу досудового розслідування»  </vt:lpstr>
      <vt:lpstr>Вищий спеціалізований суд України з розгляду цивільних і кримінальних справ</vt:lpstr>
      <vt:lpstr>Львівський національний університет ім. І. Франка</vt:lpstr>
      <vt:lpstr>Київський національний університет ім. Т. Шевченка</vt:lpstr>
      <vt:lpstr>Національний юридичний університет ім. Я. Мудрого</vt:lpstr>
      <vt:lpstr>Національний університет «Одеська юридична академія»</vt:lpstr>
      <vt:lpstr>Рішення Конституційного суду України від 20.10.2011 № 12-рп/2011</vt:lpstr>
      <vt:lpstr>Печерський районний суд                      м. Києва («Справа замміністра МОЗ»)</vt:lpstr>
      <vt:lpstr>Жовтневий районний суд                      м. Дніпропетровська  (справа № 201/17908/15-к)</vt:lpstr>
      <vt:lpstr> Жовтневий районний суд                      м. Дніпропетровська  (справа № 201/5699/16к,  виправдувальний вирок) </vt:lpstr>
      <vt:lpstr> Дніпровський районний суд м. Києва (справа № 755/12917/18) </vt:lpstr>
      <vt:lpstr> Бориспільський міськрайонним суд Київської області (справа № 359/4990/18)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презентації</dc:title>
  <dc:creator>Nata Cat</dc:creator>
  <cp:lastModifiedBy>Крикун-Труш Артем Вікторович</cp:lastModifiedBy>
  <cp:revision>310</cp:revision>
  <cp:lastPrinted>2016-06-15T11:41:04Z</cp:lastPrinted>
  <dcterms:created xsi:type="dcterms:W3CDTF">2010-10-19T21:11:13Z</dcterms:created>
  <dcterms:modified xsi:type="dcterms:W3CDTF">2019-06-12T09:16:40Z</dcterms:modified>
</cp:coreProperties>
</file>