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89" r:id="rId2"/>
    <p:sldId id="284" r:id="rId3"/>
    <p:sldId id="292" r:id="rId4"/>
    <p:sldId id="293" r:id="rId5"/>
    <p:sldId id="295" r:id="rId6"/>
    <p:sldId id="294" r:id="rId7"/>
    <p:sldId id="296" r:id="rId8"/>
    <p:sldId id="29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6F87"/>
    <a:srgbClr val="C1C2CD"/>
    <a:srgbClr val="417F7B"/>
    <a:srgbClr val="6CB4AF"/>
    <a:srgbClr val="F15A41"/>
    <a:srgbClr val="ACD4D1"/>
    <a:srgbClr val="94C8C4"/>
    <a:srgbClr val="F58977"/>
    <a:srgbClr val="AFAFAF"/>
    <a:srgbClr val="9292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44" autoAdjust="0"/>
    <p:restoredTop sz="94660"/>
  </p:normalViewPr>
  <p:slideViewPr>
    <p:cSldViewPr snapToGrid="0">
      <p:cViewPr varScale="1">
        <p:scale>
          <a:sx n="68" d="100"/>
          <a:sy n="68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1" d="100"/>
          <a:sy n="121" d="100"/>
        </p:scale>
        <p:origin x="493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15A41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3A6-4809-BEED-8C58CB9E5DA3}"/>
              </c:ext>
            </c:extLst>
          </c:dPt>
          <c:dPt>
            <c:idx val="1"/>
            <c:bubble3D val="0"/>
            <c:spPr>
              <a:solidFill>
                <a:srgbClr val="6C6F87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3A6-4809-BEED-8C58CB9E5DA3}"/>
              </c:ext>
            </c:extLst>
          </c:dPt>
          <c:dPt>
            <c:idx val="2"/>
            <c:bubble3D val="0"/>
            <c:spPr>
              <a:solidFill>
                <a:srgbClr val="417F7B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03A6-4809-BEED-8C58CB9E5DA3}"/>
              </c:ext>
            </c:extLst>
          </c:dPt>
          <c:dPt>
            <c:idx val="3"/>
            <c:bubble3D val="0"/>
            <c:spPr>
              <a:solidFill>
                <a:srgbClr val="C1C2CD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3A6-4809-BEED-8C58CB9E5DA3}"/>
              </c:ext>
            </c:extLst>
          </c:dPt>
          <c:dPt>
            <c:idx val="4"/>
            <c:bubble3D val="0"/>
            <c:spPr>
              <a:solidFill>
                <a:srgbClr val="6CB4A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3A6-4809-BEED-8C58CB9E5DA3}"/>
              </c:ext>
            </c:extLst>
          </c:dPt>
          <c:cat>
            <c:strRef>
              <c:f>Лист1!$A$2:$A$6</c:f>
              <c:strCache>
                <c:ptCount val="5"/>
                <c:pt idx="0">
                  <c:v>Patents 30%</c:v>
                </c:pt>
                <c:pt idx="1">
                  <c:v>ICT   29%</c:v>
                </c:pt>
                <c:pt idx="2">
                  <c:v>Trademarks 19%</c:v>
                </c:pt>
                <c:pt idx="3">
                  <c:v>Commercial 15%</c:v>
                </c:pt>
                <c:pt idx="4">
                  <c:v>Copyright 7%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0.3</c:v>
                </c:pt>
                <c:pt idx="1">
                  <c:v>0.28999999999999998</c:v>
                </c:pt>
                <c:pt idx="2">
                  <c:v>0.19</c:v>
                </c:pt>
                <c:pt idx="3">
                  <c:v>0.15</c:v>
                </c:pt>
                <c:pt idx="4">
                  <c:v>7.0000000000000007E-2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3A6-4809-BEED-8C58CB9E5D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702584486497383"/>
          <c:y val="0.16958628528454101"/>
          <c:w val="0.34317586111831194"/>
          <c:h val="0.66082721577944326"/>
        </c:manualLayout>
      </c:layout>
      <c:overlay val="0"/>
      <c:txPr>
        <a:bodyPr/>
        <a:lstStyle/>
        <a:p>
          <a:pPr>
            <a:defRPr sz="2400" b="1">
              <a:solidFill>
                <a:schemeClr val="tx1">
                  <a:lumMod val="65000"/>
                  <a:lumOff val="35000"/>
                </a:schemeClr>
              </a:solidFill>
              <a:latin typeface="Roboto" panose="020B0604020202020204" charset="0"/>
              <a:ea typeface="Roboto" panose="020B0604020202020204" charset="0"/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ACD4D1"/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14E4-4025-B072-F290A958C15D}"/>
              </c:ext>
            </c:extLst>
          </c:dPt>
          <c:dLbls>
            <c:dLbl>
              <c:idx val="0"/>
              <c:layout>
                <c:manualLayout>
                  <c:x val="6.1666666666666668E-2"/>
                  <c:y val="-7.4714808726640977E-2"/>
                </c:manualLayout>
              </c:layout>
              <c:spPr/>
              <c:txPr>
                <a:bodyPr/>
                <a:lstStyle/>
                <a:p>
                  <a:pPr>
                    <a:defRPr lang="en-US" sz="5400" b="1" kern="1200">
                      <a:solidFill>
                        <a:srgbClr val="F15B43"/>
                      </a:solidFill>
                      <a:latin typeface="Roboto"/>
                      <a:ea typeface="Roboto"/>
                      <a:cs typeface="Roboto"/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E4-4025-B072-F290A958C1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5400" b="1">
                    <a:latin typeface="Roboto" panose="020B0604020202020204" charset="0"/>
                    <a:ea typeface="Roboto" panose="020B060402020202020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4E4-4025-B072-F290A958C15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C1C2CD"/>
            </a:solidFill>
          </c:spPr>
          <c:invertIfNegative val="0"/>
          <c:dLbls>
            <c:delete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0%</c:formatCode>
                <c:ptCount val="1"/>
                <c:pt idx="0">
                  <c:v>0.3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4E4-4025-B072-F290A958C15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4E4-4025-B072-F290A958C15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209296896"/>
        <c:axId val="178820736"/>
        <c:axId val="0"/>
      </c:bar3DChart>
      <c:catAx>
        <c:axId val="209296896"/>
        <c:scaling>
          <c:orientation val="minMax"/>
        </c:scaling>
        <c:delete val="1"/>
        <c:axPos val="b"/>
        <c:numFmt formatCode="General" sourceLinked="0"/>
        <c:majorTickMark val="none"/>
        <c:minorTickMark val="none"/>
        <c:tickLblPos val="nextTo"/>
        <c:crossAx val="178820736"/>
        <c:crosses val="autoZero"/>
        <c:auto val="1"/>
        <c:lblAlgn val="ctr"/>
        <c:lblOffset val="100"/>
        <c:noMultiLvlLbl val="0"/>
      </c:catAx>
      <c:valAx>
        <c:axId val="17882073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2092968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0.18421</cdr:x>
      <cdr:y>0.29231</cdr:y>
    </cdr:from>
    <cdr:to>
      <cdr:x>0.24561</cdr:x>
      <cdr:y>0.3933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12168" y="1368152"/>
          <a:ext cx="504056" cy="4726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uk-UA" sz="1100" dirty="0"/>
        </a:p>
      </cdr:txBody>
    </cdr:sp>
  </cdr:relSizeAnchor>
  <cdr:relSizeAnchor xmlns:cdr="http://schemas.openxmlformats.org/drawingml/2006/chartDrawing">
    <cdr:from>
      <cdr:x>0.1273</cdr:x>
      <cdr:y>0.26563</cdr:y>
    </cdr:from>
    <cdr:to>
      <cdr:x>0.22807</cdr:x>
      <cdr:y>0.3933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044987" y="1243300"/>
          <a:ext cx="827222" cy="597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l" rtl="0"/>
          <a:r>
            <a:rPr lang="en-US" sz="2800" b="1" kern="1200" dirty="0">
              <a:solidFill>
                <a:schemeClr val="bg1"/>
              </a:solidFill>
            </a:rPr>
            <a:t>15%</a:t>
          </a:r>
          <a:endParaRPr lang="uk-UA" sz="2800" b="1" kern="12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0.2807</cdr:x>
      <cdr:y>0.16923</cdr:y>
    </cdr:from>
    <cdr:to>
      <cdr:x>0.31579</cdr:x>
      <cdr:y>0.36459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304256" y="792088"/>
          <a:ext cx="288032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uk-UA" sz="1100" dirty="0"/>
        </a:p>
      </cdr:txBody>
    </cdr:sp>
  </cdr:relSizeAnchor>
  <cdr:relSizeAnchor xmlns:cdr="http://schemas.openxmlformats.org/drawingml/2006/chartDrawing">
    <cdr:from>
      <cdr:x>0.13617</cdr:x>
      <cdr:y>0.54504</cdr:y>
    </cdr:from>
    <cdr:to>
      <cdr:x>0.24634</cdr:x>
      <cdr:y>0.65683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xmlns="" id="{2ACDD896-4D14-4F8E-A61B-B433C04B5988}"/>
            </a:ext>
          </a:extLst>
        </cdr:cNvPr>
        <cdr:cNvSpPr txBox="1"/>
      </cdr:nvSpPr>
      <cdr:spPr>
        <a:xfrm xmlns:a="http://schemas.openxmlformats.org/drawingml/2006/main">
          <a:off x="1117799" y="2551084"/>
          <a:ext cx="904415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uk-UA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800" b="1" dirty="0">
              <a:solidFill>
                <a:schemeClr val="bg1"/>
              </a:solidFill>
            </a:rPr>
            <a:t>19%</a:t>
          </a:r>
          <a:endParaRPr lang="uk-UA" sz="28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0.33948</cdr:x>
      <cdr:y>0.67793</cdr:y>
    </cdr:from>
    <cdr:to>
      <cdr:x>0.46389</cdr:x>
      <cdr:y>0.78972</cdr:y>
    </cdr:to>
    <cdr:sp macro="" textlink="">
      <cdr:nvSpPr>
        <cdr:cNvPr id="6" name="TextBox 3">
          <a:extLst xmlns:a="http://schemas.openxmlformats.org/drawingml/2006/main">
            <a:ext uri="{FF2B5EF4-FFF2-40B4-BE49-F238E27FC236}">
              <a16:creationId xmlns:a16="http://schemas.microsoft.com/office/drawing/2014/main" xmlns="" id="{43A9ABA3-D6B9-4610-81AD-C516DBE9C7ED}"/>
            </a:ext>
          </a:extLst>
        </cdr:cNvPr>
        <cdr:cNvSpPr txBox="1"/>
      </cdr:nvSpPr>
      <cdr:spPr>
        <a:xfrm xmlns:a="http://schemas.openxmlformats.org/drawingml/2006/main">
          <a:off x="2786781" y="3173070"/>
          <a:ext cx="1021243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uk-UA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800" b="1" dirty="0">
              <a:solidFill>
                <a:schemeClr val="bg1"/>
              </a:solidFill>
            </a:rPr>
            <a:t>29%</a:t>
          </a:r>
          <a:endParaRPr lang="uk-UA" sz="28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0.41822</cdr:x>
      <cdr:y>0.28307</cdr:y>
    </cdr:from>
    <cdr:to>
      <cdr:x>0.52839</cdr:x>
      <cdr:y>0.39486</cdr:y>
    </cdr:to>
    <cdr:sp macro="" textlink="">
      <cdr:nvSpPr>
        <cdr:cNvPr id="7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376627F5-BAAB-4C8F-8C02-1A36A329B778}"/>
            </a:ext>
          </a:extLst>
        </cdr:cNvPr>
        <cdr:cNvSpPr txBox="1"/>
      </cdr:nvSpPr>
      <cdr:spPr>
        <a:xfrm xmlns:a="http://schemas.openxmlformats.org/drawingml/2006/main">
          <a:off x="3433126" y="1324925"/>
          <a:ext cx="904415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uk-UA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800" b="1" dirty="0">
              <a:solidFill>
                <a:schemeClr val="bg1"/>
              </a:solidFill>
            </a:rPr>
            <a:t>30%</a:t>
          </a:r>
          <a:endParaRPr lang="uk-UA" sz="28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0.27203</cdr:x>
      <cdr:y>0.0875</cdr:y>
    </cdr:from>
    <cdr:to>
      <cdr:x>0.379</cdr:x>
      <cdr:y>0.19929</cdr:y>
    </cdr:to>
    <cdr:sp macro="" textlink="">
      <cdr:nvSpPr>
        <cdr:cNvPr id="8" name="TextBox 5">
          <a:extLst xmlns:a="http://schemas.openxmlformats.org/drawingml/2006/main">
            <a:ext uri="{FF2B5EF4-FFF2-40B4-BE49-F238E27FC236}">
              <a16:creationId xmlns:a16="http://schemas.microsoft.com/office/drawing/2014/main" xmlns="" id="{9D493219-CD92-4B85-AC34-4888D7073198}"/>
            </a:ext>
          </a:extLst>
        </cdr:cNvPr>
        <cdr:cNvSpPr txBox="1"/>
      </cdr:nvSpPr>
      <cdr:spPr>
        <a:xfrm xmlns:a="http://schemas.openxmlformats.org/drawingml/2006/main">
          <a:off x="2233052" y="409543"/>
          <a:ext cx="878131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uk-UA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800" b="1" dirty="0">
              <a:solidFill>
                <a:schemeClr val="bg1"/>
              </a:solidFill>
            </a:rPr>
            <a:t>7%</a:t>
          </a:r>
          <a:endParaRPr lang="uk-UA" sz="2800" b="1" dirty="0">
            <a:solidFill>
              <a:schemeClr val="bg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0.73845</cdr:x>
      <cdr:y>0.51502</cdr:y>
    </cdr:from>
    <cdr:to>
      <cdr:x>0.98414</cdr:x>
      <cdr:y>0.72409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626968" y="2252464"/>
          <a:ext cx="1872208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uk-UA" sz="1100" dirty="0"/>
        </a:p>
      </cdr:txBody>
    </cdr:sp>
  </cdr:relSizeAnchor>
  <cdr:relSizeAnchor xmlns:cdr="http://schemas.openxmlformats.org/drawingml/2006/chartDrawing">
    <cdr:from>
      <cdr:x>0.7668</cdr:x>
      <cdr:y>0.56441</cdr:y>
    </cdr:from>
    <cdr:to>
      <cdr:x>0.95295</cdr:x>
      <cdr:y>0.77349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42992" y="2468488"/>
          <a:ext cx="1418456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uk-UA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9830E-DBD6-4C0F-9367-67F564FCAE7B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CF3929-2951-4B86-91E4-29809ED893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093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90C7-0671-4CDD-9DAF-73D3C9E8CBD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B23F3-626D-4895-9561-4A3C0FC14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097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90C7-0671-4CDD-9DAF-73D3C9E8CBD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B23F3-626D-4895-9561-4A3C0FC14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8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90C7-0671-4CDD-9DAF-73D3C9E8CBD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B23F3-626D-4895-9561-4A3C0FC14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57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90C7-0671-4CDD-9DAF-73D3C9E8CBD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B23F3-626D-4895-9561-4A3C0FC14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864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90C7-0671-4CDD-9DAF-73D3C9E8CBD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B23F3-626D-4895-9561-4A3C0FC14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372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90C7-0671-4CDD-9DAF-73D3C9E8CBD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B23F3-626D-4895-9561-4A3C0FC14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12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90C7-0671-4CDD-9DAF-73D3C9E8CBD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B23F3-626D-4895-9561-4A3C0FC14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092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90C7-0671-4CDD-9DAF-73D3C9E8CBD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B23F3-626D-4895-9561-4A3C0FC14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724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90C7-0671-4CDD-9DAF-73D3C9E8CBD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B23F3-626D-4895-9561-4A3C0FC14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60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90C7-0671-4CDD-9DAF-73D3C9E8CBD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B23F3-626D-4895-9561-4A3C0FC14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842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90C7-0671-4CDD-9DAF-73D3C9E8CBD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B23F3-626D-4895-9561-4A3C0FC14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386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C90C7-0671-4CDD-9DAF-73D3C9E8CBD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B23F3-626D-4895-9561-4A3C0FC14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798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office@decisionlab.com.u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</p:txBody>
      </p:sp>
      <p:sp>
        <p:nvSpPr>
          <p:cNvPr id="62" name="Google Shape;62;p14"/>
          <p:cNvSpPr txBox="1"/>
          <p:nvPr/>
        </p:nvSpPr>
        <p:spPr>
          <a:xfrm>
            <a:off x="4703500" y="3246950"/>
            <a:ext cx="3216600" cy="73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-R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4703500" y="3327850"/>
            <a:ext cx="31965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4" name="Google Shape;64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5443" y="-35425"/>
            <a:ext cx="9194880" cy="6893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87950" y="1881830"/>
            <a:ext cx="2886300" cy="9587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65;p14">
            <a:extLst>
              <a:ext uri="{FF2B5EF4-FFF2-40B4-BE49-F238E27FC236}">
                <a16:creationId xmlns:a16="http://schemas.microsoft.com/office/drawing/2014/main" xmlns="" id="{482A2BA3-67B2-498D-BA11-7CF8CB9C08AF}"/>
              </a:ext>
            </a:extLst>
          </p:cNvPr>
          <p:cNvSpPr txBox="1"/>
          <p:nvPr/>
        </p:nvSpPr>
        <p:spPr>
          <a:xfrm>
            <a:off x="2915816" y="3411286"/>
            <a:ext cx="5190034" cy="2105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914400" lvl="0">
              <a:buClr>
                <a:srgbClr val="000000"/>
              </a:buClr>
              <a:buSzPts val="3000"/>
            </a:pPr>
            <a:r>
              <a:rPr lang="uk-UA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B0604020202020204" charset="0"/>
                <a:ea typeface="Roboto" panose="020B0604020202020204" charset="0"/>
              </a:rPr>
              <a:t>Практика WIPO</a:t>
            </a: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B0604020202020204" charset="0"/>
                <a:ea typeface="Roboto" panose="020B0604020202020204" charset="0"/>
              </a:rPr>
              <a:t> </a:t>
            </a:r>
            <a: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B0604020202020204" charset="0"/>
                <a:ea typeface="Roboto" panose="020B0604020202020204" charset="0"/>
              </a:rPr>
              <a:t>по решению споров в медиа</a:t>
            </a:r>
            <a:endParaRPr lang="ru-RU" sz="3600" b="1" dirty="0">
              <a:solidFill>
                <a:schemeClr val="tx1">
                  <a:lumMod val="65000"/>
                  <a:lumOff val="35000"/>
                </a:schemeClr>
              </a:solidFill>
              <a:latin typeface="Roboto" panose="020B0604020202020204" charset="0"/>
              <a:ea typeface="Roboto" panose="020B0604020202020204" charset="0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5711" y="401220"/>
            <a:ext cx="3840085" cy="169279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ts val="3760"/>
              </a:lnSpc>
            </a:pPr>
            <a:r>
              <a:rPr lang="ru-RU" sz="3600" b="1" dirty="0">
                <a:solidFill>
                  <a:srgbClr val="4B4C51"/>
                </a:solidFill>
                <a:latin typeface="Helvetica" pitchFamily="2" charset="0"/>
              </a:rPr>
              <a:t>ЧТО</a:t>
            </a:r>
            <a:r>
              <a:rPr lang="en-US" sz="3600" b="1" dirty="0">
                <a:solidFill>
                  <a:srgbClr val="4B4C51"/>
                </a:solidFill>
                <a:latin typeface="Helvetica" pitchFamily="2" charset="0"/>
              </a:rPr>
              <a:t> ТАК</a:t>
            </a:r>
            <a:r>
              <a:rPr lang="ru-RU" sz="3600" b="1" dirty="0">
                <a:solidFill>
                  <a:srgbClr val="4B4C51"/>
                </a:solidFill>
                <a:latin typeface="Helvetica" pitchFamily="2" charset="0"/>
              </a:rPr>
              <a:t>О</a:t>
            </a:r>
            <a:r>
              <a:rPr lang="en-US" sz="3600" b="1" dirty="0">
                <a:solidFill>
                  <a:srgbClr val="4B4C51"/>
                </a:solidFill>
                <a:latin typeface="Helvetica" pitchFamily="2" charset="0"/>
              </a:rPr>
              <a:t>Е </a:t>
            </a:r>
            <a:r>
              <a:rPr lang="en-US" sz="3600" b="1" dirty="0">
                <a:solidFill>
                  <a:srgbClr val="F15B43"/>
                </a:solidFill>
                <a:latin typeface="Helvetica" pitchFamily="2" charset="0"/>
              </a:rPr>
              <a:t>МЕД</a:t>
            </a:r>
            <a:r>
              <a:rPr lang="ru-RU" sz="3600" b="1" dirty="0">
                <a:solidFill>
                  <a:srgbClr val="F15B43"/>
                </a:solidFill>
                <a:latin typeface="Helvetica" pitchFamily="2" charset="0"/>
              </a:rPr>
              <a:t>И</a:t>
            </a:r>
            <a:r>
              <a:rPr lang="en-US" sz="3600" b="1" dirty="0">
                <a:solidFill>
                  <a:srgbClr val="F15B43"/>
                </a:solidFill>
                <a:latin typeface="Helvetica" pitchFamily="2" charset="0"/>
              </a:rPr>
              <a:t>АЦ</a:t>
            </a:r>
            <a:r>
              <a:rPr lang="ru-RU" sz="3600" b="1" dirty="0">
                <a:solidFill>
                  <a:srgbClr val="F15B43"/>
                </a:solidFill>
                <a:latin typeface="Helvetica" pitchFamily="2" charset="0"/>
              </a:rPr>
              <a:t>И</a:t>
            </a:r>
            <a:r>
              <a:rPr lang="en-US" sz="3600" b="1" dirty="0">
                <a:solidFill>
                  <a:srgbClr val="F15B43"/>
                </a:solidFill>
                <a:latin typeface="Helvetica" pitchFamily="2" charset="0"/>
              </a:rPr>
              <a:t>Я?</a:t>
            </a:r>
            <a:endParaRPr lang="en-US" sz="3600" dirty="0">
              <a:solidFill>
                <a:srgbClr val="F15B43"/>
              </a:solidFill>
              <a:latin typeface="Helvetica" pitchFamily="2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588F3BF2-3E14-4587-9B97-5C451F5F0B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072" y="0"/>
            <a:ext cx="3919928" cy="6858000"/>
          </a:xfrm>
          <a:prstGeom prst="rect">
            <a:avLst/>
          </a:prstGeom>
        </p:spPr>
      </p:pic>
      <p:sp>
        <p:nvSpPr>
          <p:cNvPr id="7" name="Объект 3">
            <a:extLst>
              <a:ext uri="{FF2B5EF4-FFF2-40B4-BE49-F238E27FC236}">
                <a16:creationId xmlns:a16="http://schemas.microsoft.com/office/drawing/2014/main" xmlns="" id="{4B63B241-B8F0-4C45-A78E-8FE2922385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9074" y="1916832"/>
            <a:ext cx="4980827" cy="4292121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Roboto"/>
            </a:endParaRPr>
          </a:p>
          <a:p>
            <a:pPr algn="ctr"/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WIPO mediation guide: </a:t>
            </a: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медиация – набирающий популярность способ разрешения споров</a:t>
            </a:r>
          </a:p>
          <a:p>
            <a:pPr algn="ctr"/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Roboto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неформальный процесс, контролируемый сторонами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управляется нейтральным посредником – медиатором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решения в медиации – результат разработанный и одобренный сторонами</a:t>
            </a:r>
          </a:p>
          <a:p>
            <a:pPr marL="540000" indent="-228600">
              <a:lnSpc>
                <a:spcPct val="120000"/>
              </a:lnSpc>
            </a:pPr>
            <a:endParaRPr lang="en-US" sz="1800" dirty="0">
              <a:solidFill>
                <a:srgbClr val="4B4C51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077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>
            <a:extLst>
              <a:ext uri="{FF2B5EF4-FFF2-40B4-BE49-F238E27FC236}">
                <a16:creationId xmlns:a16="http://schemas.microsoft.com/office/drawing/2014/main" xmlns="" id="{883E60C7-292E-41D9-9F7F-4FA980BFF0A9}"/>
              </a:ext>
            </a:extLst>
          </p:cNvPr>
          <p:cNvGrpSpPr/>
          <p:nvPr/>
        </p:nvGrpSpPr>
        <p:grpSpPr>
          <a:xfrm>
            <a:off x="633612" y="429272"/>
            <a:ext cx="7876776" cy="5707185"/>
            <a:chOff x="633612" y="429272"/>
            <a:chExt cx="7876776" cy="5707185"/>
          </a:xfrm>
        </p:grpSpPr>
        <p:sp>
          <p:nvSpPr>
            <p:cNvPr id="6" name="Shape 136">
              <a:extLst>
                <a:ext uri="{FF2B5EF4-FFF2-40B4-BE49-F238E27FC236}">
                  <a16:creationId xmlns:a16="http://schemas.microsoft.com/office/drawing/2014/main" xmlns="" id="{4ED67BFC-68A2-4896-B10E-3975AB81FAAB}"/>
                </a:ext>
              </a:extLst>
            </p:cNvPr>
            <p:cNvSpPr txBox="1"/>
            <p:nvPr/>
          </p:nvSpPr>
          <p:spPr>
            <a:xfrm>
              <a:off x="633612" y="429272"/>
              <a:ext cx="7876775" cy="12241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ru-RU" sz="3600" b="1" cap="all" spc="-6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  <a:ea typeface="+mj-ea"/>
                  <a:cs typeface="+mj-cs"/>
                </a:rPr>
                <a:t>почему МЕДИАЦИЯ?</a:t>
              </a:r>
              <a:endParaRPr sz="3600" b="1" cap="all" spc="-6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  <a:ea typeface="+mj-ea"/>
                <a:cs typeface="+mj-cs"/>
                <a:sym typeface="Roboto"/>
              </a:endParaRPr>
            </a:p>
          </p:txBody>
        </p:sp>
        <p:pic>
          <p:nvPicPr>
            <p:cNvPr id="7" name="Shape 137">
              <a:extLst>
                <a:ext uri="{FF2B5EF4-FFF2-40B4-BE49-F238E27FC236}">
                  <a16:creationId xmlns:a16="http://schemas.microsoft.com/office/drawing/2014/main" xmlns="" id="{6D3C9BA7-D040-4265-A355-C564E86B067F}"/>
                </a:ext>
              </a:extLst>
            </p:cNvPr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5712522" y="3954300"/>
              <a:ext cx="1312456" cy="124617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Shape 138">
              <a:extLst>
                <a:ext uri="{FF2B5EF4-FFF2-40B4-BE49-F238E27FC236}">
                  <a16:creationId xmlns:a16="http://schemas.microsoft.com/office/drawing/2014/main" xmlns="" id="{B58C8372-16BE-41D3-925D-2AE9C3C4E2BE}"/>
                </a:ext>
              </a:extLst>
            </p:cNvPr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489663" y="1802345"/>
              <a:ext cx="1312456" cy="124617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Shape 139">
              <a:extLst>
                <a:ext uri="{FF2B5EF4-FFF2-40B4-BE49-F238E27FC236}">
                  <a16:creationId xmlns:a16="http://schemas.microsoft.com/office/drawing/2014/main" xmlns="" id="{A10E7321-D5E8-4993-9FD2-6A01D76C27E7}"/>
                </a:ext>
              </a:extLst>
            </p:cNvPr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4182596" y="1835541"/>
              <a:ext cx="1315770" cy="124617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Shape 140">
              <a:extLst>
                <a:ext uri="{FF2B5EF4-FFF2-40B4-BE49-F238E27FC236}">
                  <a16:creationId xmlns:a16="http://schemas.microsoft.com/office/drawing/2014/main" xmlns="" id="{710D0C37-E51D-4FBE-B016-ECF5F1DEC85E}"/>
                </a:ext>
              </a:extLst>
            </p:cNvPr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6584563" y="1897766"/>
              <a:ext cx="1312456" cy="124617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Shape 141">
              <a:extLst>
                <a:ext uri="{FF2B5EF4-FFF2-40B4-BE49-F238E27FC236}">
                  <a16:creationId xmlns:a16="http://schemas.microsoft.com/office/drawing/2014/main" xmlns="" id="{FDB4F69F-DA69-4BE1-9911-9081C5B495DB}"/>
                </a:ext>
              </a:extLst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2754010" y="3958102"/>
              <a:ext cx="1312456" cy="12461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" name="Shape 143">
              <a:extLst>
                <a:ext uri="{FF2B5EF4-FFF2-40B4-BE49-F238E27FC236}">
                  <a16:creationId xmlns:a16="http://schemas.microsoft.com/office/drawing/2014/main" xmlns="" id="{C72A4564-334A-4B1B-8BF1-822C8B7EF452}"/>
                </a:ext>
              </a:extLst>
            </p:cNvPr>
            <p:cNvSpPr txBox="1"/>
            <p:nvPr/>
          </p:nvSpPr>
          <p:spPr>
            <a:xfrm>
              <a:off x="937713" y="3039332"/>
              <a:ext cx="2539200" cy="403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Экономия денег</a:t>
              </a:r>
              <a:endParaRPr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3" name="Shape 144">
              <a:extLst>
                <a:ext uri="{FF2B5EF4-FFF2-40B4-BE49-F238E27FC236}">
                  <a16:creationId xmlns:a16="http://schemas.microsoft.com/office/drawing/2014/main" xmlns="" id="{BD7FC4DD-03D8-408F-B422-08B31FA1D10B}"/>
                </a:ext>
              </a:extLst>
            </p:cNvPr>
            <p:cNvSpPr txBox="1"/>
            <p:nvPr/>
          </p:nvSpPr>
          <p:spPr>
            <a:xfrm>
              <a:off x="3461838" y="3039332"/>
              <a:ext cx="2539200" cy="403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dirty="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Экономия времени</a:t>
              </a:r>
              <a:endParaRPr dirty="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4" name="Shape 145">
              <a:extLst>
                <a:ext uri="{FF2B5EF4-FFF2-40B4-BE49-F238E27FC236}">
                  <a16:creationId xmlns:a16="http://schemas.microsoft.com/office/drawing/2014/main" xmlns="" id="{D130155A-9C78-43FD-8D33-79F5A85383D6}"/>
                </a:ext>
              </a:extLst>
            </p:cNvPr>
            <p:cNvSpPr txBox="1"/>
            <p:nvPr/>
          </p:nvSpPr>
          <p:spPr>
            <a:xfrm>
              <a:off x="5971188" y="3039332"/>
              <a:ext cx="2539200" cy="403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Сохранение отношений</a:t>
              </a:r>
              <a:endParaRPr sz="18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5" name="Shape 146">
              <a:extLst>
                <a:ext uri="{FF2B5EF4-FFF2-40B4-BE49-F238E27FC236}">
                  <a16:creationId xmlns:a16="http://schemas.microsoft.com/office/drawing/2014/main" xmlns="" id="{CD1E1061-EC06-44E2-9A4D-5E12F1032A95}"/>
                </a:ext>
              </a:extLst>
            </p:cNvPr>
            <p:cNvSpPr txBox="1"/>
            <p:nvPr/>
          </p:nvSpPr>
          <p:spPr>
            <a:xfrm>
              <a:off x="1742619" y="5296757"/>
              <a:ext cx="3097862" cy="839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uk" dirty="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Стороны определяют решения</a:t>
              </a:r>
              <a:endParaRPr dirty="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6" name="Shape 147">
              <a:extLst>
                <a:ext uri="{FF2B5EF4-FFF2-40B4-BE49-F238E27FC236}">
                  <a16:creationId xmlns:a16="http://schemas.microsoft.com/office/drawing/2014/main" xmlns="" id="{5CA509C2-8264-479F-87EC-03473A914FD8}"/>
                </a:ext>
              </a:extLst>
            </p:cNvPr>
            <p:cNvSpPr txBox="1"/>
            <p:nvPr/>
          </p:nvSpPr>
          <p:spPr>
            <a:xfrm flipH="1">
              <a:off x="4840481" y="5296757"/>
              <a:ext cx="3056538" cy="403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dirty="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Конфиденциальность</a:t>
              </a:r>
              <a:endParaRPr dirty="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6942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17D5E777-F6CC-4FC9-AE4A-92BE8504C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837" y="200844"/>
            <a:ext cx="8578516" cy="127904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WIPO: </a:t>
            </a:r>
            <a: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ПРАКТИКА ПРИМЕНЕНИЯ</a:t>
            </a:r>
            <a:endParaRPr lang="uk-UA" sz="3600" b="1" dirty="0">
              <a:solidFill>
                <a:schemeClr val="tx1">
                  <a:lumMod val="65000"/>
                  <a:lumOff val="35000"/>
                </a:schemeClr>
              </a:solidFill>
              <a:latin typeface="Roboto"/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xmlns="" id="{102879C4-5CEC-422A-81AB-49E1A707F1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1445915"/>
              </p:ext>
            </p:extLst>
          </p:nvPr>
        </p:nvGraphicFramePr>
        <p:xfrm>
          <a:off x="467544" y="1580855"/>
          <a:ext cx="820891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3435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FF959650-F116-47E2-A207-744063400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679" y="411977"/>
            <a:ext cx="8626641" cy="1152128"/>
          </a:xfrm>
        </p:spPr>
        <p:txBody>
          <a:bodyPr anchor="ctr">
            <a:noAutofit/>
          </a:bodyPr>
          <a:lstStyle/>
          <a:p>
            <a:pPr algn="ctr"/>
            <a:r>
              <a:rPr lang="ru-RU" sz="3600" b="1" dirty="0">
                <a:solidFill>
                  <a:srgbClr val="417F7B"/>
                </a:solidFill>
                <a:latin typeface="Roboto"/>
              </a:rPr>
              <a:t>СУД</a:t>
            </a:r>
            <a: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VS </a:t>
            </a:r>
            <a:r>
              <a:rPr lang="ru-RU" sz="3600" b="1" dirty="0">
                <a:solidFill>
                  <a:srgbClr val="6C6F87"/>
                </a:solidFill>
                <a:latin typeface="Roboto"/>
              </a:rPr>
              <a:t>АРБИТРАЖ</a:t>
            </a: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VS</a:t>
            </a:r>
            <a: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  <a:r>
              <a:rPr lang="ru-RU" sz="3600" b="1" dirty="0">
                <a:solidFill>
                  <a:srgbClr val="F15B43"/>
                </a:solidFill>
                <a:latin typeface="Roboto"/>
                <a:ea typeface="Roboto"/>
                <a:cs typeface="Roboto"/>
              </a:rPr>
              <a:t>МЕДИАЦИЯ</a:t>
            </a:r>
          </a:p>
        </p:txBody>
      </p:sp>
      <p:graphicFrame>
        <p:nvGraphicFramePr>
          <p:cNvPr id="6" name="Объект 3">
            <a:extLst>
              <a:ext uri="{FF2B5EF4-FFF2-40B4-BE49-F238E27FC236}">
                <a16:creationId xmlns:a16="http://schemas.microsoft.com/office/drawing/2014/main" xmlns="" id="{40E2B2A1-FF36-4E48-94F0-1914A91D97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2031841"/>
              </p:ext>
            </p:extLst>
          </p:nvPr>
        </p:nvGraphicFramePr>
        <p:xfrm>
          <a:off x="467544" y="1564105"/>
          <a:ext cx="8208912" cy="489296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55421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solidFill>
                      <a:srgbClr val="F58977">
                        <a:alpha val="8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СУД</a:t>
                      </a:r>
                      <a:endParaRPr lang="uk-UA" dirty="0"/>
                    </a:p>
                  </a:txBody>
                  <a:tcPr anchor="ctr">
                    <a:solidFill>
                      <a:srgbClr val="F58977">
                        <a:alpha val="8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АРБИТРАЖ</a:t>
                      </a:r>
                      <a:endParaRPr lang="uk-UA" dirty="0"/>
                    </a:p>
                  </a:txBody>
                  <a:tcPr anchor="ctr">
                    <a:solidFill>
                      <a:srgbClr val="F58977">
                        <a:alpha val="8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МЕДИАЦИЯ</a:t>
                      </a:r>
                      <a:endParaRPr lang="uk-UA" dirty="0"/>
                    </a:p>
                  </a:txBody>
                  <a:tcPr anchor="ctr">
                    <a:solidFill>
                      <a:srgbClr val="F58977">
                        <a:alpha val="89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2165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Согласие сторон для начала процедуры</a:t>
                      </a:r>
                      <a:endParaRPr lang="uk-UA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 anchor="ctr">
                    <a:solidFill>
                      <a:srgbClr val="C1C2CD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anchor="ctr">
                    <a:solidFill>
                      <a:srgbClr val="C1C2CD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dirty="0"/>
                    </a:p>
                  </a:txBody>
                  <a:tcPr anchor="ctr">
                    <a:solidFill>
                      <a:srgbClr val="C1C2CD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dirty="0"/>
                    </a:p>
                  </a:txBody>
                  <a:tcPr anchor="ctr">
                    <a:solidFill>
                      <a:srgbClr val="C1C2CD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42019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Выбор судьи, арбитра, медиатора</a:t>
                      </a:r>
                      <a:endParaRPr lang="uk-UA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 anchor="ctr">
                    <a:solidFill>
                      <a:srgbClr val="C1C2CD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anchor="ctr">
                    <a:solidFill>
                      <a:srgbClr val="C1C2CD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dirty="0"/>
                    </a:p>
                  </a:txBody>
                  <a:tcPr anchor="ctr">
                    <a:solidFill>
                      <a:srgbClr val="C1C2CD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uk-UA" b="1" dirty="0">
                        <a:solidFill>
                          <a:srgbClr val="007E39"/>
                        </a:solidFill>
                      </a:endParaRPr>
                    </a:p>
                  </a:txBody>
                  <a:tcPr anchor="ctr">
                    <a:solidFill>
                      <a:srgbClr val="C1C2CD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9413">
                <a:tc>
                  <a:txBody>
                    <a:bodyPr/>
                    <a:lstStyle/>
                    <a:p>
                      <a:pPr algn="l"/>
                      <a:r>
                        <a:rPr lang="ru-RU" sz="18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oboto" panose="020B0604020202020204" charset="0"/>
                          <a:ea typeface="Roboto" panose="020B0604020202020204" charset="0"/>
                          <a:cs typeface="+mn-cs"/>
                        </a:rPr>
                        <a:t>Конфиденциальность</a:t>
                      </a:r>
                      <a:endParaRPr lang="uk-UA" sz="18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Roboto" panose="020B0604020202020204" charset="0"/>
                        <a:ea typeface="Roboto" panose="020B0604020202020204" charset="0"/>
                        <a:cs typeface="+mn-cs"/>
                      </a:endParaRPr>
                    </a:p>
                  </a:txBody>
                  <a:tcPr anchor="ctr">
                    <a:solidFill>
                      <a:srgbClr val="C1C2CD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anchor="ctr">
                    <a:solidFill>
                      <a:srgbClr val="C1C2CD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dirty="0"/>
                    </a:p>
                  </a:txBody>
                  <a:tcPr anchor="ctr">
                    <a:solidFill>
                      <a:srgbClr val="C1C2CD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dirty="0"/>
                    </a:p>
                  </a:txBody>
                  <a:tcPr anchor="ctr">
                    <a:solidFill>
                      <a:srgbClr val="C1C2CD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2165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Стороны принимают решения</a:t>
                      </a:r>
                      <a:endParaRPr lang="uk-UA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 anchor="ctr">
                    <a:solidFill>
                      <a:srgbClr val="C1C2CD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anchor="ctr">
                    <a:solidFill>
                      <a:srgbClr val="C1C2CD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dirty="0"/>
                    </a:p>
                  </a:txBody>
                  <a:tcPr anchor="ctr">
                    <a:solidFill>
                      <a:srgbClr val="C1C2CD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dirty="0"/>
                    </a:p>
                  </a:txBody>
                  <a:tcPr anchor="ctr">
                    <a:solidFill>
                      <a:srgbClr val="C1C2CD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2165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Эффективность в международных спорах</a:t>
                      </a:r>
                      <a:endParaRPr lang="uk-UA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 anchor="ctr">
                    <a:solidFill>
                      <a:srgbClr val="C1C2CD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anchor="ctr">
                    <a:solidFill>
                      <a:srgbClr val="C1C2CD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dirty="0"/>
                    </a:p>
                  </a:txBody>
                  <a:tcPr anchor="ctr">
                    <a:solidFill>
                      <a:srgbClr val="C1C2CD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dirty="0"/>
                    </a:p>
                  </a:txBody>
                  <a:tcPr anchor="ctr">
                    <a:solidFill>
                      <a:srgbClr val="C1C2CD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15873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Гибкость</a:t>
                      </a:r>
                      <a:r>
                        <a:rPr lang="ru-RU" b="1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 процесса</a:t>
                      </a:r>
                      <a:endParaRPr lang="uk-UA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 anchor="ctr">
                    <a:solidFill>
                      <a:srgbClr val="C1C2CD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anchor="ctr">
                    <a:solidFill>
                      <a:srgbClr val="C1C2CD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dirty="0"/>
                    </a:p>
                  </a:txBody>
                  <a:tcPr anchor="ctr">
                    <a:solidFill>
                      <a:srgbClr val="C1C2CD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dirty="0"/>
                    </a:p>
                  </a:txBody>
                  <a:tcPr anchor="ctr">
                    <a:solidFill>
                      <a:srgbClr val="C1C2CD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8" name="Знак ''плюс'' 7">
            <a:extLst>
              <a:ext uri="{FF2B5EF4-FFF2-40B4-BE49-F238E27FC236}">
                <a16:creationId xmlns:a16="http://schemas.microsoft.com/office/drawing/2014/main" xmlns="" id="{9D159534-C4CE-490B-81F8-7F7E50C14867}"/>
              </a:ext>
            </a:extLst>
          </p:cNvPr>
          <p:cNvSpPr>
            <a:spLocks/>
          </p:cNvSpPr>
          <p:nvPr/>
        </p:nvSpPr>
        <p:spPr>
          <a:xfrm>
            <a:off x="7569078" y="2165683"/>
            <a:ext cx="360000" cy="360000"/>
          </a:xfrm>
          <a:prstGeom prst="mathPlus">
            <a:avLst/>
          </a:prstGeom>
          <a:solidFill>
            <a:srgbClr val="417F7B"/>
          </a:solidFill>
          <a:ln>
            <a:solidFill>
              <a:srgbClr val="417F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нак ''плюс'' 8">
            <a:extLst>
              <a:ext uri="{FF2B5EF4-FFF2-40B4-BE49-F238E27FC236}">
                <a16:creationId xmlns:a16="http://schemas.microsoft.com/office/drawing/2014/main" xmlns="" id="{E34F10C2-BA2B-47AB-85AE-DBB53998A56C}"/>
              </a:ext>
            </a:extLst>
          </p:cNvPr>
          <p:cNvSpPr>
            <a:spLocks/>
          </p:cNvSpPr>
          <p:nvPr/>
        </p:nvSpPr>
        <p:spPr>
          <a:xfrm>
            <a:off x="7569078" y="2968288"/>
            <a:ext cx="360000" cy="360000"/>
          </a:xfrm>
          <a:prstGeom prst="mathPlus">
            <a:avLst/>
          </a:prstGeom>
          <a:solidFill>
            <a:srgbClr val="417F7B"/>
          </a:solidFill>
          <a:ln>
            <a:solidFill>
              <a:srgbClr val="417F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нак ''плюс'' 9">
            <a:extLst>
              <a:ext uri="{FF2B5EF4-FFF2-40B4-BE49-F238E27FC236}">
                <a16:creationId xmlns:a16="http://schemas.microsoft.com/office/drawing/2014/main" xmlns="" id="{BC06685F-83FB-4EDA-8A5C-959DAA813B93}"/>
              </a:ext>
            </a:extLst>
          </p:cNvPr>
          <p:cNvSpPr>
            <a:spLocks/>
          </p:cNvSpPr>
          <p:nvPr/>
        </p:nvSpPr>
        <p:spPr>
          <a:xfrm>
            <a:off x="7569078" y="5903277"/>
            <a:ext cx="360000" cy="360000"/>
          </a:xfrm>
          <a:prstGeom prst="mathPlus">
            <a:avLst/>
          </a:prstGeom>
          <a:solidFill>
            <a:srgbClr val="417F7B"/>
          </a:solidFill>
          <a:ln>
            <a:solidFill>
              <a:srgbClr val="417F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Знак ''плюс'' 10">
            <a:extLst>
              <a:ext uri="{FF2B5EF4-FFF2-40B4-BE49-F238E27FC236}">
                <a16:creationId xmlns:a16="http://schemas.microsoft.com/office/drawing/2014/main" xmlns="" id="{147AA760-2553-43BF-8515-8AEC56157A74}"/>
              </a:ext>
            </a:extLst>
          </p:cNvPr>
          <p:cNvSpPr>
            <a:spLocks/>
          </p:cNvSpPr>
          <p:nvPr/>
        </p:nvSpPr>
        <p:spPr>
          <a:xfrm>
            <a:off x="7569078" y="4410098"/>
            <a:ext cx="360000" cy="360000"/>
          </a:xfrm>
          <a:prstGeom prst="mathPlus">
            <a:avLst/>
          </a:prstGeom>
          <a:solidFill>
            <a:srgbClr val="417F7B"/>
          </a:solidFill>
          <a:ln>
            <a:solidFill>
              <a:srgbClr val="417F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нак ''плюс'' 11">
            <a:extLst>
              <a:ext uri="{FF2B5EF4-FFF2-40B4-BE49-F238E27FC236}">
                <a16:creationId xmlns:a16="http://schemas.microsoft.com/office/drawing/2014/main" xmlns="" id="{0BA1B5E4-210F-40A4-9AAC-8D6F3813BBA0}"/>
              </a:ext>
            </a:extLst>
          </p:cNvPr>
          <p:cNvSpPr>
            <a:spLocks/>
          </p:cNvSpPr>
          <p:nvPr/>
        </p:nvSpPr>
        <p:spPr>
          <a:xfrm>
            <a:off x="7569078" y="5182251"/>
            <a:ext cx="360000" cy="360000"/>
          </a:xfrm>
          <a:prstGeom prst="mathPlus">
            <a:avLst/>
          </a:prstGeom>
          <a:solidFill>
            <a:srgbClr val="417F7B"/>
          </a:solidFill>
          <a:ln>
            <a:solidFill>
              <a:srgbClr val="417F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Знак ''плюс'' 12">
            <a:extLst>
              <a:ext uri="{FF2B5EF4-FFF2-40B4-BE49-F238E27FC236}">
                <a16:creationId xmlns:a16="http://schemas.microsoft.com/office/drawing/2014/main" xmlns="" id="{BC50429D-9B48-421B-A328-0334B3655C92}"/>
              </a:ext>
            </a:extLst>
          </p:cNvPr>
          <p:cNvSpPr>
            <a:spLocks/>
          </p:cNvSpPr>
          <p:nvPr/>
        </p:nvSpPr>
        <p:spPr>
          <a:xfrm>
            <a:off x="7569078" y="3770893"/>
            <a:ext cx="360000" cy="360000"/>
          </a:xfrm>
          <a:prstGeom prst="mathPlus">
            <a:avLst/>
          </a:prstGeom>
          <a:solidFill>
            <a:srgbClr val="417F7B"/>
          </a:solidFill>
          <a:ln>
            <a:solidFill>
              <a:srgbClr val="417F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нак ''плюс'' 13">
            <a:extLst>
              <a:ext uri="{FF2B5EF4-FFF2-40B4-BE49-F238E27FC236}">
                <a16:creationId xmlns:a16="http://schemas.microsoft.com/office/drawing/2014/main" xmlns="" id="{A69A7950-E6C0-4AC1-97E9-B05A5627EA3A}"/>
              </a:ext>
            </a:extLst>
          </p:cNvPr>
          <p:cNvSpPr>
            <a:spLocks/>
          </p:cNvSpPr>
          <p:nvPr/>
        </p:nvSpPr>
        <p:spPr>
          <a:xfrm>
            <a:off x="5814472" y="2165683"/>
            <a:ext cx="360000" cy="360000"/>
          </a:xfrm>
          <a:prstGeom prst="mathPlus">
            <a:avLst/>
          </a:prstGeom>
          <a:solidFill>
            <a:srgbClr val="417F7B"/>
          </a:solidFill>
          <a:ln>
            <a:solidFill>
              <a:srgbClr val="417F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Знак ''плюс'' 14">
            <a:extLst>
              <a:ext uri="{FF2B5EF4-FFF2-40B4-BE49-F238E27FC236}">
                <a16:creationId xmlns:a16="http://schemas.microsoft.com/office/drawing/2014/main" xmlns="" id="{ABF6738E-5EB8-4C2F-9484-54B56DD63CF4}"/>
              </a:ext>
            </a:extLst>
          </p:cNvPr>
          <p:cNvSpPr>
            <a:spLocks/>
          </p:cNvSpPr>
          <p:nvPr/>
        </p:nvSpPr>
        <p:spPr>
          <a:xfrm>
            <a:off x="5814472" y="2971876"/>
            <a:ext cx="360000" cy="360000"/>
          </a:xfrm>
          <a:prstGeom prst="mathPlus">
            <a:avLst/>
          </a:prstGeom>
          <a:solidFill>
            <a:srgbClr val="417F7B"/>
          </a:solidFill>
          <a:ln>
            <a:solidFill>
              <a:srgbClr val="417F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Знак ''плюс'' 15">
            <a:extLst>
              <a:ext uri="{FF2B5EF4-FFF2-40B4-BE49-F238E27FC236}">
                <a16:creationId xmlns:a16="http://schemas.microsoft.com/office/drawing/2014/main" xmlns="" id="{9AC2E3CC-0677-4693-B616-A28FAD22D897}"/>
              </a:ext>
            </a:extLst>
          </p:cNvPr>
          <p:cNvSpPr>
            <a:spLocks/>
          </p:cNvSpPr>
          <p:nvPr/>
        </p:nvSpPr>
        <p:spPr>
          <a:xfrm>
            <a:off x="5817218" y="3763967"/>
            <a:ext cx="360000" cy="360000"/>
          </a:xfrm>
          <a:prstGeom prst="mathPlus">
            <a:avLst/>
          </a:prstGeom>
          <a:solidFill>
            <a:srgbClr val="417F7B"/>
          </a:solidFill>
          <a:ln>
            <a:solidFill>
              <a:srgbClr val="417F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Знак ''плюс'' 16">
            <a:extLst>
              <a:ext uri="{FF2B5EF4-FFF2-40B4-BE49-F238E27FC236}">
                <a16:creationId xmlns:a16="http://schemas.microsoft.com/office/drawing/2014/main" xmlns="" id="{D477F5F6-A884-4BC8-BA9F-176A3CF4CA05}"/>
              </a:ext>
            </a:extLst>
          </p:cNvPr>
          <p:cNvSpPr>
            <a:spLocks/>
          </p:cNvSpPr>
          <p:nvPr/>
        </p:nvSpPr>
        <p:spPr>
          <a:xfrm>
            <a:off x="5814472" y="5182251"/>
            <a:ext cx="360000" cy="360000"/>
          </a:xfrm>
          <a:prstGeom prst="mathPlus">
            <a:avLst/>
          </a:prstGeom>
          <a:solidFill>
            <a:srgbClr val="417F7B"/>
          </a:solidFill>
          <a:ln>
            <a:solidFill>
              <a:srgbClr val="417F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Знак ''минус'' 17">
            <a:extLst>
              <a:ext uri="{FF2B5EF4-FFF2-40B4-BE49-F238E27FC236}">
                <a16:creationId xmlns:a16="http://schemas.microsoft.com/office/drawing/2014/main" xmlns="" id="{F94DFDE2-5785-4B5D-8046-1ECDFA44E608}"/>
              </a:ext>
            </a:extLst>
          </p:cNvPr>
          <p:cNvSpPr/>
          <p:nvPr/>
        </p:nvSpPr>
        <p:spPr>
          <a:xfrm>
            <a:off x="3982453" y="2165683"/>
            <a:ext cx="360000" cy="360000"/>
          </a:xfrm>
          <a:prstGeom prst="mathMinus">
            <a:avLst/>
          </a:prstGeom>
          <a:solidFill>
            <a:srgbClr val="F15A41"/>
          </a:solidFill>
          <a:ln>
            <a:solidFill>
              <a:srgbClr val="F15A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Знак ''минус'' 18">
            <a:extLst>
              <a:ext uri="{FF2B5EF4-FFF2-40B4-BE49-F238E27FC236}">
                <a16:creationId xmlns:a16="http://schemas.microsoft.com/office/drawing/2014/main" xmlns="" id="{A99565E7-29B4-4618-A908-563D037490A1}"/>
              </a:ext>
            </a:extLst>
          </p:cNvPr>
          <p:cNvSpPr/>
          <p:nvPr/>
        </p:nvSpPr>
        <p:spPr>
          <a:xfrm>
            <a:off x="3982453" y="2968288"/>
            <a:ext cx="360000" cy="360000"/>
          </a:xfrm>
          <a:prstGeom prst="mathMinus">
            <a:avLst/>
          </a:prstGeom>
          <a:solidFill>
            <a:srgbClr val="F15A41"/>
          </a:solidFill>
          <a:ln>
            <a:solidFill>
              <a:srgbClr val="F15A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Знак ''минус'' 19">
            <a:extLst>
              <a:ext uri="{FF2B5EF4-FFF2-40B4-BE49-F238E27FC236}">
                <a16:creationId xmlns:a16="http://schemas.microsoft.com/office/drawing/2014/main" xmlns="" id="{C391EB66-7279-4F23-B44F-C1419E971E10}"/>
              </a:ext>
            </a:extLst>
          </p:cNvPr>
          <p:cNvSpPr/>
          <p:nvPr/>
        </p:nvSpPr>
        <p:spPr>
          <a:xfrm>
            <a:off x="3982453" y="3763967"/>
            <a:ext cx="360000" cy="360000"/>
          </a:xfrm>
          <a:prstGeom prst="mathMinus">
            <a:avLst/>
          </a:prstGeom>
          <a:solidFill>
            <a:srgbClr val="F15A41"/>
          </a:solidFill>
          <a:ln>
            <a:solidFill>
              <a:srgbClr val="F15A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Знак ''минус'' 20">
            <a:extLst>
              <a:ext uri="{FF2B5EF4-FFF2-40B4-BE49-F238E27FC236}">
                <a16:creationId xmlns:a16="http://schemas.microsoft.com/office/drawing/2014/main" xmlns="" id="{F2844249-6165-46C0-8996-97513B15F1ED}"/>
              </a:ext>
            </a:extLst>
          </p:cNvPr>
          <p:cNvSpPr/>
          <p:nvPr/>
        </p:nvSpPr>
        <p:spPr>
          <a:xfrm>
            <a:off x="3982453" y="4393500"/>
            <a:ext cx="360000" cy="360000"/>
          </a:xfrm>
          <a:prstGeom prst="mathMinus">
            <a:avLst/>
          </a:prstGeom>
          <a:solidFill>
            <a:srgbClr val="F15A41"/>
          </a:solidFill>
          <a:ln>
            <a:solidFill>
              <a:srgbClr val="F15A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Знак ''минус'' 21">
            <a:extLst>
              <a:ext uri="{FF2B5EF4-FFF2-40B4-BE49-F238E27FC236}">
                <a16:creationId xmlns:a16="http://schemas.microsoft.com/office/drawing/2014/main" xmlns="" id="{EB1509C7-F159-487A-94E4-596454A6D284}"/>
              </a:ext>
            </a:extLst>
          </p:cNvPr>
          <p:cNvSpPr/>
          <p:nvPr/>
        </p:nvSpPr>
        <p:spPr>
          <a:xfrm>
            <a:off x="5818749" y="4393500"/>
            <a:ext cx="360000" cy="360000"/>
          </a:xfrm>
          <a:prstGeom prst="mathMinus">
            <a:avLst/>
          </a:prstGeom>
          <a:solidFill>
            <a:srgbClr val="F15A41"/>
          </a:solidFill>
          <a:ln>
            <a:solidFill>
              <a:srgbClr val="F15A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Знак ''минус'' 22">
            <a:extLst>
              <a:ext uri="{FF2B5EF4-FFF2-40B4-BE49-F238E27FC236}">
                <a16:creationId xmlns:a16="http://schemas.microsoft.com/office/drawing/2014/main" xmlns="" id="{BA55805E-1F19-4715-B012-EF105DD205A0}"/>
              </a:ext>
            </a:extLst>
          </p:cNvPr>
          <p:cNvSpPr/>
          <p:nvPr/>
        </p:nvSpPr>
        <p:spPr>
          <a:xfrm>
            <a:off x="3982453" y="5182251"/>
            <a:ext cx="360000" cy="360000"/>
          </a:xfrm>
          <a:prstGeom prst="mathMinus">
            <a:avLst/>
          </a:prstGeom>
          <a:solidFill>
            <a:srgbClr val="F15A41"/>
          </a:solidFill>
          <a:ln>
            <a:solidFill>
              <a:srgbClr val="F15A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Знак ''минус'' 23">
            <a:extLst>
              <a:ext uri="{FF2B5EF4-FFF2-40B4-BE49-F238E27FC236}">
                <a16:creationId xmlns:a16="http://schemas.microsoft.com/office/drawing/2014/main" xmlns="" id="{3E853FA9-EF4B-4B39-AB86-03521CF06712}"/>
              </a:ext>
            </a:extLst>
          </p:cNvPr>
          <p:cNvSpPr/>
          <p:nvPr/>
        </p:nvSpPr>
        <p:spPr>
          <a:xfrm>
            <a:off x="3982453" y="5905628"/>
            <a:ext cx="360000" cy="360000"/>
          </a:xfrm>
          <a:prstGeom prst="mathMinus">
            <a:avLst/>
          </a:prstGeom>
          <a:solidFill>
            <a:srgbClr val="F15A41"/>
          </a:solidFill>
          <a:ln>
            <a:solidFill>
              <a:srgbClr val="F15A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Знак ''минус'' 24">
            <a:extLst>
              <a:ext uri="{FF2B5EF4-FFF2-40B4-BE49-F238E27FC236}">
                <a16:creationId xmlns:a16="http://schemas.microsoft.com/office/drawing/2014/main" xmlns="" id="{915AE1C8-A714-4C7C-B5BE-A57A30CDFAA1}"/>
              </a:ext>
            </a:extLst>
          </p:cNvPr>
          <p:cNvSpPr/>
          <p:nvPr/>
        </p:nvSpPr>
        <p:spPr>
          <a:xfrm>
            <a:off x="5814472" y="5905628"/>
            <a:ext cx="360000" cy="360000"/>
          </a:xfrm>
          <a:prstGeom prst="mathMinus">
            <a:avLst/>
          </a:prstGeom>
          <a:solidFill>
            <a:srgbClr val="F15A41"/>
          </a:solidFill>
          <a:ln>
            <a:solidFill>
              <a:srgbClr val="F15A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858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E9CCFD0-8D63-49E1-A162-F6F6A955FF8E}"/>
              </a:ext>
            </a:extLst>
          </p:cNvPr>
          <p:cNvSpPr txBox="1"/>
          <p:nvPr/>
        </p:nvSpPr>
        <p:spPr>
          <a:xfrm>
            <a:off x="249655" y="400473"/>
            <a:ext cx="8644689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600" b="1" cap="all" spc="-6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  <a:ea typeface="+mj-ea"/>
                <a:cs typeface="+mj-cs"/>
                <a:sym typeface="Arial"/>
              </a:rPr>
              <a:t>WIPO RATES: </a:t>
            </a:r>
            <a:r>
              <a:rPr lang="ru-RU" sz="3600" b="1" cap="all" spc="-6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  <a:ea typeface="+mj-ea"/>
                <a:cs typeface="+mj-cs"/>
                <a:sym typeface="Arial"/>
              </a:rPr>
              <a:t>ДОСТИЖЕНИЕ ДОГОВОРЕННОСТЕЙ В</a:t>
            </a:r>
            <a:r>
              <a:rPr lang="ru-RU" sz="36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  <a:ea typeface="Roboto"/>
                <a:cs typeface="Roboto"/>
                <a:sym typeface="Arial"/>
              </a:rPr>
              <a:t> МЕДИАЦИИ</a:t>
            </a:r>
            <a:endParaRPr lang="uk-UA" sz="3600" b="1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Roboto"/>
              <a:ea typeface="Roboto"/>
              <a:cs typeface="Roboto"/>
              <a:sym typeface="Arial"/>
            </a:endParaRPr>
          </a:p>
          <a:p>
            <a:endParaRPr lang="uk-UA" sz="2400" dirty="0"/>
          </a:p>
        </p:txBody>
      </p:sp>
      <p:graphicFrame>
        <p:nvGraphicFramePr>
          <p:cNvPr id="6" name="Объект 3">
            <a:extLst>
              <a:ext uri="{FF2B5EF4-FFF2-40B4-BE49-F238E27FC236}">
                <a16:creationId xmlns:a16="http://schemas.microsoft.com/office/drawing/2014/main" xmlns="" id="{36279435-F4EE-44E0-BF35-9259B19B53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1402450"/>
              </p:ext>
            </p:extLst>
          </p:nvPr>
        </p:nvGraphicFramePr>
        <p:xfrm>
          <a:off x="813874" y="1744578"/>
          <a:ext cx="7620000" cy="4770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300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2">
            <a:extLst>
              <a:ext uri="{FF2B5EF4-FFF2-40B4-BE49-F238E27FC236}">
                <a16:creationId xmlns:a16="http://schemas.microsoft.com/office/drawing/2014/main" xmlns="" id="{F04D3DBA-904E-47EC-9D86-557A038228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380" y="712266"/>
            <a:ext cx="8075240" cy="5433467"/>
          </a:xfrm>
          <a:solidFill>
            <a:srgbClr val="C1C2CD">
              <a:alpha val="47000"/>
            </a:srgbClr>
          </a:solidFill>
        </p:spPr>
        <p:txBody>
          <a:bodyPr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000" b="1" dirty="0">
                <a:solidFill>
                  <a:srgbClr val="F15A41"/>
                </a:solidFill>
                <a:latin typeface="Roboto" panose="020B0604020202020204" charset="0"/>
                <a:ea typeface="Roboto" panose="020B0604020202020204" charset="0"/>
              </a:rPr>
              <a:t>WIPO about ADR procedures: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B0604020202020204" charset="0"/>
                <a:ea typeface="Roboto" panose="020B0604020202020204" charset="0"/>
              </a:rPr>
              <a:t> </a:t>
            </a:r>
          </a:p>
          <a:p>
            <a:pPr marL="0" indent="0" algn="ctr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spcBef>
                <a:spcPts val="3000"/>
              </a:spcBef>
              <a:buNone/>
            </a:pPr>
            <a:r>
              <a:rPr lang="en-US" sz="7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B0604020202020204" charset="0"/>
                <a:ea typeface="Roboto" panose="020B0604020202020204" charset="0"/>
              </a:rPr>
              <a:t>Getting back to business </a:t>
            </a:r>
            <a:endParaRPr lang="uk-UA" sz="7200" b="1" dirty="0">
              <a:solidFill>
                <a:schemeClr val="tx1">
                  <a:lumMod val="65000"/>
                  <a:lumOff val="35000"/>
                </a:schemeClr>
              </a:solidFill>
              <a:latin typeface="Roboto" panose="020B0604020202020204" charset="0"/>
              <a:ea typeface="Roboto" panose="020B0604020202020204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78421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</p:txBody>
      </p:sp>
      <p:sp>
        <p:nvSpPr>
          <p:cNvPr id="73" name="Google Shape;73;p15"/>
          <p:cNvSpPr txBox="1"/>
          <p:nvPr/>
        </p:nvSpPr>
        <p:spPr>
          <a:xfrm>
            <a:off x="4703500" y="3246950"/>
            <a:ext cx="3216600" cy="73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-R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4703500" y="3327850"/>
            <a:ext cx="31965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5" name="Google Shape;75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5443" y="-35425"/>
            <a:ext cx="9194880" cy="6893424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5"/>
          <p:cNvSpPr txBox="1"/>
          <p:nvPr/>
        </p:nvSpPr>
        <p:spPr>
          <a:xfrm>
            <a:off x="1191000" y="2416925"/>
            <a:ext cx="6825900" cy="29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91440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lang="ru-RU" sz="2600" dirty="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Благодарю за внимание!</a:t>
            </a:r>
            <a:endParaRPr sz="2600" b="0" i="0" u="none" strike="noStrike" cap="none" dirty="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91440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endParaRPr sz="2600" b="0" i="0" u="none" strike="noStrike" cap="none" dirty="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91440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-RU" sz="1800" b="0" i="0" u="none" strike="noStrike" cap="none" dirty="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Контакты:</a:t>
            </a:r>
            <a:endParaRPr sz="1800" b="0" i="0" u="none" strike="noStrike" cap="none" dirty="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91440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-RU" sz="1800" b="0" i="0" u="none" strike="noStrike" cap="none" dirty="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+380 50 311 91 08</a:t>
            </a:r>
            <a:br>
              <a:rPr lang="ru-RU" sz="1800" b="0" i="0" u="none" strike="noStrike" cap="none" dirty="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ru-RU" sz="1800" b="0" i="0" u="none" strike="noStrike" cap="none" dirty="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+380 67 329 99 23</a:t>
            </a:r>
            <a:endParaRPr sz="1800" b="0" i="0" u="none" strike="noStrike" cap="none" dirty="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91440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-RU" sz="1800" b="0" i="0" u="none" strike="noStrike" cap="none" dirty="0">
                <a:solidFill>
                  <a:schemeClr val="hlink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4"/>
              </a:rPr>
              <a:t>office@decisionlab.com.ua</a:t>
            </a:r>
            <a:endParaRPr sz="1800" b="0" i="0" u="none" strike="noStrike" cap="none" dirty="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91440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-RU" sz="1800" b="0" i="0" u="none" strike="noStrike" cap="none" dirty="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www.decisionlab.com.ua</a:t>
            </a:r>
            <a:endParaRPr sz="1800" b="0" i="0" u="none" strike="noStrike" cap="none" dirty="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91440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77" name="Google Shape;77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82638" y="1610480"/>
            <a:ext cx="2886300" cy="958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2655</TotalTime>
  <Words>135</Words>
  <Application>Microsoft Office PowerPoint</Application>
  <PresentationFormat>Экран (4:3)</PresentationFormat>
  <Paragraphs>44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ЧТО ТАКОЕ МЕДИАЦИЯ?</vt:lpstr>
      <vt:lpstr>Презентация PowerPoint</vt:lpstr>
      <vt:lpstr>WIPO: ПРАКТИКА ПРИМЕНЕНИЯ</vt:lpstr>
      <vt:lpstr>СУД VS АРБИТРАЖ VS МЕДИАЦИЯ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Незгода – це сила, що працює на вас</dc:title>
  <dc:creator>Olena Bilozor</dc:creator>
  <cp:lastModifiedBy>Olga Khmaruk</cp:lastModifiedBy>
  <cp:revision>107</cp:revision>
  <dcterms:created xsi:type="dcterms:W3CDTF">2019-05-22T13:17:20Z</dcterms:created>
  <dcterms:modified xsi:type="dcterms:W3CDTF">2019-06-03T14:43:13Z</dcterms:modified>
</cp:coreProperties>
</file>