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9" r:id="rId2"/>
    <p:sldId id="357" r:id="rId3"/>
    <p:sldId id="367" r:id="rId4"/>
    <p:sldId id="366" r:id="rId5"/>
    <p:sldId id="361" r:id="rId6"/>
    <p:sldId id="362" r:id="rId7"/>
    <p:sldId id="363" r:id="rId8"/>
    <p:sldId id="364" r:id="rId9"/>
    <p:sldId id="369" r:id="rId10"/>
    <p:sldId id="368" r:id="rId11"/>
    <p:sldId id="360" r:id="rId12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50" autoAdjust="0"/>
    <p:restoredTop sz="80549" autoAdjust="0"/>
  </p:normalViewPr>
  <p:slideViewPr>
    <p:cSldViewPr snapToGrid="0" snapToObjects="1">
      <p:cViewPr>
        <p:scale>
          <a:sx n="78" d="100"/>
          <a:sy n="78" d="100"/>
        </p:scale>
        <p:origin x="-67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АРЕШТИ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2015</c:v>
                </c:pt>
                <c:pt idx="2">
                  <c:v>2016</c:v>
                </c:pt>
                <c:pt idx="3">
                  <c:v>2018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40</c:v>
                </c:pt>
                <c:pt idx="1">
                  <c:v>150</c:v>
                </c:pt>
                <c:pt idx="2">
                  <c:v>660</c:v>
                </c:pt>
                <c:pt idx="3">
                  <c:v>980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ПРОВАДЖЕННЯ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2015</c:v>
                </c:pt>
                <c:pt idx="2">
                  <c:v>2016</c:v>
                </c:pt>
                <c:pt idx="3">
                  <c:v>2018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810</c:v>
                </c:pt>
                <c:pt idx="1">
                  <c:v>640</c:v>
                </c:pt>
                <c:pt idx="2">
                  <c:v>380</c:v>
                </c:pt>
                <c:pt idx="3">
                  <c:v>370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966528"/>
        <c:axId val="6033408"/>
      </c:barChart>
      <c:catAx>
        <c:axId val="54966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2060"/>
                </a:solidFill>
                <a:latin typeface="+mn-lt"/>
              </a:defRPr>
            </a:pPr>
            <a:endParaRPr lang="ru-RU"/>
          </a:p>
        </c:txPr>
        <c:crossAx val="6033408"/>
        <c:crosses val="autoZero"/>
        <c:auto val="1"/>
        <c:lblAlgn val="ctr"/>
        <c:lblOffset val="100"/>
        <c:noMultiLvlLbl val="0"/>
      </c:catAx>
      <c:valAx>
        <c:axId val="6033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pPr>
            <a:endParaRPr lang="ru-RU"/>
          </a:p>
        </c:txPr>
        <c:crossAx val="5496652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>
                <a:solidFill>
                  <a:srgbClr val="002060"/>
                </a:solidFill>
                <a:latin typeface="Qanelas Medium" pitchFamily="50" charset="-52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>
                <a:solidFill>
                  <a:srgbClr val="002060"/>
                </a:solidFill>
                <a:latin typeface="Qanelas Medium" pitchFamily="50" charset="-52"/>
              </a:defRPr>
            </a:pPr>
            <a:endParaRPr lang="ru-RU"/>
          </a:p>
        </c:txPr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6B2CC-E258-2949-82F3-8A1754C9198B}" type="datetimeFigureOut">
              <a:rPr lang="ru-RU" smtClean="0"/>
              <a:t>10.06.2019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39F0C-6452-CB45-9101-CE0F581FEF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368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b="1" dirty="0" smtClean="0"/>
              <a:t>О</a:t>
            </a:r>
            <a:r>
              <a:rPr lang="ru-RU" b="1" dirty="0" err="1" smtClean="0"/>
              <a:t>бложка</a:t>
            </a:r>
            <a:r>
              <a:rPr lang="ru-RU" b="1" dirty="0" smtClean="0"/>
              <a:t> ВАРИАНТ №1</a:t>
            </a:r>
          </a:p>
          <a:p>
            <a:r>
              <a:rPr lang="ru-RU" b="0" u="sng" dirty="0" smtClean="0"/>
              <a:t>Шрифт основного заголовка: </a:t>
            </a:r>
            <a:r>
              <a:rPr lang="en-US" b="0" dirty="0" err="1" smtClean="0"/>
              <a:t>Quanelas</a:t>
            </a:r>
            <a:r>
              <a:rPr lang="en-US" b="0" dirty="0" smtClean="0"/>
              <a:t> Bold,</a:t>
            </a:r>
            <a:r>
              <a:rPr lang="en-US" b="0" baseline="0" dirty="0" smtClean="0"/>
              <a:t> </a:t>
            </a:r>
            <a:r>
              <a:rPr lang="uk-UA" b="0" baseline="0" dirty="0" smtClean="0"/>
              <a:t>на </a:t>
            </a:r>
            <a:r>
              <a:rPr lang="uk-UA" b="0" baseline="0" dirty="0" err="1" smtClean="0"/>
              <a:t>капслоке</a:t>
            </a:r>
            <a:r>
              <a:rPr lang="uk-UA" b="0" baseline="0" dirty="0" smtClean="0"/>
              <a:t>, </a:t>
            </a:r>
            <a:r>
              <a:rPr lang="uk-UA" b="0" baseline="0" dirty="0" err="1" smtClean="0"/>
              <a:t>цвет</a:t>
            </a:r>
            <a:r>
              <a:rPr lang="uk-UA" b="0" baseline="0" dirty="0" smtClean="0"/>
              <a:t> - </a:t>
            </a:r>
            <a:r>
              <a:rPr lang="uk-UA" b="0" baseline="0" dirty="0" err="1" smtClean="0"/>
              <a:t>стандартные</a:t>
            </a:r>
            <a:r>
              <a:rPr lang="uk-UA" b="0" baseline="0" dirty="0" smtClean="0"/>
              <a:t> </a:t>
            </a:r>
            <a:r>
              <a:rPr lang="uk-UA" b="0" baseline="0" dirty="0" err="1" smtClean="0"/>
              <a:t>цвета</a:t>
            </a:r>
            <a:r>
              <a:rPr lang="uk-UA" b="0" baseline="0" dirty="0" smtClean="0"/>
              <a:t> – темно-</a:t>
            </a:r>
            <a:r>
              <a:rPr lang="uk-UA" b="0" baseline="0" dirty="0" err="1" smtClean="0"/>
              <a:t>синий</a:t>
            </a:r>
            <a:endParaRPr lang="uk-UA" b="0" baseline="0" dirty="0" smtClean="0"/>
          </a:p>
          <a:p>
            <a:r>
              <a:rPr lang="ru-RU" b="0" u="sng" dirty="0" smtClean="0"/>
              <a:t>Шрифт подзаголовка: </a:t>
            </a:r>
            <a:r>
              <a:rPr lang="en-US" b="0" dirty="0" err="1" smtClean="0"/>
              <a:t>Quanelas</a:t>
            </a:r>
            <a:r>
              <a:rPr lang="ru-RU" b="0" dirty="0" smtClean="0"/>
              <a:t>, черный</a:t>
            </a:r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9F0C-6452-CB45-9101-CE0F581FEF2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637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/>
              <a:t>ОСНОВНОЙ СЛАЙД ВАРИАНТ №1</a:t>
            </a:r>
          </a:p>
          <a:p>
            <a:r>
              <a:rPr lang="ru-RU" b="0" u="sng" dirty="0" smtClean="0"/>
              <a:t>Шрифт темы слайда: </a:t>
            </a:r>
            <a:r>
              <a:rPr lang="en-US" b="0" dirty="0" err="1" smtClean="0"/>
              <a:t>Quanelas</a:t>
            </a:r>
            <a:r>
              <a:rPr lang="en-US" b="0" dirty="0" smtClean="0"/>
              <a:t> Bold,</a:t>
            </a:r>
            <a:r>
              <a:rPr lang="en-US" b="0" baseline="0" dirty="0" smtClean="0"/>
              <a:t> </a:t>
            </a:r>
            <a:r>
              <a:rPr lang="uk-UA" b="0" baseline="0" dirty="0" smtClean="0"/>
              <a:t>на </a:t>
            </a:r>
            <a:r>
              <a:rPr lang="uk-UA" b="0" baseline="0" dirty="0" err="1" smtClean="0"/>
              <a:t>капслоке</a:t>
            </a:r>
            <a:r>
              <a:rPr lang="uk-UA" b="0" baseline="0" dirty="0" smtClean="0"/>
              <a:t>, </a:t>
            </a:r>
            <a:r>
              <a:rPr lang="uk-UA" b="0" baseline="0" dirty="0" err="1" smtClean="0"/>
              <a:t>цвет</a:t>
            </a:r>
            <a:r>
              <a:rPr lang="uk-UA" b="0" baseline="0" dirty="0" smtClean="0"/>
              <a:t> - </a:t>
            </a:r>
            <a:r>
              <a:rPr lang="uk-UA" b="0" baseline="0" dirty="0" err="1" smtClean="0"/>
              <a:t>стандартные</a:t>
            </a:r>
            <a:r>
              <a:rPr lang="uk-UA" b="0" baseline="0" dirty="0" smtClean="0"/>
              <a:t> </a:t>
            </a:r>
            <a:r>
              <a:rPr lang="uk-UA" b="0" baseline="0" dirty="0" err="1" smtClean="0"/>
              <a:t>цвета</a:t>
            </a:r>
            <a:r>
              <a:rPr lang="uk-UA" b="0" baseline="0" dirty="0" smtClean="0"/>
              <a:t> – темно-</a:t>
            </a:r>
            <a:r>
              <a:rPr lang="uk-UA" b="0" baseline="0" dirty="0" err="1" smtClean="0"/>
              <a:t>синий</a:t>
            </a:r>
            <a:endParaRPr lang="uk-UA" b="0" baseline="0" dirty="0" smtClean="0"/>
          </a:p>
          <a:p>
            <a:r>
              <a:rPr lang="ru-RU" b="0" u="sng" dirty="0" smtClean="0"/>
              <a:t>Шрифт подзаголовков: </a:t>
            </a:r>
            <a:r>
              <a:rPr lang="en-US" b="0" dirty="0" err="1" smtClean="0"/>
              <a:t>Quanelas</a:t>
            </a:r>
            <a:r>
              <a:rPr lang="ru-RU" b="0" dirty="0" smtClean="0"/>
              <a:t>, </a:t>
            </a:r>
            <a:r>
              <a:rPr lang="uk-UA" b="0" baseline="0" dirty="0" err="1" smtClean="0"/>
              <a:t>цвет</a:t>
            </a:r>
            <a:r>
              <a:rPr lang="uk-UA" b="0" baseline="0" dirty="0" smtClean="0"/>
              <a:t> - </a:t>
            </a:r>
            <a:r>
              <a:rPr lang="uk-UA" b="0" baseline="0" dirty="0" err="1" smtClean="0"/>
              <a:t>стандартные</a:t>
            </a:r>
            <a:r>
              <a:rPr lang="uk-UA" b="0" baseline="0" dirty="0" smtClean="0"/>
              <a:t> </a:t>
            </a:r>
            <a:r>
              <a:rPr lang="uk-UA" b="0" baseline="0" dirty="0" err="1" smtClean="0"/>
              <a:t>цвета</a:t>
            </a:r>
            <a:r>
              <a:rPr lang="uk-UA" b="0" baseline="0" dirty="0" smtClean="0"/>
              <a:t> – темно-</a:t>
            </a:r>
            <a:r>
              <a:rPr lang="uk-UA" b="0" baseline="0" dirty="0" err="1" smtClean="0"/>
              <a:t>синий</a:t>
            </a:r>
            <a:endParaRPr lang="uk-UA" b="0" baseline="0" dirty="0" smtClean="0"/>
          </a:p>
          <a:p>
            <a:r>
              <a:rPr lang="uk-UA" b="0" u="sng" baseline="0" dirty="0" smtClean="0"/>
              <a:t>Шрифт основного </a:t>
            </a:r>
            <a:r>
              <a:rPr lang="uk-UA" b="0" u="sng" baseline="0" dirty="0" err="1" smtClean="0"/>
              <a:t>текста</a:t>
            </a:r>
            <a:r>
              <a:rPr lang="uk-UA" b="0" u="sng" baseline="0" dirty="0" smtClean="0"/>
              <a:t>:</a:t>
            </a:r>
            <a:r>
              <a:rPr lang="uk-UA" b="0" baseline="0" dirty="0" smtClean="0"/>
              <a:t> </a:t>
            </a:r>
            <a:r>
              <a:rPr lang="en-US" b="0" dirty="0" err="1" smtClean="0"/>
              <a:t>Quanelas</a:t>
            </a:r>
            <a:r>
              <a:rPr lang="ru-RU" b="0" dirty="0" smtClean="0"/>
              <a:t>, </a:t>
            </a:r>
            <a:r>
              <a:rPr lang="uk-UA" b="0" baseline="0" dirty="0" err="1" smtClean="0"/>
              <a:t>цвет</a:t>
            </a:r>
            <a:r>
              <a:rPr lang="uk-UA" b="0" baseline="0" dirty="0" smtClean="0"/>
              <a:t> – </a:t>
            </a:r>
            <a:r>
              <a:rPr lang="uk-UA" b="0" baseline="0" dirty="0" err="1" smtClean="0"/>
              <a:t>черный</a:t>
            </a:r>
            <a:endParaRPr lang="uk-UA" b="0" baseline="0" dirty="0" smtClean="0"/>
          </a:p>
          <a:p>
            <a:endParaRPr lang="uk-UA" b="0" baseline="0" dirty="0" smtClean="0"/>
          </a:p>
          <a:p>
            <a:r>
              <a:rPr lang="uk-UA" b="0" baseline="0" dirty="0" err="1" smtClean="0"/>
              <a:t>Если</a:t>
            </a:r>
            <a:r>
              <a:rPr lang="uk-UA" b="0" baseline="0" dirty="0" smtClean="0"/>
              <a:t> тема слайда </a:t>
            </a:r>
            <a:r>
              <a:rPr lang="uk-UA" b="0" baseline="0" dirty="0" err="1" smtClean="0"/>
              <a:t>длиннее</a:t>
            </a:r>
            <a:r>
              <a:rPr lang="uk-UA" b="0" baseline="0" dirty="0" smtClean="0"/>
              <a:t> </a:t>
            </a:r>
            <a:r>
              <a:rPr lang="uk-UA" b="0" baseline="0" dirty="0" err="1" smtClean="0"/>
              <a:t>чем</a:t>
            </a:r>
            <a:r>
              <a:rPr lang="uk-UA" b="0" baseline="0" dirty="0" smtClean="0"/>
              <a:t> </a:t>
            </a:r>
            <a:r>
              <a:rPr lang="uk-UA" b="0" baseline="0" dirty="0" err="1" smtClean="0"/>
              <a:t>предусмотренное</a:t>
            </a:r>
            <a:r>
              <a:rPr lang="uk-UA" b="0" baseline="0" dirty="0" smtClean="0"/>
              <a:t> для </a:t>
            </a:r>
            <a:r>
              <a:rPr lang="uk-UA" b="0" baseline="0" dirty="0" err="1" smtClean="0"/>
              <a:t>нее</a:t>
            </a:r>
            <a:r>
              <a:rPr lang="uk-UA" b="0" baseline="0" dirty="0" smtClean="0"/>
              <a:t> </a:t>
            </a:r>
            <a:r>
              <a:rPr lang="uk-UA" b="0" baseline="0" dirty="0" err="1" smtClean="0"/>
              <a:t>место</a:t>
            </a:r>
            <a:r>
              <a:rPr lang="uk-UA" b="0" baseline="0" dirty="0" smtClean="0"/>
              <a:t>, то </a:t>
            </a:r>
            <a:r>
              <a:rPr lang="uk-UA" b="0" baseline="0" dirty="0" err="1" smtClean="0"/>
              <a:t>синюю</a:t>
            </a:r>
            <a:r>
              <a:rPr lang="uk-UA" b="0" baseline="0" dirty="0" smtClean="0"/>
              <a:t> </a:t>
            </a:r>
            <a:r>
              <a:rPr lang="uk-UA" b="0" baseline="0" dirty="0" err="1" smtClean="0"/>
              <a:t>полоску</a:t>
            </a:r>
            <a:r>
              <a:rPr lang="uk-UA" b="0" baseline="0" dirty="0" smtClean="0"/>
              <a:t> </a:t>
            </a:r>
            <a:r>
              <a:rPr lang="uk-UA" b="0" baseline="0" dirty="0" err="1" smtClean="0"/>
              <a:t>можно</a:t>
            </a:r>
            <a:r>
              <a:rPr lang="uk-UA" b="0" baseline="0" dirty="0" smtClean="0"/>
              <a:t> </a:t>
            </a:r>
            <a:r>
              <a:rPr lang="uk-UA" b="0" baseline="0" dirty="0" err="1" smtClean="0"/>
              <a:t>уменьшить</a:t>
            </a:r>
            <a:r>
              <a:rPr lang="uk-UA" b="0" baseline="0" dirty="0" smtClean="0"/>
              <a:t> </a:t>
            </a:r>
            <a:r>
              <a:rPr lang="uk-UA" b="0" baseline="0" dirty="0" err="1" smtClean="0"/>
              <a:t>влево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9F0C-6452-CB45-9101-CE0F581FEF2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637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/>
              <a:t>ОСНОВНОЙ СЛАЙД ВАРИАНТ №1</a:t>
            </a:r>
          </a:p>
          <a:p>
            <a:r>
              <a:rPr lang="ru-RU" b="0" u="sng" dirty="0" smtClean="0"/>
              <a:t>Шрифт темы слайда: </a:t>
            </a:r>
            <a:r>
              <a:rPr lang="en-US" b="0" dirty="0" err="1" smtClean="0"/>
              <a:t>Quanelas</a:t>
            </a:r>
            <a:r>
              <a:rPr lang="en-US" b="0" dirty="0" smtClean="0"/>
              <a:t> Bold,</a:t>
            </a:r>
            <a:r>
              <a:rPr lang="en-US" b="0" baseline="0" dirty="0" smtClean="0"/>
              <a:t> </a:t>
            </a:r>
            <a:r>
              <a:rPr lang="uk-UA" b="0" baseline="0" dirty="0" smtClean="0"/>
              <a:t>на </a:t>
            </a:r>
            <a:r>
              <a:rPr lang="uk-UA" b="0" baseline="0" dirty="0" err="1" smtClean="0"/>
              <a:t>капслоке</a:t>
            </a:r>
            <a:r>
              <a:rPr lang="uk-UA" b="0" baseline="0" dirty="0" smtClean="0"/>
              <a:t>, </a:t>
            </a:r>
            <a:r>
              <a:rPr lang="uk-UA" b="0" baseline="0" dirty="0" err="1" smtClean="0"/>
              <a:t>цвет</a:t>
            </a:r>
            <a:r>
              <a:rPr lang="uk-UA" b="0" baseline="0" dirty="0" smtClean="0"/>
              <a:t> - </a:t>
            </a:r>
            <a:r>
              <a:rPr lang="uk-UA" b="0" baseline="0" dirty="0" err="1" smtClean="0"/>
              <a:t>стандартные</a:t>
            </a:r>
            <a:r>
              <a:rPr lang="uk-UA" b="0" baseline="0" dirty="0" smtClean="0"/>
              <a:t> </a:t>
            </a:r>
            <a:r>
              <a:rPr lang="uk-UA" b="0" baseline="0" dirty="0" err="1" smtClean="0"/>
              <a:t>цвета</a:t>
            </a:r>
            <a:r>
              <a:rPr lang="uk-UA" b="0" baseline="0" dirty="0" smtClean="0"/>
              <a:t> – темно-</a:t>
            </a:r>
            <a:r>
              <a:rPr lang="uk-UA" b="0" baseline="0" dirty="0" err="1" smtClean="0"/>
              <a:t>синий</a:t>
            </a:r>
            <a:endParaRPr lang="uk-UA" b="0" baseline="0" dirty="0" smtClean="0"/>
          </a:p>
          <a:p>
            <a:r>
              <a:rPr lang="ru-RU" b="0" u="sng" dirty="0" smtClean="0"/>
              <a:t>Шрифт подзаголовков: </a:t>
            </a:r>
            <a:r>
              <a:rPr lang="en-US" b="0" dirty="0" err="1" smtClean="0"/>
              <a:t>Quanelas</a:t>
            </a:r>
            <a:r>
              <a:rPr lang="ru-RU" b="0" dirty="0" smtClean="0"/>
              <a:t>, </a:t>
            </a:r>
            <a:r>
              <a:rPr lang="uk-UA" b="0" baseline="0" dirty="0" err="1" smtClean="0"/>
              <a:t>цвет</a:t>
            </a:r>
            <a:r>
              <a:rPr lang="uk-UA" b="0" baseline="0" dirty="0" smtClean="0"/>
              <a:t> - </a:t>
            </a:r>
            <a:r>
              <a:rPr lang="uk-UA" b="0" baseline="0" dirty="0" err="1" smtClean="0"/>
              <a:t>стандартные</a:t>
            </a:r>
            <a:r>
              <a:rPr lang="uk-UA" b="0" baseline="0" dirty="0" smtClean="0"/>
              <a:t> </a:t>
            </a:r>
            <a:r>
              <a:rPr lang="uk-UA" b="0" baseline="0" dirty="0" err="1" smtClean="0"/>
              <a:t>цвета</a:t>
            </a:r>
            <a:r>
              <a:rPr lang="uk-UA" b="0" baseline="0" dirty="0" smtClean="0"/>
              <a:t> – темно-</a:t>
            </a:r>
            <a:r>
              <a:rPr lang="uk-UA" b="0" baseline="0" dirty="0" err="1" smtClean="0"/>
              <a:t>синий</a:t>
            </a:r>
            <a:endParaRPr lang="uk-UA" b="0" baseline="0" dirty="0" smtClean="0"/>
          </a:p>
          <a:p>
            <a:r>
              <a:rPr lang="uk-UA" b="0" u="sng" baseline="0" dirty="0" smtClean="0"/>
              <a:t>Шрифт основного </a:t>
            </a:r>
            <a:r>
              <a:rPr lang="uk-UA" b="0" u="sng" baseline="0" dirty="0" err="1" smtClean="0"/>
              <a:t>текста</a:t>
            </a:r>
            <a:r>
              <a:rPr lang="uk-UA" b="0" u="sng" baseline="0" dirty="0" smtClean="0"/>
              <a:t>:</a:t>
            </a:r>
            <a:r>
              <a:rPr lang="uk-UA" b="0" baseline="0" dirty="0" smtClean="0"/>
              <a:t> </a:t>
            </a:r>
            <a:r>
              <a:rPr lang="en-US" b="0" dirty="0" err="1" smtClean="0"/>
              <a:t>Quanelas</a:t>
            </a:r>
            <a:r>
              <a:rPr lang="ru-RU" b="0" dirty="0" smtClean="0"/>
              <a:t>, </a:t>
            </a:r>
            <a:r>
              <a:rPr lang="uk-UA" b="0" baseline="0" dirty="0" err="1" smtClean="0"/>
              <a:t>цвет</a:t>
            </a:r>
            <a:r>
              <a:rPr lang="uk-UA" b="0" baseline="0" dirty="0" smtClean="0"/>
              <a:t> – </a:t>
            </a:r>
            <a:r>
              <a:rPr lang="uk-UA" b="0" baseline="0" dirty="0" err="1" smtClean="0"/>
              <a:t>черный</a:t>
            </a:r>
            <a:endParaRPr lang="uk-UA" b="0" baseline="0" dirty="0" smtClean="0"/>
          </a:p>
          <a:p>
            <a:endParaRPr lang="uk-UA" b="0" baseline="0" dirty="0" smtClean="0"/>
          </a:p>
          <a:p>
            <a:r>
              <a:rPr lang="uk-UA" b="0" baseline="0" dirty="0" err="1" smtClean="0"/>
              <a:t>Если</a:t>
            </a:r>
            <a:r>
              <a:rPr lang="uk-UA" b="0" baseline="0" dirty="0" smtClean="0"/>
              <a:t> тема слайда </a:t>
            </a:r>
            <a:r>
              <a:rPr lang="uk-UA" b="0" baseline="0" dirty="0" err="1" smtClean="0"/>
              <a:t>длиннее</a:t>
            </a:r>
            <a:r>
              <a:rPr lang="uk-UA" b="0" baseline="0" dirty="0" smtClean="0"/>
              <a:t> </a:t>
            </a:r>
            <a:r>
              <a:rPr lang="uk-UA" b="0" baseline="0" dirty="0" err="1" smtClean="0"/>
              <a:t>чем</a:t>
            </a:r>
            <a:r>
              <a:rPr lang="uk-UA" b="0" baseline="0" dirty="0" smtClean="0"/>
              <a:t> </a:t>
            </a:r>
            <a:r>
              <a:rPr lang="uk-UA" b="0" baseline="0" dirty="0" err="1" smtClean="0"/>
              <a:t>предусмотренное</a:t>
            </a:r>
            <a:r>
              <a:rPr lang="uk-UA" b="0" baseline="0" dirty="0" smtClean="0"/>
              <a:t> для </a:t>
            </a:r>
            <a:r>
              <a:rPr lang="uk-UA" b="0" baseline="0" dirty="0" err="1" smtClean="0"/>
              <a:t>нее</a:t>
            </a:r>
            <a:r>
              <a:rPr lang="uk-UA" b="0" baseline="0" dirty="0" smtClean="0"/>
              <a:t> </a:t>
            </a:r>
            <a:r>
              <a:rPr lang="uk-UA" b="0" baseline="0" dirty="0" err="1" smtClean="0"/>
              <a:t>место</a:t>
            </a:r>
            <a:r>
              <a:rPr lang="uk-UA" b="0" baseline="0" dirty="0" smtClean="0"/>
              <a:t>, то </a:t>
            </a:r>
            <a:r>
              <a:rPr lang="uk-UA" b="0" baseline="0" dirty="0" err="1" smtClean="0"/>
              <a:t>синюю</a:t>
            </a:r>
            <a:r>
              <a:rPr lang="uk-UA" b="0" baseline="0" dirty="0" smtClean="0"/>
              <a:t> </a:t>
            </a:r>
            <a:r>
              <a:rPr lang="uk-UA" b="0" baseline="0" dirty="0" err="1" smtClean="0"/>
              <a:t>полоску</a:t>
            </a:r>
            <a:r>
              <a:rPr lang="uk-UA" b="0" baseline="0" dirty="0" smtClean="0"/>
              <a:t> </a:t>
            </a:r>
            <a:r>
              <a:rPr lang="uk-UA" b="0" baseline="0" dirty="0" err="1" smtClean="0"/>
              <a:t>можно</a:t>
            </a:r>
            <a:r>
              <a:rPr lang="uk-UA" b="0" baseline="0" dirty="0" smtClean="0"/>
              <a:t> </a:t>
            </a:r>
            <a:r>
              <a:rPr lang="uk-UA" b="0" baseline="0" dirty="0" err="1" smtClean="0"/>
              <a:t>уменьшить</a:t>
            </a:r>
            <a:r>
              <a:rPr lang="uk-UA" b="0" baseline="0" dirty="0" smtClean="0"/>
              <a:t> </a:t>
            </a:r>
            <a:r>
              <a:rPr lang="uk-UA" b="0" baseline="0" dirty="0" err="1" smtClean="0"/>
              <a:t>влево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9F0C-6452-CB45-9101-CE0F581FEF2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637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/>
              <a:t>ОСНОВНОЙ СЛАЙД ВАРИАНТ №1</a:t>
            </a:r>
          </a:p>
          <a:p>
            <a:r>
              <a:rPr lang="ru-RU" b="0" u="sng" dirty="0" smtClean="0"/>
              <a:t>Шрифт темы слайда: </a:t>
            </a:r>
            <a:r>
              <a:rPr lang="en-US" b="0" dirty="0" err="1" smtClean="0"/>
              <a:t>Quanelas</a:t>
            </a:r>
            <a:r>
              <a:rPr lang="en-US" b="0" dirty="0" smtClean="0"/>
              <a:t> Bold,</a:t>
            </a:r>
            <a:r>
              <a:rPr lang="en-US" b="0" baseline="0" dirty="0" smtClean="0"/>
              <a:t> </a:t>
            </a:r>
            <a:r>
              <a:rPr lang="uk-UA" b="0" baseline="0" dirty="0" smtClean="0"/>
              <a:t>на </a:t>
            </a:r>
            <a:r>
              <a:rPr lang="uk-UA" b="0" baseline="0" dirty="0" err="1" smtClean="0"/>
              <a:t>капслоке</a:t>
            </a:r>
            <a:r>
              <a:rPr lang="uk-UA" b="0" baseline="0" dirty="0" smtClean="0"/>
              <a:t>, </a:t>
            </a:r>
            <a:r>
              <a:rPr lang="uk-UA" b="0" baseline="0" dirty="0" err="1" smtClean="0"/>
              <a:t>цвет</a:t>
            </a:r>
            <a:r>
              <a:rPr lang="uk-UA" b="0" baseline="0" dirty="0" smtClean="0"/>
              <a:t> - </a:t>
            </a:r>
            <a:r>
              <a:rPr lang="uk-UA" b="0" baseline="0" dirty="0" err="1" smtClean="0"/>
              <a:t>стандартные</a:t>
            </a:r>
            <a:r>
              <a:rPr lang="uk-UA" b="0" baseline="0" dirty="0" smtClean="0"/>
              <a:t> </a:t>
            </a:r>
            <a:r>
              <a:rPr lang="uk-UA" b="0" baseline="0" dirty="0" err="1" smtClean="0"/>
              <a:t>цвета</a:t>
            </a:r>
            <a:r>
              <a:rPr lang="uk-UA" b="0" baseline="0" dirty="0" smtClean="0"/>
              <a:t> – темно-</a:t>
            </a:r>
            <a:r>
              <a:rPr lang="uk-UA" b="0" baseline="0" dirty="0" err="1" smtClean="0"/>
              <a:t>синий</a:t>
            </a:r>
            <a:endParaRPr lang="uk-UA" b="0" baseline="0" dirty="0" smtClean="0"/>
          </a:p>
          <a:p>
            <a:r>
              <a:rPr lang="ru-RU" b="0" u="sng" dirty="0" smtClean="0"/>
              <a:t>Шрифт подзаголовков: </a:t>
            </a:r>
            <a:r>
              <a:rPr lang="en-US" b="0" dirty="0" err="1" smtClean="0"/>
              <a:t>Quanelas</a:t>
            </a:r>
            <a:r>
              <a:rPr lang="ru-RU" b="0" dirty="0" smtClean="0"/>
              <a:t>, </a:t>
            </a:r>
            <a:r>
              <a:rPr lang="uk-UA" b="0" baseline="0" dirty="0" err="1" smtClean="0"/>
              <a:t>цвет</a:t>
            </a:r>
            <a:r>
              <a:rPr lang="uk-UA" b="0" baseline="0" dirty="0" smtClean="0"/>
              <a:t> - </a:t>
            </a:r>
            <a:r>
              <a:rPr lang="uk-UA" b="0" baseline="0" dirty="0" err="1" smtClean="0"/>
              <a:t>стандартные</a:t>
            </a:r>
            <a:r>
              <a:rPr lang="uk-UA" b="0" baseline="0" dirty="0" smtClean="0"/>
              <a:t> </a:t>
            </a:r>
            <a:r>
              <a:rPr lang="uk-UA" b="0" baseline="0" dirty="0" err="1" smtClean="0"/>
              <a:t>цвета</a:t>
            </a:r>
            <a:r>
              <a:rPr lang="uk-UA" b="0" baseline="0" dirty="0" smtClean="0"/>
              <a:t> – темно-</a:t>
            </a:r>
            <a:r>
              <a:rPr lang="uk-UA" b="0" baseline="0" dirty="0" err="1" smtClean="0"/>
              <a:t>синий</a:t>
            </a:r>
            <a:endParaRPr lang="uk-UA" b="0" baseline="0" dirty="0" smtClean="0"/>
          </a:p>
          <a:p>
            <a:r>
              <a:rPr lang="uk-UA" b="0" u="sng" baseline="0" dirty="0" smtClean="0"/>
              <a:t>Шрифт основного </a:t>
            </a:r>
            <a:r>
              <a:rPr lang="uk-UA" b="0" u="sng" baseline="0" dirty="0" err="1" smtClean="0"/>
              <a:t>текста</a:t>
            </a:r>
            <a:r>
              <a:rPr lang="uk-UA" b="0" u="sng" baseline="0" dirty="0" smtClean="0"/>
              <a:t>:</a:t>
            </a:r>
            <a:r>
              <a:rPr lang="uk-UA" b="0" baseline="0" dirty="0" smtClean="0"/>
              <a:t> </a:t>
            </a:r>
            <a:r>
              <a:rPr lang="en-US" b="0" dirty="0" err="1" smtClean="0"/>
              <a:t>Quanelas</a:t>
            </a:r>
            <a:r>
              <a:rPr lang="ru-RU" b="0" dirty="0" smtClean="0"/>
              <a:t>, </a:t>
            </a:r>
            <a:r>
              <a:rPr lang="uk-UA" b="0" baseline="0" dirty="0" err="1" smtClean="0"/>
              <a:t>цвет</a:t>
            </a:r>
            <a:r>
              <a:rPr lang="uk-UA" b="0" baseline="0" dirty="0" smtClean="0"/>
              <a:t> – </a:t>
            </a:r>
            <a:r>
              <a:rPr lang="uk-UA" b="0" baseline="0" dirty="0" err="1" smtClean="0"/>
              <a:t>черный</a:t>
            </a:r>
            <a:endParaRPr lang="uk-UA" b="0" baseline="0" dirty="0" smtClean="0"/>
          </a:p>
          <a:p>
            <a:endParaRPr lang="uk-UA" b="0" baseline="0" dirty="0" smtClean="0"/>
          </a:p>
          <a:p>
            <a:r>
              <a:rPr lang="uk-UA" b="0" baseline="0" dirty="0" err="1" smtClean="0"/>
              <a:t>Если</a:t>
            </a:r>
            <a:r>
              <a:rPr lang="uk-UA" b="0" baseline="0" dirty="0" smtClean="0"/>
              <a:t> тема слайда </a:t>
            </a:r>
            <a:r>
              <a:rPr lang="uk-UA" b="0" baseline="0" dirty="0" err="1" smtClean="0"/>
              <a:t>длиннее</a:t>
            </a:r>
            <a:r>
              <a:rPr lang="uk-UA" b="0" baseline="0" dirty="0" smtClean="0"/>
              <a:t> </a:t>
            </a:r>
            <a:r>
              <a:rPr lang="uk-UA" b="0" baseline="0" dirty="0" err="1" smtClean="0"/>
              <a:t>чем</a:t>
            </a:r>
            <a:r>
              <a:rPr lang="uk-UA" b="0" baseline="0" dirty="0" smtClean="0"/>
              <a:t> </a:t>
            </a:r>
            <a:r>
              <a:rPr lang="uk-UA" b="0" baseline="0" dirty="0" err="1" smtClean="0"/>
              <a:t>предусмотренное</a:t>
            </a:r>
            <a:r>
              <a:rPr lang="uk-UA" b="0" baseline="0" dirty="0" smtClean="0"/>
              <a:t> для </a:t>
            </a:r>
            <a:r>
              <a:rPr lang="uk-UA" b="0" baseline="0" dirty="0" err="1" smtClean="0"/>
              <a:t>нее</a:t>
            </a:r>
            <a:r>
              <a:rPr lang="uk-UA" b="0" baseline="0" dirty="0" smtClean="0"/>
              <a:t> </a:t>
            </a:r>
            <a:r>
              <a:rPr lang="uk-UA" b="0" baseline="0" dirty="0" err="1" smtClean="0"/>
              <a:t>место</a:t>
            </a:r>
            <a:r>
              <a:rPr lang="uk-UA" b="0" baseline="0" dirty="0" smtClean="0"/>
              <a:t>, то </a:t>
            </a:r>
            <a:r>
              <a:rPr lang="uk-UA" b="0" baseline="0" dirty="0" err="1" smtClean="0"/>
              <a:t>синюю</a:t>
            </a:r>
            <a:r>
              <a:rPr lang="uk-UA" b="0" baseline="0" dirty="0" smtClean="0"/>
              <a:t> </a:t>
            </a:r>
            <a:r>
              <a:rPr lang="uk-UA" b="0" baseline="0" dirty="0" err="1" smtClean="0"/>
              <a:t>полоску</a:t>
            </a:r>
            <a:r>
              <a:rPr lang="uk-UA" b="0" baseline="0" dirty="0" smtClean="0"/>
              <a:t> </a:t>
            </a:r>
            <a:r>
              <a:rPr lang="uk-UA" b="0" baseline="0" dirty="0" err="1" smtClean="0"/>
              <a:t>можно</a:t>
            </a:r>
            <a:r>
              <a:rPr lang="uk-UA" b="0" baseline="0" dirty="0" smtClean="0"/>
              <a:t> </a:t>
            </a:r>
            <a:r>
              <a:rPr lang="uk-UA" b="0" baseline="0" dirty="0" err="1" smtClean="0"/>
              <a:t>уменьшить</a:t>
            </a:r>
            <a:r>
              <a:rPr lang="uk-UA" b="0" baseline="0" dirty="0" smtClean="0"/>
              <a:t> </a:t>
            </a:r>
            <a:r>
              <a:rPr lang="uk-UA" b="0" baseline="0" dirty="0" err="1" smtClean="0"/>
              <a:t>влево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9F0C-6452-CB45-9101-CE0F581FEF2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637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/>
              <a:t>ОСНОВНОЙ СЛАЙД ВАРИАНТ №2</a:t>
            </a:r>
          </a:p>
          <a:p>
            <a:r>
              <a:rPr lang="ru-RU" b="0" u="sng" dirty="0" smtClean="0"/>
              <a:t>Шрифт темы слайда: </a:t>
            </a:r>
            <a:r>
              <a:rPr lang="en-US" b="0" dirty="0" err="1" smtClean="0"/>
              <a:t>Quanelas</a:t>
            </a:r>
            <a:r>
              <a:rPr lang="en-US" b="0" dirty="0" smtClean="0"/>
              <a:t> Bold,</a:t>
            </a:r>
            <a:r>
              <a:rPr lang="en-US" b="0" baseline="0" dirty="0" smtClean="0"/>
              <a:t> </a:t>
            </a:r>
            <a:r>
              <a:rPr lang="uk-UA" b="0" baseline="0" dirty="0" smtClean="0"/>
              <a:t>на </a:t>
            </a:r>
            <a:r>
              <a:rPr lang="uk-UA" b="0" baseline="0" dirty="0" err="1" smtClean="0"/>
              <a:t>капслоке</a:t>
            </a:r>
            <a:r>
              <a:rPr lang="uk-UA" b="0" baseline="0" dirty="0" smtClean="0"/>
              <a:t>, </a:t>
            </a:r>
            <a:r>
              <a:rPr lang="uk-UA" b="0" baseline="0" dirty="0" err="1" smtClean="0"/>
              <a:t>цвет</a:t>
            </a:r>
            <a:r>
              <a:rPr lang="uk-UA" b="0" baseline="0" dirty="0" smtClean="0"/>
              <a:t> - </a:t>
            </a:r>
            <a:r>
              <a:rPr lang="uk-UA" b="0" baseline="0" dirty="0" err="1" smtClean="0"/>
              <a:t>черный</a:t>
            </a:r>
            <a:endParaRPr lang="uk-UA" b="0" baseline="0" dirty="0" smtClean="0"/>
          </a:p>
          <a:p>
            <a:r>
              <a:rPr lang="ru-RU" b="0" u="sng" dirty="0" smtClean="0"/>
              <a:t>Шрифт подзаголовков: </a:t>
            </a:r>
            <a:r>
              <a:rPr lang="en-US" b="0" dirty="0" err="1" smtClean="0"/>
              <a:t>Quanelas</a:t>
            </a:r>
            <a:r>
              <a:rPr lang="ru-RU" b="0" dirty="0" smtClean="0"/>
              <a:t>, </a:t>
            </a:r>
            <a:r>
              <a:rPr lang="uk-UA" b="0" baseline="0" dirty="0" err="1" smtClean="0"/>
              <a:t>цвет</a:t>
            </a:r>
            <a:r>
              <a:rPr lang="uk-UA" b="0" baseline="0" dirty="0" smtClean="0"/>
              <a:t> - </a:t>
            </a:r>
            <a:r>
              <a:rPr lang="uk-UA" b="0" baseline="0" dirty="0" err="1" smtClean="0"/>
              <a:t>стандартные</a:t>
            </a:r>
            <a:r>
              <a:rPr lang="uk-UA" b="0" baseline="0" dirty="0" smtClean="0"/>
              <a:t> </a:t>
            </a:r>
            <a:r>
              <a:rPr lang="uk-UA" b="0" baseline="0" dirty="0" err="1" smtClean="0"/>
              <a:t>цвета</a:t>
            </a:r>
            <a:r>
              <a:rPr lang="uk-UA" b="0" baseline="0" dirty="0" smtClean="0"/>
              <a:t> – темно-</a:t>
            </a:r>
            <a:r>
              <a:rPr lang="uk-UA" b="0" baseline="0" dirty="0" err="1" smtClean="0"/>
              <a:t>синий</a:t>
            </a:r>
            <a:endParaRPr lang="uk-UA" b="0" baseline="0" dirty="0" smtClean="0"/>
          </a:p>
          <a:p>
            <a:r>
              <a:rPr lang="uk-UA" b="0" u="sng" baseline="0" dirty="0" smtClean="0"/>
              <a:t>Шрифт основного </a:t>
            </a:r>
            <a:r>
              <a:rPr lang="uk-UA" b="0" u="sng" baseline="0" dirty="0" err="1" smtClean="0"/>
              <a:t>текста</a:t>
            </a:r>
            <a:r>
              <a:rPr lang="uk-UA" b="0" u="sng" baseline="0" dirty="0" smtClean="0"/>
              <a:t>: </a:t>
            </a:r>
            <a:r>
              <a:rPr lang="en-US" b="0" dirty="0" err="1" smtClean="0"/>
              <a:t>Quanelas</a:t>
            </a:r>
            <a:r>
              <a:rPr lang="ru-RU" b="0" dirty="0" smtClean="0"/>
              <a:t>, </a:t>
            </a:r>
            <a:r>
              <a:rPr lang="uk-UA" b="0" baseline="0" dirty="0" err="1" smtClean="0"/>
              <a:t>цвет</a:t>
            </a:r>
            <a:r>
              <a:rPr lang="uk-UA" b="0" baseline="0" dirty="0" smtClean="0"/>
              <a:t> – </a:t>
            </a:r>
            <a:r>
              <a:rPr lang="uk-UA" b="0" baseline="0" dirty="0" err="1" smtClean="0"/>
              <a:t>черный</a:t>
            </a:r>
            <a:endParaRPr lang="uk-UA" b="0" baseline="0" dirty="0" smtClean="0"/>
          </a:p>
          <a:p>
            <a:endParaRPr lang="ru-RU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b="0" baseline="0" dirty="0" err="1" smtClean="0"/>
              <a:t>Если</a:t>
            </a:r>
            <a:r>
              <a:rPr lang="uk-UA" b="0" baseline="0" dirty="0" smtClean="0"/>
              <a:t> тема слайда </a:t>
            </a:r>
            <a:r>
              <a:rPr lang="uk-UA" b="0" baseline="0" dirty="0" err="1" smtClean="0"/>
              <a:t>длиннее</a:t>
            </a:r>
            <a:r>
              <a:rPr lang="uk-UA" b="0" baseline="0" dirty="0" smtClean="0"/>
              <a:t> </a:t>
            </a:r>
            <a:r>
              <a:rPr lang="uk-UA" b="0" baseline="0" dirty="0" err="1" smtClean="0"/>
              <a:t>чем</a:t>
            </a:r>
            <a:r>
              <a:rPr lang="uk-UA" b="0" baseline="0" dirty="0" smtClean="0"/>
              <a:t> </a:t>
            </a:r>
            <a:r>
              <a:rPr lang="uk-UA" b="0" baseline="0" dirty="0" err="1" smtClean="0"/>
              <a:t>предусмотренное</a:t>
            </a:r>
            <a:r>
              <a:rPr lang="uk-UA" b="0" baseline="0" dirty="0" smtClean="0"/>
              <a:t> для </a:t>
            </a:r>
            <a:r>
              <a:rPr lang="uk-UA" b="0" baseline="0" dirty="0" err="1" smtClean="0"/>
              <a:t>нее</a:t>
            </a:r>
            <a:r>
              <a:rPr lang="uk-UA" b="0" baseline="0" dirty="0" smtClean="0"/>
              <a:t> </a:t>
            </a:r>
            <a:r>
              <a:rPr lang="uk-UA" b="0" baseline="0" dirty="0" err="1" smtClean="0"/>
              <a:t>место</a:t>
            </a:r>
            <a:r>
              <a:rPr lang="uk-UA" b="0" baseline="0" dirty="0" smtClean="0"/>
              <a:t>, то </a:t>
            </a:r>
            <a:r>
              <a:rPr lang="uk-UA" b="0" baseline="0" dirty="0" err="1" smtClean="0"/>
              <a:t>синюю</a:t>
            </a:r>
            <a:r>
              <a:rPr lang="uk-UA" b="0" baseline="0" dirty="0" smtClean="0"/>
              <a:t> </a:t>
            </a:r>
            <a:r>
              <a:rPr lang="uk-UA" b="0" baseline="0" dirty="0" err="1" smtClean="0"/>
              <a:t>полоску</a:t>
            </a:r>
            <a:r>
              <a:rPr lang="uk-UA" b="0" baseline="0" dirty="0" smtClean="0"/>
              <a:t> </a:t>
            </a:r>
            <a:r>
              <a:rPr lang="uk-UA" b="0" baseline="0" dirty="0" err="1" smtClean="0"/>
              <a:t>можно</a:t>
            </a:r>
            <a:r>
              <a:rPr lang="uk-UA" b="0" baseline="0" dirty="0" smtClean="0"/>
              <a:t> </a:t>
            </a:r>
            <a:r>
              <a:rPr lang="uk-UA" b="0" baseline="0" dirty="0" err="1" smtClean="0"/>
              <a:t>уменьшить</a:t>
            </a:r>
            <a:r>
              <a:rPr lang="uk-UA" b="0" baseline="0" dirty="0" smtClean="0"/>
              <a:t> </a:t>
            </a:r>
            <a:r>
              <a:rPr lang="uk-UA" b="0" baseline="0" dirty="0" err="1" smtClean="0"/>
              <a:t>влево</a:t>
            </a:r>
            <a:endParaRPr lang="ru-RU" b="1" dirty="0" smtClean="0"/>
          </a:p>
          <a:p>
            <a:endParaRPr lang="ru-RU" b="1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F81B2-DD19-CC44-9F94-09BE46DA4DB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525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9F0C-6452-CB45-9101-CE0F581FEF25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793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/>
              <a:t>! ПОСЛЕ ПОДГОТОВКИ ПРЕЗЕНТАЦИИ ОБЯЗАТЕЛЬНО: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b="0" dirty="0" smtClean="0"/>
              <a:t>Проверить шрифты</a:t>
            </a:r>
            <a:r>
              <a:rPr lang="ru-RU" b="0" baseline="0" dirty="0" smtClean="0"/>
              <a:t> текста и размер во всех слайдах, они должны быть одинаковые;</a:t>
            </a:r>
            <a:endParaRPr lang="ru-RU" b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b="0" dirty="0" smtClean="0"/>
              <a:t>Проверить размеры и положение всех</a:t>
            </a:r>
            <a:r>
              <a:rPr lang="ru-RU" b="0" baseline="0" dirty="0" smtClean="0"/>
              <a:t> заголовков, они должны быть одинаковы во всех слайдах;</a:t>
            </a:r>
            <a:endParaRPr lang="en-US" b="0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uk-UA" b="0" baseline="0" dirty="0" err="1" smtClean="0"/>
              <a:t>Проверить</a:t>
            </a:r>
            <a:r>
              <a:rPr lang="uk-UA" b="0" baseline="0" dirty="0" smtClean="0"/>
              <a:t> </a:t>
            </a:r>
            <a:r>
              <a:rPr lang="uk-UA" b="0" baseline="0" dirty="0" err="1" smtClean="0"/>
              <a:t>положения</a:t>
            </a:r>
            <a:r>
              <a:rPr lang="uk-UA" b="0" baseline="0" dirty="0" smtClean="0"/>
              <a:t> </a:t>
            </a:r>
            <a:r>
              <a:rPr lang="uk-UA" b="0" baseline="0" dirty="0" err="1" smtClean="0"/>
              <a:t>текста</a:t>
            </a:r>
            <a:r>
              <a:rPr lang="uk-UA" b="0" baseline="0" dirty="0" smtClean="0"/>
              <a:t> в </a:t>
            </a:r>
            <a:r>
              <a:rPr lang="ru-RU" b="0" baseline="0" dirty="0" smtClean="0"/>
              <a:t>слайде, он не должен выходить за рамки логотипа слева. Как проверить: нажать на текстовой блок – формат фигуры, положение – цифры для аналогичных блоков текста на разных слайдах должны совпадать по горизонтали!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b="0" baseline="0" dirty="0" smtClean="0"/>
              <a:t>Включить переходы для всех слайдов: </a:t>
            </a:r>
            <a:r>
              <a:rPr lang="ru-RU" b="0" i="1" baseline="0" dirty="0" smtClean="0"/>
              <a:t>выбираете первый слайд – на меню панели вверху выбираете переходы – сдвиг – кнопка на панели справа «применить ко всем»</a:t>
            </a:r>
          </a:p>
          <a:p>
            <a:pPr marL="171450" indent="-171450">
              <a:buFontTx/>
              <a:buChar char="-"/>
            </a:pPr>
            <a:endParaRPr lang="ru-RU" b="0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9F0C-6452-CB45-9101-CE0F581FEF25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637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2F30-F723-974F-9A8A-13D9C069657E}" type="datetimeFigureOut">
              <a:rPr lang="ru-RU" smtClean="0"/>
              <a:t>10.06.2019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D569-6BCC-8848-BC03-F46CE167C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641421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Образец текста</a:t>
            </a:r>
          </a:p>
          <a:p>
            <a:pPr lvl="1"/>
            <a:r>
              <a:rPr lang="uk-UA"/>
              <a:t>Второй уровень</a:t>
            </a:r>
          </a:p>
          <a:p>
            <a:pPr lvl="2"/>
            <a:r>
              <a:rPr lang="uk-UA"/>
              <a:t>Третий уровень</a:t>
            </a:r>
          </a:p>
          <a:p>
            <a:pPr lvl="3"/>
            <a:r>
              <a:rPr lang="uk-UA"/>
              <a:t>Четвертый уровень</a:t>
            </a:r>
          </a:p>
          <a:p>
            <a:pPr lvl="4"/>
            <a:r>
              <a:rPr lang="uk-UA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2F30-F723-974F-9A8A-13D9C069657E}" type="datetimeFigureOut">
              <a:rPr lang="ru-RU" smtClean="0"/>
              <a:t>10.06.2019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D569-6BCC-8848-BC03-F46CE167C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16519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Образец текста</a:t>
            </a:r>
          </a:p>
          <a:p>
            <a:pPr lvl="1"/>
            <a:r>
              <a:rPr lang="uk-UA"/>
              <a:t>Второй уровень</a:t>
            </a:r>
          </a:p>
          <a:p>
            <a:pPr lvl="2"/>
            <a:r>
              <a:rPr lang="uk-UA"/>
              <a:t>Третий уровень</a:t>
            </a:r>
          </a:p>
          <a:p>
            <a:pPr lvl="3"/>
            <a:r>
              <a:rPr lang="uk-UA"/>
              <a:t>Четвертый уровень</a:t>
            </a:r>
          </a:p>
          <a:p>
            <a:pPr lvl="4"/>
            <a:r>
              <a:rPr lang="uk-UA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2F30-F723-974F-9A8A-13D9C069657E}" type="datetimeFigureOut">
              <a:rPr lang="ru-RU" smtClean="0"/>
              <a:t>10.06.2019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D569-6BCC-8848-BC03-F46CE167C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4150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Образец текста</a:t>
            </a:r>
          </a:p>
          <a:p>
            <a:pPr lvl="1"/>
            <a:r>
              <a:rPr lang="uk-UA"/>
              <a:t>Второй уровень</a:t>
            </a:r>
          </a:p>
          <a:p>
            <a:pPr lvl="2"/>
            <a:r>
              <a:rPr lang="uk-UA"/>
              <a:t>Третий уровень</a:t>
            </a:r>
          </a:p>
          <a:p>
            <a:pPr lvl="3"/>
            <a:r>
              <a:rPr lang="uk-UA"/>
              <a:t>Четвертый уровень</a:t>
            </a:r>
          </a:p>
          <a:p>
            <a:pPr lvl="4"/>
            <a:r>
              <a:rPr lang="uk-UA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2F30-F723-974F-9A8A-13D9C069657E}" type="datetimeFigureOut">
              <a:rPr lang="ru-RU" smtClean="0"/>
              <a:t>10.06.2019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D569-6BCC-8848-BC03-F46CE167C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89292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2F30-F723-974F-9A8A-13D9C069657E}" type="datetimeFigureOut">
              <a:rPr lang="ru-RU" smtClean="0"/>
              <a:t>10.06.2019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D569-6BCC-8848-BC03-F46CE167C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243555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Образец текста</a:t>
            </a:r>
          </a:p>
          <a:p>
            <a:pPr lvl="1"/>
            <a:r>
              <a:rPr lang="uk-UA"/>
              <a:t>Второй уровень</a:t>
            </a:r>
          </a:p>
          <a:p>
            <a:pPr lvl="2"/>
            <a:r>
              <a:rPr lang="uk-UA"/>
              <a:t>Третий уровень</a:t>
            </a:r>
          </a:p>
          <a:p>
            <a:pPr lvl="3"/>
            <a:r>
              <a:rPr lang="uk-UA"/>
              <a:t>Четвертый уровень</a:t>
            </a:r>
          </a:p>
          <a:p>
            <a:pPr lvl="4"/>
            <a:r>
              <a:rPr lang="uk-UA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Образец текста</a:t>
            </a:r>
          </a:p>
          <a:p>
            <a:pPr lvl="1"/>
            <a:r>
              <a:rPr lang="uk-UA"/>
              <a:t>Второй уровень</a:t>
            </a:r>
          </a:p>
          <a:p>
            <a:pPr lvl="2"/>
            <a:r>
              <a:rPr lang="uk-UA"/>
              <a:t>Третий уровень</a:t>
            </a:r>
          </a:p>
          <a:p>
            <a:pPr lvl="3"/>
            <a:r>
              <a:rPr lang="uk-UA"/>
              <a:t>Четвертый уровень</a:t>
            </a:r>
          </a:p>
          <a:p>
            <a:pPr lvl="4"/>
            <a:r>
              <a:rPr lang="uk-UA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2F30-F723-974F-9A8A-13D9C069657E}" type="datetimeFigureOut">
              <a:rPr lang="ru-RU" smtClean="0"/>
              <a:t>10.06.2019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D569-6BCC-8848-BC03-F46CE167C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192379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Образец текста</a:t>
            </a:r>
          </a:p>
          <a:p>
            <a:pPr lvl="1"/>
            <a:r>
              <a:rPr lang="uk-UA"/>
              <a:t>Второй уровень</a:t>
            </a:r>
          </a:p>
          <a:p>
            <a:pPr lvl="2"/>
            <a:r>
              <a:rPr lang="uk-UA"/>
              <a:t>Третий уровень</a:t>
            </a:r>
          </a:p>
          <a:p>
            <a:pPr lvl="3"/>
            <a:r>
              <a:rPr lang="uk-UA"/>
              <a:t>Четвертый уровень</a:t>
            </a:r>
          </a:p>
          <a:p>
            <a:pPr lvl="4"/>
            <a:r>
              <a:rPr lang="uk-UA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Образец текста</a:t>
            </a:r>
          </a:p>
          <a:p>
            <a:pPr lvl="1"/>
            <a:r>
              <a:rPr lang="uk-UA"/>
              <a:t>Второй уровень</a:t>
            </a:r>
          </a:p>
          <a:p>
            <a:pPr lvl="2"/>
            <a:r>
              <a:rPr lang="uk-UA"/>
              <a:t>Третий уровень</a:t>
            </a:r>
          </a:p>
          <a:p>
            <a:pPr lvl="3"/>
            <a:r>
              <a:rPr lang="uk-UA"/>
              <a:t>Четвертый уровень</a:t>
            </a:r>
          </a:p>
          <a:p>
            <a:pPr lvl="4"/>
            <a:r>
              <a:rPr lang="uk-UA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2F30-F723-974F-9A8A-13D9C069657E}" type="datetimeFigureOut">
              <a:rPr lang="ru-RU" smtClean="0"/>
              <a:t>10.06.2019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D569-6BCC-8848-BC03-F46CE167C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59748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2F30-F723-974F-9A8A-13D9C069657E}" type="datetimeFigureOut">
              <a:rPr lang="ru-RU" smtClean="0"/>
              <a:t>10.06.2019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D569-6BCC-8848-BC03-F46CE167C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37764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2F30-F723-974F-9A8A-13D9C069657E}" type="datetimeFigureOut">
              <a:rPr lang="ru-RU" smtClean="0"/>
              <a:t>10.06.2019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D569-6BCC-8848-BC03-F46CE167C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88228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Образец текста</a:t>
            </a:r>
          </a:p>
          <a:p>
            <a:pPr lvl="1"/>
            <a:r>
              <a:rPr lang="uk-UA"/>
              <a:t>Второй уровень</a:t>
            </a:r>
          </a:p>
          <a:p>
            <a:pPr lvl="2"/>
            <a:r>
              <a:rPr lang="uk-UA"/>
              <a:t>Третий уровень</a:t>
            </a:r>
          </a:p>
          <a:p>
            <a:pPr lvl="3"/>
            <a:r>
              <a:rPr lang="uk-UA"/>
              <a:t>Четвертый уровень</a:t>
            </a:r>
          </a:p>
          <a:p>
            <a:pPr lvl="4"/>
            <a:r>
              <a:rPr lang="uk-UA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2F30-F723-974F-9A8A-13D9C069657E}" type="datetimeFigureOut">
              <a:rPr lang="ru-RU" smtClean="0"/>
              <a:t>10.06.2019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D569-6BCC-8848-BC03-F46CE167C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469841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2F30-F723-974F-9A8A-13D9C069657E}" type="datetimeFigureOut">
              <a:rPr lang="ru-RU" smtClean="0"/>
              <a:t>10.06.2019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D569-6BCC-8848-BC03-F46CE167C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792350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C2F30-F723-974F-9A8A-13D9C069657E}" type="datetimeFigureOut">
              <a:rPr lang="ru-RU" smtClean="0"/>
              <a:t>10.06.2019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ED569-6BCC-8848-BC03-F46CE167C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516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одзаголовок 2"/>
          <p:cNvSpPr txBox="1">
            <a:spLocks/>
          </p:cNvSpPr>
          <p:nvPr/>
        </p:nvSpPr>
        <p:spPr>
          <a:xfrm>
            <a:off x="1536357" y="2701885"/>
            <a:ext cx="9131643" cy="1830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4000" b="1" dirty="0" smtClean="0">
                <a:solidFill>
                  <a:srgbClr val="002060"/>
                </a:solidFill>
                <a:ea typeface="Times New Roman" charset="0"/>
                <a:cs typeface="Times New Roman" charset="0"/>
              </a:rPr>
              <a:t>Перспективи повернення майна вилученого під час обшуку</a:t>
            </a:r>
            <a:endParaRPr lang="uk-UA" sz="4000" b="1" dirty="0">
              <a:solidFill>
                <a:srgbClr val="002060"/>
              </a:solidFill>
              <a:ea typeface="Times New Roman" charset="0"/>
              <a:cs typeface="Times New Roman" charset="0"/>
            </a:endParaRPr>
          </a:p>
          <a:p>
            <a:pPr marL="0" indent="0" algn="ctr">
              <a:buNone/>
            </a:pPr>
            <a:r>
              <a:rPr lang="ru-RU" sz="3000" dirty="0" smtClean="0">
                <a:cs typeface="Times New Roman" panose="02020603050405020304" pitchFamily="18" charset="0"/>
              </a:rPr>
              <a:t>Алгоритм </a:t>
            </a:r>
            <a:r>
              <a:rPr lang="uk-UA" sz="3000" dirty="0" smtClean="0">
                <a:cs typeface="Times New Roman" panose="02020603050405020304" pitchFamily="18" charset="0"/>
              </a:rPr>
              <a:t>дій</a:t>
            </a:r>
            <a:r>
              <a:rPr lang="ru-RU" sz="3000" dirty="0" smtClean="0">
                <a:cs typeface="Times New Roman" panose="02020603050405020304" pitchFamily="18" charset="0"/>
              </a:rPr>
              <a:t> адвоката </a:t>
            </a:r>
            <a:endParaRPr lang="uk-UA" sz="3000" dirty="0">
              <a:ea typeface="Times New Roman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1018" y="414412"/>
            <a:ext cx="7193174" cy="62179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36" y="197946"/>
            <a:ext cx="4825690" cy="1054724"/>
          </a:xfrm>
          <a:prstGeom prst="rect">
            <a:avLst/>
          </a:prstGeom>
          <a:effectLst/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-12194" y="6231600"/>
            <a:ext cx="4389121" cy="31089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748866" y="6231602"/>
            <a:ext cx="270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www.pravogarant.com.ua</a:t>
            </a:r>
            <a:endParaRPr lang="ru-RU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7560191" y="6231602"/>
            <a:ext cx="4644000" cy="33078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125029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>
          <a:xfrm>
            <a:off x="335360" y="4065628"/>
            <a:ext cx="4401312" cy="2037486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84000">
                <a:schemeClr val="accent5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я</a:t>
            </a:r>
            <a:endParaRPr lang="ru-RU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35360" y="1763080"/>
            <a:ext cx="4401312" cy="1967672"/>
          </a:xfrm>
          <a:prstGeom prst="roundRect">
            <a:avLst/>
          </a:prstGeom>
          <a:gradFill flip="none" rotWithShape="1">
            <a:gsLst>
              <a:gs pos="0">
                <a:srgbClr val="002060"/>
              </a:gs>
              <a:gs pos="84000">
                <a:schemeClr val="accent5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48640" y="2146751"/>
            <a:ext cx="3925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НАЙБІЛЬШ ПОШИРЕНІ </a:t>
            </a:r>
            <a:r>
              <a:rPr lang="uk-UA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ПІДСТАВИ СКАСУВАННЯ АРЕШТУ МАЙНА</a:t>
            </a:r>
            <a:endParaRPr lang="ru-RU" sz="24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66432" y="558301"/>
            <a:ext cx="4196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800" b="1" dirty="0" smtClean="0">
                <a:solidFill>
                  <a:srgbClr val="002060"/>
                </a:solidFill>
                <a:ea typeface="Times New Roman" charset="0"/>
                <a:cs typeface="Times New Roman" charset="0"/>
              </a:rPr>
              <a:t>СУДОВА ПРАКТИКА</a:t>
            </a:r>
            <a:endParaRPr lang="ru-RU" sz="2800" b="1" dirty="0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9"/>
          <a:stretch/>
        </p:blipFill>
        <p:spPr>
          <a:xfrm flipH="1">
            <a:off x="-4" y="359662"/>
            <a:ext cx="7876036" cy="92049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0" name="Овал 19"/>
          <p:cNvSpPr/>
          <p:nvPr/>
        </p:nvSpPr>
        <p:spPr>
          <a:xfrm>
            <a:off x="335360" y="81829"/>
            <a:ext cx="1512168" cy="147616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42" y="325520"/>
            <a:ext cx="1334403" cy="9887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47488" y="1903930"/>
            <a:ext cx="6778752" cy="16927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01. </a:t>
            </a:r>
            <a:r>
              <a:rPr lang="uk-UA" sz="1600" dirty="0" smtClean="0">
                <a:solidFill>
                  <a:srgbClr val="002060"/>
                </a:solidFill>
              </a:rPr>
              <a:t>не </a:t>
            </a:r>
            <a:r>
              <a:rPr lang="uk-UA" sz="1600" dirty="0">
                <a:solidFill>
                  <a:srgbClr val="002060"/>
                </a:solidFill>
              </a:rPr>
              <a:t>встановлення причетності особи до вчинення кримінального правопорушення або не пред’явлення жодній особі підозри у вчиненні кримінального </a:t>
            </a:r>
            <a:r>
              <a:rPr lang="uk-UA" sz="1600" dirty="0" smtClean="0">
                <a:solidFill>
                  <a:srgbClr val="002060"/>
                </a:solidFill>
              </a:rPr>
              <a:t>правопорушення;</a:t>
            </a:r>
          </a:p>
          <a:p>
            <a:pPr algn="just"/>
            <a:endParaRPr lang="uk-UA" sz="1600" dirty="0">
              <a:solidFill>
                <a:srgbClr val="002060"/>
              </a:solidFill>
            </a:endParaRP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02. </a:t>
            </a:r>
            <a:r>
              <a:rPr lang="ru-RU" sz="1600" dirty="0" smtClean="0">
                <a:solidFill>
                  <a:srgbClr val="002060"/>
                </a:solidFill>
              </a:rPr>
              <a:t>в </a:t>
            </a:r>
            <a:r>
              <a:rPr lang="ru-RU" sz="1600" dirty="0" err="1">
                <a:solidFill>
                  <a:srgbClr val="002060"/>
                </a:solidFill>
              </a:rPr>
              <a:t>подальшому</a:t>
            </a:r>
            <a:r>
              <a:rPr lang="ru-RU" sz="1600" dirty="0">
                <a:solidFill>
                  <a:srgbClr val="002060"/>
                </a:solidFill>
              </a:rPr>
              <a:t> </a:t>
            </a:r>
            <a:r>
              <a:rPr lang="ru-RU" sz="1600" dirty="0" err="1">
                <a:solidFill>
                  <a:srgbClr val="002060"/>
                </a:solidFill>
              </a:rPr>
              <a:t>застосуванні</a:t>
            </a:r>
            <a:r>
              <a:rPr lang="ru-RU" sz="1600" dirty="0">
                <a:solidFill>
                  <a:srgbClr val="002060"/>
                </a:solidFill>
              </a:rPr>
              <a:t> </a:t>
            </a:r>
            <a:r>
              <a:rPr lang="ru-RU" sz="1600" dirty="0" err="1">
                <a:solidFill>
                  <a:srgbClr val="002060"/>
                </a:solidFill>
              </a:rPr>
              <a:t>цього</a:t>
            </a:r>
            <a:r>
              <a:rPr lang="ru-RU" sz="1600" dirty="0">
                <a:solidFill>
                  <a:srgbClr val="002060"/>
                </a:solidFill>
              </a:rPr>
              <a:t> заходу </a:t>
            </a:r>
            <a:r>
              <a:rPr lang="ru-RU" sz="1600" dirty="0" err="1">
                <a:solidFill>
                  <a:srgbClr val="002060"/>
                </a:solidFill>
              </a:rPr>
              <a:t>відпала</a:t>
            </a:r>
            <a:r>
              <a:rPr lang="ru-RU" sz="1600" dirty="0">
                <a:solidFill>
                  <a:srgbClr val="002060"/>
                </a:solidFill>
              </a:rPr>
              <a:t> </a:t>
            </a:r>
            <a:r>
              <a:rPr lang="ru-RU" sz="1600" dirty="0" smtClean="0">
                <a:solidFill>
                  <a:srgbClr val="002060"/>
                </a:solidFill>
              </a:rPr>
              <a:t>потреба, </a:t>
            </a:r>
            <a:r>
              <a:rPr lang="uk-UA" sz="1600" dirty="0">
                <a:solidFill>
                  <a:srgbClr val="002060"/>
                </a:solidFill>
              </a:rPr>
              <a:t>при </a:t>
            </a:r>
            <a:r>
              <a:rPr lang="ru-RU" sz="1600" dirty="0" err="1">
                <a:solidFill>
                  <a:srgbClr val="002060"/>
                </a:solidFill>
              </a:rPr>
              <a:t>цьому</a:t>
            </a:r>
            <a:r>
              <a:rPr lang="ru-RU" sz="1600" dirty="0">
                <a:solidFill>
                  <a:srgbClr val="002060"/>
                </a:solidFill>
              </a:rPr>
              <a:t> </a:t>
            </a:r>
            <a:r>
              <a:rPr lang="ru-RU" sz="1600" dirty="0" smtClean="0">
                <a:solidFill>
                  <a:srgbClr val="002060"/>
                </a:solidFill>
              </a:rPr>
              <a:t>є </a:t>
            </a:r>
            <a:r>
              <a:rPr lang="ru-RU" sz="1600" dirty="0" err="1" smtClean="0">
                <a:solidFill>
                  <a:srgbClr val="002060"/>
                </a:solidFill>
              </a:rPr>
              <a:t>згода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>
                <a:solidFill>
                  <a:srgbClr val="002060"/>
                </a:solidFill>
              </a:rPr>
              <a:t>слідчого</a:t>
            </a:r>
            <a:r>
              <a:rPr lang="ru-RU" sz="1600" dirty="0">
                <a:solidFill>
                  <a:srgbClr val="002060"/>
                </a:solidFill>
              </a:rPr>
              <a:t> на </a:t>
            </a:r>
            <a:r>
              <a:rPr lang="ru-RU" sz="1600" dirty="0" err="1">
                <a:solidFill>
                  <a:srgbClr val="002060"/>
                </a:solidFill>
              </a:rPr>
              <a:t>скасування</a:t>
            </a:r>
            <a:r>
              <a:rPr lang="ru-RU" sz="1600" dirty="0">
                <a:solidFill>
                  <a:srgbClr val="002060"/>
                </a:solidFill>
              </a:rPr>
              <a:t> </a:t>
            </a:r>
            <a:r>
              <a:rPr lang="ru-RU" sz="1600" dirty="0" err="1">
                <a:solidFill>
                  <a:srgbClr val="002060"/>
                </a:solidFill>
              </a:rPr>
              <a:t>відповідного</a:t>
            </a:r>
            <a:r>
              <a:rPr lang="ru-RU" sz="1600" dirty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арешту</a:t>
            </a:r>
            <a:r>
              <a:rPr lang="ru-RU" sz="1600" dirty="0" smtClean="0">
                <a:solidFill>
                  <a:srgbClr val="002060"/>
                </a:solidFill>
              </a:rPr>
              <a:t>.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48640" y="4484206"/>
            <a:ext cx="41880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МЕНШ </a:t>
            </a:r>
            <a:r>
              <a:rPr lang="uk-UA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ПОШИРЕНІ </a:t>
            </a:r>
            <a:r>
              <a:rPr lang="uk-UA" sz="2400" b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ПІДСТАВИ </a:t>
            </a:r>
            <a:r>
              <a:rPr lang="uk-UA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СКАСУВАННЯ АРЕШТУ МАЙНА</a:t>
            </a:r>
            <a:endParaRPr lang="ru-RU" sz="24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47488" y="4224124"/>
            <a:ext cx="6778752" cy="1754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01.</a:t>
            </a:r>
            <a:r>
              <a:rPr 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/>
              <a:t>визнання</a:t>
            </a:r>
            <a:r>
              <a:rPr lang="ru-RU" sz="1600" dirty="0" smtClean="0"/>
              <a:t> </a:t>
            </a:r>
            <a:r>
              <a:rPr lang="ru-RU" sz="1600" dirty="0" err="1"/>
              <a:t>арешту</a:t>
            </a:r>
            <a:r>
              <a:rPr lang="ru-RU" sz="1600" dirty="0"/>
              <a:t> таким,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накладено</a:t>
            </a:r>
            <a:r>
              <a:rPr lang="ru-RU" sz="1600" dirty="0"/>
              <a:t> </a:t>
            </a:r>
            <a:r>
              <a:rPr lang="ru-RU" sz="1600" dirty="0" err="1" smtClean="0"/>
              <a:t>необґрунтовано</a:t>
            </a:r>
            <a:r>
              <a:rPr lang="uk-UA" sz="1600" dirty="0" smtClean="0">
                <a:solidFill>
                  <a:srgbClr val="002060"/>
                </a:solidFill>
              </a:rPr>
              <a:t>;</a:t>
            </a:r>
          </a:p>
          <a:p>
            <a:endParaRPr lang="uk-UA" sz="1600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02. </a:t>
            </a:r>
            <a:r>
              <a:rPr lang="ru-RU" sz="1600" dirty="0" err="1"/>
              <a:t>визнання</a:t>
            </a:r>
            <a:r>
              <a:rPr lang="ru-RU" sz="1600" dirty="0"/>
              <a:t> </a:t>
            </a:r>
            <a:r>
              <a:rPr lang="ru-RU" sz="1600" dirty="0" err="1"/>
              <a:t>власника</a:t>
            </a:r>
            <a:r>
              <a:rPr lang="ru-RU" sz="1600" dirty="0"/>
              <a:t> майна </a:t>
            </a:r>
            <a:r>
              <a:rPr lang="ru-RU" sz="1600" dirty="0" err="1"/>
              <a:t>добросовісним</a:t>
            </a:r>
            <a:r>
              <a:rPr lang="ru-RU" sz="1600" dirty="0"/>
              <a:t> </a:t>
            </a:r>
            <a:r>
              <a:rPr lang="ru-RU" sz="1600" dirty="0" err="1" smtClean="0"/>
              <a:t>набувачем</a:t>
            </a:r>
            <a:r>
              <a:rPr lang="ru-RU" sz="1600" dirty="0" smtClean="0"/>
              <a:t>;</a:t>
            </a:r>
          </a:p>
          <a:p>
            <a:endParaRPr lang="ru-RU" sz="1600" dirty="0" smtClean="0"/>
          </a:p>
          <a:p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03. </a:t>
            </a:r>
            <a:r>
              <a:rPr lang="ru-RU" sz="1600" dirty="0" err="1"/>
              <a:t>відсутність</a:t>
            </a:r>
            <a:r>
              <a:rPr lang="ru-RU" sz="1600" dirty="0"/>
              <a:t> </a:t>
            </a:r>
            <a:r>
              <a:rPr lang="ru-RU" sz="1600" dirty="0" err="1"/>
              <a:t>слідчого</a:t>
            </a:r>
            <a:r>
              <a:rPr lang="ru-RU" sz="1600" dirty="0"/>
              <a:t> в </a:t>
            </a:r>
            <a:r>
              <a:rPr lang="ru-RU" sz="1600" dirty="0" err="1"/>
              <a:t>судому</a:t>
            </a:r>
            <a:r>
              <a:rPr lang="ru-RU" sz="1600" dirty="0"/>
              <a:t> </a:t>
            </a:r>
            <a:r>
              <a:rPr lang="ru-RU" sz="1600" dirty="0" err="1"/>
              <a:t>засідання</a:t>
            </a:r>
            <a:r>
              <a:rPr lang="ru-RU" sz="1600" dirty="0"/>
              <a:t> та не </a:t>
            </a:r>
            <a:r>
              <a:rPr lang="ru-RU" sz="1600" dirty="0" err="1"/>
              <a:t>висловлення</a:t>
            </a:r>
            <a:r>
              <a:rPr lang="ru-RU" sz="1600" dirty="0"/>
              <a:t> ним </a:t>
            </a:r>
            <a:r>
              <a:rPr lang="ru-RU" sz="1600" dirty="0" err="1"/>
              <a:t>власної</a:t>
            </a:r>
            <a:r>
              <a:rPr lang="ru-RU" sz="1600" dirty="0"/>
              <a:t> </a:t>
            </a:r>
            <a:r>
              <a:rPr lang="ru-RU" sz="1600" dirty="0" err="1"/>
              <a:t>позиції</a:t>
            </a:r>
            <a:r>
              <a:rPr lang="ru-RU" sz="1600" dirty="0"/>
              <a:t> </a:t>
            </a:r>
            <a:r>
              <a:rPr lang="ru-RU" sz="1600" dirty="0" err="1"/>
              <a:t>щодо</a:t>
            </a:r>
            <a:r>
              <a:rPr lang="ru-RU" sz="1600" dirty="0"/>
              <a:t> </a:t>
            </a:r>
            <a:r>
              <a:rPr lang="ru-RU" sz="1600" dirty="0" err="1"/>
              <a:t>необхідності</a:t>
            </a:r>
            <a:r>
              <a:rPr lang="ru-RU" sz="1600" dirty="0"/>
              <a:t> у </a:t>
            </a:r>
            <a:r>
              <a:rPr lang="ru-RU" sz="1600" dirty="0" err="1"/>
              <a:t>забезпеченні</a:t>
            </a:r>
            <a:r>
              <a:rPr lang="ru-RU" sz="1600" dirty="0"/>
              <a:t> </a:t>
            </a:r>
            <a:r>
              <a:rPr lang="ru-RU" sz="1600" dirty="0" err="1"/>
              <a:t>арешту</a:t>
            </a:r>
            <a:r>
              <a:rPr lang="ru-RU" sz="1600" dirty="0"/>
              <a:t> </a:t>
            </a:r>
            <a:r>
              <a:rPr lang="ru-RU" sz="1600" dirty="0" err="1"/>
              <a:t>вказаного</a:t>
            </a:r>
            <a:r>
              <a:rPr lang="ru-RU" sz="1600" dirty="0"/>
              <a:t> майна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53" t="-450"/>
          <a:stretch/>
        </p:blipFill>
        <p:spPr>
          <a:xfrm rot="10800000" flipH="1" flipV="1">
            <a:off x="0" y="6525722"/>
            <a:ext cx="12204191" cy="33227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3" name="TextBox 12"/>
          <p:cNvSpPr txBox="1"/>
          <p:nvPr/>
        </p:nvSpPr>
        <p:spPr>
          <a:xfrm>
            <a:off x="4748783" y="6550317"/>
            <a:ext cx="270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</a:rPr>
              <a:t>www.pravogarant.com.ua</a:t>
            </a:r>
            <a:endParaRPr lang="ru-RU" sz="1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6090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одзаголовок 2"/>
          <p:cNvSpPr txBox="1">
            <a:spLocks/>
          </p:cNvSpPr>
          <p:nvPr/>
        </p:nvSpPr>
        <p:spPr>
          <a:xfrm>
            <a:off x="0" y="4865967"/>
            <a:ext cx="12191801" cy="644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3600" b="1" dirty="0" smtClean="0">
                <a:solidFill>
                  <a:srgbClr val="002060"/>
                </a:solidFill>
                <a:ea typeface="Times New Roman" charset="0"/>
                <a:cs typeface="Times New Roman" charset="0"/>
              </a:rPr>
              <a:t>ДЯКУЮ</a:t>
            </a:r>
            <a:r>
              <a:rPr lang="uk-UA" sz="3600" b="1" dirty="0" smtClean="0">
                <a:solidFill>
                  <a:srgbClr val="002060"/>
                </a:solidFill>
                <a:latin typeface="Qanelas Bold" pitchFamily="50" charset="-52"/>
                <a:ea typeface="Times New Roman" charset="0"/>
                <a:cs typeface="Times New Roman" charset="0"/>
              </a:rPr>
              <a:t> ЗА УВАГУ!</a:t>
            </a:r>
            <a:endParaRPr lang="uk-UA" dirty="0">
              <a:latin typeface="Qanelas" pitchFamily="50" charset="-52"/>
              <a:ea typeface="Times New Roman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53" t="-450"/>
          <a:stretch/>
        </p:blipFill>
        <p:spPr>
          <a:xfrm rot="10800000" flipH="1" flipV="1">
            <a:off x="0" y="6230112"/>
            <a:ext cx="12204191" cy="33227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748783" y="6230230"/>
            <a:ext cx="270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</a:rPr>
              <a:t>www.pravogarant.com.ua</a:t>
            </a:r>
            <a:endParaRPr lang="ru-RU" sz="14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363" y="1307752"/>
            <a:ext cx="6291462" cy="299281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1511808"/>
            <a:ext cx="3169920" cy="2584703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2080" y="1511807"/>
            <a:ext cx="3171600" cy="257124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857971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53" t="-450"/>
          <a:stretch/>
        </p:blipFill>
        <p:spPr>
          <a:xfrm rot="10800000" flipH="1" flipV="1">
            <a:off x="0" y="6525722"/>
            <a:ext cx="12204191" cy="33227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748783" y="6550317"/>
            <a:ext cx="270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</a:rPr>
              <a:t>www.pravogarant.com.ua</a:t>
            </a:r>
            <a:endParaRPr lang="ru-RU" sz="14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9"/>
          <a:stretch/>
        </p:blipFill>
        <p:spPr>
          <a:xfrm flipH="1">
            <a:off x="-6" y="359662"/>
            <a:ext cx="6510533" cy="92049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6" name="Овал 15"/>
          <p:cNvSpPr/>
          <p:nvPr/>
        </p:nvSpPr>
        <p:spPr>
          <a:xfrm>
            <a:off x="335360" y="81829"/>
            <a:ext cx="1512168" cy="147616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42" y="325520"/>
            <a:ext cx="1334403" cy="988781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632704" y="558301"/>
            <a:ext cx="58302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800" b="1" dirty="0" smtClean="0">
                <a:solidFill>
                  <a:srgbClr val="002060"/>
                </a:solidFill>
                <a:ea typeface="Times New Roman" charset="0"/>
                <a:cs typeface="Times New Roman" charset="0"/>
              </a:rPr>
              <a:t>ПРЕСИНГ БІЗНЕСУ ЗРОСТАЄ</a:t>
            </a:r>
            <a:endParaRPr lang="ru-RU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681216" y="1386316"/>
            <a:ext cx="47817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002060"/>
                </a:solidFill>
              </a:rPr>
              <a:t>Кількість проваджень падає, проте арештів майна дедалі більше: Київ, ст. 190</a:t>
            </a:r>
            <a:r>
              <a:rPr lang="ru-RU" dirty="0" smtClean="0">
                <a:solidFill>
                  <a:srgbClr val="002060"/>
                </a:solidFill>
              </a:rPr>
              <a:t>, 191, 205, 212, 258, 359 КК </a:t>
            </a:r>
            <a:r>
              <a:rPr lang="ru-RU" dirty="0" err="1" smtClean="0">
                <a:solidFill>
                  <a:srgbClr val="002060"/>
                </a:solidFill>
              </a:rPr>
              <a:t>України</a:t>
            </a:r>
            <a:endParaRPr lang="uk-UA" dirty="0" smtClean="0">
              <a:solidFill>
                <a:srgbClr val="002060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230166886"/>
              </p:ext>
            </p:extLst>
          </p:nvPr>
        </p:nvGraphicFramePr>
        <p:xfrm>
          <a:off x="335360" y="1670303"/>
          <a:ext cx="8168640" cy="4650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6681600" y="5783835"/>
            <a:ext cx="4781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ДАНІ: СУДОВИЙ РЕЄСТР, ГЕНПРОКУРАТУРА, ДЕРЖАВНА СУДОВА АДМІНІСТРАЦІЯ, ДФС</a:t>
            </a:r>
          </a:p>
        </p:txBody>
      </p:sp>
    </p:spTree>
    <p:extLst>
      <p:ext uri="{BB962C8B-B14F-4D97-AF65-F5344CB8AC3E}">
        <p14:creationId xmlns:p14="http://schemas.microsoft.com/office/powerpoint/2010/main" val="38454231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53" t="-450"/>
          <a:stretch/>
        </p:blipFill>
        <p:spPr>
          <a:xfrm rot="10800000" flipH="1" flipV="1">
            <a:off x="0" y="6525722"/>
            <a:ext cx="12204191" cy="33227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748783" y="6550317"/>
            <a:ext cx="270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</a:rPr>
              <a:t>www.pravogarant.com.ua</a:t>
            </a:r>
            <a:endParaRPr lang="ru-RU" sz="1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4347" y="1958816"/>
            <a:ext cx="110680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/>
              <a:t>Найбільш ефективний для захисту прав клієнта підхід – </a:t>
            </a:r>
            <a:r>
              <a:rPr lang="uk-UA" dirty="0" smtClean="0"/>
              <a:t>спрямовувати дії на </a:t>
            </a:r>
            <a:r>
              <a:rPr lang="uk-UA" dirty="0"/>
              <a:t>повернення майна, вилученого під час обшуку до такого вилучення, на стадії самого обшуку, а в ідеалі – до його проведення.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856487" y="3218689"/>
            <a:ext cx="10725913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solidFill>
                  <a:srgbClr val="002060"/>
                </a:solidFill>
                <a:ea typeface="Times New Roman" charset="0"/>
                <a:cs typeface="Times New Roman" charset="0"/>
              </a:rPr>
              <a:t>КЛАСИФІКАЦІЯ ДІЙ АДВОКАТА  </a:t>
            </a:r>
          </a:p>
          <a:p>
            <a:pPr algn="ctr"/>
            <a:r>
              <a:rPr lang="uk-UA" sz="2000" dirty="0" smtClean="0">
                <a:solidFill>
                  <a:srgbClr val="002060"/>
                </a:solidFill>
                <a:ea typeface="Times New Roman" charset="0"/>
                <a:cs typeface="Times New Roman" charset="0"/>
              </a:rPr>
              <a:t>в </a:t>
            </a:r>
            <a:r>
              <a:rPr lang="uk-UA" sz="2000" dirty="0">
                <a:solidFill>
                  <a:srgbClr val="002060"/>
                </a:solidFill>
                <a:ea typeface="Times New Roman" charset="0"/>
                <a:cs typeface="Times New Roman" charset="0"/>
              </a:rPr>
              <a:t>залежності від </a:t>
            </a:r>
            <a:r>
              <a:rPr lang="uk-UA" sz="2000" dirty="0" smtClean="0">
                <a:solidFill>
                  <a:srgbClr val="002060"/>
                </a:solidFill>
                <a:ea typeface="Times New Roman" charset="0"/>
                <a:cs typeface="Times New Roman" charset="0"/>
              </a:rPr>
              <a:t>стадії </a:t>
            </a:r>
            <a:r>
              <a:rPr lang="uk-UA" sz="2000" dirty="0">
                <a:solidFill>
                  <a:srgbClr val="002060"/>
                </a:solidFill>
                <a:ea typeface="Times New Roman" charset="0"/>
                <a:cs typeface="Times New Roman" charset="0"/>
              </a:rPr>
              <a:t>звернення клієнта за правовою </a:t>
            </a:r>
            <a:r>
              <a:rPr lang="uk-UA" sz="2000" dirty="0" smtClean="0">
                <a:solidFill>
                  <a:srgbClr val="002060"/>
                </a:solidFill>
                <a:ea typeface="Times New Roman" charset="0"/>
                <a:cs typeface="Times New Roman" charset="0"/>
              </a:rPr>
              <a:t>допомогою</a:t>
            </a:r>
            <a:endParaRPr lang="uk-UA" sz="2000" dirty="0">
              <a:solidFill>
                <a:srgbClr val="002060"/>
              </a:solidFill>
              <a:ea typeface="Times New Roman" charset="0"/>
              <a:cs typeface="Times New Roman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 flipH="1">
            <a:off x="3261360" y="4173921"/>
            <a:ext cx="377952" cy="3615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6017891" y="4281520"/>
            <a:ext cx="0" cy="5078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8241511" y="4222689"/>
            <a:ext cx="25623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19072" y="4690646"/>
            <a:ext cx="2450592" cy="6771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ДО</a:t>
            </a:r>
            <a:r>
              <a:rPr lang="ru-RU" sz="2000" b="1" dirty="0" smtClean="0">
                <a:solidFill>
                  <a:schemeClr val="tx2"/>
                </a:solidFill>
              </a:rPr>
              <a:t> </a:t>
            </a:r>
            <a:r>
              <a:rPr lang="uk-UA" b="1" dirty="0" smtClean="0">
                <a:solidFill>
                  <a:srgbClr val="002060"/>
                </a:solidFill>
                <a:ea typeface="Times New Roman" charset="0"/>
                <a:cs typeface="Times New Roman" charset="0"/>
              </a:rPr>
              <a:t>          </a:t>
            </a:r>
          </a:p>
          <a:p>
            <a:pPr algn="ctr"/>
            <a:r>
              <a:rPr lang="uk-UA" dirty="0" smtClean="0">
                <a:solidFill>
                  <a:srgbClr val="002060"/>
                </a:solidFill>
                <a:ea typeface="Times New Roman" charset="0"/>
                <a:cs typeface="Times New Roman" charset="0"/>
              </a:rPr>
              <a:t>вилучення майна</a:t>
            </a:r>
            <a:endParaRPr lang="uk-UA" dirty="0">
              <a:solidFill>
                <a:srgbClr val="002060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3076" y="5042296"/>
            <a:ext cx="2450592" cy="6771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</a:t>
            </a:r>
            <a:r>
              <a:rPr lang="uk-UA" sz="2000" b="1" dirty="0" smtClean="0">
                <a:solidFill>
                  <a:srgbClr val="002060"/>
                </a:solidFill>
              </a:rPr>
              <a:t>ІД ЧАС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uk-UA" b="1" dirty="0" smtClean="0">
                <a:solidFill>
                  <a:srgbClr val="002060"/>
                </a:solidFill>
                <a:ea typeface="Times New Roman" charset="0"/>
                <a:cs typeface="Times New Roman" charset="0"/>
              </a:rPr>
              <a:t>          </a:t>
            </a:r>
          </a:p>
          <a:p>
            <a:pPr algn="ctr"/>
            <a:r>
              <a:rPr lang="uk-UA" dirty="0" smtClean="0">
                <a:solidFill>
                  <a:srgbClr val="002060"/>
                </a:solidFill>
                <a:ea typeface="Times New Roman" charset="0"/>
                <a:cs typeface="Times New Roman" charset="0"/>
              </a:rPr>
              <a:t>вилучення майна</a:t>
            </a:r>
            <a:endParaRPr lang="uk-UA" dirty="0">
              <a:solidFill>
                <a:srgbClr val="002060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791827" y="4703742"/>
            <a:ext cx="2450592" cy="6771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ПІСЛЯ </a:t>
            </a:r>
            <a:r>
              <a:rPr lang="uk-UA" b="1" dirty="0" smtClean="0">
                <a:solidFill>
                  <a:srgbClr val="002060"/>
                </a:solidFill>
                <a:ea typeface="Times New Roman" charset="0"/>
                <a:cs typeface="Times New Roman" charset="0"/>
              </a:rPr>
              <a:t>          </a:t>
            </a:r>
          </a:p>
          <a:p>
            <a:pPr algn="ctr"/>
            <a:r>
              <a:rPr lang="uk-UA" dirty="0" smtClean="0">
                <a:solidFill>
                  <a:srgbClr val="002060"/>
                </a:solidFill>
                <a:ea typeface="Times New Roman" charset="0"/>
                <a:cs typeface="Times New Roman" charset="0"/>
              </a:rPr>
              <a:t>вилучення майна</a:t>
            </a:r>
            <a:endParaRPr lang="uk-UA" dirty="0">
              <a:solidFill>
                <a:srgbClr val="002060"/>
              </a:solidFill>
              <a:ea typeface="Times New Roman" charset="0"/>
              <a:cs typeface="Times New Roman" charset="0"/>
            </a:endParaRP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48" r="1"/>
          <a:stretch/>
        </p:blipFill>
        <p:spPr>
          <a:xfrm flipH="1">
            <a:off x="-4" y="359662"/>
            <a:ext cx="12204195" cy="92049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7" name="Овал 26"/>
          <p:cNvSpPr/>
          <p:nvPr/>
        </p:nvSpPr>
        <p:spPr>
          <a:xfrm>
            <a:off x="5261807" y="115971"/>
            <a:ext cx="1512168" cy="147616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689" y="359662"/>
            <a:ext cx="1334403" cy="98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0410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53" t="-450"/>
          <a:stretch/>
        </p:blipFill>
        <p:spPr>
          <a:xfrm rot="10800000" flipH="1" flipV="1">
            <a:off x="0" y="6525722"/>
            <a:ext cx="12204191" cy="33227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748783" y="6550317"/>
            <a:ext cx="270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</a:rPr>
              <a:t>www.pravogarant.com.ua</a:t>
            </a:r>
            <a:endParaRPr lang="ru-RU" sz="1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514347" y="1755648"/>
            <a:ext cx="10948609" cy="950976"/>
          </a:xfrm>
        </p:spPr>
        <p:txBody>
          <a:bodyPr>
            <a:noAutofit/>
          </a:bodyPr>
          <a:lstStyle/>
          <a:p>
            <a:pPr algn="just"/>
            <a:r>
              <a:rPr lang="uk-UA" sz="1800" dirty="0" smtClean="0">
                <a:latin typeface="Qanelas" pitchFamily="50" charset="-52"/>
              </a:rPr>
              <a:t/>
            </a:r>
            <a:br>
              <a:rPr lang="uk-UA" sz="1800" dirty="0" smtClean="0">
                <a:latin typeface="Qanelas" pitchFamily="50" charset="-52"/>
              </a:rPr>
            </a:br>
            <a:r>
              <a:rPr lang="uk-UA" sz="1800" dirty="0" smtClean="0">
                <a:latin typeface="Qanelas" pitchFamily="50" charset="-52"/>
              </a:rPr>
              <a:t/>
            </a:r>
            <a:br>
              <a:rPr lang="uk-UA" sz="1800" dirty="0" smtClean="0">
                <a:latin typeface="Qanelas" pitchFamily="50" charset="-52"/>
              </a:rPr>
            </a:br>
            <a:r>
              <a:rPr lang="uk-UA" sz="1800" dirty="0" smtClean="0">
                <a:latin typeface="+mn-lt"/>
              </a:rPr>
              <a:t>Дії </a:t>
            </a:r>
            <a:r>
              <a:rPr lang="uk-UA" sz="1800" dirty="0">
                <a:latin typeface="+mn-lt"/>
              </a:rPr>
              <a:t>адвоката в такому випадку – це комплекс заходів, з метою </a:t>
            </a:r>
            <a:r>
              <a:rPr lang="uk-UA" sz="1800" b="1" dirty="0">
                <a:latin typeface="+mn-lt"/>
              </a:rPr>
              <a:t>виявлення потенційних ризиків та </a:t>
            </a:r>
            <a:r>
              <a:rPr lang="uk-UA" sz="1800" b="1" dirty="0" smtClean="0">
                <a:latin typeface="+mn-lt"/>
              </a:rPr>
              <a:t>побудови </a:t>
            </a:r>
            <a:r>
              <a:rPr lang="uk-UA" sz="1800" b="1" dirty="0">
                <a:latin typeface="+mn-lt"/>
              </a:rPr>
              <a:t>правової організації бізнесу таким чином, щоб унеможливити та/або мінімізувати втрати</a:t>
            </a:r>
            <a:r>
              <a:rPr lang="uk-UA" sz="1800" dirty="0">
                <a:latin typeface="+mn-lt"/>
              </a:rPr>
              <a:t>, у випадку проведення обшуку та подальшого арешту вилученого майна. Першочергово, адвокат здійснює «</a:t>
            </a:r>
            <a:r>
              <a:rPr lang="en-US" sz="1800" dirty="0">
                <a:latin typeface="+mn-lt"/>
              </a:rPr>
              <a:t>legal due diligence</a:t>
            </a:r>
            <a:r>
              <a:rPr lang="uk-UA" sz="1800" dirty="0">
                <a:latin typeface="+mn-lt"/>
              </a:rPr>
              <a:t>» клієнта після чого формує план заходів і запроваджує їх в дію</a:t>
            </a:r>
            <a:r>
              <a:rPr lang="uk-UA" sz="1800" dirty="0">
                <a:latin typeface="Qanelas" pitchFamily="50" charset="-52"/>
              </a:rPr>
              <a:t>.</a:t>
            </a:r>
            <a:r>
              <a:rPr lang="ru-RU" sz="1800" dirty="0">
                <a:latin typeface="Qanelas" pitchFamily="50" charset="-52"/>
              </a:rPr>
              <a:t/>
            </a:r>
            <a:br>
              <a:rPr lang="ru-RU" sz="1800" dirty="0">
                <a:latin typeface="Qanelas" pitchFamily="50" charset="-52"/>
              </a:rPr>
            </a:br>
            <a:endParaRPr lang="ru-RU" sz="1800" dirty="0">
              <a:latin typeface="Qanelas" pitchFamily="50" charset="-52"/>
            </a:endParaRPr>
          </a:p>
        </p:txBody>
      </p:sp>
      <p:sp>
        <p:nvSpPr>
          <p:cNvPr id="16" name="Текст 15"/>
          <p:cNvSpPr>
            <a:spLocks noGrp="1"/>
          </p:cNvSpPr>
          <p:nvPr>
            <p:ph type="body" idx="1"/>
          </p:nvPr>
        </p:nvSpPr>
        <p:spPr>
          <a:xfrm>
            <a:off x="589852" y="2987039"/>
            <a:ext cx="5210492" cy="590931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002060"/>
                </a:solidFill>
                <a:ea typeface="Times New Roman" charset="0"/>
                <a:cs typeface="Times New Roman" charset="0"/>
              </a:rPr>
              <a:t>ЗАГАЛЬНІ</a:t>
            </a:r>
            <a:endParaRPr lang="ru-RU" sz="2000" dirty="0">
              <a:solidFill>
                <a:srgbClr val="002060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7" name="Объект 16"/>
          <p:cNvSpPr>
            <a:spLocks noGrp="1"/>
          </p:cNvSpPr>
          <p:nvPr>
            <p:ph sz="half" idx="2"/>
          </p:nvPr>
        </p:nvSpPr>
        <p:spPr>
          <a:xfrm>
            <a:off x="589852" y="3681222"/>
            <a:ext cx="5932868" cy="232943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sz="2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01. </a:t>
            </a:r>
            <a:r>
              <a:rPr lang="uk-UA" sz="1600" dirty="0" smtClean="0"/>
              <a:t>Підготовка персоналу клієнта до обшуку</a:t>
            </a:r>
          </a:p>
          <a:p>
            <a:pPr marL="0" indent="0">
              <a:buNone/>
            </a:pPr>
            <a:r>
              <a:rPr lang="uk-UA" sz="2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02. </a:t>
            </a:r>
            <a:r>
              <a:rPr lang="uk-UA" sz="1600" dirty="0" smtClean="0"/>
              <a:t>Принцип «чистого офісу»</a:t>
            </a:r>
          </a:p>
          <a:p>
            <a:pPr marL="0" indent="0">
              <a:buNone/>
            </a:pPr>
            <a:r>
              <a:rPr lang="uk-UA" sz="2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03. </a:t>
            </a:r>
            <a:r>
              <a:rPr lang="uk-UA" sz="1600" dirty="0" smtClean="0"/>
              <a:t>Забезпечення доступу до ЕІС</a:t>
            </a:r>
          </a:p>
          <a:p>
            <a:pPr marL="0" indent="0">
              <a:buNone/>
            </a:pPr>
            <a:r>
              <a:rPr lang="uk-UA" sz="2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04. </a:t>
            </a:r>
            <a:r>
              <a:rPr lang="uk-UA" sz="1600" dirty="0" smtClean="0"/>
              <a:t>Забезпечення наявності правовстановлюючих документів</a:t>
            </a:r>
          </a:p>
          <a:p>
            <a:pPr marL="0" indent="0">
              <a:buNone/>
            </a:pPr>
            <a:r>
              <a:rPr lang="uk-UA" sz="2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05. </a:t>
            </a:r>
            <a:r>
              <a:rPr lang="uk-UA" sz="1600" dirty="0" smtClean="0"/>
              <a:t>Ведення реєстру документів з переліком та описом</a:t>
            </a:r>
          </a:p>
          <a:p>
            <a:pPr marL="0" indent="0">
              <a:buNone/>
            </a:pPr>
            <a:r>
              <a:rPr lang="uk-UA" sz="2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06. </a:t>
            </a:r>
            <a:r>
              <a:rPr lang="uk-UA" sz="1600" dirty="0" smtClean="0"/>
              <a:t>Ефективність методів зберігання інформації </a:t>
            </a:r>
            <a:endParaRPr lang="ru-RU" sz="1600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3"/>
          </p:nvPr>
        </p:nvSpPr>
        <p:spPr>
          <a:xfrm>
            <a:off x="7266432" y="2988000"/>
            <a:ext cx="2828544" cy="590932"/>
          </a:xfrm>
        </p:spPr>
        <p:txBody>
          <a:bodyPr/>
          <a:lstStyle/>
          <a:p>
            <a:r>
              <a:rPr lang="uk-UA" dirty="0" smtClean="0">
                <a:solidFill>
                  <a:srgbClr val="002060"/>
                </a:solidFill>
                <a:ea typeface="Times New Roman" charset="0"/>
                <a:cs typeface="Times New Roman" charset="0"/>
              </a:rPr>
              <a:t>СПЕЦІАЛЬНІ</a:t>
            </a:r>
            <a:endParaRPr lang="ru-RU" sz="2000" dirty="0">
              <a:solidFill>
                <a:srgbClr val="002060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9" name="Объект 18"/>
          <p:cNvSpPr>
            <a:spLocks noGrp="1"/>
          </p:cNvSpPr>
          <p:nvPr>
            <p:ph sz="quarter" idx="4"/>
          </p:nvPr>
        </p:nvSpPr>
        <p:spPr>
          <a:xfrm>
            <a:off x="7266432" y="3682800"/>
            <a:ext cx="4196524" cy="95745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500" dirty="0" smtClean="0"/>
              <a:t>Залежать </a:t>
            </a:r>
            <a:r>
              <a:rPr lang="uk-UA" sz="1500" dirty="0"/>
              <a:t>від специфіки </a:t>
            </a:r>
            <a:r>
              <a:rPr lang="uk-UA" sz="1500" dirty="0" smtClean="0"/>
              <a:t>бізнесу </a:t>
            </a:r>
            <a:r>
              <a:rPr lang="uk-UA" sz="1500" dirty="0"/>
              <a:t>налагодженості бізнес-процесів, кількості та якості персоналу, </a:t>
            </a:r>
            <a:r>
              <a:rPr lang="uk-UA" sz="1500" dirty="0" smtClean="0"/>
              <a:t>тощо.</a:t>
            </a:r>
            <a:endParaRPr lang="ru-RU" sz="1500" dirty="0"/>
          </a:p>
        </p:txBody>
      </p:sp>
      <p:sp>
        <p:nvSpPr>
          <p:cNvPr id="2" name="TextBox 1"/>
          <p:cNvSpPr txBox="1"/>
          <p:nvPr/>
        </p:nvSpPr>
        <p:spPr>
          <a:xfrm>
            <a:off x="7266432" y="558301"/>
            <a:ext cx="4196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800" b="1" dirty="0">
                <a:solidFill>
                  <a:srgbClr val="002060"/>
                </a:solidFill>
                <a:ea typeface="Times New Roman" charset="0"/>
                <a:cs typeface="Times New Roman" charset="0"/>
              </a:rPr>
              <a:t>ДО ВИЛУЧЕННЯ МАЙНА</a:t>
            </a:r>
            <a:endParaRPr lang="ru-RU" sz="2800" b="1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9"/>
          <a:stretch/>
        </p:blipFill>
        <p:spPr>
          <a:xfrm flipH="1">
            <a:off x="-5" y="359662"/>
            <a:ext cx="7455411" cy="92049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4" name="Овал 13"/>
          <p:cNvSpPr/>
          <p:nvPr/>
        </p:nvSpPr>
        <p:spPr>
          <a:xfrm>
            <a:off x="335360" y="81829"/>
            <a:ext cx="1512168" cy="147616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42" y="325520"/>
            <a:ext cx="1334403" cy="98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1351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205728" y="561347"/>
            <a:ext cx="5257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800" b="1" dirty="0" smtClean="0">
                <a:solidFill>
                  <a:srgbClr val="002060"/>
                </a:solidFill>
                <a:ea typeface="Times New Roman" charset="0"/>
                <a:cs typeface="Times New Roman" charset="0"/>
              </a:rPr>
              <a:t>ПІД ЧАС </a:t>
            </a:r>
            <a:r>
              <a:rPr lang="uk-UA" sz="2800" b="1" dirty="0">
                <a:solidFill>
                  <a:srgbClr val="002060"/>
                </a:solidFill>
                <a:ea typeface="Times New Roman" charset="0"/>
                <a:cs typeface="Times New Roman" charset="0"/>
              </a:rPr>
              <a:t>ВИЛУЧЕННЯ МАЙНА</a:t>
            </a:r>
            <a:endParaRPr lang="ru-RU" sz="2800" b="1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9"/>
          <a:stretch/>
        </p:blipFill>
        <p:spPr>
          <a:xfrm flipH="1">
            <a:off x="-4" y="359662"/>
            <a:ext cx="6400804" cy="92049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2" name="Овал 11"/>
          <p:cNvSpPr/>
          <p:nvPr/>
        </p:nvSpPr>
        <p:spPr>
          <a:xfrm>
            <a:off x="335360" y="81829"/>
            <a:ext cx="1512168" cy="147616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42" y="325520"/>
            <a:ext cx="1334403" cy="98878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24256" y="2023872"/>
            <a:ext cx="109387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rgbClr val="002060"/>
                </a:solidFill>
                <a:ea typeface="Times New Roman" charset="0"/>
                <a:cs typeface="Times New Roman" charset="0"/>
              </a:rPr>
              <a:t>01. ФІКСУВАННЯ ФАКТІВ В ПРОТОКОЛІ ОБШУКУ</a:t>
            </a:r>
          </a:p>
          <a:p>
            <a:endParaRPr lang="uk-UA" dirty="0">
              <a:solidFill>
                <a:srgbClr val="002060"/>
              </a:solidFill>
              <a:ea typeface="Times New Roman" charset="0"/>
              <a:cs typeface="Times New Roman" charset="0"/>
            </a:endParaRPr>
          </a:p>
          <a:p>
            <a:pPr algn="just"/>
            <a:r>
              <a:rPr lang="uk-UA" dirty="0"/>
              <a:t>Якщо вилучаються документи чи речі, які не вказані в ухвалі слідчого судді, або які належать іншій особі, або які не пов’язані з кримінальним провадженням (наприклад, вилучаються документи за період 2019 року, тоді як розслідування здійснюється за фактами, які мали місце у 2016-2017 році), адвокат повинен забезпечити фіксування такого факту в протоколі обшуку, як і інших невідповідностей та порушень, допущених слідчим в ході проведення слідчої дії.</a:t>
            </a:r>
          </a:p>
          <a:p>
            <a:endParaRPr lang="ru-RU" dirty="0" smtClean="0"/>
          </a:p>
          <a:p>
            <a:endParaRPr lang="uk-UA" dirty="0"/>
          </a:p>
          <a:p>
            <a:r>
              <a:rPr lang="uk-UA" sz="2400" b="1" dirty="0" smtClean="0">
                <a:solidFill>
                  <a:srgbClr val="002060"/>
                </a:solidFill>
                <a:ea typeface="Times New Roman" charset="0"/>
                <a:cs typeface="Times New Roman" charset="0"/>
              </a:rPr>
              <a:t>02. ЗАСТОСУВАННЯ АЛГОРИТМУ, ЩО ПЕРЕДБАЧЕНИЙ ДЛЯ ДІЙ АДВОКАТА ПІСЛЯ ВИЛУЧЕННЯ МАЙНА</a:t>
            </a:r>
          </a:p>
          <a:p>
            <a:endParaRPr lang="ru-RU" sz="1600" dirty="0">
              <a:latin typeface="Qanelas" pitchFamily="50" charset="-52"/>
            </a:endParaRPr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53" t="-450"/>
          <a:stretch/>
        </p:blipFill>
        <p:spPr>
          <a:xfrm rot="10800000" flipH="1" flipV="1">
            <a:off x="0" y="6525722"/>
            <a:ext cx="12204191" cy="33227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4748783" y="6550317"/>
            <a:ext cx="270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</a:rPr>
              <a:t>www.pravogarant.com.ua</a:t>
            </a:r>
            <a:endParaRPr lang="ru-RU" sz="1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92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1792" y="1999488"/>
            <a:ext cx="11106912" cy="40194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charset="0"/>
                <a:cs typeface="Times New Roman" charset="0"/>
              </a:rPr>
              <a:t>01. </a:t>
            </a:r>
            <a:r>
              <a:rPr lang="uk-UA" sz="2400" b="1" dirty="0" smtClean="0">
                <a:solidFill>
                  <a:srgbClr val="002060"/>
                </a:solidFill>
                <a:ea typeface="Times New Roman" charset="0"/>
                <a:cs typeface="Times New Roman" charset="0"/>
              </a:rPr>
              <a:t>ПЕРЕВІРКА</a:t>
            </a:r>
          </a:p>
          <a:p>
            <a:pPr>
              <a:buFontTx/>
              <a:buChar char="-"/>
            </a:pPr>
            <a:r>
              <a:rPr lang="uk-UA" sz="1800" dirty="0" smtClean="0">
                <a:ea typeface="Times New Roman" charset="0"/>
                <a:cs typeface="Times New Roman" charset="0"/>
              </a:rPr>
              <a:t>законності вилучення майна</a:t>
            </a:r>
          </a:p>
          <a:p>
            <a:pPr>
              <a:buFontTx/>
              <a:buChar char="-"/>
            </a:pPr>
            <a:r>
              <a:rPr lang="uk-UA" sz="1800" dirty="0" smtClean="0">
                <a:ea typeface="Times New Roman" charset="0"/>
                <a:cs typeface="Times New Roman" charset="0"/>
              </a:rPr>
              <a:t>дотримання строків звернення та накладення арешту.</a:t>
            </a:r>
          </a:p>
          <a:p>
            <a:pPr>
              <a:buFontTx/>
              <a:buChar char="-"/>
            </a:pPr>
            <a:endParaRPr lang="uk-UA" sz="2400" b="1" dirty="0" smtClean="0">
              <a:solidFill>
                <a:srgbClr val="002060"/>
              </a:solidFill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uk-UA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charset="0"/>
                <a:cs typeface="Times New Roman" charset="0"/>
              </a:rPr>
              <a:t>02. </a:t>
            </a:r>
            <a:r>
              <a:rPr lang="uk-UA" sz="2400" b="1" dirty="0" smtClean="0">
                <a:solidFill>
                  <a:srgbClr val="002060"/>
                </a:solidFill>
                <a:ea typeface="Times New Roman" charset="0"/>
                <a:cs typeface="Times New Roman" charset="0"/>
              </a:rPr>
              <a:t>ВСТАНОВЛЕННЯ</a:t>
            </a:r>
          </a:p>
          <a:p>
            <a:pPr>
              <a:buFontTx/>
              <a:buChar char="-"/>
            </a:pPr>
            <a:r>
              <a:rPr lang="uk-UA" sz="1800" dirty="0" smtClean="0">
                <a:ea typeface="Times New Roman" charset="0"/>
                <a:cs typeface="Times New Roman" charset="0"/>
              </a:rPr>
              <a:t>повного переліку вилученого майна, його статусу</a:t>
            </a:r>
          </a:p>
          <a:p>
            <a:pPr>
              <a:buFontTx/>
              <a:buChar char="-"/>
            </a:pPr>
            <a:r>
              <a:rPr lang="uk-UA" sz="1800" dirty="0" smtClean="0">
                <a:ea typeface="Times New Roman" charset="0"/>
                <a:cs typeface="Times New Roman" charset="0"/>
              </a:rPr>
              <a:t>підстав повернення майна.</a:t>
            </a:r>
          </a:p>
          <a:p>
            <a:pPr marL="0" indent="0">
              <a:buNone/>
            </a:pPr>
            <a:endParaRPr lang="uk-UA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uk-UA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charset="0"/>
                <a:cs typeface="Times New Roman" charset="0"/>
              </a:rPr>
              <a:t>03. </a:t>
            </a:r>
            <a:r>
              <a:rPr lang="uk-UA" sz="2400" b="1" dirty="0" smtClean="0">
                <a:solidFill>
                  <a:srgbClr val="002060"/>
                </a:solidFill>
                <a:ea typeface="Times New Roman" charset="0"/>
                <a:cs typeface="Times New Roman" charset="0"/>
              </a:rPr>
              <a:t>ВИЗНАЧЕННЯ ДІЙ, БЕЗПОСЕРЕДНЬО НАПРАВЛЕНИХ НА ПОВЕРНЕННЯ МАЙНА.</a:t>
            </a:r>
            <a:endParaRPr lang="ru-RU" sz="2400" b="1" dirty="0">
              <a:solidFill>
                <a:srgbClr val="002060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05728" y="558301"/>
            <a:ext cx="5257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800" b="1" dirty="0" smtClean="0">
                <a:solidFill>
                  <a:srgbClr val="002060"/>
                </a:solidFill>
                <a:ea typeface="Times New Roman" charset="0"/>
                <a:cs typeface="Times New Roman" charset="0"/>
              </a:rPr>
              <a:t>ПІСЛЯ </a:t>
            </a:r>
            <a:r>
              <a:rPr lang="uk-UA" sz="2800" b="1" dirty="0">
                <a:solidFill>
                  <a:srgbClr val="002060"/>
                </a:solidFill>
                <a:ea typeface="Times New Roman" charset="0"/>
                <a:cs typeface="Times New Roman" charset="0"/>
              </a:rPr>
              <a:t>ВИЛУЧЕННЯ МАЙНА</a:t>
            </a:r>
            <a:endParaRPr lang="ru-RU" sz="2800" b="1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9"/>
          <a:stretch/>
        </p:blipFill>
        <p:spPr>
          <a:xfrm flipH="1">
            <a:off x="-4" y="359662"/>
            <a:ext cx="6888484" cy="92049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1" name="Овал 10"/>
          <p:cNvSpPr/>
          <p:nvPr/>
        </p:nvSpPr>
        <p:spPr>
          <a:xfrm>
            <a:off x="335360" y="81829"/>
            <a:ext cx="1512168" cy="147616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42" y="325520"/>
            <a:ext cx="1334403" cy="98878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53" t="-450"/>
          <a:stretch/>
        </p:blipFill>
        <p:spPr>
          <a:xfrm rot="10800000" flipH="1" flipV="1">
            <a:off x="0" y="6525722"/>
            <a:ext cx="12204191" cy="33227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4748783" y="6550317"/>
            <a:ext cx="270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</a:rPr>
              <a:t>www.pravogarant.com.ua</a:t>
            </a:r>
            <a:endParaRPr lang="ru-RU" sz="1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4913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9"/>
          <a:stretch/>
        </p:blipFill>
        <p:spPr>
          <a:xfrm flipH="1">
            <a:off x="-4" y="359662"/>
            <a:ext cx="5766820" cy="92049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0" name="Овал 9"/>
          <p:cNvSpPr/>
          <p:nvPr/>
        </p:nvSpPr>
        <p:spPr>
          <a:xfrm>
            <a:off x="335360" y="81829"/>
            <a:ext cx="1512168" cy="147616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42" y="325520"/>
            <a:ext cx="1334403" cy="9887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52288" y="360194"/>
            <a:ext cx="61106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800" b="1" dirty="0" smtClean="0">
                <a:solidFill>
                  <a:srgbClr val="002060"/>
                </a:solidFill>
                <a:cs typeface="Times New Roman" charset="0"/>
              </a:rPr>
              <a:t>ДІЇ БЕЗПОСЕРЕДНЬО НАПРАВЛЕНІ НА ПОВЕРНЕННЯ МАЙНА 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24242" y="1719072"/>
            <a:ext cx="1103871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01. </a:t>
            </a:r>
            <a:r>
              <a:rPr lang="uk-UA" sz="1600" dirty="0" smtClean="0"/>
              <a:t>Звернення  </a:t>
            </a:r>
            <a:r>
              <a:rPr lang="uk-UA" sz="1600" dirty="0"/>
              <a:t>до відповідного суду із заявою про розгляд клопотання про накладення арешту на тимчасово вилучене майно за присутності адвоката власника </a:t>
            </a:r>
            <a:r>
              <a:rPr lang="uk-UA" sz="1600" dirty="0" smtClean="0"/>
              <a:t>майна.</a:t>
            </a:r>
          </a:p>
          <a:p>
            <a:pPr marL="342900" indent="-342900">
              <a:buAutoNum type="arabicPeriod"/>
            </a:pPr>
            <a:endParaRPr lang="uk-UA" sz="1600" dirty="0" smtClean="0"/>
          </a:p>
          <a:p>
            <a:r>
              <a:rPr lang="uk-UA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02. </a:t>
            </a:r>
            <a:r>
              <a:rPr lang="uk-UA" sz="1600" dirty="0" smtClean="0"/>
              <a:t>У </a:t>
            </a:r>
            <a:r>
              <a:rPr lang="uk-UA" sz="1600" dirty="0"/>
              <a:t>разі наявності такого клопотання в суді, додатково подати заяву про ознайомлення з матеріалами клопотання</a:t>
            </a:r>
            <a:r>
              <a:rPr lang="uk-UA" sz="1600" dirty="0" smtClean="0"/>
              <a:t>.</a:t>
            </a:r>
          </a:p>
          <a:p>
            <a:endParaRPr lang="uk-UA" sz="1600" dirty="0"/>
          </a:p>
          <a:p>
            <a:r>
              <a:rPr lang="uk-UA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03. </a:t>
            </a:r>
            <a:r>
              <a:rPr lang="uk-UA" sz="1600" dirty="0" smtClean="0"/>
              <a:t>Якщо  </a:t>
            </a:r>
            <a:r>
              <a:rPr lang="uk-UA" sz="1600" dirty="0"/>
              <a:t>слідчим </a:t>
            </a:r>
            <a:r>
              <a:rPr lang="uk-UA" sz="1600" dirty="0" err="1"/>
              <a:t>пропущено</a:t>
            </a:r>
            <a:r>
              <a:rPr lang="uk-UA" sz="1600" dirty="0"/>
              <a:t> строки звернення до слідчого судді з клопотанням  про накладення арешту на тимчасово вилучене майно, негайно подати скаргу на бездіяльність слідчого в порядку ст.303 КПК України.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4242" y="5169408"/>
            <a:ext cx="1103871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04. </a:t>
            </a:r>
            <a:r>
              <a:rPr lang="uk-UA" sz="1600" dirty="0" smtClean="0"/>
              <a:t>Вжиття  </a:t>
            </a:r>
            <a:r>
              <a:rPr lang="uk-UA" sz="1600" dirty="0"/>
              <a:t>заходів, спрямованих на збереження майна</a:t>
            </a:r>
            <a:r>
              <a:rPr lang="uk-UA" sz="1600" dirty="0" smtClean="0"/>
              <a:t>.</a:t>
            </a:r>
          </a:p>
          <a:p>
            <a:endParaRPr lang="uk-UA" dirty="0"/>
          </a:p>
          <a:p>
            <a:r>
              <a:rPr lang="uk-UA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05. </a:t>
            </a:r>
            <a:r>
              <a:rPr lang="uk-UA" sz="1600" dirty="0" smtClean="0"/>
              <a:t>Оскарження </a:t>
            </a:r>
            <a:r>
              <a:rPr lang="uk-UA" sz="1600" dirty="0"/>
              <a:t>ухвали слідчого судді про арешт майна в апеляційному порядку  </a:t>
            </a:r>
            <a:r>
              <a:rPr lang="uk-UA" sz="1600" dirty="0" smtClean="0"/>
              <a:t>(</a:t>
            </a:r>
            <a:r>
              <a:rPr lang="ru-RU" sz="1600" dirty="0" smtClean="0"/>
              <a:t>п</a:t>
            </a:r>
            <a:r>
              <a:rPr lang="ru-RU" sz="1600" dirty="0"/>
              <a:t>. 9 ч. 1 ст. 309  </a:t>
            </a:r>
            <a:r>
              <a:rPr lang="uk-UA" sz="1600" dirty="0"/>
              <a:t>КПК України ) чи подання клопотання про скасування арешту майна (ст. 174 КПК України).</a:t>
            </a:r>
            <a:endParaRPr lang="ru-RU" sz="1600" dirty="0"/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60832" y="3864864"/>
            <a:ext cx="10902124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Бездіяльність з неповернення майна є триваючим порушенням, оскільки строк виконання слідчим, прокурором обов’язку негайного повернення майна законом не обмежений, а відтак, обов’язок повернути майно припиняється лише в момент виконання. </a:t>
            </a:r>
          </a:p>
          <a:p>
            <a:pPr algn="ctr"/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(№554/7113/17 від 24.04.2019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).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53" t="-450"/>
          <a:stretch/>
        </p:blipFill>
        <p:spPr>
          <a:xfrm rot="10800000" flipH="1" flipV="1">
            <a:off x="0" y="6525722"/>
            <a:ext cx="12204191" cy="33227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3" name="TextBox 12"/>
          <p:cNvSpPr txBox="1"/>
          <p:nvPr/>
        </p:nvSpPr>
        <p:spPr>
          <a:xfrm>
            <a:off x="4748783" y="6550317"/>
            <a:ext cx="270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</a:rPr>
              <a:t>www.pravogarant.com.ua</a:t>
            </a:r>
            <a:endParaRPr lang="ru-RU" sz="1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7678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1679808" y="1459342"/>
            <a:ext cx="38652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rgbClr val="002060"/>
                </a:solidFill>
                <a:ea typeface="Times New Roman" charset="0"/>
                <a:cs typeface="Times New Roman" charset="0"/>
              </a:rPr>
              <a:t>ЯКЩО АРЕШТ НАКЛАДЕНО: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9"/>
          <a:stretch/>
        </p:blipFill>
        <p:spPr>
          <a:xfrm flipH="1">
            <a:off x="-4" y="359662"/>
            <a:ext cx="4998724" cy="92049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1" name="Овал 10"/>
          <p:cNvSpPr/>
          <p:nvPr/>
        </p:nvSpPr>
        <p:spPr>
          <a:xfrm>
            <a:off x="335360" y="81829"/>
            <a:ext cx="1512168" cy="147616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42" y="325520"/>
            <a:ext cx="1334403" cy="98878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693920" y="465967"/>
            <a:ext cx="67690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" b="1" dirty="0" smtClean="0">
                <a:solidFill>
                  <a:srgbClr val="002060"/>
                </a:solidFill>
                <a:cs typeface="Times New Roman" charset="0"/>
              </a:rPr>
              <a:t>ПРИ ОСКАРЖЕННІ – ВИХОДИМО З ПІДСТАВ АРЕШТУ МАЙНА ТА ПЕРЕВІРЯЄМО ВІДПОВІДНІСТЬ</a:t>
            </a:r>
            <a:endParaRPr lang="ru-RU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85216" y="1906635"/>
            <a:ext cx="1087774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01. </a:t>
            </a:r>
            <a:r>
              <a:rPr lang="uk-UA" sz="2000" dirty="0" smtClean="0"/>
              <a:t>З МЕТОЮ </a:t>
            </a:r>
            <a:r>
              <a:rPr lang="uk-UA" sz="2000" b="1" dirty="0" smtClean="0">
                <a:solidFill>
                  <a:srgbClr val="002060"/>
                </a:solidFill>
                <a:ea typeface="Times New Roman" charset="0"/>
                <a:cs typeface="Times New Roman" charset="0"/>
              </a:rPr>
              <a:t>ЗБЕРЕЖЕННЯ РЕЧОВИХ ДОКАЗІВ</a:t>
            </a:r>
            <a:r>
              <a:rPr lang="uk-UA" sz="2000" b="1" dirty="0" smtClean="0">
                <a:solidFill>
                  <a:srgbClr val="002060"/>
                </a:solidFill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uk-UA" sz="1600" dirty="0" smtClean="0"/>
              <a:t>кожна </a:t>
            </a:r>
            <a:r>
              <a:rPr lang="uk-UA" sz="1600" dirty="0"/>
              <a:t>одиниця вилученого в ході обшуку майна повинна мати доказове значення щодо фактів чи обставин, які є предметом розслідування у конкретному кримінальному провадженні;</a:t>
            </a:r>
          </a:p>
          <a:p>
            <a:pPr marL="285750" indent="-285750">
              <a:buFontTx/>
              <a:buChar char="-"/>
            </a:pPr>
            <a:r>
              <a:rPr lang="ru-RU" sz="1600" dirty="0" err="1"/>
              <a:t>наявність</a:t>
            </a:r>
            <a:r>
              <a:rPr lang="ru-RU" sz="1600" dirty="0"/>
              <a:t> </a:t>
            </a:r>
            <a:r>
              <a:rPr lang="ru-RU" sz="1600" dirty="0" err="1"/>
              <a:t>процесуальних</a:t>
            </a:r>
            <a:r>
              <a:rPr lang="ru-RU" sz="1600" dirty="0"/>
              <a:t> </a:t>
            </a:r>
            <a:r>
              <a:rPr lang="ru-RU" sz="1600" dirty="0" err="1"/>
              <a:t>документів</a:t>
            </a:r>
            <a:r>
              <a:rPr lang="ru-RU" sz="1600" dirty="0"/>
              <a:t> </a:t>
            </a:r>
            <a:r>
              <a:rPr lang="ru-RU" sz="1600" dirty="0" err="1"/>
              <a:t>щодо</a:t>
            </a:r>
            <a:r>
              <a:rPr lang="ru-RU" sz="1600" dirty="0"/>
              <a:t> </a:t>
            </a:r>
            <a:r>
              <a:rPr lang="ru-RU" sz="1600" dirty="0" err="1"/>
              <a:t>визнання</a:t>
            </a:r>
            <a:r>
              <a:rPr lang="ru-RU" sz="1600" dirty="0"/>
              <a:t> </a:t>
            </a:r>
            <a:r>
              <a:rPr lang="ru-RU" sz="1600" dirty="0" err="1"/>
              <a:t>відповідних</a:t>
            </a:r>
            <a:r>
              <a:rPr lang="ru-RU" sz="1600" dirty="0"/>
              <a:t> </a:t>
            </a:r>
            <a:r>
              <a:rPr lang="ru-RU" sz="1600" dirty="0" err="1"/>
              <a:t>матеріальних</a:t>
            </a:r>
            <a:r>
              <a:rPr lang="ru-RU" sz="1600" dirty="0"/>
              <a:t> </a:t>
            </a:r>
            <a:r>
              <a:rPr lang="ru-RU" sz="1600" dirty="0" err="1"/>
              <a:t>об’єктів</a:t>
            </a:r>
            <a:r>
              <a:rPr lang="ru-RU" sz="1600" dirty="0"/>
              <a:t> </a:t>
            </a:r>
            <a:r>
              <a:rPr lang="ru-RU" sz="1600" dirty="0" err="1"/>
              <a:t>речовими</a:t>
            </a:r>
            <a:r>
              <a:rPr lang="ru-RU" sz="1600" dirty="0"/>
              <a:t> </a:t>
            </a:r>
            <a:r>
              <a:rPr lang="ru-RU" sz="1600" dirty="0" err="1"/>
              <a:t>доказами</a:t>
            </a:r>
            <a:r>
              <a:rPr lang="ru-RU" sz="1600" dirty="0" smtClean="0"/>
              <a:t>.</a:t>
            </a:r>
          </a:p>
          <a:p>
            <a:pPr marL="285750" indent="-285750">
              <a:buFontTx/>
              <a:buChar char="-"/>
            </a:pPr>
            <a:endParaRPr lang="uk-UA" dirty="0"/>
          </a:p>
          <a:p>
            <a:r>
              <a:rPr lang="uk-UA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02. </a:t>
            </a:r>
            <a:r>
              <a:rPr lang="uk-UA" sz="2000" b="1" dirty="0" smtClean="0"/>
              <a:t>ПРИ</a:t>
            </a:r>
            <a:r>
              <a:rPr lang="uk-UA" sz="2000" b="1" dirty="0" smtClean="0">
                <a:solidFill>
                  <a:schemeClr val="tx2"/>
                </a:solidFill>
                <a:ea typeface="Times New Roman" charset="0"/>
                <a:cs typeface="Times New Roman" charset="0"/>
              </a:rPr>
              <a:t> </a:t>
            </a:r>
            <a:r>
              <a:rPr lang="uk-UA" sz="2000" b="1" dirty="0" smtClean="0">
                <a:solidFill>
                  <a:srgbClr val="002060"/>
                </a:solidFill>
                <a:ea typeface="Times New Roman" charset="0"/>
                <a:cs typeface="Times New Roman" charset="0"/>
              </a:rPr>
              <a:t>ЗАБЕЗПЕЧЕННІ КОНФІСКАЦІЇ (СПЕЦІАЛЬНОЇ КОНФІСКАЦІЇ) МАЙНА</a:t>
            </a:r>
            <a:endParaRPr lang="uk-UA" sz="2000" b="1" dirty="0" smtClean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r>
              <a:rPr lang="uk-UA" sz="1600" dirty="0" smtClean="0"/>
              <a:t>узгодженість </a:t>
            </a:r>
            <a:r>
              <a:rPr lang="uk-UA" sz="1600" dirty="0"/>
              <a:t>такого виду заходу кримінально-процесуального примусу статті КК України, за якою внесено відомості в </a:t>
            </a:r>
            <a:r>
              <a:rPr lang="uk-UA" sz="1600" dirty="0" smtClean="0"/>
              <a:t>ЄРДР</a:t>
            </a:r>
            <a:r>
              <a:rPr lang="uk-UA" sz="1600" dirty="0"/>
              <a:t>;</a:t>
            </a:r>
          </a:p>
          <a:p>
            <a:pPr marL="285750" indent="-285750">
              <a:buFontTx/>
              <a:buChar char="-"/>
            </a:pPr>
            <a:r>
              <a:rPr lang="uk-UA" sz="1600" dirty="0"/>
              <a:t>не допускається, якщо набувач майна діяв добросовісно;</a:t>
            </a:r>
          </a:p>
          <a:p>
            <a:pPr marL="285750" indent="-285750">
              <a:buFontTx/>
              <a:buChar char="-"/>
            </a:pPr>
            <a:r>
              <a:rPr lang="uk-UA" sz="1600" dirty="0"/>
              <a:t>наявність </a:t>
            </a:r>
            <a:r>
              <a:rPr lang="uk-UA" sz="1600" dirty="0" err="1"/>
              <a:t>підозрюванного</a:t>
            </a:r>
            <a:r>
              <a:rPr lang="uk-UA" sz="1600" dirty="0"/>
              <a:t> або </a:t>
            </a:r>
            <a:r>
              <a:rPr lang="uk-UA" sz="1600" dirty="0" err="1"/>
              <a:t>обвинуваченного</a:t>
            </a:r>
            <a:r>
              <a:rPr lang="uk-UA" sz="1600" dirty="0" smtClean="0"/>
              <a:t>.</a:t>
            </a:r>
          </a:p>
          <a:p>
            <a:pPr marL="285750" indent="-285750">
              <a:buFontTx/>
              <a:buChar char="-"/>
            </a:pPr>
            <a:endParaRPr lang="uk-UA" dirty="0"/>
          </a:p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03. </a:t>
            </a:r>
            <a:r>
              <a:rPr lang="ru-RU" sz="2000" b="1" dirty="0" smtClean="0">
                <a:solidFill>
                  <a:srgbClr val="002060"/>
                </a:solidFill>
                <a:ea typeface="Times New Roman" charset="0"/>
                <a:cs typeface="Times New Roman" charset="0"/>
              </a:rPr>
              <a:t>ВІДШКОДУВАННЯ ШКОДИ </a:t>
            </a:r>
          </a:p>
          <a:p>
            <a:pPr marL="285750" indent="-285750">
              <a:buFontTx/>
              <a:buChar char="-"/>
            </a:pPr>
            <a:r>
              <a:rPr lang="ru-RU" sz="1600" dirty="0" err="1" smtClean="0"/>
              <a:t>вартість</a:t>
            </a:r>
            <a:r>
              <a:rPr lang="ru-RU" sz="1600" dirty="0" smtClean="0"/>
              <a:t> </a:t>
            </a:r>
            <a:r>
              <a:rPr lang="ru-RU" sz="1600" dirty="0"/>
              <a:t>майна, яке </a:t>
            </a:r>
            <a:r>
              <a:rPr lang="ru-RU" sz="1600" dirty="0" err="1"/>
              <a:t>належить</a:t>
            </a:r>
            <a:r>
              <a:rPr lang="ru-RU" sz="1600" dirty="0"/>
              <a:t> </a:t>
            </a:r>
            <a:r>
              <a:rPr lang="ru-RU" sz="1600" dirty="0" err="1"/>
              <a:t>арештувати</a:t>
            </a:r>
            <a:r>
              <a:rPr lang="ru-RU" sz="1600" dirty="0"/>
              <a:t> з метою </a:t>
            </a:r>
            <a:r>
              <a:rPr lang="ru-RU" sz="1600" dirty="0" err="1"/>
              <a:t>забезпечення</a:t>
            </a:r>
            <a:r>
              <a:rPr lang="ru-RU" sz="1600" dirty="0"/>
              <a:t> </a:t>
            </a:r>
            <a:r>
              <a:rPr lang="ru-RU" sz="1600" dirty="0" err="1"/>
              <a:t>цивільного</a:t>
            </a:r>
            <a:r>
              <a:rPr lang="ru-RU" sz="1600" dirty="0"/>
              <a:t> позову, </a:t>
            </a:r>
            <a:r>
              <a:rPr lang="ru-RU" sz="1600" dirty="0" err="1"/>
              <a:t>має</a:t>
            </a:r>
            <a:r>
              <a:rPr lang="ru-RU" sz="1600" dirty="0"/>
              <a:t> бути </a:t>
            </a:r>
            <a:r>
              <a:rPr lang="ru-RU" sz="1600" dirty="0" err="1"/>
              <a:t>співмірною</a:t>
            </a:r>
            <a:r>
              <a:rPr lang="ru-RU" sz="1600" dirty="0"/>
              <a:t> з </a:t>
            </a:r>
            <a:r>
              <a:rPr lang="ru-RU" sz="1600" dirty="0" err="1"/>
              <a:t>розміром</a:t>
            </a:r>
            <a:r>
              <a:rPr lang="ru-RU" sz="1600" dirty="0"/>
              <a:t> </a:t>
            </a:r>
            <a:r>
              <a:rPr lang="ru-RU" sz="1600" dirty="0" err="1"/>
              <a:t>шкоди</a:t>
            </a:r>
            <a:r>
              <a:rPr lang="ru-RU" sz="1600" dirty="0"/>
              <a:t>, </a:t>
            </a:r>
            <a:r>
              <a:rPr lang="ru-RU" sz="1600" dirty="0" err="1"/>
              <a:t>завданої</a:t>
            </a:r>
            <a:r>
              <a:rPr lang="ru-RU" sz="1600" dirty="0"/>
              <a:t> </a:t>
            </a:r>
            <a:r>
              <a:rPr lang="ru-RU" sz="1600" dirty="0" err="1"/>
              <a:t>кримінальним</a:t>
            </a:r>
            <a:r>
              <a:rPr lang="ru-RU" sz="1600" dirty="0"/>
              <a:t> </a:t>
            </a:r>
            <a:r>
              <a:rPr lang="ru-RU" sz="1600" dirty="0" err="1"/>
              <a:t>правопорушенням</a:t>
            </a:r>
            <a:r>
              <a:rPr lang="ru-RU" sz="1600" dirty="0"/>
              <a:t>;</a:t>
            </a:r>
          </a:p>
          <a:p>
            <a:pPr marL="285750" indent="-285750">
              <a:buFontTx/>
              <a:buChar char="-"/>
            </a:pPr>
            <a:r>
              <a:rPr lang="uk-UA" sz="1600" dirty="0"/>
              <a:t>належним чином встановлений розмір шкоди;</a:t>
            </a:r>
          </a:p>
          <a:p>
            <a:pPr marL="285750" indent="-285750">
              <a:buFontTx/>
              <a:buChar char="-"/>
            </a:pPr>
            <a:r>
              <a:rPr lang="uk-UA" sz="1600" dirty="0"/>
              <a:t>наявність </a:t>
            </a:r>
            <a:r>
              <a:rPr lang="uk-UA" sz="1600" dirty="0" err="1"/>
              <a:t>підозрюванного</a:t>
            </a:r>
            <a:r>
              <a:rPr lang="uk-UA" sz="1600" dirty="0"/>
              <a:t> або </a:t>
            </a:r>
            <a:r>
              <a:rPr lang="uk-UA" sz="1600" dirty="0" err="1"/>
              <a:t>обвинуваченного</a:t>
            </a:r>
            <a:r>
              <a:rPr lang="uk-UA" sz="1600" dirty="0" smtClean="0"/>
              <a:t>.</a:t>
            </a:r>
            <a:endParaRPr lang="uk-UA" sz="16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53" t="-450"/>
          <a:stretch/>
        </p:blipFill>
        <p:spPr>
          <a:xfrm rot="10800000" flipH="1" flipV="1">
            <a:off x="0" y="6525722"/>
            <a:ext cx="12204191" cy="33227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4748783" y="6550317"/>
            <a:ext cx="270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</a:rPr>
              <a:t>www.pravogarant.com.ua</a:t>
            </a:r>
            <a:endParaRPr lang="ru-RU" sz="1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881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-12191" y="1449080"/>
            <a:ext cx="12204191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2060"/>
                </a:solidFill>
                <a:ea typeface="Times New Roman" charset="0"/>
                <a:cs typeface="Times New Roman" charset="0"/>
              </a:rPr>
              <a:t>КОЖЕН КЕЙС – ОКРЕМА ПАРТІЯ В ШАХИ</a:t>
            </a:r>
            <a:endParaRPr lang="uk-UA" sz="2400" dirty="0">
              <a:solidFill>
                <a:srgbClr val="002060"/>
              </a:solidFill>
              <a:ea typeface="Times New Roman" charset="0"/>
              <a:cs typeface="Times New Roman" charset="0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53" t="-450"/>
          <a:stretch/>
        </p:blipFill>
        <p:spPr>
          <a:xfrm rot="10800000" flipH="1" flipV="1">
            <a:off x="0" y="6525722"/>
            <a:ext cx="12204191" cy="33227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4748783" y="6550317"/>
            <a:ext cx="270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</a:rPr>
              <a:t>www.pravogarant.com.ua</a:t>
            </a:r>
            <a:endParaRPr lang="ru-RU" sz="14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9"/>
          <a:stretch/>
        </p:blipFill>
        <p:spPr>
          <a:xfrm flipH="1">
            <a:off x="-4" y="359662"/>
            <a:ext cx="6888484" cy="92049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8" name="Овал 27"/>
          <p:cNvSpPr/>
          <p:nvPr/>
        </p:nvSpPr>
        <p:spPr>
          <a:xfrm>
            <a:off x="335360" y="81829"/>
            <a:ext cx="1512168" cy="147616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42" y="325520"/>
            <a:ext cx="1334403" cy="988781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388608" y="558301"/>
            <a:ext cx="5074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800" b="1" dirty="0" smtClean="0">
                <a:solidFill>
                  <a:srgbClr val="002060"/>
                </a:solidFill>
                <a:cs typeface="Times New Roman" charset="0"/>
              </a:rPr>
              <a:t>НА ЩО ЗВЕРНУТИ УВАГУ?</a:t>
            </a:r>
            <a:endParaRPr lang="ru-RU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35360" y="2114412"/>
            <a:ext cx="4102528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sz="1600" dirty="0"/>
              <a:t>а</a:t>
            </a:r>
            <a:r>
              <a:rPr lang="uk-UA" sz="1600" dirty="0" smtClean="0"/>
              <a:t>наліз </a:t>
            </a:r>
            <a:r>
              <a:rPr lang="uk-UA" sz="1600" dirty="0"/>
              <a:t>мети досудового </a:t>
            </a:r>
            <a:r>
              <a:rPr lang="uk-UA" sz="1600" dirty="0" smtClean="0"/>
              <a:t>розслідування та оцінка </a:t>
            </a:r>
            <a:r>
              <a:rPr lang="uk-UA" sz="1600" dirty="0"/>
              <a:t>необхідності залучення </a:t>
            </a:r>
            <a:r>
              <a:rPr lang="uk-UA" sz="1600" dirty="0" smtClean="0"/>
              <a:t>ЗМІ;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uk-UA" sz="16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sz="1600" dirty="0" smtClean="0"/>
              <a:t>використанняст.100 </a:t>
            </a:r>
            <a:r>
              <a:rPr lang="uk-UA" sz="1600" dirty="0"/>
              <a:t>КПК </a:t>
            </a:r>
            <a:r>
              <a:rPr lang="uk-UA" sz="1600" dirty="0" smtClean="0"/>
              <a:t>України (757/855/19-к); передання </a:t>
            </a:r>
            <a:r>
              <a:rPr lang="uk-UA" sz="1600" dirty="0"/>
              <a:t>на відповідальне зберігання (</a:t>
            </a:r>
            <a:r>
              <a:rPr lang="ru-RU" sz="1600" dirty="0"/>
              <a:t>№331/4556/1827.08.2018</a:t>
            </a:r>
            <a:r>
              <a:rPr lang="uk-UA" sz="1600" dirty="0" smtClean="0"/>
              <a:t>); зобов’язання </a:t>
            </a:r>
            <a:r>
              <a:rPr lang="uk-UA" sz="1600" dirty="0"/>
              <a:t>слідчого вирішити питання щодо статусу вилученого майна і його значення для кримінального провадження (757/58138/17-к,02.11.2017)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uk-UA" sz="16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sz="1600" dirty="0"/>
              <a:t>використання </a:t>
            </a:r>
            <a:r>
              <a:rPr lang="uk-UA" sz="1600" dirty="0" err="1"/>
              <a:t>чч</a:t>
            </a:r>
            <a:r>
              <a:rPr lang="uk-UA" sz="1600" dirty="0"/>
              <a:t>. 7 та 9 ст.236 КПК України</a:t>
            </a:r>
            <a:r>
              <a:rPr lang="uk-UA" sz="1600" dirty="0" smtClean="0"/>
              <a:t>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uk-UA" sz="16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sz="1600" dirty="0"/>
              <a:t>оскарження вилучення ЕІС;</a:t>
            </a:r>
          </a:p>
          <a:p>
            <a:endParaRPr lang="uk-UA" sz="1600" dirty="0" smtClean="0">
              <a:latin typeface="Qanelas Medium" pitchFamily="50" charset="-52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uk-UA" sz="1600" dirty="0" smtClean="0">
              <a:latin typeface="Qanelas Medium" pitchFamily="50" charset="-52"/>
            </a:endParaRPr>
          </a:p>
          <a:p>
            <a:endParaRPr lang="uk-UA" sz="1600" dirty="0" smtClean="0">
              <a:latin typeface="Qanelas Medium" pitchFamily="50" charset="-52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dirty="0">
              <a:latin typeface="Qanelas Medium" pitchFamily="50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66304" y="2119836"/>
            <a:ext cx="421843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sz="1600" dirty="0">
              <a:latin typeface="Qanelas Medium" pitchFamily="50" charset="-52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sz="1600" dirty="0"/>
              <a:t>безготівкові кошти не відповідають критеріям, визначеним ст. 98 КПК України (757/49830/17-к, 07.02.2018);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uk-UA" sz="16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sz="1600" dirty="0" smtClean="0"/>
              <a:t>подання </a:t>
            </a:r>
            <a:r>
              <a:rPr lang="uk-UA" sz="1600" dirty="0"/>
              <a:t>клопотання про скасування арешту повторно (757/1774/17, 17.07.2017);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uk-UA" sz="16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sz="1600" dirty="0" smtClean="0"/>
              <a:t>ухвала </a:t>
            </a:r>
            <a:r>
              <a:rPr lang="uk-UA" sz="1600" dirty="0"/>
              <a:t>слідчого судді про задоволення скарги як підстава для службового </a:t>
            </a:r>
            <a:r>
              <a:rPr lang="uk-UA" sz="1600" dirty="0" smtClean="0"/>
              <a:t>розслідування;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uk-UA" sz="16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sz="1600" dirty="0" smtClean="0"/>
              <a:t>відшкодування </a:t>
            </a:r>
            <a:r>
              <a:rPr lang="uk-UA" sz="1600" dirty="0"/>
              <a:t>шкоди за псування речових доказів (ВС/КГС, справа № 910/19960/15, 21.09.2018</a:t>
            </a:r>
            <a:r>
              <a:rPr lang="uk-UA" sz="1600" dirty="0" smtClean="0"/>
              <a:t>).</a:t>
            </a:r>
            <a:endParaRPr lang="uk-UA" sz="1600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4501427" y="2114411"/>
            <a:ext cx="3176954" cy="4047874"/>
            <a:chOff x="4393351" y="1874797"/>
            <a:chExt cx="3712022" cy="4453766"/>
          </a:xfrm>
        </p:grpSpPr>
        <p:sp>
          <p:nvSpPr>
            <p:cNvPr id="3" name="Блок-схема: процесс 2"/>
            <p:cNvSpPr/>
            <p:nvPr/>
          </p:nvSpPr>
          <p:spPr>
            <a:xfrm rot="5400000">
              <a:off x="6675711" y="1821647"/>
              <a:ext cx="635105" cy="741406"/>
            </a:xfrm>
            <a:prstGeom prst="flowChartProcess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>
                <a:solidFill>
                  <a:schemeClr val="tx1"/>
                </a:solidFill>
                <a:latin typeface="Qanelas Medium" pitchFamily="50" charset="-52"/>
              </a:endParaRPr>
            </a:p>
          </p:txBody>
        </p:sp>
        <p:sp>
          <p:nvSpPr>
            <p:cNvPr id="32" name="Блок-схема: процесс 31"/>
            <p:cNvSpPr/>
            <p:nvPr/>
          </p:nvSpPr>
          <p:spPr>
            <a:xfrm rot="5400000">
              <a:off x="6670721" y="3091858"/>
              <a:ext cx="635105" cy="741406"/>
            </a:xfrm>
            <a:prstGeom prst="flowChartProcess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>
                <a:solidFill>
                  <a:schemeClr val="tx1"/>
                </a:solidFill>
                <a:latin typeface="Qanelas Medium" pitchFamily="50" charset="-52"/>
              </a:endParaRPr>
            </a:p>
          </p:txBody>
        </p:sp>
        <p:sp>
          <p:nvSpPr>
            <p:cNvPr id="33" name="Блок-схема: процесс 32"/>
            <p:cNvSpPr/>
            <p:nvPr/>
          </p:nvSpPr>
          <p:spPr>
            <a:xfrm rot="5400000">
              <a:off x="5927388" y="3734990"/>
              <a:ext cx="635105" cy="741406"/>
            </a:xfrm>
            <a:prstGeom prst="flowChartProcess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>
                <a:latin typeface="Qanelas" pitchFamily="50" charset="-52"/>
              </a:endParaRPr>
            </a:p>
          </p:txBody>
        </p:sp>
        <p:sp>
          <p:nvSpPr>
            <p:cNvPr id="34" name="Блок-схема: процесс 33"/>
            <p:cNvSpPr/>
            <p:nvPr/>
          </p:nvSpPr>
          <p:spPr>
            <a:xfrm rot="5400000">
              <a:off x="5934304" y="2456752"/>
              <a:ext cx="635105" cy="741406"/>
            </a:xfrm>
            <a:prstGeom prst="flowChartProcess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>
                <a:solidFill>
                  <a:schemeClr val="tx1"/>
                </a:solidFill>
                <a:latin typeface="Qanelas Medium" pitchFamily="50" charset="-52"/>
              </a:endParaRPr>
            </a:p>
          </p:txBody>
        </p:sp>
        <p:sp>
          <p:nvSpPr>
            <p:cNvPr id="35" name="Блок-схема: процесс 34"/>
            <p:cNvSpPr/>
            <p:nvPr/>
          </p:nvSpPr>
          <p:spPr>
            <a:xfrm rot="5400000">
              <a:off x="5927388" y="5005202"/>
              <a:ext cx="635105" cy="741406"/>
            </a:xfrm>
            <a:prstGeom prst="flowChartProcess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400" dirty="0">
                <a:solidFill>
                  <a:schemeClr val="tx1"/>
                </a:solidFill>
                <a:latin typeface="Qanelas Medium" pitchFamily="50" charset="-52"/>
              </a:endParaRPr>
            </a:p>
          </p:txBody>
        </p:sp>
        <p:sp>
          <p:nvSpPr>
            <p:cNvPr id="36" name="Блок-схема: процесс 35"/>
            <p:cNvSpPr/>
            <p:nvPr/>
          </p:nvSpPr>
          <p:spPr>
            <a:xfrm rot="5400000">
              <a:off x="5192898" y="4370096"/>
              <a:ext cx="635105" cy="741406"/>
            </a:xfrm>
            <a:prstGeom prst="flowChartProcess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>
                <a:solidFill>
                  <a:schemeClr val="tx1"/>
                </a:solidFill>
                <a:latin typeface="Qanelas Medium" pitchFamily="50" charset="-52"/>
              </a:endParaRPr>
            </a:p>
          </p:txBody>
        </p:sp>
        <p:sp>
          <p:nvSpPr>
            <p:cNvPr id="37" name="Блок-схема: процесс 36"/>
            <p:cNvSpPr/>
            <p:nvPr/>
          </p:nvSpPr>
          <p:spPr>
            <a:xfrm rot="5400000">
              <a:off x="5187908" y="3091858"/>
              <a:ext cx="635105" cy="741406"/>
            </a:xfrm>
            <a:prstGeom prst="flowChartProcess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>
                <a:solidFill>
                  <a:schemeClr val="tx1"/>
                </a:solidFill>
                <a:latin typeface="Qanelas Medium" pitchFamily="50" charset="-52"/>
              </a:endParaRPr>
            </a:p>
          </p:txBody>
        </p:sp>
        <p:sp>
          <p:nvSpPr>
            <p:cNvPr id="38" name="Блок-схема: процесс 37"/>
            <p:cNvSpPr/>
            <p:nvPr/>
          </p:nvSpPr>
          <p:spPr>
            <a:xfrm rot="5400000">
              <a:off x="6675711" y="4370096"/>
              <a:ext cx="635105" cy="741406"/>
            </a:xfrm>
            <a:prstGeom prst="flowChartProcess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>
                <a:solidFill>
                  <a:schemeClr val="tx1"/>
                </a:solidFill>
                <a:latin typeface="Qanelas Medium" pitchFamily="50" charset="-52"/>
              </a:endParaRPr>
            </a:p>
          </p:txBody>
        </p:sp>
        <p:sp>
          <p:nvSpPr>
            <p:cNvPr id="40" name="Блок-схема: процесс 39"/>
            <p:cNvSpPr/>
            <p:nvPr/>
          </p:nvSpPr>
          <p:spPr>
            <a:xfrm rot="5400000">
              <a:off x="5185982" y="1821648"/>
              <a:ext cx="635105" cy="741406"/>
            </a:xfrm>
            <a:prstGeom prst="flowChartProcess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>
                <a:solidFill>
                  <a:schemeClr val="tx1"/>
                </a:solidFill>
                <a:latin typeface="Qanelas Medium" pitchFamily="50" charset="-52"/>
              </a:endParaRPr>
            </a:p>
          </p:txBody>
        </p:sp>
        <p:sp>
          <p:nvSpPr>
            <p:cNvPr id="42" name="Блок-схема: процесс 41"/>
            <p:cNvSpPr/>
            <p:nvPr/>
          </p:nvSpPr>
          <p:spPr>
            <a:xfrm rot="5400000">
              <a:off x="5185982" y="5640307"/>
              <a:ext cx="635106" cy="741406"/>
            </a:xfrm>
            <a:prstGeom prst="flowChartProcess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200" dirty="0">
                <a:solidFill>
                  <a:schemeClr val="tx1"/>
                </a:solidFill>
                <a:latin typeface="Qanelas Medium" pitchFamily="50" charset="-52"/>
              </a:endParaRPr>
            </a:p>
          </p:txBody>
        </p:sp>
        <p:sp>
          <p:nvSpPr>
            <p:cNvPr id="43" name="Блок-схема: процесс 42"/>
            <p:cNvSpPr/>
            <p:nvPr/>
          </p:nvSpPr>
          <p:spPr>
            <a:xfrm rot="5400000">
              <a:off x="6672253" y="5636850"/>
              <a:ext cx="635105" cy="748322"/>
            </a:xfrm>
            <a:prstGeom prst="flowChartProcess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200" dirty="0">
                <a:solidFill>
                  <a:schemeClr val="tx1"/>
                </a:solidFill>
                <a:latin typeface="Qanelas Medium" pitchFamily="50" charset="-52"/>
              </a:endParaRPr>
            </a:p>
          </p:txBody>
        </p:sp>
        <p:sp>
          <p:nvSpPr>
            <p:cNvPr id="26" name="Блок-схема: процесс 25"/>
            <p:cNvSpPr/>
            <p:nvPr/>
          </p:nvSpPr>
          <p:spPr>
            <a:xfrm rot="5400000">
              <a:off x="4446501" y="2456754"/>
              <a:ext cx="635105" cy="741406"/>
            </a:xfrm>
            <a:prstGeom prst="flowChartProcess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>
                <a:solidFill>
                  <a:schemeClr val="tx1"/>
                </a:solidFill>
                <a:latin typeface="Qanelas Medium" pitchFamily="50" charset="-52"/>
              </a:endParaRPr>
            </a:p>
          </p:txBody>
        </p:sp>
        <p:sp>
          <p:nvSpPr>
            <p:cNvPr id="30" name="Блок-схема: процесс 29"/>
            <p:cNvSpPr/>
            <p:nvPr/>
          </p:nvSpPr>
          <p:spPr>
            <a:xfrm rot="5400000">
              <a:off x="4446501" y="3726964"/>
              <a:ext cx="635105" cy="741406"/>
            </a:xfrm>
            <a:prstGeom prst="flowChartProcess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>
                <a:solidFill>
                  <a:schemeClr val="tx1"/>
                </a:solidFill>
                <a:latin typeface="Qanelas Medium" pitchFamily="50" charset="-52"/>
              </a:endParaRPr>
            </a:p>
          </p:txBody>
        </p:sp>
        <p:sp>
          <p:nvSpPr>
            <p:cNvPr id="31" name="Блок-схема: процесс 30"/>
            <p:cNvSpPr/>
            <p:nvPr/>
          </p:nvSpPr>
          <p:spPr>
            <a:xfrm rot="5400000">
              <a:off x="4446501" y="5005202"/>
              <a:ext cx="635105" cy="741406"/>
            </a:xfrm>
            <a:prstGeom prst="flowChartProcess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>
                <a:solidFill>
                  <a:schemeClr val="tx1"/>
                </a:solidFill>
                <a:latin typeface="Qanelas Medium" pitchFamily="50" charset="-52"/>
              </a:endParaRPr>
            </a:p>
          </p:txBody>
        </p:sp>
        <p:sp>
          <p:nvSpPr>
            <p:cNvPr id="39" name="Блок-схема: процесс 38"/>
            <p:cNvSpPr/>
            <p:nvPr/>
          </p:nvSpPr>
          <p:spPr>
            <a:xfrm rot="5400000">
              <a:off x="7417117" y="2456755"/>
              <a:ext cx="635105" cy="741406"/>
            </a:xfrm>
            <a:prstGeom prst="flowChartProcess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>
                <a:solidFill>
                  <a:schemeClr val="tx1"/>
                </a:solidFill>
                <a:latin typeface="Qanelas Medium" pitchFamily="50" charset="-52"/>
              </a:endParaRPr>
            </a:p>
          </p:txBody>
        </p:sp>
        <p:sp>
          <p:nvSpPr>
            <p:cNvPr id="41" name="Блок-схема: процесс 40"/>
            <p:cNvSpPr/>
            <p:nvPr/>
          </p:nvSpPr>
          <p:spPr>
            <a:xfrm rot="5400000">
              <a:off x="7412127" y="3726964"/>
              <a:ext cx="635105" cy="741406"/>
            </a:xfrm>
            <a:prstGeom prst="flowChartProcess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>
                <a:solidFill>
                  <a:schemeClr val="tx1"/>
                </a:solidFill>
                <a:latin typeface="Qanelas Medium" pitchFamily="50" charset="-52"/>
              </a:endParaRPr>
            </a:p>
          </p:txBody>
        </p:sp>
        <p:sp>
          <p:nvSpPr>
            <p:cNvPr id="44" name="Блок-схема: процесс 43"/>
            <p:cNvSpPr/>
            <p:nvPr/>
          </p:nvSpPr>
          <p:spPr>
            <a:xfrm rot="5400000">
              <a:off x="7412126" y="5005203"/>
              <a:ext cx="635105" cy="741406"/>
            </a:xfrm>
            <a:prstGeom prst="flowChartProcess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>
                <a:solidFill>
                  <a:schemeClr val="tx1"/>
                </a:solidFill>
                <a:latin typeface="Qanelas Medium" pitchFamily="50" charset="-52"/>
              </a:endParaRPr>
            </a:p>
          </p:txBody>
        </p:sp>
      </p:grpSp>
      <p:pic>
        <p:nvPicPr>
          <p:cNvPr id="45" name="Рисунок 4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910" y="3860263"/>
            <a:ext cx="760418" cy="563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5615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15049</TotalTime>
  <Words>1214</Words>
  <Application>Microsoft Office PowerPoint</Application>
  <PresentationFormat>Произвольный</PresentationFormat>
  <Paragraphs>150</Paragraphs>
  <Slides>11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  Дії адвоката в такому випадку – це комплекс заходів, з метою виявлення потенційних ризиків та побудови правової організації бізнесу таким чином, щоб унеможливити та/або мінімізувати втрати, у випадку проведення обшуку та подальшого арешту вилученого майна. Першочергово, адвокат здійснює «legal due diligence» клієнта після чого формує план заходів і запроваджує їх в дію.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Перші кроки на етапі адміністративного оскарження (досудового) та в суді</dc:title>
  <dc:creator>Пользователь Microsoft Office</dc:creator>
  <cp:lastModifiedBy>Ирина Якименко</cp:lastModifiedBy>
  <cp:revision>384</cp:revision>
  <cp:lastPrinted>2019-06-06T08:14:30Z</cp:lastPrinted>
  <dcterms:created xsi:type="dcterms:W3CDTF">2018-07-31T12:06:23Z</dcterms:created>
  <dcterms:modified xsi:type="dcterms:W3CDTF">2019-06-10T08:02:52Z</dcterms:modified>
</cp:coreProperties>
</file>